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39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5" r:id="rId10"/>
    <p:sldId id="281" r:id="rId11"/>
    <p:sldId id="264" r:id="rId12"/>
    <p:sldId id="272" r:id="rId13"/>
    <p:sldId id="295" r:id="rId14"/>
    <p:sldId id="292" r:id="rId15"/>
    <p:sldId id="315" r:id="rId16"/>
    <p:sldId id="274" r:id="rId17"/>
    <p:sldId id="275" r:id="rId18"/>
    <p:sldId id="276" r:id="rId19"/>
    <p:sldId id="268" r:id="rId20"/>
    <p:sldId id="287" r:id="rId21"/>
    <p:sldId id="286" r:id="rId22"/>
    <p:sldId id="297" r:id="rId23"/>
    <p:sldId id="279" r:id="rId24"/>
    <p:sldId id="321" r:id="rId25"/>
    <p:sldId id="310" r:id="rId26"/>
    <p:sldId id="333" r:id="rId27"/>
    <p:sldId id="316" r:id="rId28"/>
    <p:sldId id="278" r:id="rId29"/>
    <p:sldId id="348" r:id="rId30"/>
    <p:sldId id="328" r:id="rId31"/>
    <p:sldId id="329" r:id="rId32"/>
    <p:sldId id="330" r:id="rId33"/>
    <p:sldId id="334" r:id="rId34"/>
    <p:sldId id="288" r:id="rId35"/>
    <p:sldId id="290" r:id="rId36"/>
    <p:sldId id="340" r:id="rId37"/>
    <p:sldId id="341" r:id="rId38"/>
    <p:sldId id="342" r:id="rId39"/>
    <p:sldId id="302" r:id="rId40"/>
    <p:sldId id="319" r:id="rId41"/>
    <p:sldId id="320" r:id="rId42"/>
    <p:sldId id="283" r:id="rId43"/>
    <p:sldId id="298" r:id="rId44"/>
    <p:sldId id="299" r:id="rId45"/>
    <p:sldId id="271" r:id="rId46"/>
    <p:sldId id="294" r:id="rId47"/>
    <p:sldId id="305" r:id="rId48"/>
    <p:sldId id="306" r:id="rId49"/>
    <p:sldId id="308" r:id="rId50"/>
    <p:sldId id="322" r:id="rId51"/>
    <p:sldId id="270" r:id="rId52"/>
    <p:sldId id="282" r:id="rId53"/>
    <p:sldId id="29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85392" autoAdjust="0"/>
  </p:normalViewPr>
  <p:slideViewPr>
    <p:cSldViewPr snapToGrid="0" snapToObjects="1">
      <p:cViewPr varScale="1">
        <p:scale>
          <a:sx n="142" d="100"/>
          <a:sy n="142" d="100"/>
        </p:scale>
        <p:origin x="-1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heme" Target="theme/theme1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presProps" Target="pres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interSettings" Target="printerSettings/printerSettings1.bin"/><Relationship Id="rId59" Type="http://schemas.openxmlformats.org/officeDocument/2006/relationships/viewProps" Target="viewProp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tableStyles" Target="tableStyle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vc_allo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dub:Downloads:power_breakdow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dub:Downloads:power_breakdow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vc_allo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vc_allo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sw_allo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sw_allo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sw_allo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sw_allo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sw_allo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dub:Documents:University:Stanford:Research:Presentations:CVA%20Group%20Meetings:2009-08-10:Data:sw_all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Delay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Sheet5!$A$7</c:f>
              <c:strCache>
                <c:ptCount val="1"/>
                <c:pt idx="0">
                  <c:v>sep_if</c:v>
                </c:pt>
              </c:strCache>
            </c:strRef>
          </c:tx>
          <c:cat>
            <c:multiLvlStrRef>
              <c:f>Sheet5!$B$5:$G$6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Sheet5!$B$7:$G$7</c:f>
              <c:numCache>
                <c:formatCode>General</c:formatCode>
                <c:ptCount val="6"/>
                <c:pt idx="0">
                  <c:v>1.5</c:v>
                </c:pt>
                <c:pt idx="1">
                  <c:v>1.9</c:v>
                </c:pt>
                <c:pt idx="2">
                  <c:v>2.4</c:v>
                </c:pt>
                <c:pt idx="3">
                  <c:v>2.3</c:v>
                </c:pt>
                <c:pt idx="4">
                  <c:v>2.7</c:v>
                </c:pt>
                <c:pt idx="5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Sheet5!$A$8</c:f>
              <c:strCache>
                <c:ptCount val="1"/>
                <c:pt idx="0">
                  <c:v>sep_of</c:v>
                </c:pt>
              </c:strCache>
            </c:strRef>
          </c:tx>
          <c:cat>
            <c:multiLvlStrRef>
              <c:f>Sheet5!$B$5:$G$6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Sheet5!$B$8:$G$8</c:f>
              <c:numCache>
                <c:formatCode>General</c:formatCode>
                <c:ptCount val="6"/>
                <c:pt idx="0">
                  <c:v>1.5</c:v>
                </c:pt>
                <c:pt idx="1">
                  <c:v>2.1</c:v>
                </c:pt>
                <c:pt idx="2">
                  <c:v>2.5</c:v>
                </c:pt>
                <c:pt idx="3">
                  <c:v>2.4</c:v>
                </c:pt>
                <c:pt idx="4">
                  <c:v>2.7</c:v>
                </c:pt>
                <c:pt idx="5">
                  <c:v>3.3</c:v>
                </c:pt>
              </c:numCache>
            </c:numRef>
          </c:val>
        </c:ser>
        <c:ser>
          <c:idx val="2"/>
          <c:order val="2"/>
          <c:tx>
            <c:strRef>
              <c:f>Sheet5!$A$9</c:f>
              <c:strCache>
                <c:ptCount val="1"/>
                <c:pt idx="0">
                  <c:v>wf</c:v>
                </c:pt>
              </c:strCache>
            </c:strRef>
          </c:tx>
          <c:cat>
            <c:multiLvlStrRef>
              <c:f>Sheet5!$B$5:$G$6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Sheet5!$B$9:$G$9</c:f>
              <c:numCache>
                <c:formatCode>General</c:formatCode>
                <c:ptCount val="6"/>
                <c:pt idx="0">
                  <c:v>1.5</c:v>
                </c:pt>
                <c:pt idx="1">
                  <c:v>2.0</c:v>
                </c:pt>
                <c:pt idx="2">
                  <c:v>3.5</c:v>
                </c:pt>
                <c:pt idx="3">
                  <c:v>2.1</c:v>
                </c:pt>
              </c:numCache>
            </c:numRef>
          </c:val>
        </c:ser>
        <c:axId val="356357832"/>
        <c:axId val="356361032"/>
      </c:barChart>
      <c:catAx>
        <c:axId val="356357832"/>
        <c:scaling>
          <c:orientation val="minMax"/>
        </c:scaling>
        <c:axPos val="b"/>
        <c:tickLblPos val="nextTo"/>
        <c:crossAx val="356361032"/>
        <c:crosses val="autoZero"/>
        <c:auto val="1"/>
        <c:lblAlgn val="ctr"/>
        <c:lblOffset val="100"/>
      </c:catAx>
      <c:valAx>
        <c:axId val="356361032"/>
        <c:scaling>
          <c:orientation val="minMax"/>
        </c:scaling>
        <c:axPos val="l"/>
        <c:majorGridlines/>
        <c:numFmt formatCode="General" sourceLinked="1"/>
        <c:tickLblPos val="nextTo"/>
        <c:crossAx val="356357832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Aggregate Router Area vs. Bisection Bandwidth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mesh</c:v>
          </c:tx>
          <c:xVal>
            <c:numRef>
              <c:f>summary!$C$2:$C$6</c:f>
              <c:numCache>
                <c:formatCode>General</c:formatCode>
                <c:ptCount val="5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1280.0</c:v>
                </c:pt>
                <c:pt idx="4">
                  <c:v>2048.0</c:v>
                </c:pt>
              </c:numCache>
            </c:numRef>
          </c:xVal>
          <c:yVal>
            <c:numRef>
              <c:f>summary!$G$2:$G$6</c:f>
              <c:numCache>
                <c:formatCode>General</c:formatCode>
                <c:ptCount val="5"/>
                <c:pt idx="0">
                  <c:v>2.93792E6</c:v>
                </c:pt>
                <c:pt idx="1">
                  <c:v>4.1728E6</c:v>
                </c:pt>
                <c:pt idx="2">
                  <c:v>6.864896E6</c:v>
                </c:pt>
                <c:pt idx="3">
                  <c:v>8.148928E6</c:v>
                </c:pt>
                <c:pt idx="4">
                  <c:v>1.196128E7</c:v>
                </c:pt>
              </c:numCache>
            </c:numRef>
          </c:yVal>
        </c:ser>
        <c:ser>
          <c:idx val="1"/>
          <c:order val="1"/>
          <c:tx>
            <c:v>fbfly</c:v>
          </c:tx>
          <c:xVal>
            <c:numRef>
              <c:f>summary!$C$9:$C$13</c:f>
              <c:numCache>
                <c:formatCode>General</c:formatCode>
                <c:ptCount val="5"/>
                <c:pt idx="0">
                  <c:v>512.0</c:v>
                </c:pt>
                <c:pt idx="1">
                  <c:v>1024.0</c:v>
                </c:pt>
                <c:pt idx="2">
                  <c:v>2048.0</c:v>
                </c:pt>
                <c:pt idx="3">
                  <c:v>2560.0</c:v>
                </c:pt>
                <c:pt idx="4">
                  <c:v>4096.0</c:v>
                </c:pt>
              </c:numCache>
            </c:numRef>
          </c:xVal>
          <c:yVal>
            <c:numRef>
              <c:f>summary!$G$9:$G$13</c:f>
              <c:numCache>
                <c:formatCode>General</c:formatCode>
                <c:ptCount val="5"/>
                <c:pt idx="0">
                  <c:v>1.7184E6</c:v>
                </c:pt>
                <c:pt idx="1">
                  <c:v>2.39152E6</c:v>
                </c:pt>
                <c:pt idx="2">
                  <c:v>3.859584E6</c:v>
                </c:pt>
                <c:pt idx="3">
                  <c:v>4.561872E6</c:v>
                </c:pt>
                <c:pt idx="4">
                  <c:v>6.634928E6</c:v>
                </c:pt>
              </c:numCache>
            </c:numRef>
          </c:yVal>
        </c:ser>
        <c:ser>
          <c:idx val="2"/>
          <c:order val="2"/>
          <c:tx>
            <c:v>cmesh</c:v>
          </c:tx>
          <c:xVal>
            <c:numRef>
              <c:f>summary!$C$16:$C$20</c:f>
              <c:numCache>
                <c:formatCode>General</c:formatCode>
                <c:ptCount val="5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640.0</c:v>
                </c:pt>
                <c:pt idx="4">
                  <c:v>1024.0</c:v>
                </c:pt>
              </c:numCache>
            </c:numRef>
          </c:xVal>
          <c:yVal>
            <c:numRef>
              <c:f>summary!$G$16:$G$20</c:f>
              <c:numCache>
                <c:formatCode>General</c:formatCode>
                <c:ptCount val="5"/>
                <c:pt idx="0">
                  <c:v>1.381808E6</c:v>
                </c:pt>
                <c:pt idx="1">
                  <c:v>1.7924E6</c:v>
                </c:pt>
                <c:pt idx="2">
                  <c:v>2.920992E6</c:v>
                </c:pt>
                <c:pt idx="3">
                  <c:v>3.461216E6</c:v>
                </c:pt>
                <c:pt idx="4">
                  <c:v>5.084448E6</c:v>
                </c:pt>
              </c:numCache>
            </c:numRef>
          </c:yVal>
        </c:ser>
        <c:ser>
          <c:idx val="3"/>
          <c:order val="3"/>
          <c:tx>
            <c:v>ftree</c:v>
          </c:tx>
          <c:xVal>
            <c:numRef>
              <c:f>summary!$C$23:$C$27</c:f>
              <c:numCache>
                <c:formatCode>General</c:formatCode>
                <c:ptCount val="5"/>
                <c:pt idx="0">
                  <c:v>1024.0</c:v>
                </c:pt>
                <c:pt idx="1">
                  <c:v>2048.0</c:v>
                </c:pt>
                <c:pt idx="2">
                  <c:v>4096.0</c:v>
                </c:pt>
                <c:pt idx="3">
                  <c:v>5120.0</c:v>
                </c:pt>
                <c:pt idx="4">
                  <c:v>8192.0</c:v>
                </c:pt>
              </c:numCache>
            </c:numRef>
          </c:xVal>
          <c:yVal>
            <c:numRef>
              <c:f>summary!$G$23:$G$27</c:f>
              <c:numCache>
                <c:formatCode>General</c:formatCode>
                <c:ptCount val="5"/>
                <c:pt idx="0">
                  <c:v>3.326496E6</c:v>
                </c:pt>
                <c:pt idx="1">
                  <c:v>4.38984E6</c:v>
                </c:pt>
                <c:pt idx="2">
                  <c:v>7.166832E6</c:v>
                </c:pt>
                <c:pt idx="3">
                  <c:v>8.499488E6</c:v>
                </c:pt>
                <c:pt idx="4">
                  <c:v>1.2496416E7</c:v>
                </c:pt>
              </c:numCache>
            </c:numRef>
          </c:yVal>
        </c:ser>
        <c:ser>
          <c:idx val="4"/>
          <c:order val="4"/>
          <c:tx>
            <c:v>kn</c:v>
          </c:tx>
          <c:xVal>
            <c:numRef>
              <c:f>summary!$C$30:$C$32</c:f>
              <c:numCache>
                <c:formatCode>General</c:formatCode>
                <c:ptCount val="3"/>
                <c:pt idx="0">
                  <c:v>512.0</c:v>
                </c:pt>
                <c:pt idx="1">
                  <c:v>1024.0</c:v>
                </c:pt>
                <c:pt idx="2">
                  <c:v>2048.0</c:v>
                </c:pt>
              </c:numCache>
            </c:numRef>
          </c:xVal>
          <c:yVal>
            <c:numRef>
              <c:f>summary!$G$30:$G$32</c:f>
              <c:numCache>
                <c:formatCode>General</c:formatCode>
                <c:ptCount val="3"/>
                <c:pt idx="0">
                  <c:v>1.528968E6</c:v>
                </c:pt>
                <c:pt idx="1">
                  <c:v>2.076872E6</c:v>
                </c:pt>
                <c:pt idx="2">
                  <c:v>3.266896E6</c:v>
                </c:pt>
              </c:numCache>
            </c:numRef>
          </c:yVal>
        </c:ser>
        <c:axId val="363105992"/>
        <c:axId val="363114872"/>
      </c:scatterChart>
      <c:valAx>
        <c:axId val="363105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Network Bisection Bandwidth </a:t>
                </a:r>
                <a:r>
                  <a:rPr lang="en-US" baseline="0"/>
                  <a:t>(bits per cycle)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363114872"/>
        <c:crosses val="autoZero"/>
        <c:crossBetween val="midCat"/>
      </c:valAx>
      <c:valAx>
        <c:axId val="363114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</a:t>
                </a:r>
                <a:r>
                  <a:rPr lang="en-US" baseline="0"/>
                  <a:t> (um^2) 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363105992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Aggregate Network Power vs. Bisection Bandwidth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mesh</c:v>
          </c:tx>
          <c:xVal>
            <c:numRef>
              <c:f>summary!$C$2:$C$6</c:f>
              <c:numCache>
                <c:formatCode>General</c:formatCode>
                <c:ptCount val="5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1280.0</c:v>
                </c:pt>
                <c:pt idx="4">
                  <c:v>2048.0</c:v>
                </c:pt>
              </c:numCache>
            </c:numRef>
          </c:xVal>
          <c:yVal>
            <c:numRef>
              <c:f>summary!$H$2:$H$6</c:f>
              <c:numCache>
                <c:formatCode>General</c:formatCode>
                <c:ptCount val="5"/>
                <c:pt idx="0">
                  <c:v>0.1203456</c:v>
                </c:pt>
                <c:pt idx="1">
                  <c:v>0.1288768</c:v>
                </c:pt>
                <c:pt idx="2">
                  <c:v>0.1666496</c:v>
                </c:pt>
                <c:pt idx="3">
                  <c:v>0.1838016</c:v>
                </c:pt>
                <c:pt idx="4">
                  <c:v>0.2617664</c:v>
                </c:pt>
              </c:numCache>
            </c:numRef>
          </c:yVal>
        </c:ser>
        <c:ser>
          <c:idx val="1"/>
          <c:order val="1"/>
          <c:tx>
            <c:v>fbfly</c:v>
          </c:tx>
          <c:xVal>
            <c:numRef>
              <c:f>summary!$C$9:$C$13</c:f>
              <c:numCache>
                <c:formatCode>General</c:formatCode>
                <c:ptCount val="5"/>
                <c:pt idx="0">
                  <c:v>512.0</c:v>
                </c:pt>
                <c:pt idx="1">
                  <c:v>1024.0</c:v>
                </c:pt>
                <c:pt idx="2">
                  <c:v>2048.0</c:v>
                </c:pt>
                <c:pt idx="3">
                  <c:v>2560.0</c:v>
                </c:pt>
                <c:pt idx="4">
                  <c:v>4096.0</c:v>
                </c:pt>
              </c:numCache>
            </c:numRef>
          </c:xVal>
          <c:yVal>
            <c:numRef>
              <c:f>summary!$H$9:$H$13</c:f>
              <c:numCache>
                <c:formatCode>General</c:formatCode>
                <c:ptCount val="5"/>
                <c:pt idx="0">
                  <c:v>0.065544</c:v>
                </c:pt>
                <c:pt idx="1">
                  <c:v>0.0689424</c:v>
                </c:pt>
                <c:pt idx="2">
                  <c:v>0.0911136</c:v>
                </c:pt>
                <c:pt idx="3">
                  <c:v>0.1009888</c:v>
                </c:pt>
                <c:pt idx="4">
                  <c:v>0.142624</c:v>
                </c:pt>
              </c:numCache>
            </c:numRef>
          </c:yVal>
        </c:ser>
        <c:ser>
          <c:idx val="2"/>
          <c:order val="2"/>
          <c:tx>
            <c:v>cmesh</c:v>
          </c:tx>
          <c:xVal>
            <c:numRef>
              <c:f>summary!$C$16:$C$20</c:f>
              <c:numCache>
                <c:formatCode>General</c:formatCode>
                <c:ptCount val="5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  <c:pt idx="3">
                  <c:v>640.0</c:v>
                </c:pt>
                <c:pt idx="4">
                  <c:v>1024.0</c:v>
                </c:pt>
              </c:numCache>
            </c:numRef>
          </c:xVal>
          <c:yVal>
            <c:numRef>
              <c:f>summary!$H$16:$H$20</c:f>
              <c:numCache>
                <c:formatCode>General</c:formatCode>
                <c:ptCount val="5"/>
                <c:pt idx="0">
                  <c:v>0.0621568</c:v>
                </c:pt>
                <c:pt idx="1">
                  <c:v>0.0661856</c:v>
                </c:pt>
                <c:pt idx="2">
                  <c:v>0.0840304</c:v>
                </c:pt>
                <c:pt idx="3">
                  <c:v>0.0909072</c:v>
                </c:pt>
                <c:pt idx="4">
                  <c:v>0.1293984</c:v>
                </c:pt>
              </c:numCache>
            </c:numRef>
          </c:yVal>
        </c:ser>
        <c:ser>
          <c:idx val="3"/>
          <c:order val="3"/>
          <c:tx>
            <c:v>ftree</c:v>
          </c:tx>
          <c:xVal>
            <c:numRef>
              <c:f>summary!$C$23:$C$27</c:f>
              <c:numCache>
                <c:formatCode>General</c:formatCode>
                <c:ptCount val="5"/>
                <c:pt idx="0">
                  <c:v>1024.0</c:v>
                </c:pt>
                <c:pt idx="1">
                  <c:v>2048.0</c:v>
                </c:pt>
                <c:pt idx="2">
                  <c:v>4096.0</c:v>
                </c:pt>
                <c:pt idx="3">
                  <c:v>5120.0</c:v>
                </c:pt>
                <c:pt idx="4">
                  <c:v>8192.0</c:v>
                </c:pt>
              </c:numCache>
            </c:numRef>
          </c:xVal>
          <c:yVal>
            <c:numRef>
              <c:f>summary!$H$23:$H$27</c:f>
              <c:numCache>
                <c:formatCode>General</c:formatCode>
                <c:ptCount val="5"/>
                <c:pt idx="0">
                  <c:v>0.1330224</c:v>
                </c:pt>
                <c:pt idx="1">
                  <c:v>0.141883</c:v>
                </c:pt>
                <c:pt idx="2">
                  <c:v>0.1812299</c:v>
                </c:pt>
                <c:pt idx="3">
                  <c:v>0.1973005</c:v>
                </c:pt>
                <c:pt idx="4">
                  <c:v>0.2794498</c:v>
                </c:pt>
              </c:numCache>
            </c:numRef>
          </c:yVal>
        </c:ser>
        <c:ser>
          <c:idx val="4"/>
          <c:order val="4"/>
          <c:tx>
            <c:v>kn</c:v>
          </c:tx>
          <c:xVal>
            <c:numRef>
              <c:f>summary!$C$30:$C$32</c:f>
              <c:numCache>
                <c:formatCode>General</c:formatCode>
                <c:ptCount val="3"/>
                <c:pt idx="0">
                  <c:v>512.0</c:v>
                </c:pt>
                <c:pt idx="1">
                  <c:v>1024.0</c:v>
                </c:pt>
                <c:pt idx="2">
                  <c:v>2048.0</c:v>
                </c:pt>
              </c:numCache>
            </c:numRef>
          </c:xVal>
          <c:yVal>
            <c:numRef>
              <c:f>summary!$H$30:$H$32</c:f>
              <c:numCache>
                <c:formatCode>0.00E+00</c:formatCode>
                <c:ptCount val="3"/>
                <c:pt idx="0">
                  <c:v>0.056692</c:v>
                </c:pt>
                <c:pt idx="1">
                  <c:v>0.0591432</c:v>
                </c:pt>
                <c:pt idx="2">
                  <c:v>0.0768432</c:v>
                </c:pt>
              </c:numCache>
            </c:numRef>
          </c:yVal>
        </c:ser>
        <c:axId val="363179160"/>
        <c:axId val="363187944"/>
      </c:scatterChart>
      <c:valAx>
        <c:axId val="363179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Network Bisection</a:t>
                </a:r>
                <a:r>
                  <a:rPr lang="en-US" baseline="0"/>
                  <a:t> Bandwidth (bits per cycle)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363187944"/>
        <c:crosses val="autoZero"/>
        <c:crossBetween val="midCat"/>
      </c:valAx>
      <c:valAx>
        <c:axId val="363187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Power</a:t>
                </a:r>
                <a:r>
                  <a:rPr lang="en-US" baseline="0"/>
                  <a:t> (W)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363179160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Area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Sheet6!$A$7</c:f>
              <c:strCache>
                <c:ptCount val="1"/>
                <c:pt idx="0">
                  <c:v>sep_if</c:v>
                </c:pt>
              </c:strCache>
            </c:strRef>
          </c:tx>
          <c:cat>
            <c:multiLvlStrRef>
              <c:f>Sheet6!$B$5:$G$6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Sheet6!$B$7:$G$7</c:f>
              <c:numCache>
                <c:formatCode>General</c:formatCode>
                <c:ptCount val="6"/>
                <c:pt idx="0">
                  <c:v>2075.875226</c:v>
                </c:pt>
                <c:pt idx="1">
                  <c:v>11100.146527</c:v>
                </c:pt>
                <c:pt idx="2">
                  <c:v>53265.038909</c:v>
                </c:pt>
                <c:pt idx="3">
                  <c:v>32113.973171</c:v>
                </c:pt>
                <c:pt idx="4">
                  <c:v>128462.243057</c:v>
                </c:pt>
                <c:pt idx="5">
                  <c:v>489602.791998</c:v>
                </c:pt>
              </c:numCache>
            </c:numRef>
          </c:val>
        </c:ser>
        <c:ser>
          <c:idx val="1"/>
          <c:order val="1"/>
          <c:tx>
            <c:strRef>
              <c:f>Sheet6!$A$8</c:f>
              <c:strCache>
                <c:ptCount val="1"/>
                <c:pt idx="0">
                  <c:v>sep_of</c:v>
                </c:pt>
              </c:strCache>
            </c:strRef>
          </c:tx>
          <c:cat>
            <c:multiLvlStrRef>
              <c:f>Sheet6!$B$5:$G$6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Sheet6!$B$8:$G$8</c:f>
              <c:numCache>
                <c:formatCode>General</c:formatCode>
                <c:ptCount val="6"/>
                <c:pt idx="0">
                  <c:v>1954.512023</c:v>
                </c:pt>
                <c:pt idx="1">
                  <c:v>10899.403332</c:v>
                </c:pt>
                <c:pt idx="2">
                  <c:v>46109.549279</c:v>
                </c:pt>
                <c:pt idx="3">
                  <c:v>32075.165128</c:v>
                </c:pt>
                <c:pt idx="4">
                  <c:v>123514.928636</c:v>
                </c:pt>
                <c:pt idx="5">
                  <c:v>417714.8521820001</c:v>
                </c:pt>
              </c:numCache>
            </c:numRef>
          </c:val>
        </c:ser>
        <c:ser>
          <c:idx val="2"/>
          <c:order val="2"/>
          <c:tx>
            <c:strRef>
              <c:f>Sheet6!$A$9</c:f>
              <c:strCache>
                <c:ptCount val="1"/>
                <c:pt idx="0">
                  <c:v>wf</c:v>
                </c:pt>
              </c:strCache>
            </c:strRef>
          </c:tx>
          <c:cat>
            <c:multiLvlStrRef>
              <c:f>Sheet6!$B$5:$G$6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Sheet6!$B$9:$G$9</c:f>
              <c:numCache>
                <c:formatCode>General</c:formatCode>
                <c:ptCount val="6"/>
                <c:pt idx="0">
                  <c:v>1354.752022</c:v>
                </c:pt>
                <c:pt idx="1">
                  <c:v>21634.049067</c:v>
                </c:pt>
                <c:pt idx="2">
                  <c:v>315848.789942</c:v>
                </c:pt>
                <c:pt idx="3">
                  <c:v>52518.161351</c:v>
                </c:pt>
              </c:numCache>
            </c:numRef>
          </c:val>
        </c:ser>
        <c:axId val="356423880"/>
        <c:axId val="356427080"/>
      </c:barChart>
      <c:catAx>
        <c:axId val="356423880"/>
        <c:scaling>
          <c:orientation val="minMax"/>
        </c:scaling>
        <c:axPos val="b"/>
        <c:numFmt formatCode="General" sourceLinked="1"/>
        <c:tickLblPos val="nextTo"/>
        <c:crossAx val="356427080"/>
        <c:crosses val="autoZero"/>
        <c:auto val="1"/>
        <c:lblAlgn val="ctr"/>
        <c:lblOffset val="100"/>
      </c:catAx>
      <c:valAx>
        <c:axId val="356427080"/>
        <c:scaling>
          <c:orientation val="minMax"/>
        </c:scaling>
        <c:axPos val="l"/>
        <c:majorGridlines/>
        <c:numFmt formatCode="General" sourceLinked="1"/>
        <c:tickLblPos val="nextTo"/>
        <c:crossAx val="356423880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Power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Sheet7!$A$7</c:f>
              <c:strCache>
                <c:ptCount val="1"/>
                <c:pt idx="0">
                  <c:v>sep_if</c:v>
                </c:pt>
              </c:strCache>
            </c:strRef>
          </c:tx>
          <c:cat>
            <c:multiLvlStrRef>
              <c:f>Sheet7!$B$5:$G$6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Sheet7!$B$7:$G$7</c:f>
              <c:numCache>
                <c:formatCode>General</c:formatCode>
                <c:ptCount val="6"/>
                <c:pt idx="0">
                  <c:v>0.0002099826</c:v>
                </c:pt>
                <c:pt idx="1">
                  <c:v>0.0011622252</c:v>
                </c:pt>
                <c:pt idx="2">
                  <c:v>0.0037703859</c:v>
                </c:pt>
                <c:pt idx="3">
                  <c:v>0.0020188136</c:v>
                </c:pt>
                <c:pt idx="4">
                  <c:v>0.0076467603</c:v>
                </c:pt>
                <c:pt idx="5">
                  <c:v>0.0200513507</c:v>
                </c:pt>
              </c:numCache>
            </c:numRef>
          </c:val>
        </c:ser>
        <c:ser>
          <c:idx val="1"/>
          <c:order val="1"/>
          <c:tx>
            <c:strRef>
              <c:f>Sheet7!$A$8</c:f>
              <c:strCache>
                <c:ptCount val="1"/>
                <c:pt idx="0">
                  <c:v>sep_of</c:v>
                </c:pt>
              </c:strCache>
            </c:strRef>
          </c:tx>
          <c:cat>
            <c:multiLvlStrRef>
              <c:f>Sheet7!$B$5:$G$6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Sheet7!$B$8:$G$8</c:f>
              <c:numCache>
                <c:formatCode>General</c:formatCode>
                <c:ptCount val="6"/>
                <c:pt idx="0">
                  <c:v>0.0002144981</c:v>
                </c:pt>
                <c:pt idx="1">
                  <c:v>0.0009937782</c:v>
                </c:pt>
                <c:pt idx="2">
                  <c:v>0.0040553309</c:v>
                </c:pt>
                <c:pt idx="3">
                  <c:v>0.0020277708</c:v>
                </c:pt>
                <c:pt idx="4">
                  <c:v>0.0070858757</c:v>
                </c:pt>
                <c:pt idx="5">
                  <c:v>0.0205009709</c:v>
                </c:pt>
              </c:numCache>
            </c:numRef>
          </c:val>
        </c:ser>
        <c:ser>
          <c:idx val="2"/>
          <c:order val="2"/>
          <c:tx>
            <c:strRef>
              <c:f>Sheet7!$A$9</c:f>
              <c:strCache>
                <c:ptCount val="1"/>
                <c:pt idx="0">
                  <c:v>wf</c:v>
                </c:pt>
              </c:strCache>
            </c:strRef>
          </c:tx>
          <c:cat>
            <c:multiLvlStrRef>
              <c:f>Sheet7!$B$5:$G$6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Sheet7!$B$9:$G$9</c:f>
              <c:numCache>
                <c:formatCode>General</c:formatCode>
                <c:ptCount val="6"/>
                <c:pt idx="0">
                  <c:v>0.0002074917</c:v>
                </c:pt>
                <c:pt idx="1">
                  <c:v>0.0017977983</c:v>
                </c:pt>
                <c:pt idx="2">
                  <c:v>0.0141456137</c:v>
                </c:pt>
                <c:pt idx="3">
                  <c:v>0.0042582795</c:v>
                </c:pt>
              </c:numCache>
            </c:numRef>
          </c:val>
        </c:ser>
        <c:axId val="356459016"/>
        <c:axId val="356462216"/>
      </c:barChart>
      <c:catAx>
        <c:axId val="356459016"/>
        <c:scaling>
          <c:orientation val="minMax"/>
        </c:scaling>
        <c:axPos val="b"/>
        <c:tickLblPos val="nextTo"/>
        <c:crossAx val="356462216"/>
        <c:crosses val="autoZero"/>
        <c:auto val="1"/>
        <c:lblAlgn val="ctr"/>
        <c:lblOffset val="100"/>
      </c:catAx>
      <c:valAx>
        <c:axId val="356462216"/>
        <c:scaling>
          <c:orientation val="minMax"/>
        </c:scaling>
        <c:axPos val="l"/>
        <c:majorGridlines/>
        <c:numFmt formatCode="General" sourceLinked="1"/>
        <c:tickLblPos val="nextTo"/>
        <c:crossAx val="356459016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Delay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Sheet5!$A$7:$B$7</c:f>
              <c:strCache>
                <c:ptCount val="1"/>
                <c:pt idx="0">
                  <c:v>sep_if m</c:v>
                </c:pt>
              </c:strCache>
            </c:strRef>
          </c:tx>
          <c:cat>
            <c:multiLvlStrRef>
              <c:f>Sheet5!$C$5:$H$6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Sheet5!$C$7:$H$7</c:f>
              <c:numCache>
                <c:formatCode>General</c:formatCode>
                <c:ptCount val="6"/>
                <c:pt idx="0">
                  <c:v>1.5</c:v>
                </c:pt>
                <c:pt idx="1">
                  <c:v>1.8</c:v>
                </c:pt>
                <c:pt idx="2">
                  <c:v>2.0</c:v>
                </c:pt>
                <c:pt idx="3">
                  <c:v>2.0</c:v>
                </c:pt>
                <c:pt idx="4">
                  <c:v>2.2</c:v>
                </c:pt>
                <c:pt idx="5">
                  <c:v>3.0</c:v>
                </c:pt>
              </c:numCache>
            </c:numRef>
          </c:val>
        </c:ser>
        <c:ser>
          <c:idx val="2"/>
          <c:order val="1"/>
          <c:tx>
            <c:strRef>
              <c:f>Sheet5!$A$8:$B$8</c:f>
              <c:strCache>
                <c:ptCount val="1"/>
                <c:pt idx="0">
                  <c:v>sep_if rr</c:v>
                </c:pt>
              </c:strCache>
            </c:strRef>
          </c:tx>
          <c:cat>
            <c:multiLvlStrRef>
              <c:f>Sheet5!$C$5:$H$6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Sheet5!$C$8:$H$8</c:f>
              <c:numCache>
                <c:formatCode>General</c:formatCode>
                <c:ptCount val="6"/>
                <c:pt idx="0">
                  <c:v>1.6</c:v>
                </c:pt>
                <c:pt idx="1">
                  <c:v>1.8</c:v>
                </c:pt>
                <c:pt idx="2">
                  <c:v>2.1</c:v>
                </c:pt>
                <c:pt idx="3">
                  <c:v>2.1</c:v>
                </c:pt>
                <c:pt idx="4">
                  <c:v>2.3</c:v>
                </c:pt>
                <c:pt idx="5">
                  <c:v>2.8</c:v>
                </c:pt>
              </c:numCache>
            </c:numRef>
          </c:val>
        </c:ser>
        <c:ser>
          <c:idx val="3"/>
          <c:order val="2"/>
          <c:tx>
            <c:strRef>
              <c:f>Sheet5!$A$9:$B$9</c:f>
              <c:strCache>
                <c:ptCount val="1"/>
                <c:pt idx="0">
                  <c:v>sep_of m</c:v>
                </c:pt>
              </c:strCache>
            </c:strRef>
          </c:tx>
          <c:cat>
            <c:multiLvlStrRef>
              <c:f>Sheet5!$C$5:$H$6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Sheet5!$C$9:$H$9</c:f>
              <c:numCache>
                <c:formatCode>General</c:formatCode>
                <c:ptCount val="6"/>
                <c:pt idx="0">
                  <c:v>2.1</c:v>
                </c:pt>
                <c:pt idx="1">
                  <c:v>2.3</c:v>
                </c:pt>
                <c:pt idx="2">
                  <c:v>2.5</c:v>
                </c:pt>
                <c:pt idx="3">
                  <c:v>2.7</c:v>
                </c:pt>
                <c:pt idx="4">
                  <c:v>3.0</c:v>
                </c:pt>
                <c:pt idx="5">
                  <c:v>3.3</c:v>
                </c:pt>
              </c:numCache>
            </c:numRef>
          </c:val>
        </c:ser>
        <c:ser>
          <c:idx val="4"/>
          <c:order val="3"/>
          <c:tx>
            <c:strRef>
              <c:f>Sheet5!$A$10:$B$10</c:f>
              <c:strCache>
                <c:ptCount val="1"/>
                <c:pt idx="0">
                  <c:v>sep_of rr</c:v>
                </c:pt>
              </c:strCache>
            </c:strRef>
          </c:tx>
          <c:cat>
            <c:multiLvlStrRef>
              <c:f>Sheet5!$C$5:$H$6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Sheet5!$C$10:$H$10</c:f>
              <c:numCache>
                <c:formatCode>General</c:formatCode>
                <c:ptCount val="6"/>
                <c:pt idx="0">
                  <c:v>1.9</c:v>
                </c:pt>
                <c:pt idx="1">
                  <c:v>2.3</c:v>
                </c:pt>
                <c:pt idx="2">
                  <c:v>2.5</c:v>
                </c:pt>
                <c:pt idx="3">
                  <c:v>2.9</c:v>
                </c:pt>
                <c:pt idx="4">
                  <c:v>3.1</c:v>
                </c:pt>
                <c:pt idx="5">
                  <c:v>3.6</c:v>
                </c:pt>
              </c:numCache>
            </c:numRef>
          </c:val>
        </c:ser>
        <c:ser>
          <c:idx val="5"/>
          <c:order val="4"/>
          <c:tx>
            <c:strRef>
              <c:f>Sheet5!$A$11:$B$11</c:f>
              <c:strCache>
                <c:ptCount val="1"/>
                <c:pt idx="0">
                  <c:v>wf</c:v>
                </c:pt>
              </c:strCache>
            </c:strRef>
          </c:tx>
          <c:cat>
            <c:multiLvlStrRef>
              <c:f>Sheet5!$C$5:$H$6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Sheet5!$C$11:$H$11</c:f>
              <c:numCache>
                <c:formatCode>General</c:formatCode>
                <c:ptCount val="6"/>
                <c:pt idx="0">
                  <c:v>1.9</c:v>
                </c:pt>
                <c:pt idx="1">
                  <c:v>1.9</c:v>
                </c:pt>
                <c:pt idx="2">
                  <c:v>2.0</c:v>
                </c:pt>
                <c:pt idx="3">
                  <c:v>2.7</c:v>
                </c:pt>
                <c:pt idx="4">
                  <c:v>2.8</c:v>
                </c:pt>
                <c:pt idx="5">
                  <c:v>3.0</c:v>
                </c:pt>
              </c:numCache>
            </c:numRef>
          </c:val>
        </c:ser>
        <c:axId val="362848584"/>
        <c:axId val="362851864"/>
      </c:barChart>
      <c:catAx>
        <c:axId val="362848584"/>
        <c:scaling>
          <c:orientation val="minMax"/>
        </c:scaling>
        <c:axPos val="b"/>
        <c:tickLblPos val="nextTo"/>
        <c:crossAx val="362851864"/>
        <c:crosses val="autoZero"/>
        <c:auto val="1"/>
        <c:lblAlgn val="ctr"/>
        <c:lblOffset val="100"/>
      </c:catAx>
      <c:valAx>
        <c:axId val="362851864"/>
        <c:scaling>
          <c:orientation val="minMax"/>
        </c:scaling>
        <c:axPos val="l"/>
        <c:majorGridlines/>
        <c:numFmt formatCode="General" sourceLinked="1"/>
        <c:tickLblPos val="nextTo"/>
        <c:crossAx val="362848584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Area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Sheet6!$A$7:$B$7</c:f>
              <c:strCache>
                <c:ptCount val="1"/>
                <c:pt idx="0">
                  <c:v>sep_if m</c:v>
                </c:pt>
              </c:strCache>
            </c:strRef>
          </c:tx>
          <c:cat>
            <c:multiLvlStrRef>
              <c:f>Sheet6!$C$5:$H$6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Sheet6!$C$7:$H$7</c:f>
              <c:numCache>
                <c:formatCode>General</c:formatCode>
                <c:ptCount val="6"/>
                <c:pt idx="0">
                  <c:v>5074.322447</c:v>
                </c:pt>
                <c:pt idx="1">
                  <c:v>7006.608079</c:v>
                </c:pt>
                <c:pt idx="2">
                  <c:v>11952.864143</c:v>
                </c:pt>
                <c:pt idx="3">
                  <c:v>29717.049951</c:v>
                </c:pt>
                <c:pt idx="4">
                  <c:v>41080.385222</c:v>
                </c:pt>
                <c:pt idx="5">
                  <c:v>67229.921945</c:v>
                </c:pt>
              </c:numCache>
            </c:numRef>
          </c:val>
        </c:ser>
        <c:ser>
          <c:idx val="2"/>
          <c:order val="1"/>
          <c:tx>
            <c:strRef>
              <c:f>Sheet6!$A$8:$B$8</c:f>
              <c:strCache>
                <c:ptCount val="1"/>
                <c:pt idx="0">
                  <c:v>sep_if rr</c:v>
                </c:pt>
              </c:strCache>
            </c:strRef>
          </c:tx>
          <c:cat>
            <c:multiLvlStrRef>
              <c:f>Sheet6!$C$5:$H$6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Sheet6!$C$8:$H$8</c:f>
              <c:numCache>
                <c:formatCode>General</c:formatCode>
                <c:ptCount val="6"/>
                <c:pt idx="0">
                  <c:v>2775.830429</c:v>
                </c:pt>
                <c:pt idx="1">
                  <c:v>4270.99685</c:v>
                </c:pt>
                <c:pt idx="2">
                  <c:v>7020.014482</c:v>
                </c:pt>
                <c:pt idx="3">
                  <c:v>19525.716188</c:v>
                </c:pt>
                <c:pt idx="4">
                  <c:v>26353.101828</c:v>
                </c:pt>
                <c:pt idx="5">
                  <c:v>42854.969259</c:v>
                </c:pt>
              </c:numCache>
            </c:numRef>
          </c:val>
        </c:ser>
        <c:ser>
          <c:idx val="3"/>
          <c:order val="2"/>
          <c:tx>
            <c:strRef>
              <c:f>Sheet6!$A$9:$B$9</c:f>
              <c:strCache>
                <c:ptCount val="1"/>
                <c:pt idx="0">
                  <c:v>sep_of m</c:v>
                </c:pt>
              </c:strCache>
            </c:strRef>
          </c:tx>
          <c:cat>
            <c:multiLvlStrRef>
              <c:f>Sheet6!$C$5:$H$6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Sheet6!$C$9:$H$9</c:f>
              <c:numCache>
                <c:formatCode>General</c:formatCode>
                <c:ptCount val="6"/>
                <c:pt idx="0">
                  <c:v>7503.703256000001</c:v>
                </c:pt>
                <c:pt idx="1">
                  <c:v>10739.937691</c:v>
                </c:pt>
                <c:pt idx="2">
                  <c:v>16254.201751</c:v>
                </c:pt>
                <c:pt idx="3">
                  <c:v>45812.49142</c:v>
                </c:pt>
                <c:pt idx="4">
                  <c:v>63163.19573699999</c:v>
                </c:pt>
                <c:pt idx="5">
                  <c:v>116580.291705</c:v>
                </c:pt>
              </c:numCache>
            </c:numRef>
          </c:val>
        </c:ser>
        <c:ser>
          <c:idx val="4"/>
          <c:order val="3"/>
          <c:tx>
            <c:strRef>
              <c:f>Sheet6!$A$10:$B$10</c:f>
              <c:strCache>
                <c:ptCount val="1"/>
                <c:pt idx="0">
                  <c:v>sep_of rr</c:v>
                </c:pt>
              </c:strCache>
            </c:strRef>
          </c:tx>
          <c:cat>
            <c:multiLvlStrRef>
              <c:f>Sheet6!$C$5:$H$6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Sheet6!$C$10:$H$10</c:f>
              <c:numCache>
                <c:formatCode>General</c:formatCode>
                <c:ptCount val="6"/>
                <c:pt idx="0">
                  <c:v>6036.760855</c:v>
                </c:pt>
                <c:pt idx="1">
                  <c:v>8154.619284</c:v>
                </c:pt>
                <c:pt idx="2">
                  <c:v>13178.138525</c:v>
                </c:pt>
                <c:pt idx="3">
                  <c:v>38962.173991</c:v>
                </c:pt>
                <c:pt idx="4">
                  <c:v>56477.282957</c:v>
                </c:pt>
                <c:pt idx="5">
                  <c:v>94471.021028</c:v>
                </c:pt>
              </c:numCache>
            </c:numRef>
          </c:val>
        </c:ser>
        <c:ser>
          <c:idx val="5"/>
          <c:order val="4"/>
          <c:tx>
            <c:strRef>
              <c:f>Sheet6!$A$11:$B$11</c:f>
              <c:strCache>
                <c:ptCount val="1"/>
                <c:pt idx="0">
                  <c:v>wf</c:v>
                </c:pt>
              </c:strCache>
            </c:strRef>
          </c:tx>
          <c:cat>
            <c:multiLvlStrRef>
              <c:f>Sheet6!$C$5:$H$6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Sheet6!$C$11:$H$11</c:f>
              <c:numCache>
                <c:formatCode>General</c:formatCode>
                <c:ptCount val="6"/>
                <c:pt idx="0">
                  <c:v>12037.88897</c:v>
                </c:pt>
                <c:pt idx="1">
                  <c:v>13428.979364</c:v>
                </c:pt>
                <c:pt idx="2">
                  <c:v>20179.807437</c:v>
                </c:pt>
                <c:pt idx="3">
                  <c:v>89486.66257099994</c:v>
                </c:pt>
                <c:pt idx="4">
                  <c:v>112496.631715</c:v>
                </c:pt>
                <c:pt idx="5">
                  <c:v>187320.926246</c:v>
                </c:pt>
              </c:numCache>
            </c:numRef>
          </c:val>
        </c:ser>
        <c:axId val="362890024"/>
        <c:axId val="362893304"/>
      </c:barChart>
      <c:catAx>
        <c:axId val="362890024"/>
        <c:scaling>
          <c:orientation val="minMax"/>
        </c:scaling>
        <c:axPos val="b"/>
        <c:numFmt formatCode="General" sourceLinked="1"/>
        <c:tickLblPos val="nextTo"/>
        <c:crossAx val="362893304"/>
        <c:crosses val="autoZero"/>
        <c:auto val="1"/>
        <c:lblAlgn val="ctr"/>
        <c:lblOffset val="100"/>
      </c:catAx>
      <c:valAx>
        <c:axId val="362893304"/>
        <c:scaling>
          <c:orientation val="minMax"/>
        </c:scaling>
        <c:axPos val="l"/>
        <c:majorGridlines/>
        <c:numFmt formatCode="General" sourceLinked="1"/>
        <c:tickLblPos val="nextTo"/>
        <c:crossAx val="362890024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Power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6321741032371"/>
          <c:y val="0.171604938271605"/>
          <c:w val="0.679832458442695"/>
          <c:h val="0.53082336930106"/>
        </c:manualLayout>
      </c:layout>
      <c:barChart>
        <c:barDir val="col"/>
        <c:grouping val="clustered"/>
        <c:ser>
          <c:idx val="1"/>
          <c:order val="0"/>
          <c:tx>
            <c:strRef>
              <c:f>Sheet7!$A$7:$B$7</c:f>
              <c:strCache>
                <c:ptCount val="1"/>
                <c:pt idx="0">
                  <c:v>sep_if m</c:v>
                </c:pt>
              </c:strCache>
            </c:strRef>
          </c:tx>
          <c:cat>
            <c:multiLvlStrRef>
              <c:f>Sheet7!$C$5:$H$6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Sheet7!$C$7:$H$7</c:f>
              <c:numCache>
                <c:formatCode>General</c:formatCode>
                <c:ptCount val="6"/>
                <c:pt idx="0">
                  <c:v>0.0011749769</c:v>
                </c:pt>
                <c:pt idx="1">
                  <c:v>0.0008386846</c:v>
                </c:pt>
                <c:pt idx="2">
                  <c:v>0.0011068121</c:v>
                </c:pt>
                <c:pt idx="3">
                  <c:v>0.0029581365</c:v>
                </c:pt>
                <c:pt idx="4">
                  <c:v>0.0033102371</c:v>
                </c:pt>
                <c:pt idx="5">
                  <c:v>0.0041997778</c:v>
                </c:pt>
              </c:numCache>
            </c:numRef>
          </c:val>
        </c:ser>
        <c:ser>
          <c:idx val="2"/>
          <c:order val="1"/>
          <c:tx>
            <c:strRef>
              <c:f>Sheet7!$A$8:$B$8</c:f>
              <c:strCache>
                <c:ptCount val="1"/>
                <c:pt idx="0">
                  <c:v>sep_if rr</c:v>
                </c:pt>
              </c:strCache>
            </c:strRef>
          </c:tx>
          <c:cat>
            <c:multiLvlStrRef>
              <c:f>Sheet7!$C$5:$H$6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Sheet7!$C$8:$H$8</c:f>
              <c:numCache>
                <c:formatCode>General</c:formatCode>
                <c:ptCount val="6"/>
                <c:pt idx="0">
                  <c:v>0.0004222895</c:v>
                </c:pt>
                <c:pt idx="1">
                  <c:v>0.000624745</c:v>
                </c:pt>
                <c:pt idx="2">
                  <c:v>0.000711878</c:v>
                </c:pt>
                <c:pt idx="3">
                  <c:v>0.0020409432</c:v>
                </c:pt>
                <c:pt idx="4">
                  <c:v>0.0020621824</c:v>
                </c:pt>
                <c:pt idx="5">
                  <c:v>0.0022164153</c:v>
                </c:pt>
              </c:numCache>
            </c:numRef>
          </c:val>
        </c:ser>
        <c:ser>
          <c:idx val="3"/>
          <c:order val="2"/>
          <c:tx>
            <c:strRef>
              <c:f>Sheet7!$A$9:$B$9</c:f>
              <c:strCache>
                <c:ptCount val="1"/>
                <c:pt idx="0">
                  <c:v>sep_of m</c:v>
                </c:pt>
              </c:strCache>
            </c:strRef>
          </c:tx>
          <c:cat>
            <c:multiLvlStrRef>
              <c:f>Sheet7!$C$5:$H$6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Sheet7!$C$9:$H$9</c:f>
              <c:numCache>
                <c:formatCode>General</c:formatCode>
                <c:ptCount val="6"/>
                <c:pt idx="0">
                  <c:v>0.0009476002</c:v>
                </c:pt>
                <c:pt idx="1">
                  <c:v>0.0013384553</c:v>
                </c:pt>
                <c:pt idx="2">
                  <c:v>0.0019003572</c:v>
                </c:pt>
                <c:pt idx="3">
                  <c:v>0.004310488</c:v>
                </c:pt>
                <c:pt idx="4">
                  <c:v>0.0055535674</c:v>
                </c:pt>
                <c:pt idx="5">
                  <c:v>0.0129738756</c:v>
                </c:pt>
              </c:numCache>
            </c:numRef>
          </c:val>
        </c:ser>
        <c:ser>
          <c:idx val="4"/>
          <c:order val="3"/>
          <c:tx>
            <c:strRef>
              <c:f>Sheet7!$A$10:$B$10</c:f>
              <c:strCache>
                <c:ptCount val="1"/>
                <c:pt idx="0">
                  <c:v>sep_of rr</c:v>
                </c:pt>
              </c:strCache>
            </c:strRef>
          </c:tx>
          <c:cat>
            <c:multiLvlStrRef>
              <c:f>Sheet7!$C$5:$H$6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Sheet7!$C$10:$H$10</c:f>
              <c:numCache>
                <c:formatCode>General</c:formatCode>
                <c:ptCount val="6"/>
                <c:pt idx="0">
                  <c:v>0.0007714194</c:v>
                </c:pt>
                <c:pt idx="1">
                  <c:v>0.0010018264</c:v>
                </c:pt>
                <c:pt idx="2">
                  <c:v>0.0016186928</c:v>
                </c:pt>
                <c:pt idx="3">
                  <c:v>0.0036880256</c:v>
                </c:pt>
                <c:pt idx="4">
                  <c:v>0.0045053254</c:v>
                </c:pt>
                <c:pt idx="5">
                  <c:v>0.0059817352</c:v>
                </c:pt>
              </c:numCache>
            </c:numRef>
          </c:val>
        </c:ser>
        <c:ser>
          <c:idx val="5"/>
          <c:order val="4"/>
          <c:tx>
            <c:strRef>
              <c:f>Sheet7!$A$11:$B$11</c:f>
              <c:strCache>
                <c:ptCount val="1"/>
                <c:pt idx="0">
                  <c:v>wf</c:v>
                </c:pt>
              </c:strCache>
            </c:strRef>
          </c:tx>
          <c:cat>
            <c:multiLvlStrRef>
              <c:f>Sheet7!$C$5:$H$6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Sheet7!$C$11:$H$11</c:f>
              <c:numCache>
                <c:formatCode>General</c:formatCode>
                <c:ptCount val="6"/>
                <c:pt idx="0">
                  <c:v>0.002002678</c:v>
                </c:pt>
                <c:pt idx="1">
                  <c:v>0.0021167345</c:v>
                </c:pt>
                <c:pt idx="2">
                  <c:v>0.0024991797</c:v>
                </c:pt>
                <c:pt idx="3">
                  <c:v>0.0094713305</c:v>
                </c:pt>
                <c:pt idx="4">
                  <c:v>0.0126761467</c:v>
                </c:pt>
                <c:pt idx="5">
                  <c:v>0.0165083162</c:v>
                </c:pt>
              </c:numCache>
            </c:numRef>
          </c:val>
        </c:ser>
        <c:axId val="362932264"/>
        <c:axId val="362935544"/>
      </c:barChart>
      <c:catAx>
        <c:axId val="362932264"/>
        <c:scaling>
          <c:orientation val="minMax"/>
        </c:scaling>
        <c:axPos val="b"/>
        <c:tickLblPos val="nextTo"/>
        <c:crossAx val="362935544"/>
        <c:crosses val="autoZero"/>
        <c:auto val="1"/>
        <c:lblAlgn val="ctr"/>
        <c:lblOffset val="100"/>
      </c:catAx>
      <c:valAx>
        <c:axId val="362935544"/>
        <c:scaling>
          <c:orientation val="minMax"/>
        </c:scaling>
        <c:axPos val="l"/>
        <c:majorGridlines/>
        <c:numFmt formatCode="General" sourceLinked="1"/>
        <c:tickLblPos val="nextTo"/>
        <c:crossAx val="362932264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Delay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Sheet2!$A$7</c:f>
              <c:strCache>
                <c:ptCount val="1"/>
                <c:pt idx="0">
                  <c:v>nonspec</c:v>
                </c:pt>
              </c:strCache>
            </c:strRef>
          </c:tx>
          <c:cat>
            <c:multiLvlStrRef>
              <c:f>Sheet2!$B$5:$G$6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Sheet2!$B$7:$G$7</c:f>
              <c:numCache>
                <c:formatCode>General</c:formatCode>
                <c:ptCount val="6"/>
                <c:pt idx="0">
                  <c:v>1.5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2.1</c:v>
                </c:pt>
                <c:pt idx="5">
                  <c:v>2.4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spec_gnt</c:v>
                </c:pt>
              </c:strCache>
            </c:strRef>
          </c:tx>
          <c:cat>
            <c:multiLvlStrRef>
              <c:f>Sheet2!$B$5:$G$6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Sheet2!$B$8:$G$8</c:f>
              <c:numCache>
                <c:formatCode>General</c:formatCode>
                <c:ptCount val="6"/>
                <c:pt idx="0">
                  <c:v>1.7</c:v>
                </c:pt>
                <c:pt idx="1">
                  <c:v>1.9</c:v>
                </c:pt>
                <c:pt idx="2">
                  <c:v>2.0</c:v>
                </c:pt>
                <c:pt idx="3">
                  <c:v>2.4</c:v>
                </c:pt>
                <c:pt idx="4">
                  <c:v>2.5</c:v>
                </c:pt>
                <c:pt idx="5">
                  <c:v>2.6</c:v>
                </c:pt>
              </c:numCache>
            </c:numRef>
          </c:val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spec_req</c:v>
                </c:pt>
              </c:strCache>
            </c:strRef>
          </c:tx>
          <c:cat>
            <c:multiLvlStrRef>
              <c:f>Sheet2!$B$5:$G$6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Sheet2!$B$9:$G$9</c:f>
              <c:numCache>
                <c:formatCode>General</c:formatCode>
                <c:ptCount val="6"/>
                <c:pt idx="0">
                  <c:v>1.5</c:v>
                </c:pt>
                <c:pt idx="1">
                  <c:v>1.8</c:v>
                </c:pt>
                <c:pt idx="2">
                  <c:v>2.0</c:v>
                </c:pt>
                <c:pt idx="3">
                  <c:v>2.0</c:v>
                </c:pt>
                <c:pt idx="4">
                  <c:v>2.2</c:v>
                </c:pt>
                <c:pt idx="5">
                  <c:v>3.0</c:v>
                </c:pt>
              </c:numCache>
            </c:numRef>
          </c:val>
        </c:ser>
        <c:axId val="362999832"/>
        <c:axId val="363003032"/>
      </c:barChart>
      <c:catAx>
        <c:axId val="362999832"/>
        <c:scaling>
          <c:orientation val="minMax"/>
        </c:scaling>
        <c:axPos val="b"/>
        <c:tickLblPos val="nextTo"/>
        <c:crossAx val="363003032"/>
        <c:crosses val="autoZero"/>
        <c:auto val="1"/>
        <c:lblAlgn val="ctr"/>
        <c:lblOffset val="100"/>
      </c:catAx>
      <c:valAx>
        <c:axId val="363003032"/>
        <c:scaling>
          <c:orientation val="minMax"/>
        </c:scaling>
        <c:axPos val="l"/>
        <c:majorGridlines/>
        <c:numFmt formatCode="General" sourceLinked="1"/>
        <c:tickLblPos val="nextTo"/>
        <c:crossAx val="362999832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Area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Sheet3!$A$7</c:f>
              <c:strCache>
                <c:ptCount val="1"/>
                <c:pt idx="0">
                  <c:v>nonspec</c:v>
                </c:pt>
              </c:strCache>
            </c:strRef>
          </c:tx>
          <c:cat>
            <c:multiLvlStrRef>
              <c:f>Sheet3!$B$5:$G$6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Sheet3!$B$7:$G$7</c:f>
              <c:numCache>
                <c:formatCode>General</c:formatCode>
                <c:ptCount val="6"/>
                <c:pt idx="0">
                  <c:v>1270.432814</c:v>
                </c:pt>
                <c:pt idx="1">
                  <c:v>2107.627224</c:v>
                </c:pt>
                <c:pt idx="2">
                  <c:v>4001.104838</c:v>
                </c:pt>
                <c:pt idx="3">
                  <c:v>9070.135282</c:v>
                </c:pt>
                <c:pt idx="4">
                  <c:v>11008.418505</c:v>
                </c:pt>
                <c:pt idx="5">
                  <c:v>24039.439468</c:v>
                </c:pt>
              </c:numCache>
            </c:numRef>
          </c:val>
        </c:ser>
        <c:ser>
          <c:idx val="1"/>
          <c:order val="1"/>
          <c:tx>
            <c:strRef>
              <c:f>Sheet3!$A$8</c:f>
              <c:strCache>
                <c:ptCount val="1"/>
                <c:pt idx="0">
                  <c:v>spec_gnt</c:v>
                </c:pt>
              </c:strCache>
            </c:strRef>
          </c:tx>
          <c:cat>
            <c:multiLvlStrRef>
              <c:f>Sheet3!$B$5:$G$6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Sheet3!$B$8:$G$8</c:f>
              <c:numCache>
                <c:formatCode>General</c:formatCode>
                <c:ptCount val="6"/>
                <c:pt idx="0">
                  <c:v>2570.500829</c:v>
                </c:pt>
                <c:pt idx="1">
                  <c:v>4156.336844</c:v>
                </c:pt>
                <c:pt idx="2">
                  <c:v>7124.090482</c:v>
                </c:pt>
                <c:pt idx="3">
                  <c:v>17140.082591</c:v>
                </c:pt>
                <c:pt idx="4">
                  <c:v>24201.374634</c:v>
                </c:pt>
                <c:pt idx="5">
                  <c:v>41018.292479</c:v>
                </c:pt>
              </c:numCache>
            </c:numRef>
          </c:val>
        </c:ser>
        <c:ser>
          <c:idx val="2"/>
          <c:order val="2"/>
          <c:tx>
            <c:strRef>
              <c:f>Sheet3!$A$9</c:f>
              <c:strCache>
                <c:ptCount val="1"/>
                <c:pt idx="0">
                  <c:v>spec_req</c:v>
                </c:pt>
              </c:strCache>
            </c:strRef>
          </c:tx>
          <c:cat>
            <c:multiLvlStrRef>
              <c:f>Sheet3!$B$5:$G$6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Sheet3!$B$9:$G$9</c:f>
              <c:numCache>
                <c:formatCode>General</c:formatCode>
                <c:ptCount val="6"/>
                <c:pt idx="0">
                  <c:v>2775.830429</c:v>
                </c:pt>
                <c:pt idx="1">
                  <c:v>4270.99685</c:v>
                </c:pt>
                <c:pt idx="2">
                  <c:v>7020.014482</c:v>
                </c:pt>
                <c:pt idx="3">
                  <c:v>19525.716188</c:v>
                </c:pt>
                <c:pt idx="4">
                  <c:v>26353.101828</c:v>
                </c:pt>
                <c:pt idx="5">
                  <c:v>42854.969259</c:v>
                </c:pt>
              </c:numCache>
            </c:numRef>
          </c:val>
        </c:ser>
        <c:axId val="363035624"/>
        <c:axId val="363038824"/>
      </c:barChart>
      <c:catAx>
        <c:axId val="363035624"/>
        <c:scaling>
          <c:orientation val="minMax"/>
        </c:scaling>
        <c:axPos val="b"/>
        <c:tickLblPos val="nextTo"/>
        <c:crossAx val="363038824"/>
        <c:crosses val="autoZero"/>
        <c:auto val="1"/>
        <c:lblAlgn val="ctr"/>
        <c:lblOffset val="100"/>
      </c:catAx>
      <c:valAx>
        <c:axId val="363038824"/>
        <c:scaling>
          <c:orientation val="minMax"/>
        </c:scaling>
        <c:axPos val="l"/>
        <c:majorGridlines/>
        <c:numFmt formatCode="General" sourceLinked="1"/>
        <c:tickLblPos val="nextTo"/>
        <c:crossAx val="363035624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Power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Sheet4!$A$7</c:f>
              <c:strCache>
                <c:ptCount val="1"/>
                <c:pt idx="0">
                  <c:v>nonspec</c:v>
                </c:pt>
              </c:strCache>
            </c:strRef>
          </c:tx>
          <c:cat>
            <c:multiLvlStrRef>
              <c:f>Sheet4!$B$5:$G$6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Sheet4!$B$7:$G$7</c:f>
              <c:numCache>
                <c:formatCode>General</c:formatCode>
                <c:ptCount val="6"/>
                <c:pt idx="0">
                  <c:v>0.0002158793</c:v>
                </c:pt>
                <c:pt idx="1">
                  <c:v>0.0003708342</c:v>
                </c:pt>
                <c:pt idx="2">
                  <c:v>0.0004984229</c:v>
                </c:pt>
                <c:pt idx="3">
                  <c:v>0.0011488733</c:v>
                </c:pt>
                <c:pt idx="4">
                  <c:v>0.0010400729</c:v>
                </c:pt>
                <c:pt idx="5">
                  <c:v>0.0016283777</c:v>
                </c:pt>
              </c:numCache>
            </c:numRef>
          </c:val>
        </c:ser>
        <c:ser>
          <c:idx val="1"/>
          <c:order val="1"/>
          <c:tx>
            <c:strRef>
              <c:f>Sheet4!$A$8</c:f>
              <c:strCache>
                <c:ptCount val="1"/>
                <c:pt idx="0">
                  <c:v>spec_gnt</c:v>
                </c:pt>
              </c:strCache>
            </c:strRef>
          </c:tx>
          <c:cat>
            <c:multiLvlStrRef>
              <c:f>Sheet4!$B$5:$G$6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Sheet4!$B$8:$G$8</c:f>
              <c:numCache>
                <c:formatCode>General</c:formatCode>
                <c:ptCount val="6"/>
                <c:pt idx="0">
                  <c:v>0.0003837745</c:v>
                </c:pt>
                <c:pt idx="1">
                  <c:v>0.0006515948</c:v>
                </c:pt>
                <c:pt idx="2">
                  <c:v>0.0008021721</c:v>
                </c:pt>
                <c:pt idx="3">
                  <c:v>0.0018761112</c:v>
                </c:pt>
                <c:pt idx="4">
                  <c:v>0.0021292816</c:v>
                </c:pt>
                <c:pt idx="5">
                  <c:v>0.0026417271</c:v>
                </c:pt>
              </c:numCache>
            </c:numRef>
          </c:val>
        </c:ser>
        <c:ser>
          <c:idx val="2"/>
          <c:order val="2"/>
          <c:tx>
            <c:strRef>
              <c:f>Sheet4!$A$9</c:f>
              <c:strCache>
                <c:ptCount val="1"/>
                <c:pt idx="0">
                  <c:v>spec_req</c:v>
                </c:pt>
              </c:strCache>
            </c:strRef>
          </c:tx>
          <c:cat>
            <c:multiLvlStrRef>
              <c:f>Sheet4!$B$5:$G$6</c:f>
              <c:multiLvlStrCache>
                <c:ptCount val="6"/>
                <c:lvl>
                  <c:pt idx="0">
                    <c:v>2x1x1</c:v>
                  </c:pt>
                  <c:pt idx="1">
                    <c:v>2x1x2</c:v>
                  </c:pt>
                  <c:pt idx="2">
                    <c:v>2x1x4</c:v>
                  </c:pt>
                  <c:pt idx="3">
                    <c:v>2x2x1</c:v>
                  </c:pt>
                  <c:pt idx="4">
                    <c:v>2x2x2</c:v>
                  </c:pt>
                  <c:pt idx="5">
                    <c:v>2x2x4</c:v>
                  </c:pt>
                </c:lvl>
                <c:lvl>
                  <c:pt idx="0">
                    <c:v>mesh</c:v>
                  </c:pt>
                  <c:pt idx="3">
                    <c:v>fbfly</c:v>
                  </c:pt>
                </c:lvl>
              </c:multiLvlStrCache>
            </c:multiLvlStrRef>
          </c:cat>
          <c:val>
            <c:numRef>
              <c:f>Sheet4!$B$9:$G$9</c:f>
              <c:numCache>
                <c:formatCode>General</c:formatCode>
                <c:ptCount val="6"/>
                <c:pt idx="0">
                  <c:v>0.0004222895</c:v>
                </c:pt>
                <c:pt idx="1">
                  <c:v>0.000624745</c:v>
                </c:pt>
                <c:pt idx="2">
                  <c:v>0.000711878</c:v>
                </c:pt>
                <c:pt idx="3">
                  <c:v>0.0020409432</c:v>
                </c:pt>
                <c:pt idx="4">
                  <c:v>0.0020621824</c:v>
                </c:pt>
                <c:pt idx="5">
                  <c:v>0.0022164153</c:v>
                </c:pt>
              </c:numCache>
            </c:numRef>
          </c:val>
        </c:ser>
        <c:axId val="363071416"/>
        <c:axId val="363074616"/>
      </c:barChart>
      <c:catAx>
        <c:axId val="363071416"/>
        <c:scaling>
          <c:orientation val="minMax"/>
        </c:scaling>
        <c:axPos val="b"/>
        <c:tickLblPos val="nextTo"/>
        <c:crossAx val="363074616"/>
        <c:crosses val="autoZero"/>
        <c:auto val="1"/>
        <c:lblAlgn val="ctr"/>
        <c:lblOffset val="100"/>
      </c:catAx>
      <c:valAx>
        <c:axId val="363074616"/>
        <c:scaling>
          <c:orientation val="minMax"/>
        </c:scaling>
        <c:axPos val="l"/>
        <c:majorGridlines/>
        <c:numFmt formatCode="General" sourceLinked="1"/>
        <c:tickLblPos val="nextTo"/>
        <c:crossAx val="363071416"/>
        <c:crosses val="autoZero"/>
        <c:crossBetween val="between"/>
      </c:valAx>
    </c:plotArea>
    <c:legend>
      <c:legendPos val="r"/>
      <c:layout/>
    </c:legend>
    <c:plotVisOnly val="1"/>
  </c:chart>
  <c:spPr>
    <a:solidFill>
      <a:srgbClr val="FFFFFF"/>
    </a:solidFill>
  </c:spPr>
  <c:txPr>
    <a:bodyPr/>
    <a:lstStyle/>
    <a:p>
      <a:pPr>
        <a:defRPr sz="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3" Type="http://schemas.openxmlformats.org/officeDocument/2006/relationships/image" Target="../media/image63.emf"/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FD40-2C3A-4674-87A7-F55E006C0300}" type="datetimeFigureOut">
              <a:rPr lang="en-US" smtClean="0"/>
              <a:pPr/>
              <a:t>11/22/09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313F9-20E0-411A-8709-DEADB5215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4DBBD-99B2-4974-9CEE-07F726FE9149}" type="datetimeFigureOut">
              <a:rPr lang="en-US" smtClean="0"/>
              <a:pPr/>
              <a:t>11/22/09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CA7AE-CFAB-4B8E-B159-ADC5587F2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design that avoids combinational loops is […]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CA7AE-CFAB-4B8E-B159-ADC5587F20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22249F-B00C-40E4-97BC-2259B6986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d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1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df"/><Relationship Id="rId5" Type="http://schemas.openxmlformats.org/officeDocument/2006/relationships/image" Target="../media/image18.pd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file://localhost/Users/dub/Documents/University/Stanford/Research/Presentations/STM%20Trip%20'09/figures/wavefront_cells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5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4" Type="http://schemas.openxmlformats.org/officeDocument/2006/relationships/image" Target="../media/image551.png"/><Relationship Id="rId5" Type="http://schemas.openxmlformats.org/officeDocument/2006/relationships/image" Target="../media/image23.pdf"/><Relationship Id="rId7" Type="http://schemas.openxmlformats.org/officeDocument/2006/relationships/image" Target="../media/image24.pd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df"/><Relationship Id="rId6" Type="http://schemas.openxmlformats.org/officeDocument/2006/relationships/image" Target="../media/image57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df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df"/><Relationship Id="rId5" Type="http://schemas.openxmlformats.org/officeDocument/2006/relationships/image" Target="../media/image27.pd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Relationship Id="rId5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29.pdf"/><Relationship Id="rId7" Type="http://schemas.openxmlformats.org/officeDocument/2006/relationships/image" Target="../media/image30.pd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4" Type="http://schemas.openxmlformats.org/officeDocument/2006/relationships/image" Target="file://localhost/Users/dub/Documents/University/Stanford/Research/Presentations/STM%20Trip%20'09/figures/alloc_lat_scaled_fbfly_2x2x1.pdf" TargetMode="External"/><Relationship Id="rId4" Type="http://schemas.openxmlformats.org/officeDocument/2006/relationships/image" Target="file://localhost/Users/dub/Documents/University/Stanford/Research/Presentations/STM%20Trip%20'09/figures/alloc_lat_mesh_2x1x1.pdf" TargetMode="External"/><Relationship Id="rId7" Type="http://schemas.openxmlformats.org/officeDocument/2006/relationships/image" Target="../media/image32.pdf"/><Relationship Id="rId11" Type="http://schemas.openxmlformats.org/officeDocument/2006/relationships/image" Target="../media/image33.pdf"/><Relationship Id="rId1" Type="http://schemas.openxmlformats.org/officeDocument/2006/relationships/slideLayout" Target="../slideLayouts/slideLayout8.xml"/><Relationship Id="rId6" Type="http://schemas.openxmlformats.org/officeDocument/2006/relationships/image" Target="file://localhost/Users/dub/Documents/University/Stanford/Research/Presentations/STM%20Trip%20'09/figures/alloc_lat_mesh_2x1x1.pdf" TargetMode="External"/><Relationship Id="rId16" Type="http://schemas.openxmlformats.org/officeDocument/2006/relationships/image" Target="file://localhost/Users/dub/Documents/University/Stanford/Research/Presentations/STM%20Trip%20'09/figures/alloc_lat_scaled_mesh_2x1x1.pdf" TargetMode="External"/><Relationship Id="rId8" Type="http://schemas.openxmlformats.org/officeDocument/2006/relationships/image" Target="file://localhost/Users/dub/Documents/University/Stanford/Research/Presentations/STM%20Trip%20'09/figures/alloc_lat_fbfly_2x2x1.pdf" TargetMode="External"/><Relationship Id="rId13" Type="http://schemas.openxmlformats.org/officeDocument/2006/relationships/image" Target="../media/image36.png"/><Relationship Id="rId10" Type="http://schemas.openxmlformats.org/officeDocument/2006/relationships/image" Target="file://localhost/Users/dub/Documents/University/Stanford/Research/Presentations/STM%20Trip%20'09/figures/alloc_lat_fbfly_2x2x1.pdf" TargetMode="External"/><Relationship Id="rId5" Type="http://schemas.openxmlformats.org/officeDocument/2006/relationships/image" Target="../media/image32.png"/><Relationship Id="rId15" Type="http://schemas.openxmlformats.org/officeDocument/2006/relationships/image" Target="../media/image34.pdf"/><Relationship Id="rId12" Type="http://schemas.openxmlformats.org/officeDocument/2006/relationships/image" Target="file://localhost/Users/dub/Documents/University/Stanford/Research/Presentations/STM%20Trip%20'09/figures/alloc_lat_scaled_fbfly_2x2x1.pdf" TargetMode="External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9" Type="http://schemas.openxmlformats.org/officeDocument/2006/relationships/image" Target="../media/image34.png"/><Relationship Id="rId3" Type="http://schemas.openxmlformats.org/officeDocument/2006/relationships/image" Target="../media/image31.pdf"/><Relationship Id="rId18" Type="http://schemas.openxmlformats.org/officeDocument/2006/relationships/image" Target="file://localhost/Users/dub/Documents/University/Stanford/Research/Presentations/STM%20Trip%20'09/figures/alloc_lat_scaled_mesh_2x1x1.pdf" TargetMode="External"/></Relationships>
</file>

<file path=ppt/slides/_rels/slide3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8.pdf"/><Relationship Id="rId4" Type="http://schemas.openxmlformats.org/officeDocument/2006/relationships/image" Target="../media/image40.png"/><Relationship Id="rId7" Type="http://schemas.openxmlformats.org/officeDocument/2006/relationships/image" Target="file://localhost/Users/dub/Documents/University/Stanford/Research/Presentations/STM%20Trip%20'09/figures/alloc_lat_scaled_mesh_2x1x2.pdf" TargetMode="External"/><Relationship Id="rId11" Type="http://schemas.openxmlformats.org/officeDocument/2006/relationships/image" Target="file://localhost/Users/dub/Documents/University/Stanford/Research/Presentations/STM%20Trip%20'09/figures/alloc_lat_scaled_fbfly_2x2x2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df"/><Relationship Id="rId16" Type="http://schemas.openxmlformats.org/officeDocument/2006/relationships/image" Target="../media/image46.png"/><Relationship Id="rId8" Type="http://schemas.openxmlformats.org/officeDocument/2006/relationships/image" Target="../media/image42.png"/><Relationship Id="rId13" Type="http://schemas.openxmlformats.org/officeDocument/2006/relationships/image" Target="file://localhost/Users/dub/Documents/University/Stanford/Research/Presentations/STM%20Trip%20'09/figures/alloc_lat_scaled_fbfly_2x2x2.pdf" TargetMode="External"/><Relationship Id="rId10" Type="http://schemas.openxmlformats.org/officeDocument/2006/relationships/image" Target="../media/image37.pdf"/><Relationship Id="rId5" Type="http://schemas.openxmlformats.org/officeDocument/2006/relationships/image" Target="file://localhost/Users/dub/Documents/University/Stanford/Research/Presentations/STM%20Trip%20'09/figures/alloc_lat_mesh_2x1x2.pdf" TargetMode="External"/><Relationship Id="rId15" Type="http://schemas.openxmlformats.org/officeDocument/2006/relationships/image" Target="file://localhost/Users/dub/Documents/University/Stanford/Research/Presentations/STM%20Trip%20'09/figures/alloc_lat_fbfly_2x2x2.pdf" TargetMode="External"/><Relationship Id="rId12" Type="http://schemas.openxmlformats.org/officeDocument/2006/relationships/image" Target="../media/image44.png"/><Relationship Id="rId17" Type="http://schemas.openxmlformats.org/officeDocument/2006/relationships/image" Target="file://localhost/Users/dub/Documents/University/Stanford/Research/Presentations/STM%20Trip%20'09/figures/alloc_lat_fbfly_2x2x2.pdf" TargetMode="External"/><Relationship Id="rId2" Type="http://schemas.openxmlformats.org/officeDocument/2006/relationships/image" Target="../media/image35.pdf"/><Relationship Id="rId9" Type="http://schemas.openxmlformats.org/officeDocument/2006/relationships/image" Target="file://localhost/Users/dub/Documents/University/Stanford/Research/Presentations/STM%20Trip%20'09/figures/alloc_lat_scaled_mesh_2x1x2.pdf" TargetMode="External"/><Relationship Id="rId3" Type="http://schemas.openxmlformats.org/officeDocument/2006/relationships/image" Target="file://localhost/Users/dub/Documents/University/Stanford/Research/Presentations/STM%20Trip%20'09/figures/alloc_lat_mesh_2x1x2.pdf" TargetMode="External"/></Relationships>
</file>

<file path=ppt/slides/_rels/slide3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2.pdf"/><Relationship Id="rId4" Type="http://schemas.openxmlformats.org/officeDocument/2006/relationships/image" Target="../media/image48.png"/><Relationship Id="rId7" Type="http://schemas.openxmlformats.org/officeDocument/2006/relationships/image" Target="file://localhost/Users/dub/Documents/University/Stanford/Research/Presentations/STM%20Trip%20'09/figures/alloc_lat_fbfly_2x2x4.pdf" TargetMode="External"/><Relationship Id="rId11" Type="http://schemas.openxmlformats.org/officeDocument/2006/relationships/image" Target="file://localhost/Users/dub/Documents/University/Stanford/Research/Presentations/STM%20Trip%20'09/figures/alloc_lat_scaled_fbfly_2x2x4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df"/><Relationship Id="rId16" Type="http://schemas.openxmlformats.org/officeDocument/2006/relationships/image" Target="../media/image541.png"/><Relationship Id="rId8" Type="http://schemas.openxmlformats.org/officeDocument/2006/relationships/image" Target="../media/image501.png"/><Relationship Id="rId13" Type="http://schemas.openxmlformats.org/officeDocument/2006/relationships/image" Target="file://localhost/Users/dub/Documents/University/Stanford/Research/Presentations/STM%20Trip%20'09/figures/alloc_lat_scaled_fbfly_2x2x4.pdf" TargetMode="External"/><Relationship Id="rId10" Type="http://schemas.openxmlformats.org/officeDocument/2006/relationships/image" Target="../media/image41.pdf"/><Relationship Id="rId5" Type="http://schemas.openxmlformats.org/officeDocument/2006/relationships/image" Target="file://localhost/Users/dub/Documents/University/Stanford/Research/Presentations/STM%20Trip%20'09/figures/alloc_lat_mesh_2x1x4.pdf" TargetMode="External"/><Relationship Id="rId15" Type="http://schemas.openxmlformats.org/officeDocument/2006/relationships/image" Target="file://localhost/Users/dub/Documents/University/Stanford/Research/Presentations/STM%20Trip%20'09/figures/alloc_lat_scaled_mesh_2x1x4.pdf" TargetMode="External"/><Relationship Id="rId12" Type="http://schemas.openxmlformats.org/officeDocument/2006/relationships/image" Target="../media/image521.png"/><Relationship Id="rId17" Type="http://schemas.openxmlformats.org/officeDocument/2006/relationships/image" Target="file://localhost/Users/dub/Documents/University/Stanford/Research/Presentations/STM%20Trip%20'09/figures/alloc_lat_scaled_mesh_2x1x4.pdf" TargetMode="External"/><Relationship Id="rId2" Type="http://schemas.openxmlformats.org/officeDocument/2006/relationships/image" Target="../media/image39.pdf"/><Relationship Id="rId9" Type="http://schemas.openxmlformats.org/officeDocument/2006/relationships/image" Target="file://localhost/Users/dub/Documents/University/Stanford/Research/Presentations/STM%20Trip%20'09/figures/alloc_lat_fbfly_2x2x4.pdf" TargetMode="External"/><Relationship Id="rId3" Type="http://schemas.openxmlformats.org/officeDocument/2006/relationships/image" Target="file://localhost/Users/dub/Documents/University/Stanford/Research/Presentations/STM%20Trip%20'09/figures/alloc_lat_mesh_2x1x4.pdf" TargetMode="Externa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4.xml"/><Relationship Id="rId5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image" Target="../media/image44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df"/><Relationship Id="rId3" Type="http://schemas.openxmlformats.org/officeDocument/2006/relationships/image" Target="../media/image211.png"/><Relationship Id="rId5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8.pdf"/><Relationship Id="rId4" Type="http://schemas.openxmlformats.org/officeDocument/2006/relationships/image" Target="../media/image58.png"/><Relationship Id="rId7" Type="http://schemas.openxmlformats.org/officeDocument/2006/relationships/image" Target="file://localhost/Users/dub/Documents/University/Stanford/Research/Presentations/STM%20Trip%20'09/figures/spec_lat_fbfly_2x2x1.pdf" TargetMode="External"/><Relationship Id="rId11" Type="http://schemas.openxmlformats.org/officeDocument/2006/relationships/image" Target="file://localhost/Users/dub/Documents/University/Stanford/Research/Presentations/STM%20Trip%20'09/figures/spec_lat_scaled_mesh_2x1x1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df"/><Relationship Id="rId16" Type="http://schemas.openxmlformats.org/officeDocument/2006/relationships/image" Target="../media/image64.png"/><Relationship Id="rId8" Type="http://schemas.openxmlformats.org/officeDocument/2006/relationships/image" Target="../media/image60.png"/><Relationship Id="rId13" Type="http://schemas.openxmlformats.org/officeDocument/2006/relationships/image" Target="file://localhost/Users/dub/Documents/University/Stanford/Research/Presentations/STM%20Trip%20'09/figures/spec_lat_scaled_mesh_2x1x1.pdf" TargetMode="External"/><Relationship Id="rId10" Type="http://schemas.openxmlformats.org/officeDocument/2006/relationships/image" Target="../media/image47.pdf"/><Relationship Id="rId5" Type="http://schemas.openxmlformats.org/officeDocument/2006/relationships/image" Target="file://localhost/Users/dub/Documents/University/Stanford/Research/Presentations/STM%20Trip%20'09/figures/spec_lat_mesh_2x1x1.pdf" TargetMode="External"/><Relationship Id="rId15" Type="http://schemas.openxmlformats.org/officeDocument/2006/relationships/image" Target="file://localhost/Users/dub/Documents/University/Stanford/Research/Presentations/STM%20Trip%20'09/figures/spec_lat_scaled_fbfly_2x2x1.pdf" TargetMode="External"/><Relationship Id="rId12" Type="http://schemas.openxmlformats.org/officeDocument/2006/relationships/image" Target="../media/image62.png"/><Relationship Id="rId17" Type="http://schemas.openxmlformats.org/officeDocument/2006/relationships/image" Target="file://localhost/Users/dub/Documents/University/Stanford/Research/Presentations/STM%20Trip%20'09/figures/spec_lat_scaled_fbfly_2x2x1.pdf" TargetMode="External"/><Relationship Id="rId2" Type="http://schemas.openxmlformats.org/officeDocument/2006/relationships/image" Target="../media/image45.pdf"/><Relationship Id="rId9" Type="http://schemas.openxmlformats.org/officeDocument/2006/relationships/image" Target="file://localhost/Users/dub/Documents/University/Stanford/Research/Presentations/STM%20Trip%20'09/figures/spec_lat_fbfly_2x2x1.pdf" TargetMode="External"/><Relationship Id="rId3" Type="http://schemas.openxmlformats.org/officeDocument/2006/relationships/image" Target="file://localhost/Users/dub/Documents/University/Stanford/Research/Presentations/STM%20Trip%20'09/figures/spec_lat_mesh_2x1x1.pdf" TargetMode="Externa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7" Type="http://schemas.openxmlformats.org/officeDocument/2006/relationships/image" Target="../media/image52.png"/><Relationship Id="rId11" Type="http://schemas.openxmlformats.org/officeDocument/2006/relationships/image" Target="../media/image55.pdf"/><Relationship Id="rId1" Type="http://schemas.openxmlformats.org/officeDocument/2006/relationships/slideLayout" Target="../slideLayouts/slideLayout8.xml"/><Relationship Id="rId6" Type="http://schemas.openxmlformats.org/officeDocument/2006/relationships/image" Target="file://localhost/Users/dub/Documents/University/Stanford/Research/Presentations/STM%20Trip%20'09/figures/spec_lat_fbfly_2x2x2.pdf" TargetMode="External"/><Relationship Id="rId8" Type="http://schemas.openxmlformats.org/officeDocument/2006/relationships/image" Target="../media/image53.pdf"/><Relationship Id="rId13" Type="http://schemas.openxmlformats.org/officeDocument/2006/relationships/image" Target="../media/image56.png"/><Relationship Id="rId10" Type="http://schemas.openxmlformats.org/officeDocument/2006/relationships/image" Target="../media/image54.png"/><Relationship Id="rId5" Type="http://schemas.openxmlformats.org/officeDocument/2006/relationships/image" Target="../media/image51.pdf"/><Relationship Id="rId12" Type="http://schemas.openxmlformats.org/officeDocument/2006/relationships/image" Target="file://localhost/Users/dub/Documents/University/Stanford/Research/Presentations/STM%20Trip%20'09/figures/spec_lat_scaled_fbfly_2x2x2.pdf" TargetMode="External"/><Relationship Id="rId2" Type="http://schemas.openxmlformats.org/officeDocument/2006/relationships/image" Target="../media/image49.pdf"/><Relationship Id="rId9" Type="http://schemas.openxmlformats.org/officeDocument/2006/relationships/image" Target="file://localhost/Users/dub/Documents/University/Stanford/Research/Presentations/STM%20Trip%20'09/figures/spec_lat_scaled_mesh_2x1x2.pdf" TargetMode="External"/><Relationship Id="rId3" Type="http://schemas.openxmlformats.org/officeDocument/2006/relationships/image" Target="file://localhost/Users/dub/Documents/University/Stanford/Research/Presentations/STM%20Trip%20'09/figures/spec_lat_mesh_2x1x2.pdf" TargetMode="External"/></Relationships>
</file>

<file path=ppt/slides/_rels/slide3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0.pdf"/><Relationship Id="rId4" Type="http://schemas.openxmlformats.org/officeDocument/2006/relationships/image" Target="../media/image74.png"/><Relationship Id="rId7" Type="http://schemas.openxmlformats.org/officeDocument/2006/relationships/image" Target="file://localhost/Users/dub/Documents/University/Stanford/Research/Presentations/STM%20Trip%20'09/figures/spec_lat_fbfly_2x2x4.pdf" TargetMode="External"/><Relationship Id="rId11" Type="http://schemas.openxmlformats.org/officeDocument/2006/relationships/image" Target="file://localhost/Users/dub/Documents/University/Stanford/Research/Presentations/STM%20Trip%20'09/figures/spec_lat_scaled_mesh_2x1x4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df"/><Relationship Id="rId16" Type="http://schemas.openxmlformats.org/officeDocument/2006/relationships/image" Target="../media/image801.png"/><Relationship Id="rId8" Type="http://schemas.openxmlformats.org/officeDocument/2006/relationships/image" Target="../media/image76.png"/><Relationship Id="rId13" Type="http://schemas.openxmlformats.org/officeDocument/2006/relationships/image" Target="file://localhost/Users/dub/Documents/University/Stanford/Research/Presentations/STM%20Trip%20'09/figures/spec_lat_scaled_mesh_2x1x4.pdf" TargetMode="External"/><Relationship Id="rId10" Type="http://schemas.openxmlformats.org/officeDocument/2006/relationships/image" Target="../media/image59.pdf"/><Relationship Id="rId5" Type="http://schemas.openxmlformats.org/officeDocument/2006/relationships/image" Target="file://localhost/Users/dub/Documents/University/Stanford/Research/Presentations/STM%20Trip%20'09/figures/spec_lat_mesh_2x1x4.pdf" TargetMode="External"/><Relationship Id="rId15" Type="http://schemas.openxmlformats.org/officeDocument/2006/relationships/image" Target="file://localhost/Users/dub/Documents/University/Stanford/Research/Presentations/STM%20Trip%20'09/figures/spec_lat_scaled_fbfly_2x2x4.pdf" TargetMode="External"/><Relationship Id="rId12" Type="http://schemas.openxmlformats.org/officeDocument/2006/relationships/image" Target="../media/image78.png"/><Relationship Id="rId17" Type="http://schemas.openxmlformats.org/officeDocument/2006/relationships/image" Target="file://localhost/Users/dub/Documents/University/Stanford/Research/Presentations/STM%20Trip%20'09/figures/spec_lat_scaled_fbfly_2x2x4.pdf" TargetMode="External"/><Relationship Id="rId2" Type="http://schemas.openxmlformats.org/officeDocument/2006/relationships/image" Target="../media/image57.pdf"/><Relationship Id="rId9" Type="http://schemas.openxmlformats.org/officeDocument/2006/relationships/image" Target="file://localhost/Users/dub/Documents/University/Stanford/Research/Presentations/STM%20Trip%20'09/figures/spec_lat_fbfly_2x2x4.pdf" TargetMode="External"/><Relationship Id="rId3" Type="http://schemas.openxmlformats.org/officeDocument/2006/relationships/image" Target="file://localhost/Users/dub/Documents/University/Stanford/Research/Presentations/STM%20Trip%20'09/figures/spec_lat_mesh_2x1x4.pdf" TargetMode="Externa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5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4.pdf"/><Relationship Id="rId5" Type="http://schemas.openxmlformats.org/officeDocument/2006/relationships/image" Target="../media/image65.pd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nocs.stanford.edu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Networks on Chip:</a:t>
            </a:r>
            <a:br>
              <a:rPr lang="en-US" dirty="0" smtClean="0"/>
            </a:br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r>
              <a:rPr lang="en-US" dirty="0" smtClean="0"/>
              <a:t> &amp; Network Topologies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Daniel U. Becker,</a:t>
            </a:r>
          </a:p>
          <a:p>
            <a:r>
              <a:rPr lang="en-US" dirty="0" smtClean="0"/>
              <a:t>James Chen, Nan Jiang,</a:t>
            </a:r>
          </a:p>
          <a:p>
            <a:r>
              <a:rPr lang="en-US" dirty="0" smtClean="0"/>
              <a:t>Prof. William J. Dally</a:t>
            </a:r>
          </a:p>
          <a:p>
            <a:r>
              <a:rPr lang="en-US" dirty="0" smtClean="0"/>
              <a:t>Concurrent VLSI Architecture Group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21" y="5621965"/>
            <a:ext cx="869950" cy="9144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854" y="320560"/>
            <a:ext cx="1047750" cy="104775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Topology, routing and flow control set the high-level framework for network cost and performance</a:t>
            </a:r>
          </a:p>
          <a:p>
            <a:pPr lvl="1"/>
            <a:r>
              <a:rPr lang="en-US" dirty="0" smtClean="0"/>
              <a:t>Channel width, connectivity, path diversity, hop count, …</a:t>
            </a:r>
          </a:p>
          <a:p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r>
              <a:rPr lang="en-US" dirty="0" smtClean="0"/>
              <a:t> determines the cost of each hop</a:t>
            </a:r>
          </a:p>
          <a:p>
            <a:pPr lvl="1"/>
            <a:r>
              <a:rPr lang="en-US" dirty="0" smtClean="0"/>
              <a:t>Directly impacts latency, throughput and power consumption</a:t>
            </a:r>
          </a:p>
          <a:p>
            <a:r>
              <a:rPr lang="en-US" dirty="0" smtClean="0"/>
              <a:t>Comprises variety of different aspects:</a:t>
            </a:r>
          </a:p>
          <a:p>
            <a:pPr lvl="1"/>
            <a:r>
              <a:rPr lang="en-US" dirty="0" smtClean="0"/>
              <a:t>Pipeline organization</a:t>
            </a:r>
          </a:p>
          <a:p>
            <a:pPr lvl="1"/>
            <a:r>
              <a:rPr lang="en-US" dirty="0" smtClean="0"/>
              <a:t>Implementation of routing logic, flow control &amp; allocators</a:t>
            </a:r>
          </a:p>
          <a:p>
            <a:pPr lvl="1"/>
            <a:r>
              <a:rPr lang="en-US" dirty="0" smtClean="0"/>
              <a:t>Buffer management</a:t>
            </a:r>
          </a:p>
          <a:p>
            <a:pPr lvl="1"/>
            <a:r>
              <a:rPr lang="en-US" dirty="0" smtClean="0"/>
              <a:t>Power management, reliability &amp; fault tolerance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channel capacity between multiple data streams</a:t>
            </a:r>
          </a:p>
          <a:p>
            <a:pPr lvl="1"/>
            <a:r>
              <a:rPr lang="en-US" dirty="0" smtClean="0"/>
              <a:t>Interleave flits from different packets</a:t>
            </a:r>
          </a:p>
          <a:p>
            <a:r>
              <a:rPr lang="en-US" dirty="0" smtClean="0"/>
              <a:t>Provide dedicated buffer space for each virtual channel</a:t>
            </a:r>
          </a:p>
          <a:p>
            <a:pPr lvl="1"/>
            <a:r>
              <a:rPr lang="en-US" dirty="0" smtClean="0"/>
              <a:t>Decouple channels from buffers</a:t>
            </a:r>
          </a:p>
          <a:p>
            <a:r>
              <a:rPr lang="en-US" dirty="0" smtClean="0"/>
              <a:t>“The Swiss Army Knife for Interconnection Networks”</a:t>
            </a:r>
          </a:p>
          <a:p>
            <a:pPr lvl="1"/>
            <a:r>
              <a:rPr lang="en-US" dirty="0" smtClean="0"/>
              <a:t>Prevent deadlocks</a:t>
            </a:r>
          </a:p>
          <a:p>
            <a:pPr lvl="1"/>
            <a:r>
              <a:rPr lang="en-US" dirty="0" smtClean="0"/>
              <a:t>Reduce head-of-line blocking</a:t>
            </a:r>
          </a:p>
          <a:p>
            <a:pPr lvl="1"/>
            <a:r>
              <a:rPr lang="en-US" dirty="0" smtClean="0"/>
              <a:t>Also useful for providing </a:t>
            </a:r>
            <a:r>
              <a:rPr lang="en-US" dirty="0" err="1" smtClean="0"/>
              <a:t>QoS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[Dally’87]</a:t>
            </a:r>
            <a:br>
              <a:rPr lang="en-US" sz="2400" dirty="0" smtClean="0"/>
            </a:br>
            <a:r>
              <a:rPr lang="en-US" dirty="0" smtClean="0"/>
              <a:t>Using VCs for Deadlock Prevention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Protocol deadlock</a:t>
            </a:r>
          </a:p>
          <a:p>
            <a:pPr lvl="1"/>
            <a:r>
              <a:rPr lang="en-US" dirty="0" smtClean="0"/>
              <a:t>Circular dependencies between messages at network edge</a:t>
            </a:r>
          </a:p>
          <a:p>
            <a:pPr lvl="1"/>
            <a:r>
              <a:rPr lang="en-US" dirty="0" smtClean="0"/>
              <a:t>Solution:</a:t>
            </a:r>
          </a:p>
          <a:p>
            <a:pPr lvl="2"/>
            <a:r>
              <a:rPr lang="en-US" dirty="0" smtClean="0"/>
              <a:t>Partition range of VCs into different message classes</a:t>
            </a:r>
          </a:p>
          <a:p>
            <a:r>
              <a:rPr lang="en-US" dirty="0" smtClean="0"/>
              <a:t>Routing deadlock</a:t>
            </a:r>
          </a:p>
          <a:p>
            <a:pPr lvl="1"/>
            <a:r>
              <a:rPr lang="en-US" dirty="0" smtClean="0"/>
              <a:t>Circular dependencies between resources within network</a:t>
            </a:r>
          </a:p>
          <a:p>
            <a:pPr lvl="1"/>
            <a:r>
              <a:rPr lang="en-US" dirty="0" smtClean="0"/>
              <a:t>Solution:</a:t>
            </a:r>
          </a:p>
          <a:p>
            <a:pPr lvl="2"/>
            <a:r>
              <a:rPr lang="en-US" dirty="0" smtClean="0"/>
              <a:t>Partition range of VCs into different resource classes</a:t>
            </a:r>
          </a:p>
          <a:p>
            <a:pPr lvl="2"/>
            <a:r>
              <a:rPr lang="en-US" dirty="0" smtClean="0"/>
              <a:t>Restrict transitions between resource classes to impose partial order on resource acquisition</a:t>
            </a:r>
          </a:p>
          <a:p>
            <a:r>
              <a:rPr lang="en-US" dirty="0" smtClean="0"/>
              <a:t>{packet classes} = {message classes} × {resource classes}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[Dally’90]</a:t>
            </a:r>
            <a:br>
              <a:rPr lang="en-US" sz="2400" dirty="0" smtClean="0"/>
            </a:br>
            <a:r>
              <a:rPr lang="en-US" dirty="0" smtClean="0"/>
              <a:t>Using VCs for Flow Control</a:t>
            </a:r>
            <a:endParaRPr lang="en-US" dirty="0"/>
          </a:p>
        </p:txBody>
      </p:sp>
      <p:pic>
        <p:nvPicPr>
          <p:cNvPr id="9" name="Content Placeholder 8" descr="blocking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3"/>
              <a:srcRect l="-86430" r="-86430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 l="-86430" r="-86430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Coupling between channels and buffers causes head-of-line blocking</a:t>
            </a:r>
          </a:p>
          <a:p>
            <a:pPr lvl="1"/>
            <a:r>
              <a:rPr lang="en-US" dirty="0" smtClean="0"/>
              <a:t>Adds false dependencies between packets</a:t>
            </a:r>
          </a:p>
          <a:p>
            <a:pPr lvl="1"/>
            <a:r>
              <a:rPr lang="en-US" dirty="0" smtClean="0"/>
              <a:t>Limits channel utilization</a:t>
            </a:r>
          </a:p>
          <a:p>
            <a:pPr lvl="1"/>
            <a:r>
              <a:rPr lang="en-US" dirty="0" smtClean="0"/>
              <a:t>Increases latency</a:t>
            </a:r>
          </a:p>
          <a:p>
            <a:pPr lvl="1"/>
            <a:r>
              <a:rPr lang="en-US" dirty="0" smtClean="0"/>
              <a:t>Even with VCs for deadlock prevention, still applies to packets in same class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Assign multiple VCs to each packet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Router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Route Computation (RC)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Determine candidate output </a:t>
            </a:r>
            <a:r>
              <a:rPr lang="en-US" dirty="0" err="1" smtClean="0"/>
              <a:t>port(s</a:t>
            </a:r>
            <a:r>
              <a:rPr lang="en-US" dirty="0" smtClean="0"/>
              <a:t>) and </a:t>
            </a:r>
            <a:r>
              <a:rPr lang="en-US" dirty="0" err="1" smtClean="0"/>
              <a:t>VC(s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 be </a:t>
            </a:r>
            <a:r>
              <a:rPr lang="en-US" dirty="0" err="1" smtClean="0"/>
              <a:t>precomputed</a:t>
            </a:r>
            <a:r>
              <a:rPr lang="en-US" dirty="0" smtClean="0"/>
              <a:t> at upstream router (</a:t>
            </a:r>
            <a:r>
              <a:rPr lang="en-US" dirty="0" err="1" smtClean="0"/>
              <a:t>lookahead</a:t>
            </a:r>
            <a:r>
              <a:rPr lang="en-US" dirty="0" smtClean="0"/>
              <a:t> routing)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Virtual Channel Allocation (VA)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 available output VCs to waiting packets at input VCs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Switch Allocation (SA)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 switch time slots to buffered flits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Switch Traversal (ST)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Send flits through crossbar switch to appropriate output</a:t>
            </a:r>
          </a:p>
        </p:txBody>
      </p:sp>
      <p:pic>
        <p:nvPicPr>
          <p:cNvPr id="8" name="Content Placeholder 7" descr="block_diagram.pdf"/>
          <p:cNvPicPr>
            <a:picLocks noGrp="1" noChangeAspect="1"/>
          </p:cNvPicPr>
          <p:nvPr>
            <p:ph sz="half" idx="2"/>
          </p:nvPr>
        </p:nvPicPr>
        <mc:AlternateContent xmlns:ma="http://schemas.microsoft.com/office/mac/drawingml/2008/main">
          <mc:Choice Requires="ma">
            <p:blipFill>
              <a:blip r:embed="rId3"/>
              <a:srcRect t="-42156" b="-4215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t="-42156" b="-42156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4437062" y="1828800"/>
            <a:ext cx="251478" cy="2105835"/>
          </a:xfrm>
          <a:prstGeom prst="rightBrace">
            <a:avLst>
              <a:gd name="adj1" fmla="val 8333"/>
              <a:gd name="adj2" fmla="val 836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8540" y="1828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 packet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437062" y="4130902"/>
            <a:ext cx="251479" cy="1627548"/>
          </a:xfrm>
          <a:prstGeom prst="rightBrace">
            <a:avLst>
              <a:gd name="adj1" fmla="val 8333"/>
              <a:gd name="adj2" fmla="val 8936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88542" y="538911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 flit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6698027" y="2681005"/>
            <a:ext cx="822960" cy="822960"/>
          </a:xfrm>
          <a:prstGeom prst="donut">
            <a:avLst>
              <a:gd name="adj" fmla="val 976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7" name="Donut 16"/>
          <p:cNvSpPr/>
          <p:nvPr/>
        </p:nvSpPr>
        <p:spPr>
          <a:xfrm>
            <a:off x="6698027" y="3327721"/>
            <a:ext cx="822960" cy="822960"/>
          </a:xfrm>
          <a:prstGeom prst="donut">
            <a:avLst>
              <a:gd name="adj" fmla="val 976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8" name="Curved Up Arrow 17"/>
          <p:cNvSpPr/>
          <p:nvPr/>
        </p:nvSpPr>
        <p:spPr>
          <a:xfrm>
            <a:off x="6253605" y="4265972"/>
            <a:ext cx="1642780" cy="414173"/>
          </a:xfrm>
          <a:prstGeom prst="curvedUp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9" name="Curved Up Arrow 18"/>
          <p:cNvSpPr/>
          <p:nvPr/>
        </p:nvSpPr>
        <p:spPr>
          <a:xfrm flipV="1">
            <a:off x="6253605" y="4680141"/>
            <a:ext cx="1642780" cy="377639"/>
          </a:xfrm>
          <a:prstGeom prst="curvedUp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Allocators represent key pieces of router control logic</a:t>
            </a:r>
          </a:p>
          <a:p>
            <a:pPr lvl="1"/>
            <a:r>
              <a:rPr lang="en-US" dirty="0" smtClean="0"/>
              <a:t>Affect both cost/complexity and performance</a:t>
            </a:r>
          </a:p>
          <a:p>
            <a:r>
              <a:rPr lang="en-US" dirty="0" smtClean="0"/>
              <a:t>Evaluate &amp; compare several representative VC and switch allocator implementations</a:t>
            </a:r>
          </a:p>
          <a:p>
            <a:r>
              <a:rPr lang="en-US" dirty="0" smtClean="0"/>
              <a:t>Investigate scaling behavior with router radix, number of VCs, and other key parameters</a:t>
            </a:r>
          </a:p>
          <a:p>
            <a:r>
              <a:rPr lang="en-US" dirty="0" smtClean="0"/>
              <a:t>To appear in SC‘09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Allocation Basics</a:t>
            </a:r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sz="half" idx="1"/>
          </p:nvPr>
        </p:nvGraphicFramePr>
        <p:xfrm>
          <a:off x="7574574" y="1828800"/>
          <a:ext cx="35853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5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13"/>
          </p:nvPr>
        </p:nvGraphicFramePr>
        <p:xfrm>
          <a:off x="7144728" y="3992563"/>
          <a:ext cx="121822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074"/>
                <a:gridCol w="406074"/>
                <a:gridCol w="40607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89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>
          <a:xfrm>
            <a:off x="779461" y="1828800"/>
            <a:ext cx="5765923" cy="4219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Arbitration:</a:t>
            </a:r>
          </a:p>
          <a:p>
            <a:pPr lvl="1"/>
            <a:r>
              <a:rPr lang="en-US" dirty="0" smtClean="0"/>
              <a:t>Multiple requestors</a:t>
            </a:r>
          </a:p>
          <a:p>
            <a:pPr lvl="1"/>
            <a:r>
              <a:rPr lang="en-US" dirty="0" smtClean="0"/>
              <a:t>Single resource</a:t>
            </a:r>
          </a:p>
          <a:p>
            <a:pPr lvl="1"/>
            <a:r>
              <a:rPr lang="en-US" dirty="0" smtClean="0"/>
              <a:t>Request + grant vectors</a:t>
            </a:r>
          </a:p>
          <a:p>
            <a:r>
              <a:rPr lang="en-US" dirty="0" smtClean="0"/>
              <a:t>Allocation:</a:t>
            </a:r>
          </a:p>
          <a:p>
            <a:pPr lvl="1"/>
            <a:r>
              <a:rPr lang="en-US" dirty="0" smtClean="0"/>
              <a:t>Multiple requestors</a:t>
            </a:r>
          </a:p>
          <a:p>
            <a:pPr lvl="1"/>
            <a:r>
              <a:rPr lang="en-US" dirty="0" smtClean="0"/>
              <a:t>Multiple equivalent resources</a:t>
            </a:r>
          </a:p>
          <a:p>
            <a:pPr lvl="1"/>
            <a:r>
              <a:rPr lang="en-US" dirty="0" smtClean="0"/>
              <a:t>Request + grant matrices</a:t>
            </a:r>
          </a:p>
          <a:p>
            <a:r>
              <a:rPr lang="en-US" dirty="0" smtClean="0"/>
              <a:t>Matching:</a:t>
            </a:r>
          </a:p>
          <a:p>
            <a:pPr lvl="1"/>
            <a:r>
              <a:rPr lang="en-US" dirty="0" smtClean="0"/>
              <a:t>Each grant must satisfy a request</a:t>
            </a:r>
          </a:p>
          <a:p>
            <a:pPr lvl="1"/>
            <a:r>
              <a:rPr lang="en-US" dirty="0" smtClean="0"/>
              <a:t>Each requester gets at most one grant</a:t>
            </a:r>
          </a:p>
          <a:p>
            <a:pPr lvl="1"/>
            <a:r>
              <a:rPr lang="en-US" dirty="0" smtClean="0"/>
              <a:t>Each resource is granted at most once</a:t>
            </a:r>
          </a:p>
          <a:p>
            <a:pPr lvl="1"/>
            <a:endParaRPr lang="en-US" dirty="0" smtClean="0"/>
          </a:p>
        </p:txBody>
      </p:sp>
      <p:sp>
        <p:nvSpPr>
          <p:cNvPr id="24" name="Oval 23"/>
          <p:cNvSpPr/>
          <p:nvPr/>
        </p:nvSpPr>
        <p:spPr>
          <a:xfrm>
            <a:off x="7654502" y="2665436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7654503" y="2282304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7242419" y="4829199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7242420" y="4446067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8066586" y="4446067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7654504" y="4081373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30" name="Oval 29"/>
          <p:cNvSpPr/>
          <p:nvPr/>
        </p:nvSpPr>
        <p:spPr>
          <a:xfrm>
            <a:off x="8066585" y="4829199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31" name="Oval 30"/>
          <p:cNvSpPr/>
          <p:nvPr/>
        </p:nvSpPr>
        <p:spPr>
          <a:xfrm>
            <a:off x="7242420" y="4081373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7654504" y="2282304"/>
            <a:ext cx="182880" cy="1828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7242420" y="4446067"/>
            <a:ext cx="182880" cy="1828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8066586" y="4829199"/>
            <a:ext cx="182880" cy="1828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654502" y="4081373"/>
            <a:ext cx="182880" cy="1828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cxnSp>
        <p:nvCxnSpPr>
          <p:cNvPr id="32" name="Straight Arrow Connector 31"/>
          <p:cNvCxnSpPr>
            <a:stCxn id="18" idx="0"/>
          </p:cNvCxnSpPr>
          <p:nvPr/>
        </p:nvCxnSpPr>
        <p:spPr>
          <a:xfrm rot="16200000" flipV="1">
            <a:off x="7106711" y="4218918"/>
            <a:ext cx="45350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4"/>
          </p:cNvCxnSpPr>
          <p:nvPr/>
        </p:nvCxnSpPr>
        <p:spPr>
          <a:xfrm rot="16200000" flipH="1">
            <a:off x="7096189" y="4866618"/>
            <a:ext cx="47613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6"/>
          </p:cNvCxnSpPr>
          <p:nvPr/>
        </p:nvCxnSpPr>
        <p:spPr>
          <a:xfrm>
            <a:off x="7425300" y="4537507"/>
            <a:ext cx="9376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2"/>
          </p:cNvCxnSpPr>
          <p:nvPr/>
        </p:nvCxnSpPr>
        <p:spPr>
          <a:xfrm rot="10800000">
            <a:off x="7144728" y="4172813"/>
            <a:ext cx="5097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6"/>
          </p:cNvCxnSpPr>
          <p:nvPr/>
        </p:nvCxnSpPr>
        <p:spPr>
          <a:xfrm>
            <a:off x="7837382" y="4172813"/>
            <a:ext cx="5255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4"/>
          </p:cNvCxnSpPr>
          <p:nvPr/>
        </p:nvCxnSpPr>
        <p:spPr>
          <a:xfrm rot="5400000">
            <a:off x="7325527" y="4684668"/>
            <a:ext cx="8408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9" idx="2"/>
          </p:cNvCxnSpPr>
          <p:nvPr/>
        </p:nvCxnSpPr>
        <p:spPr>
          <a:xfrm rot="10800000">
            <a:off x="7144728" y="4920639"/>
            <a:ext cx="9218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9" idx="0"/>
          </p:cNvCxnSpPr>
          <p:nvPr/>
        </p:nvCxnSpPr>
        <p:spPr>
          <a:xfrm rot="5400000" flipH="1" flipV="1">
            <a:off x="7739708" y="4410881"/>
            <a:ext cx="8366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ontent Placeholder 31"/>
          <p:cNvGraphicFramePr>
            <a:graphicFrameLocks noGrp="1"/>
          </p:cNvGraphicFramePr>
          <p:nvPr>
            <p:ph sz="half" idx="13"/>
          </p:nvPr>
        </p:nvGraphicFramePr>
        <p:xfrm>
          <a:off x="7125176" y="4317996"/>
          <a:ext cx="12252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432"/>
                <a:gridCol w="408432"/>
                <a:gridCol w="4084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7145258" y="4336777"/>
            <a:ext cx="1188720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ounded Rectangle 42"/>
          <p:cNvSpPr/>
          <p:nvPr/>
        </p:nvSpPr>
        <p:spPr>
          <a:xfrm>
            <a:off x="7145258" y="5076591"/>
            <a:ext cx="1188720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ounded Rectangle 43"/>
          <p:cNvSpPr/>
          <p:nvPr/>
        </p:nvSpPr>
        <p:spPr>
          <a:xfrm>
            <a:off x="7145258" y="4707196"/>
            <a:ext cx="1188720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ounded Rectangle 47"/>
          <p:cNvSpPr/>
          <p:nvPr/>
        </p:nvSpPr>
        <p:spPr>
          <a:xfrm>
            <a:off x="7140733" y="4335030"/>
            <a:ext cx="374904" cy="10789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ounded Rectangle 48"/>
          <p:cNvSpPr/>
          <p:nvPr/>
        </p:nvSpPr>
        <p:spPr>
          <a:xfrm>
            <a:off x="7547642" y="4335030"/>
            <a:ext cx="374904" cy="10789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ounded Rectangle 49"/>
          <p:cNvSpPr/>
          <p:nvPr/>
        </p:nvSpPr>
        <p:spPr>
          <a:xfrm>
            <a:off x="7959074" y="4335030"/>
            <a:ext cx="374904" cy="10789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</p:nvPr>
        </p:nvGraphicFramePr>
        <p:xfrm>
          <a:off x="7116089" y="2154233"/>
          <a:ext cx="1243470" cy="1115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490"/>
                <a:gridCol w="414490"/>
                <a:gridCol w="414490"/>
              </a:tblGrid>
              <a:tr h="371856"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7142320" y="2170727"/>
            <a:ext cx="374904" cy="10789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ounded Rectangle 36"/>
          <p:cNvSpPr/>
          <p:nvPr/>
        </p:nvSpPr>
        <p:spPr>
          <a:xfrm>
            <a:off x="7549229" y="2170727"/>
            <a:ext cx="374904" cy="10789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ounded Rectangle 37"/>
          <p:cNvSpPr/>
          <p:nvPr/>
        </p:nvSpPr>
        <p:spPr>
          <a:xfrm>
            <a:off x="7960661" y="2170727"/>
            <a:ext cx="374904" cy="10789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ounded Rectangle 44"/>
          <p:cNvSpPr/>
          <p:nvPr/>
        </p:nvSpPr>
        <p:spPr>
          <a:xfrm>
            <a:off x="7142320" y="2176062"/>
            <a:ext cx="1188720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ounded Rectangle 45"/>
          <p:cNvSpPr/>
          <p:nvPr/>
        </p:nvSpPr>
        <p:spPr>
          <a:xfrm>
            <a:off x="7142320" y="2915876"/>
            <a:ext cx="1188720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ounded Rectangle 46"/>
          <p:cNvSpPr/>
          <p:nvPr/>
        </p:nvSpPr>
        <p:spPr>
          <a:xfrm>
            <a:off x="7142320" y="2546481"/>
            <a:ext cx="1188720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Separable Allocators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6058478" cy="4219575"/>
          </a:xfrm>
        </p:spPr>
        <p:txBody>
          <a:bodyPr/>
          <a:lstStyle/>
          <a:p>
            <a:r>
              <a:rPr lang="en-US" dirty="0" err="1" smtClean="0"/>
              <a:t>Matchings</a:t>
            </a:r>
            <a:r>
              <a:rPr lang="en-US" dirty="0" smtClean="0"/>
              <a:t> have at most one grant per row and per column</a:t>
            </a:r>
          </a:p>
          <a:p>
            <a:r>
              <a:rPr lang="en-US" dirty="0" smtClean="0"/>
              <a:t>Implement via to two phases of arbitration</a:t>
            </a:r>
          </a:p>
          <a:p>
            <a:pPr lvl="1"/>
            <a:r>
              <a:rPr lang="en-US" dirty="0" smtClean="0"/>
              <a:t>Column-wise and row-wise</a:t>
            </a:r>
          </a:p>
          <a:p>
            <a:pPr lvl="1"/>
            <a:r>
              <a:rPr lang="en-US" dirty="0" smtClean="0"/>
              <a:t>Perform in either order</a:t>
            </a:r>
          </a:p>
          <a:p>
            <a:pPr lvl="1"/>
            <a:r>
              <a:rPr lang="en-US" dirty="0" smtClean="0"/>
              <a:t>Arbiters in each stage are fully independent</a:t>
            </a:r>
          </a:p>
          <a:p>
            <a:r>
              <a:rPr lang="en-US" dirty="0" smtClean="0"/>
              <a:t>Fast and cheap</a:t>
            </a:r>
          </a:p>
          <a:p>
            <a:r>
              <a:rPr lang="en-US" dirty="0" smtClean="0"/>
              <a:t>But bad choices in first phase can prevent second stage from generating a good matching!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232432" y="5154632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7232433" y="4771500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8056600" y="4771500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7644517" y="4406806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8056598" y="5154632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232434" y="4406806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7232433" y="2995952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7232434" y="2612820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8056598" y="2612820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7232434" y="2248126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8056600" y="2995952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7644517" y="2248126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33" name="TextBox 32"/>
          <p:cNvSpPr txBox="1"/>
          <p:nvPr/>
        </p:nvSpPr>
        <p:spPr>
          <a:xfrm>
            <a:off x="7079512" y="1784901"/>
            <a:ext cx="13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Input-first: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8104" y="3948664"/>
            <a:ext cx="14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Output-first: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5"/>
          <p:cNvGraphicFramePr>
            <a:graphicFrameLocks/>
          </p:cNvGraphicFramePr>
          <p:nvPr/>
        </p:nvGraphicFramePr>
        <p:xfrm>
          <a:off x="5893247" y="2248126"/>
          <a:ext cx="1243470" cy="1115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490"/>
                <a:gridCol w="414490"/>
                <a:gridCol w="414490"/>
              </a:tblGrid>
              <a:tr h="371856"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194545" marR="194545" marT="32762" marB="32762" anchor="ctr">
                    <a:gradFill flip="none" rotWithShape="1">
                      <a:gsLst>
                        <a:gs pos="25000">
                          <a:schemeClr val="bg2"/>
                        </a:gs>
                        <a:gs pos="100000">
                          <a:schemeClr val="bg2">
                            <a:lumMod val="60000"/>
                            <a:lumOff val="40000"/>
                          </a:schemeClr>
                        </a:gs>
                      </a:gsLst>
                      <a:lin ang="198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5911231" y="2266520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ounded Rectangle 28"/>
          <p:cNvSpPr/>
          <p:nvPr/>
        </p:nvSpPr>
        <p:spPr>
          <a:xfrm>
            <a:off x="6326387" y="2266520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6746066" y="2266520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ounded Rectangle 30"/>
          <p:cNvSpPr/>
          <p:nvPr/>
        </p:nvSpPr>
        <p:spPr>
          <a:xfrm>
            <a:off x="5913875" y="2636939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ounded Rectangle 31"/>
          <p:cNvSpPr/>
          <p:nvPr/>
        </p:nvSpPr>
        <p:spPr>
          <a:xfrm>
            <a:off x="6329031" y="2636939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ounded Rectangle 32"/>
          <p:cNvSpPr/>
          <p:nvPr/>
        </p:nvSpPr>
        <p:spPr>
          <a:xfrm>
            <a:off x="6748710" y="2636939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ounded Rectangle 33"/>
          <p:cNvSpPr/>
          <p:nvPr/>
        </p:nvSpPr>
        <p:spPr>
          <a:xfrm>
            <a:off x="5913875" y="3018016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ounded Rectangle 34"/>
          <p:cNvSpPr/>
          <p:nvPr/>
        </p:nvSpPr>
        <p:spPr>
          <a:xfrm>
            <a:off x="6329031" y="3018016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ounded Rectangle 35"/>
          <p:cNvSpPr/>
          <p:nvPr/>
        </p:nvSpPr>
        <p:spPr>
          <a:xfrm>
            <a:off x="6748710" y="3018016"/>
            <a:ext cx="374904" cy="3291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[Tamir’93]</a:t>
            </a:r>
            <a:br>
              <a:rPr lang="en-US" sz="2400" dirty="0" smtClean="0"/>
            </a:br>
            <a:r>
              <a:rPr lang="en-US" dirty="0" err="1" smtClean="0"/>
              <a:t>Wavefront</a:t>
            </a:r>
            <a:r>
              <a:rPr lang="en-US" dirty="0" smtClean="0"/>
              <a:t> Allocators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Avoid separate phases</a:t>
            </a:r>
          </a:p>
          <a:p>
            <a:pPr lvl="1"/>
            <a:r>
              <a:rPr lang="en-US" dirty="0" smtClean="0"/>
              <a:t>… and bad decisions in first</a:t>
            </a:r>
          </a:p>
          <a:p>
            <a:r>
              <a:rPr lang="en-US" dirty="0" smtClean="0"/>
              <a:t>Generate better </a:t>
            </a:r>
            <a:r>
              <a:rPr lang="en-US" dirty="0" err="1" smtClean="0"/>
              <a:t>matchings</a:t>
            </a:r>
            <a:endParaRPr lang="en-US" dirty="0" smtClean="0"/>
          </a:p>
          <a:p>
            <a:r>
              <a:rPr lang="en-US" dirty="0" smtClean="0"/>
              <a:t>But delay scales linearly</a:t>
            </a:r>
          </a:p>
          <a:p>
            <a:r>
              <a:rPr lang="en-US" dirty="0" smtClean="0"/>
              <a:t>Also difficult to pipeline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6009591" y="3089845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6009592" y="2706713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6833758" y="2706713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6421676" y="2342019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6833757" y="3089845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6009592" y="2342019"/>
            <a:ext cx="182880" cy="18288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6009592" y="3089845"/>
            <a:ext cx="182880" cy="1828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6833758" y="2706713"/>
            <a:ext cx="182880" cy="1828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37" name="Oval 36"/>
          <p:cNvSpPr/>
          <p:nvPr/>
        </p:nvSpPr>
        <p:spPr>
          <a:xfrm>
            <a:off x="6421676" y="2342019"/>
            <a:ext cx="182880" cy="1828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cxnSp>
        <p:nvCxnSpPr>
          <p:cNvPr id="42" name="Straight Arrow Connector 41"/>
          <p:cNvCxnSpPr>
            <a:stCxn id="25" idx="6"/>
            <a:endCxn id="36" idx="3"/>
          </p:cNvCxnSpPr>
          <p:nvPr/>
        </p:nvCxnSpPr>
        <p:spPr>
          <a:xfrm>
            <a:off x="6192472" y="3181285"/>
            <a:ext cx="931142" cy="1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5" idx="0"/>
          </p:cNvCxnSpPr>
          <p:nvPr/>
        </p:nvCxnSpPr>
        <p:spPr>
          <a:xfrm rot="5400000" flipH="1" flipV="1">
            <a:off x="5680173" y="2668986"/>
            <a:ext cx="84171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48"/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Principle of operation:</a:t>
            </a:r>
          </a:p>
          <a:p>
            <a:pPr lvl="1"/>
            <a:r>
              <a:rPr lang="en-US" dirty="0" smtClean="0"/>
              <a:t>Pick initial diagonal</a:t>
            </a:r>
          </a:p>
          <a:p>
            <a:pPr lvl="1"/>
            <a:r>
              <a:rPr lang="en-US" dirty="0" smtClean="0"/>
              <a:t>Grant all requests on diagonal</a:t>
            </a:r>
          </a:p>
          <a:p>
            <a:pPr lvl="2"/>
            <a:r>
              <a:rPr lang="en-US" dirty="0" smtClean="0"/>
              <a:t>Never conflict!</a:t>
            </a:r>
          </a:p>
          <a:p>
            <a:pPr lvl="1"/>
            <a:r>
              <a:rPr lang="en-US" dirty="0" smtClean="0"/>
              <a:t>For each grant, delete requests in same row, column</a:t>
            </a:r>
          </a:p>
          <a:p>
            <a:pPr lvl="1"/>
            <a:r>
              <a:rPr lang="en-US" dirty="0" smtClean="0"/>
              <a:t>Repeat for next diagonal</a:t>
            </a:r>
          </a:p>
        </p:txBody>
      </p:sp>
      <p:pic>
        <p:nvPicPr>
          <p:cNvPr id="51" name="Content Placeholder 50" descr="wf_alloc_zoom.pdf"/>
          <p:cNvPicPr>
            <a:picLocks noGrp="1" noChangeAspect="1"/>
          </p:cNvPicPr>
          <p:nvPr>
            <p:ph sz="half" idx="15"/>
          </p:nvPr>
        </p:nvPicPr>
        <mc:AlternateContent xmlns:ma="http://schemas.microsoft.com/office/mac/drawingml/2008/main">
          <mc:Choice Requires="ma">
            <p:blipFill>
              <a:blip r:embed="rId3"/>
              <a:srcRect t="-3438" b="-3438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rcRect t="-3438" b="-3438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 Allocator Timing</a:t>
            </a:r>
            <a:endParaRPr lang="en-US" dirty="0"/>
          </a:p>
        </p:txBody>
      </p:sp>
      <p:pic>
        <p:nvPicPr>
          <p:cNvPr id="17" name="Content Placeholder 16" descr="wf_alloc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2"/>
              <a:srcRect t="-8427" b="-842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t="-8427" b="-8427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Originally conceived as full-custom design</a:t>
            </a:r>
          </a:p>
          <a:p>
            <a:r>
              <a:rPr lang="en-US" dirty="0" smtClean="0"/>
              <a:t>Tiled design</a:t>
            </a:r>
          </a:p>
          <a:p>
            <a:r>
              <a:rPr lang="en-US" dirty="0" smtClean="0"/>
              <a:t>True delay scales linearly</a:t>
            </a:r>
          </a:p>
          <a:p>
            <a:r>
              <a:rPr lang="en-US" dirty="0" smtClean="0"/>
              <a:t>Signal wraparound creates combinational loops</a:t>
            </a:r>
          </a:p>
          <a:p>
            <a:pPr lvl="1"/>
            <a:r>
              <a:rPr lang="en-US" dirty="0" smtClean="0"/>
              <a:t>Effectively broken at priority diagonal</a:t>
            </a:r>
          </a:p>
          <a:p>
            <a:pPr lvl="1"/>
            <a:r>
              <a:rPr lang="en-US" dirty="0" smtClean="0"/>
              <a:t>But static timing analysis cannot infer that</a:t>
            </a:r>
          </a:p>
          <a:p>
            <a:pPr lvl="1"/>
            <a:r>
              <a:rPr lang="en-US" dirty="0" smtClean="0"/>
              <a:t>Synthesized designs must be modified to avoid loops!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3716866" y="2260608"/>
            <a:ext cx="152400" cy="15240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2455336" y="3522133"/>
            <a:ext cx="152400" cy="15240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193799" y="4775200"/>
            <a:ext cx="152400" cy="15240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3471317" y="2506145"/>
            <a:ext cx="152400" cy="15240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2209787" y="3767670"/>
            <a:ext cx="152400" cy="15240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888981" y="5223945"/>
            <a:ext cx="152400" cy="15240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8900000">
            <a:off x="520123" y="3623057"/>
            <a:ext cx="4238694" cy="64059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38" name="Donut 37"/>
          <p:cNvSpPr/>
          <p:nvPr/>
        </p:nvSpPr>
        <p:spPr>
          <a:xfrm>
            <a:off x="914382" y="2506145"/>
            <a:ext cx="3548081" cy="558788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nut 38"/>
          <p:cNvSpPr/>
          <p:nvPr/>
        </p:nvSpPr>
        <p:spPr>
          <a:xfrm>
            <a:off x="914382" y="3776137"/>
            <a:ext cx="3548081" cy="558788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914380" y="5029215"/>
            <a:ext cx="3548081" cy="558788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nut 40"/>
          <p:cNvSpPr/>
          <p:nvPr/>
        </p:nvSpPr>
        <p:spPr>
          <a:xfrm rot="16200000">
            <a:off x="2230686" y="3665812"/>
            <a:ext cx="3548081" cy="558788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onut 41"/>
          <p:cNvSpPr/>
          <p:nvPr/>
        </p:nvSpPr>
        <p:spPr>
          <a:xfrm rot="16200000">
            <a:off x="969156" y="3665813"/>
            <a:ext cx="3548081" cy="558788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Donut 42"/>
          <p:cNvSpPr/>
          <p:nvPr/>
        </p:nvSpPr>
        <p:spPr>
          <a:xfrm rot="16200000">
            <a:off x="-283912" y="3665813"/>
            <a:ext cx="3548081" cy="558788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r>
              <a:rPr lang="en-US" dirty="0" smtClean="0"/>
              <a:t>Network Topologies</a:t>
            </a:r>
          </a:p>
          <a:p>
            <a:pPr marL="282575" lvl="1" indent="-282575">
              <a:spcBef>
                <a:spcPts val="2000"/>
              </a:spcBef>
            </a:pPr>
            <a:r>
              <a:rPr lang="en-US" dirty="0" smtClean="0"/>
              <a:t>Open Source Router RTL</a:t>
            </a:r>
          </a:p>
          <a:p>
            <a:r>
              <a:rPr lang="en-US" dirty="0" smtClean="0"/>
              <a:t>Q&amp;A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Loop-Free </a:t>
            </a:r>
            <a:r>
              <a:rPr lang="en-US" dirty="0" err="1" smtClean="0"/>
              <a:t>Wavefront</a:t>
            </a:r>
            <a:r>
              <a:rPr lang="en-US" dirty="0" smtClean="0"/>
              <a:t> Allocators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I/O Transformation: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Replication: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" name="Content Placeholder 18" descr="wf_alloc_rep.pdf"/>
          <p:cNvPicPr>
            <a:picLocks noGrp="1" noChangeAspect="1"/>
          </p:cNvPicPr>
          <p:nvPr>
            <p:ph sz="quarter" idx="4"/>
          </p:nvPr>
        </p:nvPicPr>
        <mc:AlternateContent xmlns:ma="http://schemas.microsoft.com/office/mac/drawingml/2008/main">
          <mc:Choice Requires="ma">
            <p:blipFill>
              <a:blip r:embed="rId3"/>
              <a:srcRect l="-9204" r="-920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 l="-9204" r="-9204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8" name="Content Placeholder 17" descr="wf_alloc_rot.pdf"/>
          <p:cNvPicPr>
            <a:picLocks noGrp="1" noChangeAspect="1"/>
          </p:cNvPicPr>
          <p:nvPr>
            <p:ph sz="half" idx="2"/>
          </p:nvPr>
        </p:nvPicPr>
        <mc:AlternateContent xmlns:ma="http://schemas.microsoft.com/office/mac/drawingml/2008/main">
          <mc:Choice Requires="ma">
            <p:blipFill>
              <a:blip r:embed="rId5"/>
              <a:srcRect t="-30139" b="-30139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rcRect t="-30139" b="-30139"/>
              <a:stretch>
                <a:fillRect/>
              </a:stretch>
            </p:blipFill>
          </mc:Fallback>
        </mc:AlternateContent>
        <p:spPr>
          <a:xfrm>
            <a:off x="1244655" y="2831025"/>
            <a:ext cx="2727216" cy="2748524"/>
          </a:xfrm>
          <a:effectLst>
            <a:glow rad="101600">
              <a:schemeClr val="bg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[Hurt’99]</a:t>
            </a:r>
            <a:br>
              <a:rPr lang="en-US" sz="2400" dirty="0" smtClean="0"/>
            </a:br>
            <a:r>
              <a:rPr lang="en-US" dirty="0" smtClean="0"/>
              <a:t>Diagonal Propagation Allocator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Unrolled matrix avoids combinational loops</a:t>
            </a:r>
          </a:p>
          <a:p>
            <a:r>
              <a:rPr lang="en-US" dirty="0" smtClean="0"/>
              <a:t>Sliding priority window activates sub-matrix cells</a:t>
            </a:r>
          </a:p>
          <a:p>
            <a:r>
              <a:rPr lang="en-US" dirty="0" smtClean="0"/>
              <a:t>But static timing analysis again sees false paths!</a:t>
            </a:r>
          </a:p>
          <a:p>
            <a:pPr lvl="1"/>
            <a:r>
              <a:rPr lang="en-US" dirty="0" smtClean="0"/>
              <a:t>Actual delay is ~</a:t>
            </a:r>
            <a:r>
              <a:rPr lang="en-US" dirty="0" err="1" smtClean="0"/>
              <a:t>n</a:t>
            </a:r>
            <a:endParaRPr lang="en-US" dirty="0" smtClean="0"/>
          </a:p>
          <a:p>
            <a:pPr lvl="1"/>
            <a:r>
              <a:rPr lang="en-US" dirty="0" smtClean="0"/>
              <a:t>Reported delay is ~(2n-1)</a:t>
            </a:r>
          </a:p>
          <a:p>
            <a:pPr lvl="1"/>
            <a:r>
              <a:rPr lang="en-US" dirty="0" smtClean="0"/>
              <a:t>Hurts synthesized designs</a:t>
            </a:r>
          </a:p>
        </p:txBody>
      </p:sp>
      <p:pic>
        <p:nvPicPr>
          <p:cNvPr id="20" name="Content Placeholder 19" descr="wf_alloc_dpa.pdf"/>
          <p:cNvPicPr>
            <a:picLocks noGrp="1" noChangeAspect="1"/>
          </p:cNvPicPr>
          <p:nvPr>
            <p:ph sz="half" idx="2"/>
          </p:nvPr>
        </p:nvPicPr>
        <mc:AlternateContent xmlns:ma="http://schemas.microsoft.com/office/mac/drawingml/2008/main">
          <mc:Choice Requires="ma">
            <p:blipFill>
              <a:blip r:embed="rId3"/>
              <a:srcRect l="-16354" r="-1635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l="-16354" r="-16354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339581" y="1791534"/>
            <a:ext cx="2362200" cy="2438400"/>
          </a:xfrm>
          <a:prstGeom prst="rect">
            <a:avLst/>
          </a:prstGeom>
          <a:solidFill>
            <a:schemeClr val="tx2">
              <a:alpha val="50000"/>
            </a:schemeClr>
          </a:solidFill>
          <a:ln w="57150" cmpd="sng">
            <a:solidFill>
              <a:schemeClr val="tx1"/>
            </a:solidFill>
            <a:prstDash val="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83202E-6 L 0.00087 0.127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2749 L 0.00087 0.255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[J. Chen]</a:t>
            </a:r>
            <a:br>
              <a:rPr lang="en-US" sz="2400" dirty="0" smtClean="0"/>
            </a:br>
            <a:r>
              <a:rPr lang="en-US" dirty="0" smtClean="0"/>
              <a:t>Domino Logic </a:t>
            </a:r>
            <a:r>
              <a:rPr lang="en-US" dirty="0" err="1" smtClean="0"/>
              <a:t>Wavefront</a:t>
            </a:r>
            <a:r>
              <a:rPr lang="en-US" dirty="0" smtClean="0"/>
              <a:t> Allocator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Wavefront</a:t>
            </a:r>
            <a:r>
              <a:rPr lang="en-US" dirty="0" smtClean="0"/>
              <a:t> allocator tends to be on the critical path for high-radix routers</a:t>
            </a:r>
          </a:p>
          <a:p>
            <a:r>
              <a:rPr lang="en-US" dirty="0" smtClean="0"/>
              <a:t>Full-custom dual-rail domino implementation achieves 2-3x reduction in latency over synthesized implementation</a:t>
            </a:r>
          </a:p>
          <a:p>
            <a:r>
              <a:rPr lang="en-US" dirty="0" smtClean="0"/>
              <a:t>Exploits the one-hot nature of priority signal</a:t>
            </a:r>
          </a:p>
          <a:p>
            <a:pPr lvl="1"/>
            <a:r>
              <a:rPr lang="en-US" dirty="0" smtClean="0"/>
              <a:t>Optimize token propagation path</a:t>
            </a:r>
          </a:p>
          <a:p>
            <a:r>
              <a:rPr lang="en-US" dirty="0" smtClean="0"/>
              <a:t>Single domino gate per cell on critical path</a:t>
            </a:r>
          </a:p>
          <a:p>
            <a:pPr lvl="1"/>
            <a:r>
              <a:rPr lang="en-US" dirty="0" smtClean="0"/>
              <a:t>Maximum pull-down depth of two</a:t>
            </a:r>
          </a:p>
        </p:txBody>
      </p:sp>
      <p:pic>
        <p:nvPicPr>
          <p:cNvPr id="13" name="wavefront_cells.png" descr="/Users/dub/Documents/University/Stanford/Research/Presentations/STM Trip '09/figures/wavefront_cells.png"/>
          <p:cNvPicPr>
            <a:picLocks noGrp="1" noChangeAspect="1"/>
          </p:cNvPicPr>
          <p:nvPr>
            <p:ph sz="half" idx="1"/>
          </p:nvPr>
        </p:nvPicPr>
        <p:blipFill>
          <a:blip r:embed="rId3" r:link="rId4"/>
          <a:srcRect l="-18488" r="-18488"/>
          <a:stretch>
            <a:fillRect/>
          </a:stretch>
        </p:blipFill>
        <p:spPr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2" name="Content Placeholder 8" descr="dd_wa_10x10_tradeoff.jpg"/>
          <p:cNvPicPr>
            <a:picLocks noGrp="1"/>
          </p:cNvPicPr>
          <p:nvPr>
            <p:ph sz="half" idx="13"/>
          </p:nvPr>
        </p:nvPicPr>
        <p:blipFill>
          <a:blip r:embed="rId5"/>
          <a:srcRect l="-6848" r="-68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packets can proceed through router, need to acquire ownership of VC at downstream router</a:t>
            </a:r>
          </a:p>
          <a:p>
            <a:r>
              <a:rPr lang="en-US" dirty="0" smtClean="0"/>
              <a:t>VC allocator matches unassigned input VCs with output VCs that are not currently in use</a:t>
            </a:r>
          </a:p>
          <a:p>
            <a:pPr lvl="1"/>
            <a:r>
              <a:rPr lang="en-US" dirty="0" smtClean="0"/>
              <a:t>P×V requestors (input VCs), P×V resources (output VCs)</a:t>
            </a:r>
          </a:p>
          <a:p>
            <a:r>
              <a:rPr lang="en-US" dirty="0" smtClean="0"/>
              <a:t>VC is acquired by head flit, inherited by body &amp; tail flits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Allocator Implementations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Content Placeholder 10" descr="vc_alloc_sep_if.pdf"/>
          <p:cNvPicPr>
            <a:picLocks noGrp="1" noChangeAspect="1"/>
          </p:cNvPicPr>
          <p:nvPr>
            <p:ph sz="half" idx="14"/>
          </p:nvPr>
        </p:nvPicPr>
        <mc:AlternateContent xmlns:ma="http://schemas.microsoft.com/office/mac/drawingml/2008/main">
          <mc:Choice Requires="ma">
            <p:blipFill>
              <a:blip r:embed="rId3"/>
              <a:srcRect t="-2482" b="-248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 t="-2482" b="-2482"/>
              <a:stretch>
                <a:fillRect/>
              </a:stretch>
            </p:blipFill>
          </mc:Fallback>
        </mc:AlternateContent>
        <p:spPr>
          <a:noFill/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3" name="Content Placeholder 12" descr="vc_alloc_wf.pdf"/>
          <p:cNvPicPr>
            <a:picLocks noGrp="1" noChangeAspect="1"/>
          </p:cNvPicPr>
          <p:nvPr>
            <p:ph sz="half" idx="15"/>
          </p:nvPr>
        </p:nvPicPr>
        <mc:AlternateContent xmlns:ma="http://schemas.microsoft.com/office/mac/drawingml/2008/main">
          <mc:Choice Requires="ma">
            <p:blipFill>
              <a:blip r:embed="rId5"/>
              <a:srcRect l="-8343" r="-834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rcRect l="-8343" r="-8343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2" name="Content Placeholder 11" descr="vc_alloc_sep_of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7"/>
              <a:srcRect t="-2482" b="-248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rcRect t="-2482" b="-2482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Not shown:</a:t>
            </a:r>
          </a:p>
          <a:p>
            <a:pPr lvl="1"/>
            <a:r>
              <a:rPr lang="en-US" dirty="0" smtClean="0"/>
              <a:t>Masking logic for busy VCs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VC Allocation</a:t>
            </a:r>
            <a:endParaRPr lang="en-US" dirty="0"/>
          </a:p>
        </p:txBody>
      </p:sp>
      <p:pic>
        <p:nvPicPr>
          <p:cNvPr id="9" name="Content Placeholder 8" descr="matrix_vcs_2x2x4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3"/>
              <a:srcRect l="-34444" r="-3444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l="-34444" r="-34444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Any-to-any flexibility in VC allocator is unnecessary</a:t>
            </a:r>
          </a:p>
          <a:p>
            <a:r>
              <a:rPr lang="en-US" dirty="0" smtClean="0"/>
              <a:t>Different use cases for VCs restrict possible transitions:</a:t>
            </a:r>
          </a:p>
          <a:p>
            <a:pPr lvl="1"/>
            <a:r>
              <a:rPr lang="en-US" dirty="0" smtClean="0"/>
              <a:t>Message class never changes</a:t>
            </a:r>
          </a:p>
          <a:p>
            <a:pPr lvl="1"/>
            <a:r>
              <a:rPr lang="en-US" dirty="0" smtClean="0"/>
              <a:t>Resource classes are traversed in order</a:t>
            </a:r>
          </a:p>
          <a:p>
            <a:r>
              <a:rPr lang="en-US" dirty="0" smtClean="0"/>
              <a:t>VCs within a packet class are functionally equivalent</a:t>
            </a:r>
          </a:p>
          <a:p>
            <a:pPr lvl="1"/>
            <a:r>
              <a:rPr lang="en-US" dirty="0" smtClean="0"/>
              <a:t>Requests apply to all VCs assigned to target class</a:t>
            </a:r>
          </a:p>
          <a:p>
            <a:r>
              <a:rPr lang="en-US" dirty="0" smtClean="0"/>
              <a:t>Can take advantage of these properties to reduce VC allocator complexity!</a:t>
            </a:r>
          </a:p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3"/>
          </p:nvPr>
        </p:nvGraphicFramePr>
        <p:xfrm>
          <a:off x="4916714" y="4308929"/>
          <a:ext cx="324757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786"/>
                <a:gridCol w="16237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Max. Savings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VC Allocator Performance</a:t>
            </a:r>
            <a:endParaRPr lang="en-US" dirty="0"/>
          </a:p>
        </p:txBody>
      </p:sp>
      <p:pic>
        <p:nvPicPr>
          <p:cNvPr id="5" name="Picture 4" descr="traffic_sat_fbfly_8_wid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73100" y="4927987"/>
            <a:ext cx="7797800" cy="1397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153649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Type of VC allocator has little impact on performance</a:t>
            </a:r>
          </a:p>
          <a:p>
            <a:pPr lvl="1"/>
            <a:r>
              <a:rPr lang="en-US" sz="2600" dirty="0" smtClean="0"/>
              <a:t>Each packet only </a:t>
            </a:r>
            <a:r>
              <a:rPr lang="en-US" sz="2600" dirty="0" err="1" smtClean="0"/>
              <a:t>gerenates</a:t>
            </a:r>
            <a:r>
              <a:rPr lang="en-US" sz="2600" dirty="0" smtClean="0"/>
              <a:t> a single request</a:t>
            </a:r>
          </a:p>
          <a:p>
            <a:pPr lvl="1"/>
            <a:r>
              <a:rPr lang="en-US" sz="2600" dirty="0" smtClean="0"/>
              <a:t>Each input VC only has small set of possible destination VCs</a:t>
            </a:r>
          </a:p>
        </p:txBody>
      </p:sp>
      <p:pic>
        <p:nvPicPr>
          <p:cNvPr id="13" name="Picture 12" descr="traffic_sat_mesh_2_wid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73100" y="3474357"/>
            <a:ext cx="7797800" cy="1397000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259806" y="2997241"/>
            <a:ext cx="822960" cy="736106"/>
          </a:xfrm>
          <a:prstGeom prst="wedgeRectCallout">
            <a:avLst>
              <a:gd name="adj1" fmla="val 40417"/>
              <a:gd name="adj2" fmla="val 7494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Mesh</a:t>
            </a:r>
          </a:p>
          <a:p>
            <a:r>
              <a:rPr lang="en-US" dirty="0" smtClean="0"/>
              <a:t>4 VCs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8131885" y="5957178"/>
            <a:ext cx="822960" cy="735618"/>
          </a:xfrm>
          <a:prstGeom prst="wedgeRectCallout">
            <a:avLst>
              <a:gd name="adj1" fmla="val -26682"/>
              <a:gd name="adj2" fmla="val -8132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FBFly8 VCs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Allocator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 cost scales badly</a:t>
            </a:r>
          </a:p>
          <a:p>
            <a:pPr lvl="1"/>
            <a:r>
              <a:rPr lang="en-US" dirty="0" smtClean="0"/>
              <a:t>Synthesis fails for larger </a:t>
            </a:r>
            <a:r>
              <a:rPr lang="en-US" dirty="0" err="1" smtClean="0"/>
              <a:t>FBFly</a:t>
            </a:r>
            <a:r>
              <a:rPr lang="en-US" dirty="0" smtClean="0"/>
              <a:t> configurations</a:t>
            </a:r>
          </a:p>
          <a:p>
            <a:r>
              <a:rPr lang="en-US" dirty="0" smtClean="0"/>
              <a:t>But cost is reasonable for small mesh configurations</a:t>
            </a:r>
            <a:endParaRPr lang="en-US" dirty="0"/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sz="half" idx="14"/>
          </p:nvPr>
        </p:nvGraphicFramePr>
        <p:xfrm>
          <a:off x="779463" y="1828800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711700" y="1828800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5"/>
          <p:cNvGraphicFramePr>
            <a:graphicFrameLocks noGrp="1"/>
          </p:cNvGraphicFramePr>
          <p:nvPr>
            <p:ph sz="half" idx="15"/>
          </p:nvPr>
        </p:nvGraphicFramePr>
        <p:xfrm>
          <a:off x="779463" y="3992563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Traversal of the router requires access to the crossbar</a:t>
            </a:r>
          </a:p>
          <a:p>
            <a:r>
              <a:rPr lang="en-US" dirty="0" smtClean="0"/>
              <a:t>All VCs at a given input port share one crossbar input</a:t>
            </a:r>
          </a:p>
          <a:p>
            <a:r>
              <a:rPr lang="en-US" dirty="0" smtClean="0"/>
              <a:t>Switch allocator matches ready-to-go flits with crossbar time slots</a:t>
            </a:r>
          </a:p>
          <a:p>
            <a:pPr lvl="1"/>
            <a:r>
              <a:rPr lang="en-US" dirty="0" smtClean="0"/>
              <a:t>Allocation performed on a cycle-by-cycle basis</a:t>
            </a:r>
          </a:p>
          <a:p>
            <a:pPr lvl="1"/>
            <a:r>
              <a:rPr lang="en-US" dirty="0" smtClean="0"/>
              <a:t>P×V requestors (input VCs), P resources (output ports)</a:t>
            </a:r>
          </a:p>
          <a:p>
            <a:pPr lvl="1"/>
            <a:r>
              <a:rPr lang="en-US" dirty="0" smtClean="0"/>
              <a:t>At most one flit at each input port can be granted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Allocator Implementations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Not shown:</a:t>
            </a:r>
          </a:p>
          <a:p>
            <a:pPr lvl="1"/>
            <a:r>
              <a:rPr lang="en-US" dirty="0" smtClean="0"/>
              <a:t>Masking logic for credit and VC state check</a:t>
            </a:r>
            <a:endParaRPr lang="en-US" dirty="0"/>
          </a:p>
        </p:txBody>
      </p:sp>
      <p:pic>
        <p:nvPicPr>
          <p:cNvPr id="22" name="Content Placeholder 21" descr="sw_alloc_wf.pdf"/>
          <p:cNvPicPr>
            <a:picLocks noGrp="1" noChangeAspect="1"/>
          </p:cNvPicPr>
          <p:nvPr>
            <p:ph sz="half" idx="15"/>
          </p:nvPr>
        </p:nvPicPr>
        <mc:AlternateContent xmlns:ma="http://schemas.microsoft.com/office/mac/drawingml/2008/main">
          <mc:Choice Requires="ma">
            <p:blipFill>
              <a:blip r:embed="rId3"/>
              <a:srcRect l="-496" r="-49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 l="-496" r="-496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21" name="Content Placeholder 20" descr="sw_alloc_sep_of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5"/>
              <a:srcRect l="-822" r="-82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rcRect l="-822" r="-822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20" name="Content Placeholder 19" descr="sw_alloc_sep_if.pdf"/>
          <p:cNvPicPr>
            <a:picLocks noGrp="1" noChangeAspect="1"/>
          </p:cNvPicPr>
          <p:nvPr>
            <p:ph sz="half" idx="14"/>
          </p:nvPr>
        </p:nvPicPr>
        <mc:AlternateContent xmlns:ma="http://schemas.microsoft.com/office/mac/drawingml/2008/main">
          <mc:Choice Requires="ma">
            <p:blipFill>
              <a:blip r:embed="rId7"/>
              <a:srcRect l="-7723" r="-772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rcRect l="-7723" r="-7723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Networks-on-Chip? (1)</a:t>
            </a:r>
            <a:endParaRPr lang="en-US" dirty="0"/>
          </a:p>
        </p:txBody>
      </p:sp>
      <p:pic>
        <p:nvPicPr>
          <p:cNvPr id="9" name="683px-Transistor_Count_and_Moore's_Law_-_2008.svg.png" descr="/Users/dub/Documents/University/Stanford/Research/Presentations/STM Trip '09/figures/683px-Transistor_Count_and_Moore's_Law_-_2008.svg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462" y="2334706"/>
            <a:ext cx="3657600" cy="3207763"/>
          </a:xfrm>
          <a:solidFill>
            <a:schemeClr val="bg1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Clock frequency scaling and ILP exploitation have hit power wall</a:t>
            </a:r>
          </a:p>
          <a:p>
            <a:r>
              <a:rPr lang="en-US" dirty="0" smtClean="0"/>
              <a:t>Single-threaded performance is leveling off</a:t>
            </a:r>
          </a:p>
          <a:p>
            <a:r>
              <a:rPr lang="en-US" dirty="0" smtClean="0"/>
              <a:t>Transistor budgets still growing</a:t>
            </a:r>
          </a:p>
          <a:p>
            <a:r>
              <a:rPr lang="en-US" dirty="0" smtClean="0"/>
              <a:t>Further performance increases rely on exploiting parallelism</a:t>
            </a:r>
          </a:p>
          <a:p>
            <a:r>
              <a:rPr lang="en-US" dirty="0" smtClean="0"/>
              <a:t>Key problems: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Energy efficiency</a:t>
            </a:r>
          </a:p>
          <a:p>
            <a:pPr lvl="1"/>
            <a:r>
              <a:rPr lang="en-US" dirty="0" smtClean="0"/>
              <a:t>Design complexity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03858" y="5678934"/>
            <a:ext cx="1300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(source: Wikipedia)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lloc_lat_mesh_2x1x1.pdf"/>
          <p:cNvPicPr>
            <a:picLocks noGrp="1" noChangeAspect="1"/>
          </p:cNvPicPr>
          <p:nvPr>
            <p:ph sz="half" idx="14"/>
          </p:nvPr>
        </p:nvPicPr>
        <mc:AlternateContent xmlns:ma="http://schemas.microsoft.com/office/mac/drawingml/2008/main">
          <mc:Choice Requires="ma">
            <p:blipFill>
              <a:blip r:embed="rId3" r:link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 r:link="rId6"/>
              <a:stretch>
                <a:fillRect/>
              </a:stretch>
            </p:blipFill>
          </mc:Fallback>
        </mc:AlternateContent>
        <p:spPr>
          <a:xfrm>
            <a:off x="77946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20" name="Content Placeholder 19" descr="alloc_lat_fbfly_2x2x1.pdf"/>
          <p:cNvPicPr>
            <a:picLocks noGrp="1" noChangeAspect="1"/>
          </p:cNvPicPr>
          <p:nvPr>
            <p:ph sz="half" idx="15"/>
          </p:nvPr>
        </p:nvPicPr>
        <mc:AlternateContent xmlns:ma="http://schemas.microsoft.com/office/mac/drawingml/2008/main">
          <mc:Choice Requires="ma">
            <p:blipFill>
              <a:blip r:embed="rId7" r:link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9" r:link="rId10"/>
              <a:stretch>
                <a:fillRect/>
              </a:stretch>
            </p:blipFill>
          </mc:Fallback>
        </mc:AlternateContent>
        <p:spPr>
          <a:xfrm>
            <a:off x="77946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22" name="Content Placeholder 21" descr="alloc_lat_scaled_fbfly_2x2x1.pdf"/>
          <p:cNvPicPr>
            <a:picLocks noGrp="1" noChangeAspect="1"/>
          </p:cNvPicPr>
          <p:nvPr>
            <p:ph sz="half" idx="13"/>
          </p:nvPr>
        </p:nvPicPr>
        <mc:AlternateContent xmlns:ma="http://schemas.microsoft.com/office/mac/drawingml/2008/main">
          <mc:Choice Requires="ma">
            <p:blipFill>
              <a:blip r:embed="rId11" r:link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3" r:link="rId14"/>
              <a:stretch>
                <a:fillRect/>
              </a:stretch>
            </p:blipFill>
          </mc:Fallback>
        </mc:AlternateContent>
        <p:spPr>
          <a:xfrm>
            <a:off x="471095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24" name="Content Placeholder 23" descr="alloc_lat_scaled_mesh_2x1x1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15" r:link="rId1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7" r:link="rId18"/>
              <a:stretch>
                <a:fillRect/>
              </a:stretch>
            </p:blipFill>
          </mc:Fallback>
        </mc:AlternateContent>
        <p:spPr>
          <a:xfrm>
            <a:off x="471095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Allocators – 1 VC / Class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7166427" y="381000"/>
            <a:ext cx="1551215" cy="607786"/>
          </a:xfrm>
          <a:prstGeom prst="wedgeRectCallout">
            <a:avLst>
              <a:gd name="adj1" fmla="val 6754"/>
              <a:gd name="adj2" fmla="val 21324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Normalized to cycle time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287020" y="1425388"/>
            <a:ext cx="822960" cy="457200"/>
          </a:xfrm>
          <a:prstGeom prst="wedgeRectCallout">
            <a:avLst>
              <a:gd name="adj1" fmla="val 35384"/>
              <a:gd name="adj2" fmla="val 8432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259806" y="6049216"/>
            <a:ext cx="822960" cy="457200"/>
          </a:xfrm>
          <a:prstGeom prst="wedgeRectCallout">
            <a:avLst>
              <a:gd name="adj1" fmla="val 35384"/>
              <a:gd name="adj2" fmla="val -9821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FBFly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Allocators – 2 VCs / Class</a:t>
            </a:r>
            <a:endParaRPr lang="en-US" dirty="0"/>
          </a:p>
        </p:txBody>
      </p:sp>
      <p:pic>
        <p:nvPicPr>
          <p:cNvPr id="11" name="Content Placeholder 10" descr="alloc_lat_mesh_2x1x2.pdf"/>
          <p:cNvPicPr>
            <a:picLocks noGrp="1" noChangeAspect="1"/>
          </p:cNvPicPr>
          <p:nvPr>
            <p:ph sz="half" idx="14"/>
          </p:nvPr>
        </p:nvPicPr>
        <mc:AlternateContent xmlns:ma="http://schemas.microsoft.com/office/mac/drawingml/2008/main">
          <mc:Choice Requires="ma">
            <p:blipFill>
              <a:blip r:embed="rId2" r:link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 r:link="rId5"/>
              <a:stretch>
                <a:fillRect/>
              </a:stretch>
            </p:blipFill>
          </mc:Fallback>
        </mc:AlternateContent>
        <p:spPr>
          <a:xfrm>
            <a:off x="77946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7" name="Content Placeholder 16" descr="alloc_lat_scaled_mesh_2x1x2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6" r:link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 r:link="rId9"/>
              <a:stretch>
                <a:fillRect/>
              </a:stretch>
            </p:blipFill>
          </mc:Fallback>
        </mc:AlternateContent>
        <p:spPr>
          <a:xfrm>
            <a:off x="471095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8" name="Content Placeholder 17" descr="alloc_lat_scaled_fbfly_2x2x2.pdf"/>
          <p:cNvPicPr>
            <a:picLocks noGrp="1" noChangeAspect="1"/>
          </p:cNvPicPr>
          <p:nvPr>
            <p:ph sz="half" idx="13"/>
          </p:nvPr>
        </p:nvPicPr>
        <mc:AlternateContent xmlns:ma="http://schemas.microsoft.com/office/mac/drawingml/2008/main">
          <mc:Choice Requires="ma">
            <p:blipFill>
              <a:blip r:embed="rId10" r:link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 r:link="rId13"/>
              <a:stretch>
                <a:fillRect/>
              </a:stretch>
            </p:blipFill>
          </mc:Fallback>
        </mc:AlternateContent>
        <p:spPr>
          <a:xfrm>
            <a:off x="471095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3" name="Content Placeholder 12" descr="alloc_lat_fbfly_2x2x2.pdf"/>
          <p:cNvPicPr>
            <a:picLocks noGrp="1" noChangeAspect="1"/>
          </p:cNvPicPr>
          <p:nvPr>
            <p:ph sz="half" idx="15"/>
          </p:nvPr>
        </p:nvPicPr>
        <mc:AlternateContent xmlns:ma="http://schemas.microsoft.com/office/mac/drawingml/2008/main">
          <mc:Choice Requires="ma">
            <p:blipFill>
              <a:blip r:embed="rId14" r:link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6" r:link="rId17"/>
              <a:stretch>
                <a:fillRect/>
              </a:stretch>
            </p:blipFill>
          </mc:Fallback>
        </mc:AlternateContent>
        <p:spPr>
          <a:xfrm>
            <a:off x="77946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Allocators – 4 VCs / Class</a:t>
            </a:r>
            <a:endParaRPr lang="en-US" dirty="0"/>
          </a:p>
        </p:txBody>
      </p:sp>
      <p:pic>
        <p:nvPicPr>
          <p:cNvPr id="11" name="Content Placeholder 10" descr="alloc_lat_mesh_2x1x4.pdf"/>
          <p:cNvPicPr>
            <a:picLocks noGrp="1" noChangeAspect="1"/>
          </p:cNvPicPr>
          <p:nvPr>
            <p:ph sz="half" idx="14"/>
          </p:nvPr>
        </p:nvPicPr>
        <mc:AlternateContent xmlns:ma="http://schemas.microsoft.com/office/mac/drawingml/2008/main">
          <mc:Choice Requires="ma">
            <p:blipFill>
              <a:blip r:embed="rId2" r:link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 r:link="rId5"/>
              <a:stretch>
                <a:fillRect/>
              </a:stretch>
            </p:blipFill>
          </mc:Fallback>
        </mc:AlternateContent>
        <p:spPr>
          <a:xfrm>
            <a:off x="77946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2" name="Content Placeholder 11" descr="alloc_lat_fbfly_2x2x4.pdf"/>
          <p:cNvPicPr>
            <a:picLocks noGrp="1" noChangeAspect="1"/>
          </p:cNvPicPr>
          <p:nvPr>
            <p:ph sz="half" idx="15"/>
          </p:nvPr>
        </p:nvPicPr>
        <mc:AlternateContent xmlns:ma="http://schemas.microsoft.com/office/mac/drawingml/2008/main">
          <mc:Choice Requires="ma">
            <p:blipFill>
              <a:blip r:embed="rId6" r:link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 r:link="rId9"/>
              <a:stretch>
                <a:fillRect/>
              </a:stretch>
            </p:blipFill>
          </mc:Fallback>
        </mc:AlternateContent>
        <p:spPr>
          <a:xfrm>
            <a:off x="77946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8" name="Content Placeholder 17" descr="alloc_lat_scaled_fbfly_2x2x4.pdf"/>
          <p:cNvPicPr>
            <a:picLocks noGrp="1" noChangeAspect="1"/>
          </p:cNvPicPr>
          <p:nvPr>
            <p:ph sz="half" idx="13"/>
          </p:nvPr>
        </p:nvPicPr>
        <mc:AlternateContent xmlns:ma="http://schemas.microsoft.com/office/mac/drawingml/2008/main">
          <mc:Choice Requires="ma">
            <p:blipFill>
              <a:blip r:embed="rId10" r:link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 r:link="rId13"/>
              <a:stretch>
                <a:fillRect/>
              </a:stretch>
            </p:blipFill>
          </mc:Fallback>
        </mc:AlternateContent>
        <p:spPr>
          <a:xfrm>
            <a:off x="471095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4" name="Content Placeholder 13" descr="alloc_lat_scaled_mesh_2x1x4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14" r:link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6" r:link="rId17"/>
              <a:stretch>
                <a:fillRect/>
              </a:stretch>
            </p:blipFill>
          </mc:Fallback>
        </mc:AlternateContent>
        <p:spPr>
          <a:xfrm>
            <a:off x="471095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Allocator Cost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Separable input-first is fastest and has least cost</a:t>
            </a:r>
          </a:p>
          <a:p>
            <a:r>
              <a:rPr lang="en-US" dirty="0" smtClean="0"/>
              <a:t>Separable output-first has higher delay &amp; cost but similar matching performance</a:t>
            </a:r>
          </a:p>
          <a:p>
            <a:r>
              <a:rPr lang="en-US" dirty="0" smtClean="0"/>
              <a:t>Matrix arbiters cost much more than round-robin, but delay advantage is small</a:t>
            </a:r>
          </a:p>
          <a:p>
            <a:r>
              <a:rPr lang="en-US" dirty="0" err="1" smtClean="0"/>
              <a:t>Wavefront</a:t>
            </a:r>
            <a:r>
              <a:rPr lang="en-US" dirty="0" smtClean="0"/>
              <a:t> provides best matching, but at the cost of increased delay, area and power</a:t>
            </a: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sz="half" idx="14"/>
          </p:nvPr>
        </p:nvGraphicFramePr>
        <p:xfrm>
          <a:off x="779463" y="1828800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711700" y="1828800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4"/>
          <p:cNvGraphicFramePr>
            <a:graphicFrameLocks noGrp="1"/>
          </p:cNvGraphicFramePr>
          <p:nvPr>
            <p:ph sz="half" idx="15"/>
          </p:nvPr>
        </p:nvGraphicFramePr>
        <p:xfrm>
          <a:off x="779463" y="3992563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[Peh’01]</a:t>
            </a:r>
            <a:br>
              <a:rPr lang="en-US" sz="2400" dirty="0" smtClean="0"/>
            </a:br>
            <a:r>
              <a:rPr lang="en-US" dirty="0" smtClean="0"/>
              <a:t>Speculative Switch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Perform switch allocation in parallel with VC allocation</a:t>
            </a:r>
          </a:p>
          <a:p>
            <a:pPr lvl="1"/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Speculate that the latter will be successful</a:t>
            </a:r>
          </a:p>
          <a:p>
            <a:pPr lvl="1"/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If so, saves a pipeline stage, otherwise try again</a:t>
            </a:r>
          </a:p>
          <a:p>
            <a:pPr lvl="1"/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Reduces zero-load latency, but adds complexity</a:t>
            </a:r>
          </a:p>
          <a:p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Prioritize non-speculative requests</a:t>
            </a:r>
          </a:p>
          <a:p>
            <a:pPr lvl="1"/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Avoid performance degradation due to </a:t>
            </a:r>
            <a:r>
              <a:rPr lang="en-US" dirty="0" err="1" smtClean="0">
                <a:ea typeface="ＭＳ Ｐゴシック" pitchFamily="-52" charset="-128"/>
                <a:cs typeface="ＭＳ Ｐゴシック" pitchFamily="-52" charset="-128"/>
              </a:rPr>
              <a:t>misspeculation</a:t>
            </a:r>
            <a:endParaRPr lang="en-US" dirty="0" smtClean="0">
              <a:ea typeface="ＭＳ Ｐゴシック" pitchFamily="-52" charset="-128"/>
              <a:cs typeface="ＭＳ Ｐゴシック" pitchFamily="-52" charset="-128"/>
            </a:endParaRPr>
          </a:p>
          <a:p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Usually implemented through secondary switch allocator</a:t>
            </a:r>
          </a:p>
          <a:p>
            <a:pPr lvl="1"/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Simpler/faster/cheaper than true multi-priority allocator</a:t>
            </a:r>
          </a:p>
          <a:p>
            <a:pPr lvl="1"/>
            <a:r>
              <a:rPr lang="en-US" dirty="0" smtClean="0">
                <a:ea typeface="ＭＳ Ｐゴシック" pitchFamily="-52" charset="-128"/>
                <a:cs typeface="ＭＳ Ｐゴシック" pitchFamily="-52" charset="-128"/>
              </a:rPr>
              <a:t>But need to prioritize non-speculative grants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Grant Masking</a:t>
            </a:r>
            <a:endParaRPr lang="en-US" dirty="0"/>
          </a:p>
        </p:txBody>
      </p:sp>
      <p:pic>
        <p:nvPicPr>
          <p:cNvPr id="15" name="Content Placeholder 14" descr="spec_filter_confl_gnt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2"/>
              <a:srcRect l="-6529" r="-6529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rcRect l="-6529" r="-6529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6" name="Content Placeholder 15" descr="spec_filter_confl_req.pdf"/>
          <p:cNvPicPr>
            <a:picLocks noGrp="1" noChangeAspect="1"/>
          </p:cNvPicPr>
          <p:nvPr>
            <p:ph sz="half" idx="13"/>
          </p:nvPr>
        </p:nvPicPr>
        <mc:AlternateContent xmlns:ma="http://schemas.microsoft.com/office/mac/drawingml/2008/main">
          <mc:Choice Requires="ma">
            <p:blipFill>
              <a:blip r:embed="rId6"/>
              <a:srcRect l="-29875" r="-2987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 l="-29875" r="-29875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9" name="Text Placeholder 8"/>
          <p:cNvSpPr>
            <a:spLocks noGrp="1"/>
          </p:cNvSpPr>
          <p:nvPr>
            <p:ph sz="half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Conventional approach kills speculative grants upon conflict with non-speculative ones</a:t>
            </a:r>
          </a:p>
          <a:p>
            <a:r>
              <a:rPr lang="en-US" dirty="0" smtClean="0"/>
              <a:t>Speculation matters primarily at low load, so can pessimistically kill using non-speculative requests instead</a:t>
            </a:r>
          </a:p>
          <a:p>
            <a:r>
              <a:rPr lang="en-US" dirty="0" smtClean="0"/>
              <a:t>Sacrifice some speculation opportunities for lower delay</a:t>
            </a:r>
          </a:p>
          <a:p>
            <a:r>
              <a:rPr lang="en-US" dirty="0" smtClean="0"/>
              <a:t>But zero-load latency remains virtually unaffected!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Speculation – 1 VC / Class</a:t>
            </a:r>
            <a:endParaRPr lang="en-US" dirty="0"/>
          </a:p>
        </p:txBody>
      </p:sp>
      <p:pic>
        <p:nvPicPr>
          <p:cNvPr id="12" name="Content Placeholder 5" descr="alloc_lat_mesh_2x1x1.pdf"/>
          <p:cNvPicPr>
            <a:picLocks noGrp="1" noChangeAspect="1"/>
          </p:cNvPicPr>
          <p:nvPr>
            <p:ph sz="half" idx="14"/>
          </p:nvPr>
        </p:nvPicPr>
        <mc:AlternateContent xmlns:ma="http://schemas.microsoft.com/office/mac/drawingml/2008/main">
          <mc:Choice Requires="ma">
            <p:blipFill>
              <a:blip r:embed="rId2" r:link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 r:link="rId5"/>
              <a:stretch>
                <a:fillRect/>
              </a:stretch>
            </p:blipFill>
          </mc:Fallback>
        </mc:AlternateContent>
        <p:spPr>
          <a:xfrm>
            <a:off x="77946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5" name="Content Placeholder 3" descr="alloc_lat_fbfly_2x2x1.pdf"/>
          <p:cNvPicPr>
            <a:picLocks noGrp="1" noChangeAspect="1"/>
          </p:cNvPicPr>
          <p:nvPr>
            <p:ph sz="half" idx="15"/>
          </p:nvPr>
        </p:nvPicPr>
        <mc:AlternateContent xmlns:ma="http://schemas.microsoft.com/office/mac/drawingml/2008/main">
          <mc:Choice Requires="ma">
            <p:blipFill>
              <a:blip r:embed="rId6" r:link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 r:link="rId9"/>
              <a:stretch>
                <a:fillRect/>
              </a:stretch>
            </p:blipFill>
          </mc:Fallback>
        </mc:AlternateContent>
        <p:spPr>
          <a:xfrm>
            <a:off x="77946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4" name="Content Placeholder 6" descr="alloc_lat_scaled_mesh_2x1x1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10" r:link="rId11"/>
              <a:srcRect t="-625" b="-62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 r:link="rId13"/>
              <a:srcRect t="-625" b="-625"/>
              <a:stretch>
                <a:fillRect/>
              </a:stretch>
            </p:blipFill>
          </mc:Fallback>
        </mc:AlternateContent>
        <p:spPr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6" name="Content Placeholder 5" descr="alloc_lat_scaled_fbfly_2x2x1.pdf"/>
          <p:cNvPicPr>
            <a:picLocks noGrp="1" noChangeAspect="1"/>
          </p:cNvPicPr>
          <p:nvPr>
            <p:ph sz="half" idx="13"/>
          </p:nvPr>
        </p:nvPicPr>
        <mc:AlternateContent xmlns:ma="http://schemas.microsoft.com/office/mac/drawingml/2008/main">
          <mc:Choice Requires="ma">
            <p:blipFill>
              <a:blip r:embed="rId14" r:link="rId15"/>
              <a:srcRect t="-625" b="-62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6" r:link="rId17"/>
              <a:srcRect t="-625" b="-625"/>
              <a:stretch>
                <a:fillRect/>
              </a:stretch>
            </p:blipFill>
          </mc:Fallback>
        </mc:AlternateContent>
        <p:spPr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7" name="Rectangular Callout 6"/>
          <p:cNvSpPr/>
          <p:nvPr/>
        </p:nvSpPr>
        <p:spPr>
          <a:xfrm>
            <a:off x="7166427" y="381000"/>
            <a:ext cx="1551215" cy="607786"/>
          </a:xfrm>
          <a:prstGeom prst="wedgeRectCallout">
            <a:avLst>
              <a:gd name="adj1" fmla="val 6754"/>
              <a:gd name="adj2" fmla="val 21324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Normalized to cycle time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287020" y="1425388"/>
            <a:ext cx="822960" cy="457200"/>
          </a:xfrm>
          <a:prstGeom prst="wedgeRectCallout">
            <a:avLst>
              <a:gd name="adj1" fmla="val 35384"/>
              <a:gd name="adj2" fmla="val 8432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259806" y="6049216"/>
            <a:ext cx="822960" cy="457200"/>
          </a:xfrm>
          <a:prstGeom prst="wedgeRectCallout">
            <a:avLst>
              <a:gd name="adj1" fmla="val 35384"/>
              <a:gd name="adj2" fmla="val -9821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FBFly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Speculation – 2 VCs / Class</a:t>
            </a:r>
            <a:endParaRPr lang="en-US" dirty="0"/>
          </a:p>
        </p:txBody>
      </p:sp>
      <p:pic>
        <p:nvPicPr>
          <p:cNvPr id="12" name="Content Placeholder 3" descr="alloc_lat_mesh_2x1x2.pdf"/>
          <p:cNvPicPr>
            <a:picLocks noGrp="1" noChangeAspect="1"/>
          </p:cNvPicPr>
          <p:nvPr>
            <p:ph sz="half" idx="14"/>
          </p:nvPr>
        </p:nvPicPr>
        <mc:AlternateContent>
          <mc:Choice xmlns:ma="http://schemas.microsoft.com/office/mac/drawingml/2008/main" Requires="ma">
            <p:blipFill>
              <a:blip r:embed="rId2" r:link="rId3"/>
              <a:stretch>
                <a:fillRect/>
              </a:stretch>
            </p:blipFill>
          </mc:Choice>
          <mc:Fallback>
            <p:blipFill>
              <a:blip r:embed="rId4" r:link="rId3"/>
              <a:stretch>
                <a:fillRect/>
              </a:stretch>
            </p:blipFill>
          </mc:Fallback>
        </mc:AlternateContent>
        <p:spPr>
          <a:xfrm>
            <a:off x="779463" y="1841501"/>
            <a:ext cx="3657600" cy="2032000"/>
          </a:xfrm>
          <a:solidFill>
            <a:srgbClr val="FFFFFF"/>
          </a:solidFill>
        </p:spPr>
      </p:pic>
      <p:pic>
        <p:nvPicPr>
          <p:cNvPr id="15" name="Content Placeholder 3" descr="alloc_lat_fbfly_2x2x2.pdf"/>
          <p:cNvPicPr>
            <a:picLocks noGrp="1" noChangeAspect="1"/>
          </p:cNvPicPr>
          <p:nvPr>
            <p:ph sz="half" idx="15"/>
          </p:nvPr>
        </p:nvPicPr>
        <mc:AlternateContent>
          <mc:Choice xmlns:ma="http://schemas.microsoft.com/office/mac/drawingml/2008/main" Requires="ma">
            <p:blipFill>
              <a:blip r:embed="rId5" r:link="rId6"/>
              <a:stretch>
                <a:fillRect/>
              </a:stretch>
            </p:blipFill>
          </mc:Choice>
          <mc:Fallback>
            <p:blipFill>
              <a:blip r:embed="rId7" r:link="rId6"/>
              <a:stretch>
                <a:fillRect/>
              </a:stretch>
            </p:blipFill>
          </mc:Fallback>
        </mc:AlternateContent>
        <p:spPr>
          <a:xfrm>
            <a:off x="779463" y="4004516"/>
            <a:ext cx="3657600" cy="2032000"/>
          </a:xfrm>
          <a:solidFill>
            <a:srgbClr val="FFFFFF"/>
          </a:solidFill>
        </p:spPr>
      </p:pic>
      <p:pic>
        <p:nvPicPr>
          <p:cNvPr id="14" name="Content Placeholder 5" descr="alloc_lat_scaled_mesh_2x1x2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8" r:link="rId9"/>
              <a:stretch>
                <a:fillRect/>
              </a:stretch>
            </p:blipFill>
          </mc:Choice>
          <mc:Fallback>
            <p:blipFill>
              <a:blip r:embed="rId10" r:link="rId9"/>
              <a:stretch>
                <a:fillRect/>
              </a:stretch>
            </p:blipFill>
          </mc:Fallback>
        </mc:AlternateContent>
        <p:spPr>
          <a:xfrm>
            <a:off x="4710953" y="1841501"/>
            <a:ext cx="3657600" cy="2032000"/>
          </a:xfrm>
          <a:solidFill>
            <a:srgbClr val="FFFFFF"/>
          </a:solidFill>
        </p:spPr>
      </p:pic>
      <p:pic>
        <p:nvPicPr>
          <p:cNvPr id="16" name="Content Placeholder 5" descr="alloc_lat_scaled_fbfly_2x2x2.pdf"/>
          <p:cNvPicPr>
            <a:picLocks noGrp="1" noChangeAspect="1"/>
          </p:cNvPicPr>
          <p:nvPr>
            <p:ph sz="half" idx="13"/>
          </p:nvPr>
        </p:nvPicPr>
        <mc:AlternateContent>
          <mc:Choice xmlns:ma="http://schemas.microsoft.com/office/mac/drawingml/2008/main" Requires="ma">
            <p:blipFill>
              <a:blip r:embed="rId11" r:link="rId12"/>
              <a:stretch>
                <a:fillRect/>
              </a:stretch>
            </p:blipFill>
          </mc:Choice>
          <mc:Fallback>
            <p:blipFill>
              <a:blip r:embed="rId13" r:link="rId12"/>
              <a:stretch>
                <a:fillRect/>
              </a:stretch>
            </p:blipFill>
          </mc:Fallback>
        </mc:AlternateContent>
        <p:spPr>
          <a:xfrm>
            <a:off x="4710953" y="4004516"/>
            <a:ext cx="3657600" cy="2032000"/>
          </a:xfrm>
          <a:solidFill>
            <a:srgbClr val="FFFFFF"/>
          </a:solidFill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Speculation – 4 VCs / Class</a:t>
            </a:r>
            <a:endParaRPr lang="en-US" dirty="0"/>
          </a:p>
        </p:txBody>
      </p:sp>
      <p:pic>
        <p:nvPicPr>
          <p:cNvPr id="13" name="Content Placeholder 5" descr="alloc_lat_mesh_2x1x4.pdf"/>
          <p:cNvPicPr>
            <a:picLocks noGrp="1" noChangeAspect="1"/>
          </p:cNvPicPr>
          <p:nvPr>
            <p:ph sz="half" idx="14"/>
          </p:nvPr>
        </p:nvPicPr>
        <mc:AlternateContent xmlns:ma="http://schemas.microsoft.com/office/mac/drawingml/2008/main">
          <mc:Choice Requires="ma">
            <p:blipFill>
              <a:blip r:embed="rId2" r:link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 r:link="rId5"/>
              <a:stretch>
                <a:fillRect/>
              </a:stretch>
            </p:blipFill>
          </mc:Fallback>
        </mc:AlternateContent>
        <p:spPr>
          <a:xfrm>
            <a:off x="77946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6" name="Content Placeholder 5" descr="alloc_lat_fbfly_2x2x4.pdf"/>
          <p:cNvPicPr>
            <a:picLocks noGrp="1" noChangeAspect="1"/>
          </p:cNvPicPr>
          <p:nvPr>
            <p:ph sz="half" idx="15"/>
          </p:nvPr>
        </p:nvPicPr>
        <mc:AlternateContent xmlns:ma="http://schemas.microsoft.com/office/mac/drawingml/2008/main">
          <mc:Choice Requires="ma">
            <p:blipFill>
              <a:blip r:embed="rId6" r:link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8" r:link="rId9"/>
              <a:stretch>
                <a:fillRect/>
              </a:stretch>
            </p:blipFill>
          </mc:Fallback>
        </mc:AlternateContent>
        <p:spPr>
          <a:xfrm>
            <a:off x="77946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5" name="Content Placeholder 6" descr="alloc_lat_scaled_mesh_2x1x4.pdf"/>
          <p:cNvPicPr>
            <a:picLocks noGrp="1" noChangeAspect="1"/>
          </p:cNvPicPr>
          <p:nvPr>
            <p:ph sz="half" idx="1"/>
          </p:nvPr>
        </p:nvPicPr>
        <mc:AlternateContent xmlns:ma="http://schemas.microsoft.com/office/mac/drawingml/2008/main">
          <mc:Choice Requires="ma">
            <p:blipFill>
              <a:blip r:embed="rId10" r:link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2" r:link="rId13"/>
              <a:stretch>
                <a:fillRect/>
              </a:stretch>
            </p:blipFill>
          </mc:Fallback>
        </mc:AlternateContent>
        <p:spPr>
          <a:xfrm>
            <a:off x="4710953" y="1841501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pic>
        <p:nvPicPr>
          <p:cNvPr id="17" name="Content Placeholder 6" descr="alloc_lat_scaled_fbfly_2x2x4.pdf"/>
          <p:cNvPicPr>
            <a:picLocks noGrp="1" noChangeAspect="1"/>
          </p:cNvPicPr>
          <p:nvPr>
            <p:ph sz="half" idx="13"/>
          </p:nvPr>
        </p:nvPicPr>
        <mc:AlternateContent xmlns:ma="http://schemas.microsoft.com/office/mac/drawingml/2008/main">
          <mc:Choice Requires="ma">
            <p:blipFill>
              <a:blip r:embed="rId14" r:link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6" r:link="rId17"/>
              <a:stretch>
                <a:fillRect/>
              </a:stretch>
            </p:blipFill>
          </mc:Fallback>
        </mc:AlternateContent>
        <p:spPr>
          <a:xfrm>
            <a:off x="4710953" y="4004516"/>
            <a:ext cx="3657600" cy="2032000"/>
          </a:xfrm>
          <a:solidFill>
            <a:srgbClr val="FFFFFF"/>
          </a:solidFill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Pessimistic masking reduces delay hit due to speculation</a:t>
            </a:r>
          </a:p>
          <a:p>
            <a:r>
              <a:rPr lang="en-US" dirty="0" smtClean="0"/>
              <a:t>Slight increase in area</a:t>
            </a:r>
          </a:p>
          <a:p>
            <a:r>
              <a:rPr lang="en-US" dirty="0" smtClean="0"/>
              <a:t>Slight power increase in small configurations only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sz="half" idx="14"/>
          </p:nvPr>
        </p:nvGraphicFramePr>
        <p:xfrm>
          <a:off x="779463" y="1828800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711700" y="1828800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sz="half" idx="15"/>
          </p:nvPr>
        </p:nvGraphicFramePr>
        <p:xfrm>
          <a:off x="779463" y="3992563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Networks-on-Chip?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Bus-based solutions don’t scale</a:t>
            </a:r>
          </a:p>
          <a:p>
            <a:pPr lvl="1"/>
            <a:r>
              <a:rPr lang="en-US" dirty="0" smtClean="0"/>
              <a:t>Contention, electrical characteristics, timing, …</a:t>
            </a:r>
          </a:p>
          <a:p>
            <a:r>
              <a:rPr lang="en-US" dirty="0" smtClean="0"/>
              <a:t>Really want point-to-point links</a:t>
            </a:r>
          </a:p>
          <a:p>
            <a:r>
              <a:rPr lang="en-US" dirty="0" smtClean="0"/>
              <a:t>Full connectivity is too expensive</a:t>
            </a:r>
          </a:p>
          <a:p>
            <a:pPr lvl="1"/>
            <a:r>
              <a:rPr lang="en-US" dirty="0" smtClean="0"/>
              <a:t>Area, power, delay, …</a:t>
            </a:r>
          </a:p>
          <a:p>
            <a:r>
              <a:rPr lang="en-US" dirty="0" smtClean="0"/>
              <a:t>Ad-hoc wiring is too expensive</a:t>
            </a:r>
          </a:p>
          <a:p>
            <a:pPr lvl="1"/>
            <a:r>
              <a:rPr lang="en-US" dirty="0" smtClean="0"/>
              <a:t>Design, verification, …</a:t>
            </a:r>
          </a:p>
          <a:p>
            <a:r>
              <a:rPr lang="en-US" dirty="0" smtClean="0"/>
              <a:t>Need efficient, scalable communication fabric on chip: Network!</a:t>
            </a:r>
          </a:p>
          <a:p>
            <a:pPr lvl="1"/>
            <a:r>
              <a:rPr lang="en-US" dirty="0" smtClean="0"/>
              <a:t>Building blocks (circuits, </a:t>
            </a:r>
            <a:r>
              <a:rPr lang="en-US" dirty="0" err="1" smtClean="0"/>
              <a:t>microarchitecture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Topologies</a:t>
            </a:r>
          </a:p>
          <a:p>
            <a:pPr lvl="1"/>
            <a:r>
              <a:rPr lang="en-US" dirty="0" smtClean="0"/>
              <a:t>Routing &amp; flow control schemes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Allocator Study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Network performance largely insensitive to VC allocator</a:t>
            </a:r>
          </a:p>
          <a:p>
            <a:pPr lvl="1"/>
            <a:r>
              <a:rPr lang="en-US" dirty="0" smtClean="0"/>
              <a:t>For reasonable packet sizes, VC allocator is lightly loaded</a:t>
            </a:r>
          </a:p>
          <a:p>
            <a:pPr lvl="1"/>
            <a:r>
              <a:rPr lang="en-US" dirty="0" smtClean="0"/>
              <a:t>With light load, all variants produce near-ideal </a:t>
            </a:r>
            <a:r>
              <a:rPr lang="en-US" dirty="0" err="1" smtClean="0"/>
              <a:t>matchings</a:t>
            </a:r>
            <a:endParaRPr lang="en-US" dirty="0" smtClean="0"/>
          </a:p>
          <a:p>
            <a:pPr lvl="1"/>
            <a:r>
              <a:rPr lang="en-US" dirty="0" smtClean="0"/>
              <a:t>Favors use of simplest / fastest variant (sep/if)</a:t>
            </a:r>
          </a:p>
          <a:p>
            <a:r>
              <a:rPr lang="en-US" dirty="0" smtClean="0"/>
              <a:t>Sparse VC allocation can greatly reduce delay &amp; cost</a:t>
            </a:r>
          </a:p>
          <a:p>
            <a:r>
              <a:rPr lang="en-US" dirty="0" smtClean="0"/>
              <a:t>For switch allocation, </a:t>
            </a:r>
            <a:r>
              <a:rPr lang="en-US" dirty="0" err="1" smtClean="0"/>
              <a:t>wavefront</a:t>
            </a:r>
            <a:r>
              <a:rPr lang="en-US" dirty="0" smtClean="0"/>
              <a:t> allocator produces better </a:t>
            </a:r>
            <a:r>
              <a:rPr lang="en-US" dirty="0" err="1" smtClean="0"/>
              <a:t>matchings</a:t>
            </a:r>
            <a:r>
              <a:rPr lang="en-US" dirty="0" smtClean="0"/>
              <a:t> at the cost of slightly higher delay</a:t>
            </a:r>
          </a:p>
          <a:p>
            <a:pPr lvl="1"/>
            <a:r>
              <a:rPr lang="en-US" dirty="0" smtClean="0"/>
              <a:t>Best choice depends on application goals &amp; constraints</a:t>
            </a:r>
          </a:p>
          <a:p>
            <a:r>
              <a:rPr lang="en-US" dirty="0" smtClean="0"/>
              <a:t>Pessimistic speculation narrows delay gap to non-speculative implementation, but can slightly increase area &amp;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Dual-Path Switch Allocation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fraction of cycle is used for peripheral logic</a:t>
            </a:r>
          </a:p>
          <a:p>
            <a:pPr lvl="1"/>
            <a:r>
              <a:rPr lang="en-US" dirty="0" smtClean="0"/>
              <a:t>VC state &amp; credit checking</a:t>
            </a:r>
          </a:p>
          <a:p>
            <a:pPr lvl="1"/>
            <a:r>
              <a:rPr lang="en-US" dirty="0" smtClean="0"/>
              <a:t>Input VC selection / combination of requests</a:t>
            </a:r>
          </a:p>
          <a:p>
            <a:r>
              <a:rPr lang="en-US" dirty="0" smtClean="0"/>
              <a:t>For buffered flits, much of this can be </a:t>
            </a:r>
            <a:r>
              <a:rPr lang="en-US" dirty="0" err="1" smtClean="0"/>
              <a:t>precomputed</a:t>
            </a:r>
            <a:endParaRPr lang="en-US" dirty="0" smtClean="0"/>
          </a:p>
          <a:p>
            <a:pPr lvl="1"/>
            <a:r>
              <a:rPr lang="en-US" dirty="0" smtClean="0"/>
              <a:t>Leave most of cycle for actual allocation logic</a:t>
            </a:r>
          </a:p>
          <a:p>
            <a:pPr lvl="1"/>
            <a:r>
              <a:rPr lang="en-US" dirty="0" smtClean="0"/>
              <a:t>In some cases need to be pessimistic!</a:t>
            </a:r>
          </a:p>
          <a:p>
            <a:r>
              <a:rPr lang="en-US" dirty="0" smtClean="0"/>
              <a:t>For newly arriving flits, </a:t>
            </a:r>
            <a:r>
              <a:rPr lang="en-US" dirty="0" err="1" smtClean="0"/>
              <a:t>precomputation</a:t>
            </a:r>
            <a:r>
              <a:rPr lang="en-US" dirty="0" smtClean="0"/>
              <a:t> not possible</a:t>
            </a:r>
          </a:p>
          <a:p>
            <a:pPr lvl="1"/>
            <a:r>
              <a:rPr lang="en-US" dirty="0" smtClean="0"/>
              <a:t>But at most one such flit per input port per cycle!</a:t>
            </a:r>
          </a:p>
          <a:p>
            <a:pPr lvl="1"/>
            <a:r>
              <a:rPr lang="en-US" dirty="0" smtClean="0"/>
              <a:t>So can simplify allocation for these flits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Dual-Path Switch Allocation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ym typeface="Wingdings"/>
              </a:rPr>
              <a:t>Idea: Provide separate, optimized logic paths for newly arriving and buffered flits</a:t>
            </a:r>
          </a:p>
          <a:p>
            <a:r>
              <a:rPr lang="en-US" dirty="0" smtClean="0">
                <a:sym typeface="Wingdings"/>
              </a:rPr>
              <a:t>New flits always try to bypass buffer (fast path)</a:t>
            </a:r>
          </a:p>
          <a:p>
            <a:pPr lvl="1"/>
            <a:r>
              <a:rPr lang="en-US" dirty="0" smtClean="0"/>
              <a:t>If no other VC at input port is active, send requests to fast-path output arbiter</a:t>
            </a:r>
          </a:p>
          <a:p>
            <a:pPr lvl="1"/>
            <a:r>
              <a:rPr lang="en-US" dirty="0" smtClean="0"/>
              <a:t>First part of cycle available for credit checking, etc.</a:t>
            </a:r>
          </a:p>
          <a:p>
            <a:pPr lvl="1"/>
            <a:r>
              <a:rPr lang="en-US" dirty="0" smtClean="0"/>
              <a:t>Also write to buffer in case bypassing fails</a:t>
            </a:r>
          </a:p>
          <a:p>
            <a:r>
              <a:rPr lang="en-US" dirty="0" smtClean="0"/>
              <a:t>For buffered flits, </a:t>
            </a:r>
            <a:r>
              <a:rPr lang="en-US" dirty="0" err="1" smtClean="0"/>
              <a:t>precompute</a:t>
            </a:r>
            <a:r>
              <a:rPr lang="en-US" dirty="0" smtClean="0"/>
              <a:t> control signals (slow path)</a:t>
            </a:r>
          </a:p>
          <a:p>
            <a:pPr lvl="1"/>
            <a:r>
              <a:rPr lang="en-US" dirty="0" smtClean="0"/>
              <a:t>Preselect next VC to go (round-robin between active VCs)</a:t>
            </a:r>
          </a:p>
          <a:p>
            <a:pPr lvl="1"/>
            <a:r>
              <a:rPr lang="en-US" dirty="0" smtClean="0"/>
              <a:t>Check for credit and eligibility one cycle ahead</a:t>
            </a:r>
          </a:p>
          <a:p>
            <a:pPr lvl="1"/>
            <a:r>
              <a:rPr lang="en-US" dirty="0" smtClean="0"/>
              <a:t>Almost entire cycle available for slow-path allocation</a:t>
            </a:r>
          </a:p>
          <a:p>
            <a:r>
              <a:rPr lang="en-US" dirty="0" smtClean="0"/>
              <a:t>Merge grants from both paths</a:t>
            </a:r>
          </a:p>
          <a:p>
            <a:pPr lvl="1"/>
            <a:r>
              <a:rPr lang="en-US" dirty="0" smtClean="0"/>
              <a:t>Prioritize slow-path grants to avoid starvation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Topologies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organization of the network</a:t>
            </a:r>
          </a:p>
          <a:p>
            <a:pPr lvl="1"/>
            <a:r>
              <a:rPr lang="en-US" dirty="0" smtClean="0"/>
              <a:t>Number of nodes per router</a:t>
            </a:r>
          </a:p>
          <a:p>
            <a:pPr lvl="1"/>
            <a:r>
              <a:rPr lang="en-US" dirty="0" smtClean="0"/>
              <a:t>Connectivity between routers</a:t>
            </a:r>
          </a:p>
          <a:p>
            <a:r>
              <a:rPr lang="en-US" dirty="0" smtClean="0"/>
              <a:t>Directly affects all key network parameters</a:t>
            </a:r>
          </a:p>
          <a:p>
            <a:pPr lvl="1"/>
            <a:r>
              <a:rPr lang="en-US" dirty="0" smtClean="0"/>
              <a:t>Channel length, router complexity, latency, throughput, …</a:t>
            </a:r>
          </a:p>
          <a:p>
            <a:r>
              <a:rPr lang="en-US" dirty="0" smtClean="0"/>
              <a:t>These parameters translate into performance and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Topologies (2)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2D mesh</a:t>
            </a:r>
          </a:p>
          <a:p>
            <a:pPr lvl="1"/>
            <a:r>
              <a:rPr lang="en-US" dirty="0" smtClean="0"/>
              <a:t>One router per node</a:t>
            </a:r>
          </a:p>
          <a:p>
            <a:pPr lvl="1"/>
            <a:r>
              <a:rPr lang="en-US" dirty="0" smtClean="0"/>
              <a:t>Connected with 4 neighbors</a:t>
            </a:r>
          </a:p>
          <a:p>
            <a:r>
              <a:rPr lang="en-US" dirty="0" smtClean="0"/>
              <a:t>Concentrated mesh</a:t>
            </a:r>
          </a:p>
          <a:p>
            <a:pPr lvl="1"/>
            <a:r>
              <a:rPr lang="en-US" dirty="0" smtClean="0"/>
              <a:t>Several nodes share a router</a:t>
            </a:r>
          </a:p>
          <a:p>
            <a:pPr lvl="1"/>
            <a:r>
              <a:rPr lang="en-US" dirty="0" smtClean="0"/>
              <a:t>Reduces the network diameter</a:t>
            </a:r>
          </a:p>
          <a:p>
            <a:r>
              <a:rPr lang="en-US" dirty="0" smtClean="0"/>
              <a:t>Fat tree / folded </a:t>
            </a:r>
            <a:r>
              <a:rPr lang="en-US" dirty="0" err="1" smtClean="0"/>
              <a:t>clos</a:t>
            </a:r>
            <a:endParaRPr lang="en-US" dirty="0" smtClean="0"/>
          </a:p>
          <a:p>
            <a:pPr lvl="1"/>
            <a:r>
              <a:rPr lang="en-US" dirty="0" smtClean="0"/>
              <a:t>Several nodes share a router</a:t>
            </a:r>
          </a:p>
          <a:p>
            <a:pPr lvl="1"/>
            <a:r>
              <a:rPr lang="en-US" dirty="0" smtClean="0"/>
              <a:t>Number of channels between levels is constant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6538685" y="2060657"/>
          <a:ext cx="1037771" cy="1032268"/>
        </p:xfrm>
        <a:graphic>
          <a:graphicData uri="http://schemas.openxmlformats.org/presentationml/2006/ole">
            <p:oleObj spid="_x0000_s74754" name="Visio" r:id="rId3" imgW="1181100" imgH="1181100" progId="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6513285" y="3274354"/>
          <a:ext cx="1012459" cy="1016861"/>
        </p:xfrm>
        <a:graphic>
          <a:graphicData uri="http://schemas.openxmlformats.org/presentationml/2006/ole">
            <p:oleObj spid="_x0000_s74755" name="Visio" r:id="rId4" imgW="1981200" imgH="1981200" progId="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5820231" y="4484234"/>
          <a:ext cx="2271430" cy="1361317"/>
        </p:xfrm>
        <a:graphic>
          <a:graphicData uri="http://schemas.openxmlformats.org/presentationml/2006/ole">
            <p:oleObj spid="_x0000_s74756" name="Visio" r:id="rId5" imgW="3505200" imgH="2108200" progId="">
              <p:embed/>
            </p:oleObj>
          </a:graphicData>
        </a:graphic>
      </p:graphicFrame>
      <p:sp>
        <p:nvSpPr>
          <p:cNvPr id="13" name="Rectangular Callout 12"/>
          <p:cNvSpPr/>
          <p:nvPr/>
        </p:nvSpPr>
        <p:spPr>
          <a:xfrm>
            <a:off x="6851734" y="1301383"/>
            <a:ext cx="724722" cy="457200"/>
          </a:xfrm>
          <a:prstGeom prst="wedgeRectCallout">
            <a:avLst>
              <a:gd name="adj1" fmla="val -16077"/>
              <a:gd name="adj2" fmla="val 15347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Node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7676085" y="1925260"/>
            <a:ext cx="867279" cy="457200"/>
          </a:xfrm>
          <a:prstGeom prst="wedgeRectCallout">
            <a:avLst>
              <a:gd name="adj1" fmla="val -100200"/>
              <a:gd name="adj2" fmla="val 4625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8922" y="5919409"/>
            <a:ext cx="187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N. Jiang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[Kim’07]</a:t>
            </a:r>
            <a:br>
              <a:rPr lang="en-US" sz="2400" dirty="0" smtClean="0"/>
            </a:br>
            <a:r>
              <a:rPr lang="en-US" dirty="0" smtClean="0"/>
              <a:t>Flattened Butterfly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4-ary 2-flatfly</a:t>
            </a:r>
            <a:endParaRPr lang="en-US" dirty="0"/>
          </a:p>
        </p:txBody>
      </p:sp>
      <p:pic>
        <p:nvPicPr>
          <p:cNvPr id="13" name="Content Placeholder 12" descr="ffly_4_2.pdf"/>
          <p:cNvPicPr>
            <a:picLocks noGrp="1" noChangeAspect="1"/>
          </p:cNvPicPr>
          <p:nvPr>
            <p:ph sz="half" idx="2"/>
          </p:nvPr>
        </p:nvPicPr>
        <mc:AlternateContent xmlns:ma="http://schemas.microsoft.com/office/mac/drawingml/2008/main">
          <mc:Choice Requires="ma">
            <p:blipFill>
              <a:blip r:embed="rId3"/>
              <a:srcRect t="-9497" b="-949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 t="-9497" b="-9497"/>
              <a:stretch>
                <a:fillRect/>
              </a:stretch>
            </p:blipFill>
          </mc:Fallback>
        </mc:AlternateContent>
        <p:spPr>
          <a:xfrm>
            <a:off x="1343026" y="2930165"/>
            <a:ext cx="2530474" cy="2550244"/>
          </a:xfrm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2-ary 4-flatfly</a:t>
            </a:r>
            <a:endParaRPr lang="en-US" dirty="0"/>
          </a:p>
        </p:txBody>
      </p:sp>
      <p:pic>
        <p:nvPicPr>
          <p:cNvPr id="14" name="Content Placeholder 13" descr="ffly_2_4.pdf"/>
          <p:cNvPicPr>
            <a:picLocks noGrp="1" noChangeAspect="1"/>
          </p:cNvPicPr>
          <p:nvPr>
            <p:ph sz="quarter" idx="4"/>
          </p:nvPr>
        </p:nvPicPr>
        <mc:AlternateContent xmlns:ma="http://schemas.microsoft.com/office/mac/drawingml/2008/main">
          <mc:Choice Requires="ma">
            <p:blipFill>
              <a:blip r:embed="rId5"/>
              <a:srcRect t="-9509" b="-9509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rcRect t="-9509" b="-9509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Flattened Butterfly Benefits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High-radix routers reduce network diameter</a:t>
            </a:r>
          </a:p>
          <a:p>
            <a:pPr lvl="1"/>
            <a:r>
              <a:rPr lang="en-US" dirty="0" smtClean="0"/>
              <a:t>Routers are fully connected within each dimension</a:t>
            </a:r>
          </a:p>
          <a:p>
            <a:pPr lvl="1"/>
            <a:r>
              <a:rPr lang="en-US" dirty="0" smtClean="0"/>
              <a:t>Minimal paths require one inter-router hop per dimension</a:t>
            </a:r>
          </a:p>
          <a:p>
            <a:r>
              <a:rPr lang="en-US" dirty="0" smtClean="0"/>
              <a:t>Folding adds path diversity</a:t>
            </a:r>
          </a:p>
          <a:p>
            <a:pPr lvl="1"/>
            <a:r>
              <a:rPr lang="en-US" dirty="0" smtClean="0"/>
              <a:t>Can now traverse dimensions in any order</a:t>
            </a:r>
          </a:p>
          <a:p>
            <a:r>
              <a:rPr lang="en-US" dirty="0" smtClean="0"/>
              <a:t>Highly scalable with network size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[N. Jiang]</a:t>
            </a:r>
            <a:br>
              <a:rPr lang="en-US" sz="2400" dirty="0" smtClean="0"/>
            </a:br>
            <a:r>
              <a:rPr lang="en-US" dirty="0" smtClean="0"/>
              <a:t>Topology Comparison (1)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87888" y="1828800"/>
          <a:ext cx="3657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875"/>
                <a:gridCol w="12117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Packet injection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Request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 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Evaluate implementation cost for various topologies</a:t>
            </a:r>
          </a:p>
          <a:p>
            <a:r>
              <a:rPr lang="en-US" dirty="0" smtClean="0"/>
              <a:t>Focus on cost of routers</a:t>
            </a:r>
          </a:p>
          <a:p>
            <a:pPr lvl="1"/>
            <a:r>
              <a:rPr lang="en-US" dirty="0" smtClean="0"/>
              <a:t>Area and power from P&amp;R</a:t>
            </a:r>
          </a:p>
          <a:p>
            <a:r>
              <a:rPr lang="en-US" dirty="0" smtClean="0"/>
              <a:t>Unless indicated otherwise, use parameters on the right </a:t>
            </a:r>
          </a:p>
          <a:p>
            <a:r>
              <a:rPr lang="en-US" dirty="0" smtClean="0"/>
              <a:t>Missing points for </a:t>
            </a:r>
            <a:r>
              <a:rPr lang="en-US" dirty="0" err="1" smtClean="0"/>
              <a:t>kn</a:t>
            </a:r>
            <a:r>
              <a:rPr lang="en-US" dirty="0" smtClean="0"/>
              <a:t> router because it failed to meet cycle time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Topology Comparison (2)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Topology Comparison (3)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NoCs</a:t>
            </a:r>
            <a:r>
              <a:rPr lang="en-US" dirty="0" smtClean="0"/>
              <a:t> vs. Long-Haul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Networks are a mature field</a:t>
            </a:r>
          </a:p>
          <a:p>
            <a:pPr lvl="1"/>
            <a:r>
              <a:rPr lang="en-US" dirty="0" smtClean="0"/>
              <a:t>Extensive body of prior research</a:t>
            </a:r>
          </a:p>
          <a:p>
            <a:pPr lvl="2"/>
            <a:r>
              <a:rPr lang="en-US" dirty="0" smtClean="0"/>
              <a:t>Internet, wireless, interconnection networks, …</a:t>
            </a:r>
          </a:p>
          <a:p>
            <a:r>
              <a:rPr lang="en-US" dirty="0" err="1" smtClean="0"/>
              <a:t>NoCs</a:t>
            </a:r>
            <a:r>
              <a:rPr lang="en-US" dirty="0" smtClean="0"/>
              <a:t> have similar building blocks &amp; design choices</a:t>
            </a:r>
          </a:p>
          <a:p>
            <a:r>
              <a:rPr lang="en-US" dirty="0" smtClean="0"/>
              <a:t>So why not just leverage those results?</a:t>
            </a:r>
          </a:p>
          <a:p>
            <a:r>
              <a:rPr lang="en-US" dirty="0" smtClean="0"/>
              <a:t>Well, we do, but…</a:t>
            </a:r>
          </a:p>
          <a:p>
            <a:pPr lvl="1"/>
            <a:r>
              <a:rPr lang="en-US" dirty="0" err="1" smtClean="0"/>
              <a:t>NoCs</a:t>
            </a:r>
            <a:r>
              <a:rPr lang="en-US" dirty="0" smtClean="0"/>
              <a:t> are subject to very different constraints</a:t>
            </a:r>
          </a:p>
          <a:p>
            <a:pPr lvl="1"/>
            <a:r>
              <a:rPr lang="en-US" dirty="0" smtClean="0"/>
              <a:t>These constraints lead to very different design tradeoffs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Study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Meshes are most commonly used topology in </a:t>
            </a:r>
            <a:r>
              <a:rPr lang="en-US" dirty="0" err="1" smtClean="0"/>
              <a:t>NoCs</a:t>
            </a:r>
            <a:r>
              <a:rPr lang="en-US" dirty="0" smtClean="0"/>
              <a:t>, but they are not very efficient</a:t>
            </a:r>
          </a:p>
          <a:p>
            <a:pPr lvl="1"/>
            <a:r>
              <a:rPr lang="en-US" dirty="0" smtClean="0"/>
              <a:t>High average hop count</a:t>
            </a:r>
          </a:p>
          <a:p>
            <a:r>
              <a:rPr lang="en-US" dirty="0" smtClean="0"/>
              <a:t>Flattened Butterfly provides more bandwidth per watt at the cost of increased complexity</a:t>
            </a:r>
          </a:p>
          <a:p>
            <a:pPr lvl="1"/>
            <a:r>
              <a:rPr lang="en-US" dirty="0" smtClean="0"/>
              <a:t>Non-tiled layout, more complex routers</a:t>
            </a:r>
          </a:p>
          <a:p>
            <a:r>
              <a:rPr lang="en-US" dirty="0" smtClean="0"/>
              <a:t>Best choice for particular application depends on design goals and parameters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RTL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Analytical models are becoming increasingly inaccurate</a:t>
            </a:r>
          </a:p>
          <a:p>
            <a:pPr lvl="1"/>
            <a:r>
              <a:rPr lang="en-US" dirty="0" smtClean="0"/>
              <a:t>Do not properly model wire delay</a:t>
            </a:r>
          </a:p>
          <a:p>
            <a:pPr lvl="2"/>
            <a:r>
              <a:rPr lang="en-US" dirty="0" smtClean="0"/>
              <a:t>Crucial in submicron processes!</a:t>
            </a:r>
          </a:p>
          <a:p>
            <a:pPr lvl="1"/>
            <a:r>
              <a:rPr lang="en-US" dirty="0" smtClean="0"/>
              <a:t>Derived from idealized, full-custom circuit designs</a:t>
            </a:r>
          </a:p>
          <a:p>
            <a:pPr lvl="2"/>
            <a:r>
              <a:rPr lang="en-US" dirty="0" smtClean="0"/>
              <a:t>But much of the timing-critical control logic is synthesized</a:t>
            </a:r>
          </a:p>
          <a:p>
            <a:r>
              <a:rPr lang="en-US" dirty="0" smtClean="0"/>
              <a:t>Useful for developing intuition &amp; high-level models</a:t>
            </a:r>
          </a:p>
          <a:p>
            <a:r>
              <a:rPr lang="en-US" dirty="0" smtClean="0"/>
              <a:t>But detailed evaluations require a more accurate model</a:t>
            </a:r>
          </a:p>
          <a:p>
            <a:r>
              <a:rPr lang="en-US" dirty="0" smtClean="0"/>
              <a:t>Goal: Provide flexible template to generate customized RTL-level router implementation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RTL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complete VC </a:t>
            </a:r>
            <a:r>
              <a:rPr lang="en-US" smtClean="0"/>
              <a:t>router implementation in RTL</a:t>
            </a:r>
          </a:p>
          <a:p>
            <a:r>
              <a:rPr lang="en-US" dirty="0" smtClean="0"/>
              <a:t>Highly parameterized</a:t>
            </a:r>
          </a:p>
          <a:p>
            <a:pPr lvl="1"/>
            <a:r>
              <a:rPr lang="en-US" dirty="0" smtClean="0"/>
              <a:t>Topologies, VC &amp; flit buffer configurations, allocators, routing logic, and various other implementation details</a:t>
            </a:r>
          </a:p>
          <a:p>
            <a:pPr marL="282575" lvl="1" indent="-282575">
              <a:spcBef>
                <a:spcPts val="2000"/>
              </a:spcBef>
            </a:pPr>
            <a:r>
              <a:rPr lang="en-US" dirty="0" smtClean="0"/>
              <a:t>Fully synthesizable Verilog-2001</a:t>
            </a:r>
          </a:p>
          <a:p>
            <a:pPr marL="282575" lvl="1" indent="-282575">
              <a:spcBef>
                <a:spcPts val="2000"/>
              </a:spcBef>
            </a:pPr>
            <a:r>
              <a:rPr lang="en-US" dirty="0" smtClean="0"/>
              <a:t>BSD license allows for virtually unrestricted use</a:t>
            </a:r>
          </a:p>
          <a:p>
            <a:r>
              <a:rPr lang="en-US" dirty="0" smtClean="0"/>
              <a:t>Live source code repository &amp; bug tracker</a:t>
            </a:r>
          </a:p>
          <a:p>
            <a:pPr lvl="2"/>
            <a:r>
              <a:rPr lang="en-US" dirty="0" smtClean="0">
                <a:hlinkClick r:id="rId2"/>
              </a:rPr>
              <a:t>http://nocs.stanford.edu/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On-Chip Environment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 are cheap</a:t>
            </a:r>
          </a:p>
          <a:p>
            <a:pPr lvl="1"/>
            <a:r>
              <a:rPr lang="en-US" dirty="0" smtClean="0"/>
              <a:t>Favors wider interfaces and more channels</a:t>
            </a:r>
          </a:p>
          <a:p>
            <a:r>
              <a:rPr lang="en-US" dirty="0" smtClean="0"/>
              <a:t>Buffers are expensive</a:t>
            </a:r>
          </a:p>
          <a:p>
            <a:pPr lvl="1"/>
            <a:r>
              <a:rPr lang="en-US" dirty="0" smtClean="0"/>
              <a:t>Provide “just enough” buffering </a:t>
            </a:r>
          </a:p>
          <a:p>
            <a:pPr lvl="2"/>
            <a:r>
              <a:rPr lang="en-US" dirty="0" smtClean="0"/>
              <a:t>(e.g. credit round trip)</a:t>
            </a:r>
          </a:p>
          <a:p>
            <a:pPr lvl="1"/>
            <a:r>
              <a:rPr lang="en-US" dirty="0" smtClean="0"/>
              <a:t>Minimize occupancy &amp; turnaround time</a:t>
            </a:r>
          </a:p>
          <a:p>
            <a:pPr lvl="2"/>
            <a:r>
              <a:rPr lang="en-US" dirty="0" smtClean="0"/>
              <a:t>Efficient flow control required</a:t>
            </a:r>
          </a:p>
          <a:p>
            <a:r>
              <a:rPr lang="en-US" dirty="0" smtClean="0"/>
              <a:t>Power budget is limiting factor for current chip designs</a:t>
            </a:r>
          </a:p>
          <a:p>
            <a:pPr lvl="1"/>
            <a:r>
              <a:rPr lang="en-US" dirty="0" smtClean="0"/>
              <a:t>Minimize power required for moving things around</a:t>
            </a:r>
          </a:p>
          <a:p>
            <a:pPr lvl="1"/>
            <a:r>
              <a:rPr lang="en-US" dirty="0" smtClean="0"/>
              <a:t>Maximize power available for doing actual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On-Chip Environment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Semiconductor technology requires planar layout</a:t>
            </a:r>
          </a:p>
          <a:p>
            <a:pPr lvl="1"/>
            <a:r>
              <a:rPr lang="en-US" dirty="0" smtClean="0"/>
              <a:t>Favors regular, low-dimensional topologies</a:t>
            </a:r>
          </a:p>
          <a:p>
            <a:r>
              <a:rPr lang="en-US" dirty="0" smtClean="0"/>
              <a:t>Strict cycle time constraints</a:t>
            </a:r>
          </a:p>
          <a:p>
            <a:pPr lvl="1"/>
            <a:r>
              <a:rPr lang="en-US" dirty="0" smtClean="0"/>
              <a:t>Favors simple routing algorithms, flow control mechanisms</a:t>
            </a:r>
          </a:p>
          <a:p>
            <a:pPr lvl="1"/>
            <a:r>
              <a:rPr lang="en-US" dirty="0" smtClean="0"/>
              <a:t>No complex arithmetic or large lookup tables</a:t>
            </a:r>
          </a:p>
          <a:p>
            <a:pPr lvl="1"/>
            <a:r>
              <a:rPr lang="en-US" dirty="0" smtClean="0"/>
              <a:t>Minimize amount of state required for adaptive routing</a:t>
            </a:r>
          </a:p>
          <a:p>
            <a:r>
              <a:rPr lang="en-US" dirty="0" smtClean="0"/>
              <a:t>No need to support online </a:t>
            </a:r>
            <a:r>
              <a:rPr lang="en-US" dirty="0" err="1" smtClean="0"/>
              <a:t>reconfigurability</a:t>
            </a:r>
            <a:endParaRPr lang="en-US" dirty="0" smtClean="0"/>
          </a:p>
          <a:p>
            <a:pPr lvl="1"/>
            <a:r>
              <a:rPr lang="en-US" dirty="0" smtClean="0"/>
              <a:t>Topology is essentially static</a:t>
            </a:r>
          </a:p>
          <a:p>
            <a:pPr lvl="2"/>
            <a:r>
              <a:rPr lang="en-US" dirty="0" smtClean="0"/>
              <a:t>Possibly some dynamic reconfiguration for power management</a:t>
            </a:r>
          </a:p>
          <a:p>
            <a:pPr lvl="1"/>
            <a:r>
              <a:rPr lang="en-US" dirty="0" smtClean="0"/>
              <a:t>But must be able to isolate faulty cores, e.g. at boot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NoC</a:t>
            </a:r>
            <a:r>
              <a:rPr lang="en-US" dirty="0" smtClean="0"/>
              <a:t>: Router </a:t>
            </a:r>
            <a:r>
              <a:rPr lang="en-US" dirty="0" err="1" smtClean="0"/>
              <a:t>Microarchitecture</a:t>
            </a:r>
            <a:r>
              <a:rPr lang="en-US" dirty="0" smtClean="0"/>
              <a:t> &amp; Network Topologies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Characteristics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Message-oriented</a:t>
            </a:r>
          </a:p>
          <a:p>
            <a:pPr lvl="1"/>
            <a:r>
              <a:rPr lang="en-US" dirty="0" smtClean="0"/>
              <a:t>Few message types with short, uniform message sizes</a:t>
            </a:r>
          </a:p>
          <a:p>
            <a:r>
              <a:rPr lang="en-US" dirty="0" smtClean="0"/>
              <a:t>Highly latency-sensitive</a:t>
            </a:r>
          </a:p>
          <a:p>
            <a:pPr lvl="1"/>
            <a:r>
              <a:rPr lang="en-US" dirty="0" smtClean="0"/>
              <a:t>E.g. memory, cache coherence traffic in </a:t>
            </a:r>
            <a:r>
              <a:rPr lang="en-US" dirty="0" err="1" smtClean="0"/>
              <a:t>CMPs</a:t>
            </a:r>
            <a:endParaRPr lang="en-US" dirty="0" smtClean="0"/>
          </a:p>
          <a:p>
            <a:pPr lvl="1"/>
            <a:r>
              <a:rPr lang="en-US" dirty="0" smtClean="0"/>
              <a:t>Requires shallow router pipelines, low-diameter topologies</a:t>
            </a:r>
          </a:p>
          <a:p>
            <a:r>
              <a:rPr lang="en-US" dirty="0" err="1" smtClean="0"/>
              <a:t>Bursty</a:t>
            </a:r>
            <a:endParaRPr lang="en-US" dirty="0" smtClean="0"/>
          </a:p>
          <a:p>
            <a:pPr lvl="1"/>
            <a:r>
              <a:rPr lang="en-US" dirty="0" smtClean="0"/>
              <a:t>Can’t just optimize for average network load!</a:t>
            </a:r>
          </a:p>
          <a:p>
            <a:r>
              <a:rPr lang="en-US" dirty="0" smtClean="0"/>
              <a:t>Message loss usually not acceptable</a:t>
            </a:r>
          </a:p>
          <a:p>
            <a:pPr lvl="1"/>
            <a:r>
              <a:rPr lang="en-US" dirty="0" smtClean="0"/>
              <a:t>Message may contain only instance of its payload data</a:t>
            </a:r>
          </a:p>
          <a:p>
            <a:pPr lvl="1"/>
            <a:r>
              <a:rPr lang="en-US" dirty="0" smtClean="0"/>
              <a:t>End-to-end reliability is expensive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Characteristics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NoC: Router Microarchitecture &amp; Network Topologies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49F-B00C-40E4-97BC-2259B6986D2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3"/>
          </p:nvPr>
        </p:nvGraphicFramePr>
        <p:xfrm>
          <a:off x="4711700" y="3992563"/>
          <a:ext cx="365685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951"/>
                <a:gridCol w="1218951"/>
                <a:gridCol w="12189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Transact. Type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Message Type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 Size</a:t>
                      </a:r>
                      <a:endParaRPr lang="en-US" dirty="0"/>
                    </a:p>
                  </a:txBody>
                  <a:tcPr marL="91459" marR="9145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flit</a:t>
                      </a:r>
                      <a:endParaRPr lang="en-US" dirty="0"/>
                    </a:p>
                  </a:txBody>
                  <a:tcPr marL="91459" marR="9145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Reply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1+n flits</a:t>
                      </a:r>
                      <a:endParaRPr lang="en-US" dirty="0"/>
                    </a:p>
                  </a:txBody>
                  <a:tcPr marL="91459" marR="9145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Request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1+n flits</a:t>
                      </a:r>
                      <a:endParaRPr lang="en-US" dirty="0"/>
                    </a:p>
                  </a:txBody>
                  <a:tcPr marL="91459" marR="9145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Reply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flit</a:t>
                      </a:r>
                      <a:endParaRPr lang="en-US" dirty="0"/>
                    </a:p>
                  </a:txBody>
                  <a:tcPr marL="91459" marR="91459"/>
                </a:tc>
              </a:tr>
            </a:tbl>
          </a:graphicData>
        </a:graphic>
      </p:graphicFrame>
      <p:pic>
        <p:nvPicPr>
          <p:cNvPr id="15" name="Content Placeholder 14" descr="traffic_breakdown.pdf"/>
          <p:cNvPicPr>
            <a:picLocks noGrp="1" noChangeAspect="1"/>
          </p:cNvPicPr>
          <p:nvPr>
            <p:ph sz="half" idx="14"/>
          </p:nvPr>
        </p:nvPicPr>
        <mc:AlternateContent xmlns:ma="http://schemas.microsoft.com/office/mac/drawingml/2008/main">
          <mc:Choice Requires="ma">
            <p:blipFill>
              <a:blip r:embed="rId3"/>
              <a:srcRect t="-20640" b="-2064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t="-20640" b="-20640"/>
              <a:stretch>
                <a:fillRect/>
              </a:stretch>
            </p:blipFill>
          </mc:Fallback>
        </mc:AlternateContent>
        <p:spPr>
          <a:effectLst>
            <a:glow rad="101600">
              <a:schemeClr val="bg2">
                <a:alpha val="75000"/>
              </a:schemeClr>
            </a:glow>
          </a:effectLst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 for this talk:</a:t>
            </a:r>
          </a:p>
          <a:p>
            <a:pPr lvl="1"/>
            <a:r>
              <a:rPr lang="en-US" dirty="0" smtClean="0"/>
              <a:t>Memory load/store traffic</a:t>
            </a:r>
          </a:p>
          <a:p>
            <a:pPr lvl="1"/>
            <a:r>
              <a:rPr lang="en-US" dirty="0" smtClean="0"/>
              <a:t>Split transaction protocol</a:t>
            </a:r>
          </a:p>
          <a:p>
            <a:pPr lvl="1"/>
            <a:r>
              <a:rPr lang="en-US" dirty="0" smtClean="0"/>
              <a:t>Single-packet messages</a:t>
            </a:r>
          </a:p>
          <a:p>
            <a:pPr lvl="1"/>
            <a:r>
              <a:rPr lang="en-US" dirty="0" smtClean="0"/>
              <a:t>Single-</a:t>
            </a:r>
            <a:r>
              <a:rPr lang="en-US" dirty="0" err="1" smtClean="0"/>
              <a:t>phit</a:t>
            </a:r>
            <a:r>
              <a:rPr lang="en-US" dirty="0" smtClean="0"/>
              <a:t> flits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14569</TotalTime>
  <Words>3265</Words>
  <Application>Microsoft Macintosh PowerPoint</Application>
  <PresentationFormat>On-screen Show (4:3)</PresentationFormat>
  <Paragraphs>596</Paragraphs>
  <Slides>53</Slides>
  <Notes>22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Revolution</vt:lpstr>
      <vt:lpstr>Visio</vt:lpstr>
      <vt:lpstr>Networks on Chip: Router Microarchitecture &amp; Network Topologies</vt:lpstr>
      <vt:lpstr>Outline</vt:lpstr>
      <vt:lpstr>Why Networks-on-Chip? (1)</vt:lpstr>
      <vt:lpstr>Why Networks-on-Chip? (2)</vt:lpstr>
      <vt:lpstr>NoCs vs. Long-Haul Networks</vt:lpstr>
      <vt:lpstr>The On-Chip Environment (1)</vt:lpstr>
      <vt:lpstr>The On-Chip Environment (2)</vt:lpstr>
      <vt:lpstr>Traffic Characteristics (1)</vt:lpstr>
      <vt:lpstr>Traffic Characteristics (2)</vt:lpstr>
      <vt:lpstr>Router Microarchitecture</vt:lpstr>
      <vt:lpstr>Virtual Channels</vt:lpstr>
      <vt:lpstr>[Dally’87] Using VCs for Deadlock Prevention</vt:lpstr>
      <vt:lpstr>[Dally’90] Using VCs for Flow Control</vt:lpstr>
      <vt:lpstr>VC Router Pipeline</vt:lpstr>
      <vt:lpstr>Allocator Comparison</vt:lpstr>
      <vt:lpstr>Allocation Basics</vt:lpstr>
      <vt:lpstr>Separable Allocators</vt:lpstr>
      <vt:lpstr>[Tamir’93] Wavefront Allocators</vt:lpstr>
      <vt:lpstr>Wavefront Allocator Timing</vt:lpstr>
      <vt:lpstr>Loop-Free Wavefront Allocators</vt:lpstr>
      <vt:lpstr>[Hurt’99] Diagonal Propagation Allocator</vt:lpstr>
      <vt:lpstr>[J. Chen] Domino Logic Wavefront Allocator</vt:lpstr>
      <vt:lpstr>VC Allocation</vt:lpstr>
      <vt:lpstr>VC Allocator Implementations</vt:lpstr>
      <vt:lpstr>Sparse VC Allocation</vt:lpstr>
      <vt:lpstr>VC Allocator Performance</vt:lpstr>
      <vt:lpstr>VC Allocator Cost</vt:lpstr>
      <vt:lpstr>Switch Allocation</vt:lpstr>
      <vt:lpstr>Switch Allocator Implementations</vt:lpstr>
      <vt:lpstr>Switch Allocators – 1 VC / Class</vt:lpstr>
      <vt:lpstr>Switch Allocators – 2 VCs / Class</vt:lpstr>
      <vt:lpstr>Switch Allocators – 4 VCs / Class</vt:lpstr>
      <vt:lpstr>Switch Allocator Cost</vt:lpstr>
      <vt:lpstr>[Peh’01] Speculative Switch Allocation</vt:lpstr>
      <vt:lpstr>Speculative Grant Masking</vt:lpstr>
      <vt:lpstr>Speculation – 1 VC / Class</vt:lpstr>
      <vt:lpstr>Speculation – 2 VCs / Class</vt:lpstr>
      <vt:lpstr>Speculation – 4 VCs / Class</vt:lpstr>
      <vt:lpstr>Speculation Cost</vt:lpstr>
      <vt:lpstr>Allocator Study Conclusions</vt:lpstr>
      <vt:lpstr>Dual-Path Switch Allocation (1)</vt:lpstr>
      <vt:lpstr>Dual-Path Switch Allocation (2)</vt:lpstr>
      <vt:lpstr>Network Topologies (1)</vt:lpstr>
      <vt:lpstr>Network Topologies (2)</vt:lpstr>
      <vt:lpstr>[Kim’07] Flattened Butterfly</vt:lpstr>
      <vt:lpstr>Flattened Butterfly Benefits</vt:lpstr>
      <vt:lpstr>[N. Jiang] Topology Comparison (1)</vt:lpstr>
      <vt:lpstr>Topology Comparison (2)</vt:lpstr>
      <vt:lpstr>Topology Comparison (3)</vt:lpstr>
      <vt:lpstr>Topology Study Conclusions</vt:lpstr>
      <vt:lpstr>Router RTL (1)</vt:lpstr>
      <vt:lpstr>Router RTL (2)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on Chip: Router Microarchitecture &amp; Network Topologies</dc:title>
  <dc:creator>Daniel Becker</dc:creator>
  <cp:lastModifiedBy>Daniel Becker</cp:lastModifiedBy>
  <cp:revision>235</cp:revision>
  <dcterms:created xsi:type="dcterms:W3CDTF">2009-11-23T02:03:45Z</dcterms:created>
  <dcterms:modified xsi:type="dcterms:W3CDTF">2009-11-23T02:34:07Z</dcterms:modified>
</cp:coreProperties>
</file>