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261" r:id="rId2"/>
    <p:sldId id="257" r:id="rId3"/>
    <p:sldId id="260" r:id="rId4"/>
    <p:sldId id="262" r:id="rId5"/>
    <p:sldId id="270" r:id="rId6"/>
    <p:sldId id="264" r:id="rId7"/>
    <p:sldId id="274" r:id="rId8"/>
    <p:sldId id="275" r:id="rId9"/>
    <p:sldId id="277" r:id="rId10"/>
    <p:sldId id="273" r:id="rId11"/>
    <p:sldId id="266" r:id="rId12"/>
    <p:sldId id="271" r:id="rId13"/>
    <p:sldId id="272" r:id="rId14"/>
    <p:sldId id="258" r:id="rId15"/>
    <p:sldId id="259" r:id="rId16"/>
    <p:sldId id="268" r:id="rId17"/>
  </p:sldIdLst>
  <p:sldSz cx="9144000" cy="6858000" type="screen4x3"/>
  <p:notesSz cx="6858000" cy="9144000"/>
  <p:defaultTextStyle>
    <a:defPPr>
      <a:defRPr lang="en-US"/>
    </a:defPPr>
    <a:lvl1pPr algn="ctr" rtl="0" fontAlgn="base">
      <a:spcBef>
        <a:spcPct val="0"/>
      </a:spcBef>
      <a:spcAft>
        <a:spcPct val="0"/>
      </a:spcAft>
      <a:defRPr kumimoji="1" sz="2000" kern="1200">
        <a:solidFill>
          <a:schemeClr val="tx1"/>
        </a:solidFill>
        <a:latin typeface="Arial" charset="0"/>
        <a:ea typeface="+mn-ea"/>
        <a:cs typeface="+mn-cs"/>
      </a:defRPr>
    </a:lvl1pPr>
    <a:lvl2pPr marL="457200" algn="ctr" rtl="0" fontAlgn="base">
      <a:spcBef>
        <a:spcPct val="0"/>
      </a:spcBef>
      <a:spcAft>
        <a:spcPct val="0"/>
      </a:spcAft>
      <a:defRPr kumimoji="1" sz="2000" kern="1200">
        <a:solidFill>
          <a:schemeClr val="tx1"/>
        </a:solidFill>
        <a:latin typeface="Arial" charset="0"/>
        <a:ea typeface="+mn-ea"/>
        <a:cs typeface="+mn-cs"/>
      </a:defRPr>
    </a:lvl2pPr>
    <a:lvl3pPr marL="914400" algn="ctr" rtl="0" fontAlgn="base">
      <a:spcBef>
        <a:spcPct val="0"/>
      </a:spcBef>
      <a:spcAft>
        <a:spcPct val="0"/>
      </a:spcAft>
      <a:defRPr kumimoji="1" sz="2000" kern="1200">
        <a:solidFill>
          <a:schemeClr val="tx1"/>
        </a:solidFill>
        <a:latin typeface="Arial" charset="0"/>
        <a:ea typeface="+mn-ea"/>
        <a:cs typeface="+mn-cs"/>
      </a:defRPr>
    </a:lvl3pPr>
    <a:lvl4pPr marL="1371600" algn="ctr" rtl="0" fontAlgn="base">
      <a:spcBef>
        <a:spcPct val="0"/>
      </a:spcBef>
      <a:spcAft>
        <a:spcPct val="0"/>
      </a:spcAft>
      <a:defRPr kumimoji="1" sz="2000" kern="1200">
        <a:solidFill>
          <a:schemeClr val="tx1"/>
        </a:solidFill>
        <a:latin typeface="Arial" charset="0"/>
        <a:ea typeface="+mn-ea"/>
        <a:cs typeface="+mn-cs"/>
      </a:defRPr>
    </a:lvl4pPr>
    <a:lvl5pPr marL="1828800" algn="ctr" rtl="0" fontAlgn="base">
      <a:spcBef>
        <a:spcPct val="0"/>
      </a:spcBef>
      <a:spcAft>
        <a:spcPct val="0"/>
      </a:spcAft>
      <a:defRPr kumimoji="1" sz="2000" kern="1200">
        <a:solidFill>
          <a:schemeClr val="tx1"/>
        </a:solidFill>
        <a:latin typeface="Arial" charset="0"/>
        <a:ea typeface="+mn-ea"/>
        <a:cs typeface="+mn-cs"/>
      </a:defRPr>
    </a:lvl5pPr>
    <a:lvl6pPr marL="2286000" algn="l" defTabSz="914400" rtl="0" eaLnBrk="1" latinLnBrk="0" hangingPunct="1">
      <a:defRPr kumimoji="1" sz="2000" kern="1200">
        <a:solidFill>
          <a:schemeClr val="tx1"/>
        </a:solidFill>
        <a:latin typeface="Arial" charset="0"/>
        <a:ea typeface="+mn-ea"/>
        <a:cs typeface="+mn-cs"/>
      </a:defRPr>
    </a:lvl6pPr>
    <a:lvl7pPr marL="2743200" algn="l" defTabSz="914400" rtl="0" eaLnBrk="1" latinLnBrk="0" hangingPunct="1">
      <a:defRPr kumimoji="1" sz="2000" kern="1200">
        <a:solidFill>
          <a:schemeClr val="tx1"/>
        </a:solidFill>
        <a:latin typeface="Arial" charset="0"/>
        <a:ea typeface="+mn-ea"/>
        <a:cs typeface="+mn-cs"/>
      </a:defRPr>
    </a:lvl7pPr>
    <a:lvl8pPr marL="3200400" algn="l" defTabSz="914400" rtl="0" eaLnBrk="1" latinLnBrk="0" hangingPunct="1">
      <a:defRPr kumimoji="1" sz="2000" kern="1200">
        <a:solidFill>
          <a:schemeClr val="tx1"/>
        </a:solidFill>
        <a:latin typeface="Arial" charset="0"/>
        <a:ea typeface="+mn-ea"/>
        <a:cs typeface="+mn-cs"/>
      </a:defRPr>
    </a:lvl8pPr>
    <a:lvl9pPr marL="3657600" algn="l" defTabSz="914400" rtl="0" eaLnBrk="1" latinLnBrk="0" hangingPunct="1">
      <a:defRPr kumimoji="1"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1528" autoAdjust="0"/>
  </p:normalViewPr>
  <p:slideViewPr>
    <p:cSldViewPr>
      <p:cViewPr varScale="1">
        <p:scale>
          <a:sx n="61" d="100"/>
          <a:sy n="61" d="100"/>
        </p:scale>
        <p:origin x="165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18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[Book1]Sheet4!PivotTable3</c:name>
    <c:fmtId val="6"/>
  </c:pivotSource>
  <c:chart>
    <c:title>
      <c:tx>
        <c:rich>
          <a:bodyPr/>
          <a:lstStyle/>
          <a:p>
            <a:pPr>
              <a:defRPr sz="2400"/>
            </a:pPr>
            <a:r>
              <a:rPr lang="en-US" sz="2400"/>
              <a:t>K-means and Mesh Performance</a:t>
            </a:r>
          </a:p>
        </c:rich>
      </c:tx>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s>
    <c:plotArea>
      <c:layout/>
      <c:barChart>
        <c:barDir val="col"/>
        <c:grouping val="clustered"/>
        <c:varyColors val="0"/>
        <c:ser>
          <c:idx val="0"/>
          <c:order val="0"/>
          <c:tx>
            <c:strRef>
              <c:f>Sheet4!$B$1:$B$2</c:f>
              <c:strCache>
                <c:ptCount val="1"/>
                <c:pt idx="0">
                  <c:v>1</c:v>
                </c:pt>
              </c:strCache>
            </c:strRef>
          </c:tx>
          <c:spPr>
            <a:solidFill>
              <a:schemeClr val="tx2"/>
            </a:solidFill>
          </c:spPr>
          <c:invertIfNegative val="0"/>
          <c:cat>
            <c:multiLvlStrRef>
              <c:f>Sheet4!$A$3:$A$19</c:f>
              <c:multiLvlStrCache>
                <c:ptCount val="12"/>
                <c:lvl>
                  <c:pt idx="0">
                    <c:v>8</c:v>
                  </c:pt>
                  <c:pt idx="1">
                    <c:v>16</c:v>
                  </c:pt>
                  <c:pt idx="2">
                    <c:v>32</c:v>
                  </c:pt>
                  <c:pt idx="3">
                    <c:v>8</c:v>
                  </c:pt>
                  <c:pt idx="4">
                    <c:v>16</c:v>
                  </c:pt>
                  <c:pt idx="5">
                    <c:v>32</c:v>
                  </c:pt>
                  <c:pt idx="6">
                    <c:v>8</c:v>
                  </c:pt>
                  <c:pt idx="7">
                    <c:v>16</c:v>
                  </c:pt>
                  <c:pt idx="8">
                    <c:v>32</c:v>
                  </c:pt>
                  <c:pt idx="9">
                    <c:v>8</c:v>
                  </c:pt>
                  <c:pt idx="10">
                    <c:v>16</c:v>
                  </c:pt>
                  <c:pt idx="11">
                    <c:v>32</c:v>
                  </c:pt>
                </c:lvl>
                <c:lvl>
                  <c:pt idx="0">
                    <c:v>2</c:v>
                  </c:pt>
                  <c:pt idx="3">
                    <c:v>6</c:v>
                  </c:pt>
                  <c:pt idx="6">
                    <c:v>16</c:v>
                  </c:pt>
                  <c:pt idx="9">
                    <c:v>32</c:v>
                  </c:pt>
                </c:lvl>
              </c:multiLvlStrCache>
            </c:multiLvlStrRef>
          </c:cat>
          <c:val>
            <c:numRef>
              <c:f>Sheet4!$B$3:$B$19</c:f>
              <c:numCache>
                <c:formatCode>General</c:formatCode>
                <c:ptCount val="12"/>
                <c:pt idx="0">
                  <c:v>0.48</c:v>
                </c:pt>
                <c:pt idx="1">
                  <c:v>0.9</c:v>
                </c:pt>
                <c:pt idx="2">
                  <c:v>0.95</c:v>
                </c:pt>
                <c:pt idx="3">
                  <c:v>1</c:v>
                </c:pt>
                <c:pt idx="4">
                  <c:v>1</c:v>
                </c:pt>
                <c:pt idx="5">
                  <c:v>1</c:v>
                </c:pt>
                <c:pt idx="6">
                  <c:v>1</c:v>
                </c:pt>
                <c:pt idx="7">
                  <c:v>1</c:v>
                </c:pt>
                <c:pt idx="8">
                  <c:v>1</c:v>
                </c:pt>
                <c:pt idx="9">
                  <c:v>1</c:v>
                </c:pt>
                <c:pt idx="10">
                  <c:v>1</c:v>
                </c:pt>
                <c:pt idx="11">
                  <c:v>1</c:v>
                </c:pt>
              </c:numCache>
            </c:numRef>
          </c:val>
        </c:ser>
        <c:ser>
          <c:idx val="1"/>
          <c:order val="1"/>
          <c:tx>
            <c:strRef>
              <c:f>Sheet4!$C$1:$C$2</c:f>
              <c:strCache>
                <c:ptCount val="1"/>
                <c:pt idx="0">
                  <c:v>2</c:v>
                </c:pt>
              </c:strCache>
            </c:strRef>
          </c:tx>
          <c:spPr>
            <a:solidFill>
              <a:schemeClr val="accent2">
                <a:lumMod val="75000"/>
              </a:schemeClr>
            </a:solidFill>
          </c:spPr>
          <c:invertIfNegative val="0"/>
          <c:cat>
            <c:multiLvlStrRef>
              <c:f>Sheet4!$A$3:$A$19</c:f>
              <c:multiLvlStrCache>
                <c:ptCount val="12"/>
                <c:lvl>
                  <c:pt idx="0">
                    <c:v>8</c:v>
                  </c:pt>
                  <c:pt idx="1">
                    <c:v>16</c:v>
                  </c:pt>
                  <c:pt idx="2">
                    <c:v>32</c:v>
                  </c:pt>
                  <c:pt idx="3">
                    <c:v>8</c:v>
                  </c:pt>
                  <c:pt idx="4">
                    <c:v>16</c:v>
                  </c:pt>
                  <c:pt idx="5">
                    <c:v>32</c:v>
                  </c:pt>
                  <c:pt idx="6">
                    <c:v>8</c:v>
                  </c:pt>
                  <c:pt idx="7">
                    <c:v>16</c:v>
                  </c:pt>
                  <c:pt idx="8">
                    <c:v>32</c:v>
                  </c:pt>
                  <c:pt idx="9">
                    <c:v>8</c:v>
                  </c:pt>
                  <c:pt idx="10">
                    <c:v>16</c:v>
                  </c:pt>
                  <c:pt idx="11">
                    <c:v>32</c:v>
                  </c:pt>
                </c:lvl>
                <c:lvl>
                  <c:pt idx="0">
                    <c:v>2</c:v>
                  </c:pt>
                  <c:pt idx="3">
                    <c:v>6</c:v>
                  </c:pt>
                  <c:pt idx="6">
                    <c:v>16</c:v>
                  </c:pt>
                  <c:pt idx="9">
                    <c:v>32</c:v>
                  </c:pt>
                </c:lvl>
              </c:multiLvlStrCache>
            </c:multiLvlStrRef>
          </c:cat>
          <c:val>
            <c:numRef>
              <c:f>Sheet4!$C$3:$C$19</c:f>
              <c:numCache>
                <c:formatCode>General</c:formatCode>
                <c:ptCount val="12"/>
                <c:pt idx="0">
                  <c:v>0.4</c:v>
                </c:pt>
                <c:pt idx="1">
                  <c:v>0.65</c:v>
                </c:pt>
                <c:pt idx="2">
                  <c:v>1.05</c:v>
                </c:pt>
                <c:pt idx="3">
                  <c:v>1.2</c:v>
                </c:pt>
                <c:pt idx="4">
                  <c:v>1.95</c:v>
                </c:pt>
                <c:pt idx="5">
                  <c:v>2</c:v>
                </c:pt>
                <c:pt idx="6">
                  <c:v>2</c:v>
                </c:pt>
                <c:pt idx="7">
                  <c:v>2</c:v>
                </c:pt>
                <c:pt idx="8">
                  <c:v>2</c:v>
                </c:pt>
                <c:pt idx="9">
                  <c:v>2</c:v>
                </c:pt>
                <c:pt idx="10">
                  <c:v>2</c:v>
                </c:pt>
                <c:pt idx="11">
                  <c:v>2</c:v>
                </c:pt>
              </c:numCache>
            </c:numRef>
          </c:val>
        </c:ser>
        <c:ser>
          <c:idx val="2"/>
          <c:order val="2"/>
          <c:tx>
            <c:strRef>
              <c:f>Sheet4!$D$1:$D$2</c:f>
              <c:strCache>
                <c:ptCount val="1"/>
                <c:pt idx="0">
                  <c:v>4</c:v>
                </c:pt>
              </c:strCache>
            </c:strRef>
          </c:tx>
          <c:spPr>
            <a:solidFill>
              <a:schemeClr val="tx1"/>
            </a:solidFill>
          </c:spPr>
          <c:invertIfNegative val="0"/>
          <c:cat>
            <c:multiLvlStrRef>
              <c:f>Sheet4!$A$3:$A$19</c:f>
              <c:multiLvlStrCache>
                <c:ptCount val="12"/>
                <c:lvl>
                  <c:pt idx="0">
                    <c:v>8</c:v>
                  </c:pt>
                  <c:pt idx="1">
                    <c:v>16</c:v>
                  </c:pt>
                  <c:pt idx="2">
                    <c:v>32</c:v>
                  </c:pt>
                  <c:pt idx="3">
                    <c:v>8</c:v>
                  </c:pt>
                  <c:pt idx="4">
                    <c:v>16</c:v>
                  </c:pt>
                  <c:pt idx="5">
                    <c:v>32</c:v>
                  </c:pt>
                  <c:pt idx="6">
                    <c:v>8</c:v>
                  </c:pt>
                  <c:pt idx="7">
                    <c:v>16</c:v>
                  </c:pt>
                  <c:pt idx="8">
                    <c:v>32</c:v>
                  </c:pt>
                  <c:pt idx="9">
                    <c:v>8</c:v>
                  </c:pt>
                  <c:pt idx="10">
                    <c:v>16</c:v>
                  </c:pt>
                  <c:pt idx="11">
                    <c:v>32</c:v>
                  </c:pt>
                </c:lvl>
                <c:lvl>
                  <c:pt idx="0">
                    <c:v>2</c:v>
                  </c:pt>
                  <c:pt idx="3">
                    <c:v>6</c:v>
                  </c:pt>
                  <c:pt idx="6">
                    <c:v>16</c:v>
                  </c:pt>
                  <c:pt idx="9">
                    <c:v>32</c:v>
                  </c:pt>
                </c:lvl>
              </c:multiLvlStrCache>
            </c:multiLvlStrRef>
          </c:cat>
          <c:val>
            <c:numRef>
              <c:f>Sheet4!$D$3:$D$19</c:f>
              <c:numCache>
                <c:formatCode>General</c:formatCode>
                <c:ptCount val="12"/>
                <c:pt idx="0">
                  <c:v>0.4</c:v>
                </c:pt>
                <c:pt idx="1">
                  <c:v>0.65</c:v>
                </c:pt>
                <c:pt idx="2">
                  <c:v>1.05</c:v>
                </c:pt>
                <c:pt idx="3">
                  <c:v>1.2</c:v>
                </c:pt>
                <c:pt idx="4">
                  <c:v>2</c:v>
                </c:pt>
                <c:pt idx="5">
                  <c:v>3</c:v>
                </c:pt>
                <c:pt idx="6">
                  <c:v>3</c:v>
                </c:pt>
                <c:pt idx="7">
                  <c:v>3.9</c:v>
                </c:pt>
                <c:pt idx="8">
                  <c:v>3.9</c:v>
                </c:pt>
                <c:pt idx="9">
                  <c:v>3.9</c:v>
                </c:pt>
                <c:pt idx="10">
                  <c:v>3.9</c:v>
                </c:pt>
                <c:pt idx="11">
                  <c:v>3.9</c:v>
                </c:pt>
              </c:numCache>
            </c:numRef>
          </c:val>
        </c:ser>
        <c:dLbls>
          <c:showLegendKey val="0"/>
          <c:showVal val="0"/>
          <c:showCatName val="0"/>
          <c:showSerName val="0"/>
          <c:showPercent val="0"/>
          <c:showBubbleSize val="0"/>
        </c:dLbls>
        <c:gapWidth val="150"/>
        <c:axId val="229274928"/>
        <c:axId val="229275320"/>
      </c:barChart>
      <c:catAx>
        <c:axId val="229274928"/>
        <c:scaling>
          <c:orientation val="minMax"/>
        </c:scaling>
        <c:delete val="0"/>
        <c:axPos val="b"/>
        <c:title>
          <c:tx>
            <c:rich>
              <a:bodyPr/>
              <a:lstStyle/>
              <a:p>
                <a:pPr>
                  <a:defRPr sz="2400"/>
                </a:pPr>
                <a:r>
                  <a:rPr lang="en-US" sz="2400" dirty="0"/>
                  <a:t>Link width</a:t>
                </a:r>
              </a:p>
              <a:p>
                <a:pPr>
                  <a:defRPr sz="2400"/>
                </a:pPr>
                <a:r>
                  <a:rPr lang="en-US" sz="2400" dirty="0"/>
                  <a:t>Number of </a:t>
                </a:r>
                <a:r>
                  <a:rPr lang="en-US" sz="2400" dirty="0" smtClean="0"/>
                  <a:t>clusters</a:t>
                </a:r>
                <a:endParaRPr lang="en-US" sz="2400" dirty="0"/>
              </a:p>
            </c:rich>
          </c:tx>
          <c:overlay val="0"/>
        </c:title>
        <c:numFmt formatCode="General" sourceLinked="0"/>
        <c:majorTickMark val="out"/>
        <c:minorTickMark val="none"/>
        <c:tickLblPos val="nextTo"/>
        <c:txPr>
          <a:bodyPr/>
          <a:lstStyle/>
          <a:p>
            <a:pPr>
              <a:defRPr sz="1400"/>
            </a:pPr>
            <a:endParaRPr lang="en-US"/>
          </a:p>
        </c:txPr>
        <c:crossAx val="229275320"/>
        <c:crosses val="autoZero"/>
        <c:auto val="1"/>
        <c:lblAlgn val="ctr"/>
        <c:lblOffset val="100"/>
        <c:noMultiLvlLbl val="0"/>
      </c:catAx>
      <c:valAx>
        <c:axId val="229275320"/>
        <c:scaling>
          <c:orientation val="minMax"/>
        </c:scaling>
        <c:delete val="0"/>
        <c:axPos val="l"/>
        <c:majorGridlines/>
        <c:title>
          <c:tx>
            <c:rich>
              <a:bodyPr rot="-5400000" vert="horz"/>
              <a:lstStyle/>
              <a:p>
                <a:pPr>
                  <a:defRPr sz="2000"/>
                </a:pPr>
                <a:r>
                  <a:rPr lang="en-US" sz="2400" dirty="0"/>
                  <a:t>Speedup </a:t>
                </a:r>
              </a:p>
            </c:rich>
          </c:tx>
          <c:overlay val="0"/>
        </c:title>
        <c:numFmt formatCode="General" sourceLinked="1"/>
        <c:majorTickMark val="out"/>
        <c:minorTickMark val="none"/>
        <c:tickLblPos val="nextTo"/>
        <c:spPr>
          <a:solidFill>
            <a:schemeClr val="bg1">
              <a:lumMod val="90000"/>
              <a:lumOff val="10000"/>
            </a:schemeClr>
          </a:solidFill>
          <a:ln>
            <a:solidFill>
              <a:schemeClr val="tx1"/>
            </a:solidFill>
          </a:ln>
        </c:spPr>
        <c:txPr>
          <a:bodyPr/>
          <a:lstStyle/>
          <a:p>
            <a:pPr>
              <a:defRPr sz="1400"/>
            </a:pPr>
            <a:endParaRPr lang="en-US"/>
          </a:p>
        </c:txPr>
        <c:crossAx val="229274928"/>
        <c:crosses val="autoZero"/>
        <c:crossBetween val="between"/>
      </c:valAx>
    </c:plotArea>
    <c:legend>
      <c:legendPos val="r"/>
      <c:overlay val="0"/>
      <c:txPr>
        <a:bodyPr/>
        <a:lstStyle/>
        <a:p>
          <a:pPr>
            <a:defRPr sz="1600"/>
          </a:pPr>
          <a:endParaRPr lang="en-US"/>
        </a:p>
      </c:txPr>
    </c:legend>
    <c:plotVisOnly val="1"/>
    <c:dispBlanksAs val="gap"/>
    <c:showDLblsOverMax val="0"/>
  </c:chart>
  <c:spPr>
    <a:noFill/>
  </c:spPr>
  <c:txPr>
    <a:bodyPr/>
    <a:lstStyle/>
    <a:p>
      <a:pPr>
        <a:defRPr baseline="0">
          <a:solidFill>
            <a:schemeClr val="tx1"/>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667CA8-05DC-4626-821B-DCC2A7F3FAD0}" type="datetimeFigureOut">
              <a:rPr lang="en-US" smtClean="0"/>
              <a:t>6/4/2013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C35C4B-CBD2-4BBA-A4C4-B93E39E5F9D4}" type="slidenum">
              <a:rPr lang="en-US" smtClean="0"/>
              <a:t>‹#›</a:t>
            </a:fld>
            <a:endParaRPr lang="en-US"/>
          </a:p>
        </p:txBody>
      </p:sp>
    </p:spTree>
    <p:extLst>
      <p:ext uri="{BB962C8B-B14F-4D97-AF65-F5344CB8AC3E}">
        <p14:creationId xmlns:p14="http://schemas.microsoft.com/office/powerpoint/2010/main" val="2333380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defRPr>
            </a:lvl1pPr>
          </a:lstStyle>
          <a:p>
            <a:pPr>
              <a:defRPr/>
            </a:pPr>
            <a:fld id="{7616E897-4A5A-4064-A8F3-59DAD7D80801}" type="datetimeFigureOut">
              <a:rPr lang="en-US"/>
              <a:pPr>
                <a:defRPr/>
              </a:pPr>
              <a:t>6/4/2013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defRPr>
            </a:lvl1pPr>
          </a:lstStyle>
          <a:p>
            <a:pPr>
              <a:defRPr/>
            </a:pPr>
            <a:fld id="{BB4A5EAC-B396-4F59-A227-924C2FA15D4A}" type="slidenum">
              <a:rPr lang="en-US"/>
              <a:pPr>
                <a:defRPr/>
              </a:pPr>
              <a:t>‹#›</a:t>
            </a:fld>
            <a:endParaRPr lang="en-US"/>
          </a:p>
        </p:txBody>
      </p:sp>
    </p:spTree>
    <p:extLst>
      <p:ext uri="{BB962C8B-B14F-4D97-AF65-F5344CB8AC3E}">
        <p14:creationId xmlns:p14="http://schemas.microsoft.com/office/powerpoint/2010/main" val="1011772903"/>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case you don’t know chisel.</a:t>
            </a:r>
          </a:p>
          <a:p>
            <a:pPr>
              <a:spcBef>
                <a:spcPct val="0"/>
              </a:spcBef>
            </a:pPr>
            <a:r>
              <a:rPr lang="en-US" dirty="0" smtClean="0"/>
              <a:t>Chisel</a:t>
            </a:r>
            <a:r>
              <a:rPr lang="en-US" baseline="0" dirty="0" smtClean="0"/>
              <a:t> is a new hardware description language or as its authors call a hardware generation language based on SCALA. </a:t>
            </a:r>
            <a:endParaRPr lang="en-US" dirty="0" smtClean="0"/>
          </a:p>
          <a:p>
            <a:pPr>
              <a:spcBef>
                <a:spcPct val="0"/>
              </a:spcBef>
            </a:pPr>
            <a:endParaRPr lang="en-US" dirty="0" smtClean="0"/>
          </a:p>
          <a:p>
            <a:pPr>
              <a:spcBef>
                <a:spcPct val="0"/>
              </a:spcBef>
            </a:pPr>
            <a:endParaRPr lang="en-US" dirty="0" smtClean="0"/>
          </a:p>
          <a:p>
            <a:pPr>
              <a:spcBef>
                <a:spcPct val="0"/>
              </a:spcBef>
            </a:pPr>
            <a:endParaRPr lang="en-US" dirty="0" smtClean="0"/>
          </a:p>
          <a:p>
            <a:pPr>
              <a:spcBef>
                <a:spcPct val="0"/>
              </a:spcBef>
            </a:pPr>
            <a:r>
              <a:rPr lang="en-US" dirty="0" smtClean="0"/>
              <a:t>As processors hit the power wall their energy efficiency becomes a major design requirement.  Meanwhile, the required energy for communication is projected to be a major source of power consumption in future CMPs [12]. Customizing NOCs for different applications and even for different input sets of a single application improves the energy efficiency of communication.  Such customizations require tools that enable the design space exploration as a first order design consideration. In this research we study the use of such a tool, a hardware generator language (Chisel [1]),  for designing customizable NOC. Various NOC configurations are generated using a concise Chisel code and their functionality and performance are tested on FPGA.</a:t>
            </a:r>
          </a:p>
          <a:p>
            <a:pPr>
              <a:spcBef>
                <a:spcPct val="0"/>
              </a:spcBef>
            </a:pPr>
            <a:endParaRPr lang="en-US" dirty="0" smtClean="0"/>
          </a:p>
          <a:p>
            <a:pPr>
              <a:spcBef>
                <a:spcPct val="0"/>
              </a:spcBef>
            </a:pPr>
            <a:r>
              <a:rPr lang="en-US" dirty="0" smtClean="0"/>
              <a:t>We also present a method for input driven NOC customizations in order to save energy. Focusing on a parallel accelerator architecture for K-means clustering algorithm, we leverage the idea of shrinking NOC resources whenever the performance is less sensitive to the resource. Our results show that input driven customization can save considerable NOC power for K-means accelerator traffic. The evaluation of proposed technique, with gate-level accuracy, was only possible because parameterization was a consideration from early stage of the design and also because Chisel facilitates such parameterization effectively.</a:t>
            </a:r>
          </a:p>
          <a:p>
            <a:pPr>
              <a:spcBef>
                <a:spcPct val="0"/>
              </a:spcBef>
            </a:pPr>
            <a:endParaRPr lang="en-US" dirty="0" smtClean="0"/>
          </a:p>
        </p:txBody>
      </p:sp>
    </p:spTree>
    <p:extLst>
      <p:ext uri="{BB962C8B-B14F-4D97-AF65-F5344CB8AC3E}">
        <p14:creationId xmlns:p14="http://schemas.microsoft.com/office/powerpoint/2010/main" val="2036620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TODO: Some animation to high-light</a:t>
            </a:r>
            <a:r>
              <a:rPr lang="en-US" baseline="0" dirty="0" smtClean="0"/>
              <a:t> the part of the code you are talking about</a:t>
            </a:r>
            <a:endParaRPr lang="en-US" dirty="0" smtClean="0"/>
          </a:p>
          <a:p>
            <a:pPr>
              <a:spcBef>
                <a:spcPct val="0"/>
              </a:spcBef>
            </a:pPr>
            <a:r>
              <a:rPr lang="en-US" dirty="0" smtClean="0"/>
              <a:t>2d</a:t>
            </a:r>
            <a:r>
              <a:rPr lang="en-US" baseline="0" dirty="0" smtClean="0"/>
              <a:t> Mesh example</a:t>
            </a:r>
          </a:p>
          <a:p>
            <a:pPr>
              <a:spcBef>
                <a:spcPct val="0"/>
              </a:spcBef>
            </a:pPr>
            <a:r>
              <a:rPr lang="en-US" baseline="0" dirty="0" smtClean="0"/>
              <a:t>Type inferring in both </a:t>
            </a:r>
            <a:r>
              <a:rPr lang="en-US" baseline="0" dirty="0" err="1" smtClean="0"/>
              <a:t>scala</a:t>
            </a:r>
            <a:r>
              <a:rPr lang="en-US" baseline="0" dirty="0" smtClean="0"/>
              <a:t> and chisel</a:t>
            </a:r>
          </a:p>
          <a:p>
            <a:pPr>
              <a:spcBef>
                <a:spcPct val="0"/>
              </a:spcBef>
            </a:pPr>
            <a:r>
              <a:rPr lang="en-US" baseline="0" dirty="0" smtClean="0"/>
              <a:t>Functional features.</a:t>
            </a:r>
          </a:p>
          <a:p>
            <a:pPr>
              <a:spcBef>
                <a:spcPct val="0"/>
              </a:spcBef>
            </a:pPr>
            <a:r>
              <a:rPr lang="en-US" baseline="0" dirty="0" smtClean="0"/>
              <a:t>Object oriented features including parametric classes. Routing function is a parameter.</a:t>
            </a:r>
          </a:p>
          <a:p>
            <a:pPr>
              <a:spcBef>
                <a:spcPct val="0"/>
              </a:spcBef>
            </a:pPr>
            <a:r>
              <a:rPr lang="en-US" baseline="0" dirty="0" smtClean="0"/>
              <a:t>Bulk connections.</a:t>
            </a:r>
          </a:p>
          <a:p>
            <a:pPr>
              <a:spcBef>
                <a:spcPct val="0"/>
              </a:spcBef>
            </a:pPr>
            <a:r>
              <a:rPr lang="en-US" baseline="0" dirty="0" smtClean="0"/>
              <a:t>Compile time execution that is why it is </a:t>
            </a:r>
          </a:p>
          <a:p>
            <a:pPr>
              <a:spcBef>
                <a:spcPct val="0"/>
              </a:spcBef>
            </a:pPr>
            <a:r>
              <a:rPr lang="en-US" baseline="0" dirty="0" smtClean="0"/>
              <a:t>hardware generator</a:t>
            </a:r>
          </a:p>
          <a:p>
            <a:pPr>
              <a:spcBef>
                <a:spcPct val="0"/>
              </a:spcBef>
            </a:pPr>
            <a:r>
              <a:rPr lang="en-US" baseline="0" dirty="0" smtClean="0"/>
              <a:t>The learning process for Chisel took 2 weeks.</a:t>
            </a:r>
          </a:p>
          <a:p>
            <a:pPr>
              <a:spcBef>
                <a:spcPct val="0"/>
              </a:spcBef>
            </a:pPr>
            <a:r>
              <a:rPr lang="en-US" dirty="0" smtClean="0"/>
              <a:t>And Router</a:t>
            </a:r>
            <a:r>
              <a:rPr lang="en-US" baseline="0" dirty="0" smtClean="0"/>
              <a:t> and NOC coding was done in 4 weeks.</a:t>
            </a:r>
          </a:p>
          <a:p>
            <a:pPr>
              <a:spcBef>
                <a:spcPct val="0"/>
              </a:spcBef>
            </a:pPr>
            <a:endParaRPr lang="en-US" dirty="0" smtClean="0"/>
          </a:p>
          <a:p>
            <a:pPr>
              <a:spcBef>
                <a:spcPct val="0"/>
              </a:spcBef>
            </a:pPr>
            <a:endParaRPr lang="en-US" dirty="0" smtClean="0"/>
          </a:p>
        </p:txBody>
      </p:sp>
    </p:spTree>
    <p:extLst>
      <p:ext uri="{BB962C8B-B14F-4D97-AF65-F5344CB8AC3E}">
        <p14:creationId xmlns:p14="http://schemas.microsoft.com/office/powerpoint/2010/main" val="2446679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Lets</a:t>
            </a:r>
            <a:r>
              <a:rPr lang="en-US" baseline="0" dirty="0" smtClean="0"/>
              <a:t> look at an example of using the parametric features of this NOC to design application-specific NOCs</a:t>
            </a:r>
            <a:endParaRPr lang="en-US" dirty="0" smtClean="0"/>
          </a:p>
          <a:p>
            <a:pPr>
              <a:spcBef>
                <a:spcPct val="0"/>
              </a:spcBef>
            </a:pPr>
            <a:endParaRPr lang="en-US" dirty="0" smtClean="0"/>
          </a:p>
          <a:p>
            <a:pPr>
              <a:spcBef>
                <a:spcPct val="0"/>
              </a:spcBef>
            </a:pPr>
            <a:endParaRPr lang="en-US" dirty="0" smtClean="0"/>
          </a:p>
          <a:p>
            <a:pPr>
              <a:spcBef>
                <a:spcPct val="0"/>
              </a:spcBef>
            </a:pPr>
            <a:r>
              <a:rPr lang="en-US" dirty="0" smtClean="0"/>
              <a:t>K-means is an iterative data mining algorithm for clustering n points in d dimensional Euclidean space into k clusters.</a:t>
            </a:r>
          </a:p>
          <a:p>
            <a:pPr>
              <a:spcBef>
                <a:spcPct val="0"/>
              </a:spcBef>
            </a:pPr>
            <a:r>
              <a:rPr lang="en-US" dirty="0" smtClean="0"/>
              <a:t>As shown in figure in each iteration (</a:t>
            </a:r>
            <a:r>
              <a:rPr lang="en-US" dirty="0" err="1" smtClean="0"/>
              <a:t>i</a:t>
            </a:r>
            <a:r>
              <a:rPr lang="en-US" dirty="0" smtClean="0"/>
              <a:t>)each point is associated with the</a:t>
            </a:r>
          </a:p>
          <a:p>
            <a:pPr>
              <a:spcBef>
                <a:spcPct val="0"/>
              </a:spcBef>
            </a:pPr>
            <a:r>
              <a:rPr lang="en-US" dirty="0" smtClean="0"/>
              <a:t>closest centroid (ii)each new centroid is calculated by averaging the points associated to a particular centroid.</a:t>
            </a:r>
          </a:p>
          <a:p>
            <a:pPr>
              <a:spcBef>
                <a:spcPct val="0"/>
              </a:spcBef>
            </a:pPr>
            <a:r>
              <a:rPr lang="en-US" dirty="0" smtClean="0"/>
              <a:t>The new centroids are used as the input to next iteration of algorithm.</a:t>
            </a:r>
          </a:p>
          <a:p>
            <a:pPr>
              <a:spcBef>
                <a:spcPct val="0"/>
              </a:spcBef>
            </a:pPr>
            <a:r>
              <a:rPr lang="en-US" dirty="0" smtClean="0"/>
              <a:t>The algorithm finishes when association of points to centroids is not changed </a:t>
            </a:r>
          </a:p>
          <a:p>
            <a:pPr>
              <a:spcBef>
                <a:spcPct val="0"/>
              </a:spcBef>
            </a:pPr>
            <a:r>
              <a:rPr lang="en-US" dirty="0" smtClean="0"/>
              <a:t>across iterations, or the maximum number of iterations is reached.</a:t>
            </a:r>
          </a:p>
          <a:p>
            <a:pPr>
              <a:spcBef>
                <a:spcPct val="0"/>
              </a:spcBef>
            </a:pPr>
            <a:endParaRPr lang="en-US" dirty="0" smtClean="0"/>
          </a:p>
          <a:p>
            <a:pPr>
              <a:spcBef>
                <a:spcPct val="0"/>
              </a:spcBef>
            </a:pPr>
            <a:endParaRPr lang="en-US" dirty="0" smtClean="0"/>
          </a:p>
          <a:p>
            <a:pPr>
              <a:spcBef>
                <a:spcPct val="0"/>
              </a:spcBef>
            </a:pPr>
            <a:endParaRPr lang="en-US" dirty="0" smtClean="0"/>
          </a:p>
          <a:p>
            <a:pPr>
              <a:spcBef>
                <a:spcPct val="0"/>
              </a:spcBef>
            </a:pPr>
            <a:endParaRPr lang="en-US" dirty="0" smtClean="0"/>
          </a:p>
        </p:txBody>
      </p:sp>
    </p:spTree>
    <p:extLst>
      <p:ext uri="{BB962C8B-B14F-4D97-AF65-F5344CB8AC3E}">
        <p14:creationId xmlns:p14="http://schemas.microsoft.com/office/powerpoint/2010/main" val="1910338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This figure shows the architecture of an accelerator that consists an streamer component, multiple K-means cores, and a reduction component. I don’t want to go</a:t>
            </a:r>
            <a:r>
              <a:rPr lang="en-US" baseline="0" dirty="0" smtClean="0"/>
              <a:t> to the details of algorithm but if you are interested come and see my poster.</a:t>
            </a:r>
            <a:endParaRPr lang="en-US" dirty="0" smtClean="0"/>
          </a:p>
          <a:p>
            <a:pPr>
              <a:spcBef>
                <a:spcPct val="0"/>
              </a:spcBef>
            </a:pPr>
            <a:endParaRPr lang="en-US" dirty="0" smtClean="0"/>
          </a:p>
          <a:p>
            <a:pPr>
              <a:spcBef>
                <a:spcPct val="0"/>
              </a:spcBef>
            </a:pPr>
            <a:r>
              <a:rPr lang="en-US" dirty="0" smtClean="0"/>
              <a:t>This figure shows the architecture of an accelerator that consists an streamer component, multiple K-means cores, and a reduction component. I don’t want to go</a:t>
            </a:r>
            <a:r>
              <a:rPr lang="en-US" baseline="0" dirty="0" smtClean="0"/>
              <a:t> to the details of algorithm but if you are interested come and see my poster.</a:t>
            </a:r>
            <a:endParaRPr lang="en-US" dirty="0" smtClean="0"/>
          </a:p>
        </p:txBody>
      </p:sp>
    </p:spTree>
    <p:extLst>
      <p:ext uri="{BB962C8B-B14F-4D97-AF65-F5344CB8AC3E}">
        <p14:creationId xmlns:p14="http://schemas.microsoft.com/office/powerpoint/2010/main" val="1413294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One</a:t>
            </a:r>
            <a:r>
              <a:rPr lang="en-US" baseline="0" dirty="0" smtClean="0"/>
              <a:t> of the inputs to K-means is the number of centers. The more centers we have the algorithm is more compute intensive and less sensitive to NOC resources.</a:t>
            </a:r>
            <a:endParaRPr lang="en-US" dirty="0" smtClean="0"/>
          </a:p>
          <a:p>
            <a:pPr>
              <a:spcBef>
                <a:spcPct val="0"/>
              </a:spcBef>
            </a:pPr>
            <a:r>
              <a:rPr lang="en-US" dirty="0" smtClean="0"/>
              <a:t>This figure shows the performance of K-means accelerator for 2, 6, 16, and 32 centers using one, two, and four cores.</a:t>
            </a:r>
          </a:p>
          <a:p>
            <a:pPr>
              <a:spcBef>
                <a:spcPct val="0"/>
              </a:spcBef>
            </a:pPr>
            <a:r>
              <a:rPr lang="en-US" dirty="0" smtClean="0"/>
              <a:t>We can see several configurations in which decreasing network width does not affect the performance while saving some power consumption.</a:t>
            </a:r>
          </a:p>
          <a:p>
            <a:pPr>
              <a:spcBef>
                <a:spcPct val="0"/>
              </a:spcBef>
            </a:pPr>
            <a:endParaRPr lang="en-US" dirty="0" smtClean="0"/>
          </a:p>
          <a:p>
            <a:pPr>
              <a:spcBef>
                <a:spcPct val="0"/>
              </a:spcBef>
            </a:pPr>
            <a:endParaRPr lang="en-US" dirty="0" smtClean="0"/>
          </a:p>
        </p:txBody>
      </p:sp>
    </p:spTree>
    <p:extLst>
      <p:ext uri="{BB962C8B-B14F-4D97-AF65-F5344CB8AC3E}">
        <p14:creationId xmlns:p14="http://schemas.microsoft.com/office/powerpoint/2010/main" val="4126490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1827545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4649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a:t>
            </a:r>
            <a:r>
              <a:rPr lang="en-US" baseline="0" dirty="0" smtClean="0"/>
              <a:t> come and see my poster if you are interested in more specific details on</a:t>
            </a:r>
          </a:p>
          <a:p>
            <a:r>
              <a:rPr lang="en-US" baseline="0" dirty="0" smtClean="0"/>
              <a:t>Our experience with chisel or our customized NOC for K-means</a:t>
            </a:r>
            <a:endParaRPr lang="en-US" dirty="0"/>
          </a:p>
        </p:txBody>
      </p:sp>
    </p:spTree>
    <p:extLst>
      <p:ext uri="{BB962C8B-B14F-4D97-AF65-F5344CB8AC3E}">
        <p14:creationId xmlns:p14="http://schemas.microsoft.com/office/powerpoint/2010/main" val="727769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kern="1200" dirty="0" smtClean="0">
                <a:solidFill>
                  <a:schemeClr val="tx1"/>
                </a:solidFill>
                <a:effectLst/>
                <a:latin typeface="+mn-lt"/>
                <a:ea typeface="+mn-ea"/>
                <a:cs typeface="+mn-cs"/>
              </a:rPr>
              <a:t>We believe that customization can improve Network on Chip efficiency, by saving NOC power and/or improving its performance. </a:t>
            </a:r>
          </a:p>
          <a:p>
            <a:pPr rtl="0" fontAlgn="base"/>
            <a:r>
              <a:rPr lang="en-US" sz="1200" kern="1200" dirty="0" smtClean="0">
                <a:solidFill>
                  <a:schemeClr val="tx1"/>
                </a:solidFill>
                <a:effectLst/>
                <a:latin typeface="+mn-lt"/>
                <a:ea typeface="+mn-ea"/>
                <a:cs typeface="+mn-cs"/>
              </a:rPr>
              <a:t>The customization can be done either for different applications or different inputs and execution phases within a single application. </a:t>
            </a:r>
          </a:p>
          <a:p>
            <a:pPr rtl="0" fontAlgn="base"/>
            <a:r>
              <a:rPr lang="en-US" sz="1200" kern="1200" dirty="0" smtClean="0">
                <a:solidFill>
                  <a:schemeClr val="tx1"/>
                </a:solidFill>
                <a:effectLst/>
                <a:latin typeface="+mn-lt"/>
                <a:ea typeface="+mn-ea"/>
                <a:cs typeface="+mn-cs"/>
              </a:rPr>
              <a:t>Application-directed co-design presents a large design space to explore when changing both the hardware and algorithmic parameters. </a:t>
            </a:r>
          </a:p>
          <a:p>
            <a:pPr rtl="0" fontAlgn="base"/>
            <a:r>
              <a:rPr lang="en-US" sz="1200" kern="1200" dirty="0" smtClean="0">
                <a:solidFill>
                  <a:schemeClr val="tx1"/>
                </a:solidFill>
                <a:effectLst/>
                <a:latin typeface="+mn-lt"/>
                <a:ea typeface="+mn-ea"/>
                <a:cs typeface="+mn-cs"/>
              </a:rPr>
              <a:t>To help us build energy-efficient NOCs, we need NOC modeling tools that accurately predict power and performance and can traverse the large design space.</a:t>
            </a:r>
          </a:p>
          <a:p>
            <a:pPr rtl="0" fontAlgn="base"/>
            <a:endParaRPr lang="en-US" sz="1200" kern="1200" dirty="0" smtClean="0">
              <a:solidFill>
                <a:schemeClr val="tx1"/>
              </a:solidFill>
              <a:effectLst/>
              <a:latin typeface="+mn-lt"/>
              <a:ea typeface="+mn-ea"/>
              <a:cs typeface="+mn-cs"/>
            </a:endParaRPr>
          </a:p>
          <a:p>
            <a:pPr rtl="0" fontAlgn="base"/>
            <a:r>
              <a:rPr lang="en-US" sz="1200" kern="1200" dirty="0" smtClean="0">
                <a:solidFill>
                  <a:schemeClr val="tx1"/>
                </a:solidFill>
                <a:effectLst/>
                <a:latin typeface="+mn-lt"/>
                <a:ea typeface="+mn-ea"/>
                <a:cs typeface="+mn-cs"/>
              </a:rPr>
              <a:t>There is a wide spectrum of tools that currently exist for NOC modeling.</a:t>
            </a:r>
            <a:r>
              <a:rPr lang="en-US" sz="1200" kern="1200" baseline="0" dirty="0" smtClean="0">
                <a:solidFill>
                  <a:schemeClr val="tx1"/>
                </a:solidFill>
                <a:effectLst/>
                <a:latin typeface="+mn-lt"/>
                <a:ea typeface="+mn-ea"/>
                <a:cs typeface="+mn-cs"/>
              </a:rPr>
              <a:t> But, they</a:t>
            </a:r>
            <a:r>
              <a:rPr lang="en-US" sz="1200" kern="1200" dirty="0" smtClean="0">
                <a:solidFill>
                  <a:schemeClr val="tx1"/>
                </a:solidFill>
                <a:effectLst/>
                <a:latin typeface="+mn-lt"/>
                <a:ea typeface="+mn-ea"/>
                <a:cs typeface="+mn-cs"/>
              </a:rPr>
              <a:t> have limitations making them cumbersome to use for our task. </a:t>
            </a:r>
          </a:p>
          <a:p>
            <a:pPr rtl="0" fontAlgn="base"/>
            <a:endParaRPr lang="en-US" sz="1200" kern="1200" dirty="0" smtClean="0">
              <a:solidFill>
                <a:schemeClr val="tx1"/>
              </a:solidFill>
              <a:effectLst/>
              <a:latin typeface="+mn-lt"/>
              <a:ea typeface="+mn-ea"/>
              <a:cs typeface="+mn-cs"/>
            </a:endParaRPr>
          </a:p>
          <a:p>
            <a:pPr rtl="0" fontAlgn="base"/>
            <a:r>
              <a:rPr lang="en-US" sz="1200" kern="1200" dirty="0" smtClean="0">
                <a:solidFill>
                  <a:schemeClr val="tx1"/>
                </a:solidFill>
                <a:effectLst/>
                <a:latin typeface="+mn-lt"/>
                <a:ea typeface="+mn-ea"/>
                <a:cs typeface="+mn-cs"/>
              </a:rPr>
              <a:t>On one end of the spectrum, we have high-level simulation tools like </a:t>
            </a:r>
            <a:r>
              <a:rPr lang="en-US" sz="1200" kern="1200" dirty="0" err="1" smtClean="0">
                <a:solidFill>
                  <a:schemeClr val="tx1"/>
                </a:solidFill>
                <a:effectLst/>
                <a:latin typeface="+mn-lt"/>
                <a:ea typeface="+mn-ea"/>
                <a:cs typeface="+mn-cs"/>
              </a:rPr>
              <a:t>booksim</a:t>
            </a:r>
            <a:r>
              <a:rPr lang="en-US" sz="1200" kern="1200" dirty="0" smtClean="0">
                <a:solidFill>
                  <a:schemeClr val="tx1"/>
                </a:solidFill>
                <a:effectLst/>
                <a:latin typeface="+mn-lt"/>
                <a:ea typeface="+mn-ea"/>
                <a:cs typeface="+mn-cs"/>
              </a:rPr>
              <a:t> or Orion. They may predict the performance trends correctly, but experiences showed that their absolute results for power estimation can be off by 5X. </a:t>
            </a:r>
          </a:p>
          <a:p>
            <a:pPr rtl="0" fontAlgn="base"/>
            <a:endParaRPr lang="en-US" sz="1200" kern="1200" dirty="0" smtClean="0">
              <a:solidFill>
                <a:schemeClr val="tx1"/>
              </a:solidFill>
              <a:effectLst/>
              <a:latin typeface="+mn-lt"/>
              <a:ea typeface="+mn-ea"/>
              <a:cs typeface="+mn-cs"/>
            </a:endParaRPr>
          </a:p>
          <a:p>
            <a:pPr rtl="0" fontAlgn="base"/>
            <a:r>
              <a:rPr lang="en-US" sz="1200" kern="1200" dirty="0" smtClean="0">
                <a:solidFill>
                  <a:schemeClr val="tx1"/>
                </a:solidFill>
                <a:effectLst/>
                <a:latin typeface="+mn-lt"/>
                <a:ea typeface="+mn-ea"/>
                <a:cs typeface="+mn-cs"/>
              </a:rPr>
              <a:t>The other end of the spectrum uses low-level hardware description languages that are hard to parameterize and extend. </a:t>
            </a:r>
          </a:p>
          <a:p>
            <a:pPr rtl="0" fontAlgn="base"/>
            <a:endParaRPr lang="en-US" sz="1200" kern="1200" dirty="0" smtClean="0">
              <a:solidFill>
                <a:schemeClr val="tx1"/>
              </a:solidFill>
              <a:effectLst/>
              <a:latin typeface="+mn-lt"/>
              <a:ea typeface="+mn-ea"/>
              <a:cs typeface="+mn-cs"/>
            </a:endParaRPr>
          </a:p>
          <a:p>
            <a:pPr rtl="0" fontAlgn="base"/>
            <a:r>
              <a:rPr lang="en-US" sz="1200" kern="1200" dirty="0" smtClean="0">
                <a:solidFill>
                  <a:schemeClr val="tx1"/>
                </a:solidFill>
                <a:effectLst/>
                <a:latin typeface="+mn-lt"/>
                <a:ea typeface="+mn-ea"/>
                <a:cs typeface="+mn-cs"/>
              </a:rPr>
              <a:t>Also,</a:t>
            </a:r>
            <a:r>
              <a:rPr lang="en-US" sz="1200" kern="1200" baseline="0" dirty="0" smtClean="0">
                <a:solidFill>
                  <a:schemeClr val="tx1"/>
                </a:solidFill>
                <a:effectLst/>
                <a:latin typeface="+mn-lt"/>
                <a:ea typeface="+mn-ea"/>
                <a:cs typeface="+mn-cs"/>
              </a:rPr>
              <a:t> s</a:t>
            </a:r>
            <a:r>
              <a:rPr lang="en-US" sz="1200" kern="1200" dirty="0" smtClean="0">
                <a:solidFill>
                  <a:schemeClr val="tx1"/>
                </a:solidFill>
                <a:effectLst/>
                <a:latin typeface="+mn-lt"/>
                <a:ea typeface="+mn-ea"/>
                <a:cs typeface="+mn-cs"/>
              </a:rPr>
              <a:t>ome researchers used new languages like </a:t>
            </a:r>
            <a:r>
              <a:rPr lang="en-US" sz="1200" kern="1200" dirty="0" err="1" smtClean="0">
                <a:solidFill>
                  <a:schemeClr val="tx1"/>
                </a:solidFill>
                <a:effectLst/>
                <a:latin typeface="+mn-lt"/>
                <a:ea typeface="+mn-ea"/>
                <a:cs typeface="+mn-cs"/>
              </a:rPr>
              <a:t>Bluespec</a:t>
            </a:r>
            <a:r>
              <a:rPr lang="en-US" sz="1200" kern="1200" dirty="0" smtClean="0">
                <a:solidFill>
                  <a:schemeClr val="tx1"/>
                </a:solidFill>
                <a:effectLst/>
                <a:latin typeface="+mn-lt"/>
                <a:ea typeface="+mn-ea"/>
                <a:cs typeface="+mn-cs"/>
              </a:rPr>
              <a:t>, with high-level constructs for generating hardware for NOC modeling. But </a:t>
            </a:r>
            <a:r>
              <a:rPr lang="en-US" sz="1200" kern="1200" dirty="0" err="1" smtClean="0">
                <a:solidFill>
                  <a:schemeClr val="tx1"/>
                </a:solidFill>
                <a:effectLst/>
                <a:latin typeface="+mn-lt"/>
                <a:ea typeface="+mn-ea"/>
                <a:cs typeface="+mn-cs"/>
              </a:rPr>
              <a:t>Bluespec</a:t>
            </a:r>
            <a:r>
              <a:rPr lang="en-US" sz="1200" kern="1200" dirty="0" smtClean="0">
                <a:solidFill>
                  <a:schemeClr val="tx1"/>
                </a:solidFill>
                <a:effectLst/>
                <a:latin typeface="+mn-lt"/>
                <a:ea typeface="+mn-ea"/>
                <a:cs typeface="+mn-cs"/>
              </a:rPr>
              <a:t> has costly license fee for industry. </a:t>
            </a:r>
          </a:p>
          <a:p>
            <a:pPr rtl="0" fontAlgn="base"/>
            <a:endParaRPr lang="en-US" sz="1200" kern="1200" dirty="0" smtClean="0">
              <a:solidFill>
                <a:schemeClr val="tx1"/>
              </a:solidFill>
              <a:effectLst/>
              <a:latin typeface="+mn-lt"/>
              <a:ea typeface="+mn-ea"/>
              <a:cs typeface="+mn-cs"/>
            </a:endParaRPr>
          </a:p>
          <a:p>
            <a:pPr rtl="0" fontAlgn="base"/>
            <a:r>
              <a:rPr lang="en-US" sz="1200" kern="1200" dirty="0" smtClean="0">
                <a:solidFill>
                  <a:schemeClr val="tx1"/>
                </a:solidFill>
                <a:effectLst/>
                <a:latin typeface="+mn-lt"/>
                <a:ea typeface="+mn-ea"/>
                <a:cs typeface="+mn-cs"/>
              </a:rPr>
              <a:t>Finally, there are a collection of closed-source options or web-based design tools that lack the API for rapid design space exploration.</a:t>
            </a:r>
          </a:p>
          <a:p>
            <a:pPr rtl="0" fontAlgn="base"/>
            <a:endParaRPr lang="en-US" sz="1200" kern="1200" dirty="0" smtClean="0">
              <a:solidFill>
                <a:schemeClr val="tx1"/>
              </a:solidFill>
              <a:effectLst/>
              <a:latin typeface="+mn-lt"/>
              <a:ea typeface="+mn-ea"/>
              <a:cs typeface="+mn-cs"/>
            </a:endParaRPr>
          </a:p>
          <a:p>
            <a:pPr rtl="0" fontAlgn="base"/>
            <a:r>
              <a:rPr lang="en-US" sz="1200" kern="1200" dirty="0" smtClean="0">
                <a:solidFill>
                  <a:schemeClr val="tx1"/>
                </a:solidFill>
                <a:effectLst/>
                <a:latin typeface="+mn-lt"/>
                <a:ea typeface="+mn-ea"/>
                <a:cs typeface="+mn-cs"/>
              </a:rPr>
              <a:t>We have turned to a new open-source, high level hardware description language called Chisel, which offers the right mix of features to enable our design space exploration.</a:t>
            </a:r>
          </a:p>
          <a:p>
            <a:pPr rtl="0" fontAlgn="base"/>
            <a:endParaRPr lang="en-US" sz="1200" kern="1200" dirty="0" smtClean="0">
              <a:solidFill>
                <a:schemeClr val="tx1"/>
              </a:solidFill>
              <a:effectLst/>
              <a:latin typeface="+mn-lt"/>
              <a:ea typeface="+mn-ea"/>
              <a:cs typeface="+mn-cs"/>
            </a:endParaRPr>
          </a:p>
          <a:p>
            <a:pPr rtl="0" fontAlgn="base"/>
            <a:r>
              <a:rPr lang="en-US" sz="1200" kern="1200" dirty="0" smtClean="0">
                <a:solidFill>
                  <a:schemeClr val="tx1"/>
                </a:solidFill>
                <a:effectLst/>
                <a:latin typeface="+mn-lt"/>
                <a:ea typeface="+mn-ea"/>
                <a:cs typeface="+mn-cs"/>
              </a:rPr>
              <a:t> This talk will provide highlights of our poster that shows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)an NOC generator, (ii)the useful features of Chisel and (iii)the results we obtained using an FPGA platform for measuring the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power and performance. We also show a case for NOC customization for K-means clustering algorithm. We show that</a:t>
            </a:r>
            <a:r>
              <a:rPr lang="en-US" sz="1200" kern="1200" baseline="0" dirty="0" smtClean="0">
                <a:solidFill>
                  <a:schemeClr val="tx1"/>
                </a:solidFill>
                <a:effectLst/>
                <a:latin typeface="+mn-lt"/>
                <a:ea typeface="+mn-ea"/>
                <a:cs typeface="+mn-cs"/>
              </a:rPr>
              <a:t> in this application there are</a:t>
            </a:r>
            <a:r>
              <a:rPr lang="en-US" sz="1200" kern="1200" dirty="0" smtClean="0">
                <a:solidFill>
                  <a:schemeClr val="tx1"/>
                </a:solidFill>
                <a:effectLst/>
                <a:latin typeface="+mn-lt"/>
                <a:ea typeface="+mn-ea"/>
                <a:cs typeface="+mn-cs"/>
              </a:rPr>
              <a:t> power saving opportunities because</a:t>
            </a:r>
            <a:r>
              <a:rPr lang="en-US" sz="1200" kern="1200" baseline="0" dirty="0" smtClean="0">
                <a:solidFill>
                  <a:schemeClr val="tx1"/>
                </a:solidFill>
                <a:effectLst/>
                <a:latin typeface="+mn-lt"/>
                <a:ea typeface="+mn-ea"/>
                <a:cs typeface="+mn-cs"/>
              </a:rPr>
              <a:t> K-means </a:t>
            </a:r>
            <a:r>
              <a:rPr lang="en-US" sz="1200" kern="1200" dirty="0" smtClean="0">
                <a:solidFill>
                  <a:schemeClr val="tx1"/>
                </a:solidFill>
                <a:effectLst/>
                <a:latin typeface="+mn-lt"/>
                <a:ea typeface="+mn-ea"/>
                <a:cs typeface="+mn-cs"/>
              </a:rPr>
              <a:t>communication and computational requirements change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based on the algorithm input. </a:t>
            </a:r>
          </a:p>
          <a:p>
            <a:pPr rtl="0"/>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684738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Chisel is …</a:t>
            </a:r>
          </a:p>
          <a:p>
            <a:pPr>
              <a:spcBef>
                <a:spcPct val="0"/>
              </a:spcBef>
            </a:pPr>
            <a:r>
              <a:rPr lang="en-US" dirty="0" smtClean="0"/>
              <a:t>Chisel</a:t>
            </a:r>
            <a:r>
              <a:rPr lang="en-US" baseline="0" dirty="0" smtClean="0"/>
              <a:t> flow is …</a:t>
            </a:r>
          </a:p>
          <a:p>
            <a:pPr>
              <a:spcBef>
                <a:spcPct val="0"/>
              </a:spcBef>
            </a:pPr>
            <a:r>
              <a:rPr lang="en-US" baseline="0" dirty="0" smtClean="0"/>
              <a:t>Green boxes are tools</a:t>
            </a:r>
          </a:p>
          <a:p>
            <a:pPr>
              <a:spcBef>
                <a:spcPct val="0"/>
              </a:spcBef>
            </a:pPr>
            <a:r>
              <a:rPr lang="en-US" baseline="0" dirty="0" smtClean="0"/>
              <a:t>Blue boxes are inputs or outputs of the tools</a:t>
            </a:r>
          </a:p>
          <a:p>
            <a:pPr>
              <a:spcBef>
                <a:spcPct val="0"/>
              </a:spcBef>
            </a:pPr>
            <a:r>
              <a:rPr lang="en-US" baseline="0" dirty="0" smtClean="0"/>
              <a:t>C++ is good for faster simulation</a:t>
            </a:r>
            <a:endParaRPr lang="en-US" dirty="0" smtClean="0"/>
          </a:p>
        </p:txBody>
      </p:sp>
    </p:spTree>
    <p:extLst>
      <p:ext uri="{BB962C8B-B14F-4D97-AF65-F5344CB8AC3E}">
        <p14:creationId xmlns:p14="http://schemas.microsoft.com/office/powerpoint/2010/main" val="3711322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What we mean by NOC generator</a:t>
            </a:r>
          </a:p>
          <a:p>
            <a:pPr>
              <a:spcBef>
                <a:spcPct val="0"/>
              </a:spcBef>
            </a:pPr>
            <a:r>
              <a:rPr lang="en-US" dirty="0" smtClean="0"/>
              <a:t>Our NOC generator is targeted for both FPGA and ASIC substrates. </a:t>
            </a:r>
          </a:p>
        </p:txBody>
      </p:sp>
    </p:spTree>
    <p:extLst>
      <p:ext uri="{BB962C8B-B14F-4D97-AF65-F5344CB8AC3E}">
        <p14:creationId xmlns:p14="http://schemas.microsoft.com/office/powerpoint/2010/main" val="2498430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smtClean="0"/>
              <a:t>Blue colors indicates the parametric</a:t>
            </a:r>
            <a:r>
              <a:rPr lang="en-US" baseline="0" dirty="0" smtClean="0"/>
              <a:t> components which can be set by the user.</a:t>
            </a:r>
          </a:p>
          <a:p>
            <a:pPr>
              <a:spcBef>
                <a:spcPct val="0"/>
              </a:spcBef>
            </a:pPr>
            <a:endParaRPr lang="en-US" dirty="0" smtClean="0"/>
          </a:p>
          <a:p>
            <a:pPr>
              <a:spcBef>
                <a:spcPct val="0"/>
              </a:spcBef>
            </a:pPr>
            <a:r>
              <a:rPr lang="en-US" dirty="0" smtClean="0"/>
              <a:t>The router is a single cycle routing + switching + link traversal.</a:t>
            </a:r>
          </a:p>
          <a:p>
            <a:pPr>
              <a:spcBef>
                <a:spcPct val="0"/>
              </a:spcBef>
            </a:pPr>
            <a:r>
              <a:rPr lang="en-US" dirty="0" smtClean="0"/>
              <a:t>It is parametric with respect to the number of ports, buffer sizes, routing algorithm, and link width.</a:t>
            </a:r>
          </a:p>
          <a:p>
            <a:pPr>
              <a:spcBef>
                <a:spcPct val="0"/>
              </a:spcBef>
            </a:pPr>
            <a:r>
              <a:rPr lang="en-US" dirty="0" smtClean="0"/>
              <a:t>Currently the evaluation has been done only for FPGAs. </a:t>
            </a:r>
          </a:p>
        </p:txBody>
      </p:sp>
    </p:spTree>
    <p:extLst>
      <p:ext uri="{BB962C8B-B14F-4D97-AF65-F5344CB8AC3E}">
        <p14:creationId xmlns:p14="http://schemas.microsoft.com/office/powerpoint/2010/main" val="163633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TODO: Some animation to high-light</a:t>
            </a:r>
            <a:r>
              <a:rPr lang="en-US" baseline="0" dirty="0" smtClean="0"/>
              <a:t> the part of the code you are talking about</a:t>
            </a:r>
            <a:endParaRPr lang="en-US" dirty="0" smtClean="0"/>
          </a:p>
          <a:p>
            <a:pPr>
              <a:spcBef>
                <a:spcPct val="0"/>
              </a:spcBef>
            </a:pPr>
            <a:r>
              <a:rPr lang="en-US" dirty="0" smtClean="0"/>
              <a:t>2d</a:t>
            </a:r>
            <a:r>
              <a:rPr lang="en-US" baseline="0" dirty="0" smtClean="0"/>
              <a:t> Mesh example</a:t>
            </a:r>
          </a:p>
          <a:p>
            <a:pPr>
              <a:spcBef>
                <a:spcPct val="0"/>
              </a:spcBef>
            </a:pPr>
            <a:r>
              <a:rPr lang="en-US" baseline="0" dirty="0" smtClean="0"/>
              <a:t>Type inferring in both </a:t>
            </a:r>
            <a:r>
              <a:rPr lang="en-US" baseline="0" dirty="0" err="1" smtClean="0"/>
              <a:t>scala</a:t>
            </a:r>
            <a:r>
              <a:rPr lang="en-US" baseline="0" dirty="0" smtClean="0"/>
              <a:t> and chisel</a:t>
            </a:r>
          </a:p>
          <a:p>
            <a:pPr>
              <a:spcBef>
                <a:spcPct val="0"/>
              </a:spcBef>
            </a:pPr>
            <a:r>
              <a:rPr lang="en-US" baseline="0" dirty="0" smtClean="0"/>
              <a:t>Functional features.</a:t>
            </a:r>
          </a:p>
          <a:p>
            <a:pPr>
              <a:spcBef>
                <a:spcPct val="0"/>
              </a:spcBef>
            </a:pPr>
            <a:r>
              <a:rPr lang="en-US" baseline="0" dirty="0" smtClean="0"/>
              <a:t>Object oriented features including parametric classes. Routing function is a parameter.</a:t>
            </a:r>
          </a:p>
          <a:p>
            <a:pPr>
              <a:spcBef>
                <a:spcPct val="0"/>
              </a:spcBef>
            </a:pPr>
            <a:r>
              <a:rPr lang="en-US" baseline="0" dirty="0" smtClean="0"/>
              <a:t>Bulk connections.</a:t>
            </a:r>
          </a:p>
          <a:p>
            <a:pPr>
              <a:spcBef>
                <a:spcPct val="0"/>
              </a:spcBef>
            </a:pPr>
            <a:r>
              <a:rPr lang="en-US" baseline="0" dirty="0" smtClean="0"/>
              <a:t>Compile time execution that is why it is </a:t>
            </a:r>
          </a:p>
          <a:p>
            <a:pPr>
              <a:spcBef>
                <a:spcPct val="0"/>
              </a:spcBef>
            </a:pPr>
            <a:r>
              <a:rPr lang="en-US" baseline="0" dirty="0" smtClean="0"/>
              <a:t>hardware generator</a:t>
            </a:r>
          </a:p>
          <a:p>
            <a:pPr>
              <a:spcBef>
                <a:spcPct val="0"/>
              </a:spcBef>
            </a:pPr>
            <a:r>
              <a:rPr lang="en-US" baseline="0" dirty="0" smtClean="0"/>
              <a:t>The learning process for Chisel took 2 weeks.</a:t>
            </a:r>
          </a:p>
          <a:p>
            <a:pPr>
              <a:spcBef>
                <a:spcPct val="0"/>
              </a:spcBef>
            </a:pPr>
            <a:r>
              <a:rPr lang="en-US" dirty="0" smtClean="0"/>
              <a:t>And Router</a:t>
            </a:r>
            <a:r>
              <a:rPr lang="en-US" baseline="0" dirty="0" smtClean="0"/>
              <a:t> and NOC coding was done in 4 weeks.</a:t>
            </a:r>
          </a:p>
          <a:p>
            <a:pPr>
              <a:spcBef>
                <a:spcPct val="0"/>
              </a:spcBef>
            </a:pPr>
            <a:endParaRPr lang="en-US" dirty="0" smtClean="0"/>
          </a:p>
          <a:p>
            <a:pPr>
              <a:spcBef>
                <a:spcPct val="0"/>
              </a:spcBef>
            </a:pPr>
            <a:endParaRPr lang="en-US" dirty="0" smtClean="0"/>
          </a:p>
        </p:txBody>
      </p:sp>
    </p:spTree>
    <p:extLst>
      <p:ext uri="{BB962C8B-B14F-4D97-AF65-F5344CB8AC3E}">
        <p14:creationId xmlns:p14="http://schemas.microsoft.com/office/powerpoint/2010/main" val="1050859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TODO: Some animation to high-light</a:t>
            </a:r>
            <a:r>
              <a:rPr lang="en-US" baseline="0" dirty="0" smtClean="0"/>
              <a:t> the part of the code you are talking about</a:t>
            </a:r>
            <a:endParaRPr lang="en-US" dirty="0" smtClean="0"/>
          </a:p>
          <a:p>
            <a:pPr>
              <a:spcBef>
                <a:spcPct val="0"/>
              </a:spcBef>
            </a:pPr>
            <a:r>
              <a:rPr lang="en-US" dirty="0" smtClean="0"/>
              <a:t>2d</a:t>
            </a:r>
            <a:r>
              <a:rPr lang="en-US" baseline="0" dirty="0" smtClean="0"/>
              <a:t> Mesh example</a:t>
            </a:r>
          </a:p>
          <a:p>
            <a:pPr>
              <a:spcBef>
                <a:spcPct val="0"/>
              </a:spcBef>
            </a:pPr>
            <a:r>
              <a:rPr lang="en-US" baseline="0" dirty="0" smtClean="0"/>
              <a:t>Type inferring in both </a:t>
            </a:r>
            <a:r>
              <a:rPr lang="en-US" baseline="0" dirty="0" err="1" smtClean="0"/>
              <a:t>scala</a:t>
            </a:r>
            <a:r>
              <a:rPr lang="en-US" baseline="0" dirty="0" smtClean="0"/>
              <a:t> and chisel</a:t>
            </a:r>
          </a:p>
          <a:p>
            <a:pPr>
              <a:spcBef>
                <a:spcPct val="0"/>
              </a:spcBef>
            </a:pPr>
            <a:r>
              <a:rPr lang="en-US" baseline="0" dirty="0" smtClean="0"/>
              <a:t>Functional features.</a:t>
            </a:r>
          </a:p>
          <a:p>
            <a:pPr>
              <a:spcBef>
                <a:spcPct val="0"/>
              </a:spcBef>
            </a:pPr>
            <a:r>
              <a:rPr lang="en-US" baseline="0" dirty="0" smtClean="0"/>
              <a:t>Object oriented features including parametric classes. Routing function is a parameter.</a:t>
            </a:r>
          </a:p>
          <a:p>
            <a:pPr>
              <a:spcBef>
                <a:spcPct val="0"/>
              </a:spcBef>
            </a:pPr>
            <a:r>
              <a:rPr lang="en-US" baseline="0" dirty="0" smtClean="0"/>
              <a:t>Bulk connections.</a:t>
            </a:r>
          </a:p>
          <a:p>
            <a:pPr>
              <a:spcBef>
                <a:spcPct val="0"/>
              </a:spcBef>
            </a:pPr>
            <a:r>
              <a:rPr lang="en-US" baseline="0" dirty="0" smtClean="0"/>
              <a:t>Compile time execution that is why it is </a:t>
            </a:r>
          </a:p>
          <a:p>
            <a:pPr>
              <a:spcBef>
                <a:spcPct val="0"/>
              </a:spcBef>
            </a:pPr>
            <a:r>
              <a:rPr lang="en-US" baseline="0" dirty="0" smtClean="0"/>
              <a:t>hardware generator</a:t>
            </a:r>
          </a:p>
          <a:p>
            <a:pPr>
              <a:spcBef>
                <a:spcPct val="0"/>
              </a:spcBef>
            </a:pPr>
            <a:r>
              <a:rPr lang="en-US" baseline="0" dirty="0" smtClean="0"/>
              <a:t>The learning process for Chisel took 2 weeks.</a:t>
            </a:r>
          </a:p>
          <a:p>
            <a:pPr>
              <a:spcBef>
                <a:spcPct val="0"/>
              </a:spcBef>
            </a:pPr>
            <a:r>
              <a:rPr lang="en-US" dirty="0" smtClean="0"/>
              <a:t>And Router</a:t>
            </a:r>
            <a:r>
              <a:rPr lang="en-US" baseline="0" dirty="0" smtClean="0"/>
              <a:t> and NOC coding was done in 4 weeks.</a:t>
            </a:r>
          </a:p>
          <a:p>
            <a:pPr>
              <a:spcBef>
                <a:spcPct val="0"/>
              </a:spcBef>
            </a:pPr>
            <a:endParaRPr lang="en-US" dirty="0" smtClean="0"/>
          </a:p>
          <a:p>
            <a:pPr>
              <a:spcBef>
                <a:spcPct val="0"/>
              </a:spcBef>
            </a:pPr>
            <a:endParaRPr lang="en-US" dirty="0" smtClean="0"/>
          </a:p>
        </p:txBody>
      </p:sp>
    </p:spTree>
    <p:extLst>
      <p:ext uri="{BB962C8B-B14F-4D97-AF65-F5344CB8AC3E}">
        <p14:creationId xmlns:p14="http://schemas.microsoft.com/office/powerpoint/2010/main" val="1356587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TODO: Some animation to high-light</a:t>
            </a:r>
            <a:r>
              <a:rPr lang="en-US" baseline="0" dirty="0" smtClean="0"/>
              <a:t> the part of the code you are talking about</a:t>
            </a:r>
            <a:endParaRPr lang="en-US" dirty="0" smtClean="0"/>
          </a:p>
          <a:p>
            <a:pPr>
              <a:spcBef>
                <a:spcPct val="0"/>
              </a:spcBef>
            </a:pPr>
            <a:r>
              <a:rPr lang="en-US" dirty="0" smtClean="0"/>
              <a:t>2d</a:t>
            </a:r>
            <a:r>
              <a:rPr lang="en-US" baseline="0" dirty="0" smtClean="0"/>
              <a:t> Mesh example</a:t>
            </a:r>
          </a:p>
          <a:p>
            <a:pPr>
              <a:spcBef>
                <a:spcPct val="0"/>
              </a:spcBef>
            </a:pPr>
            <a:r>
              <a:rPr lang="en-US" baseline="0" dirty="0" smtClean="0"/>
              <a:t>Type inferring in both </a:t>
            </a:r>
            <a:r>
              <a:rPr lang="en-US" baseline="0" dirty="0" err="1" smtClean="0"/>
              <a:t>scala</a:t>
            </a:r>
            <a:r>
              <a:rPr lang="en-US" baseline="0" dirty="0" smtClean="0"/>
              <a:t> and chisel</a:t>
            </a:r>
          </a:p>
          <a:p>
            <a:pPr>
              <a:spcBef>
                <a:spcPct val="0"/>
              </a:spcBef>
            </a:pPr>
            <a:r>
              <a:rPr lang="en-US" baseline="0" dirty="0" smtClean="0"/>
              <a:t>Functional features.</a:t>
            </a:r>
          </a:p>
          <a:p>
            <a:pPr>
              <a:spcBef>
                <a:spcPct val="0"/>
              </a:spcBef>
            </a:pPr>
            <a:r>
              <a:rPr lang="en-US" baseline="0" dirty="0" smtClean="0"/>
              <a:t>Object oriented features including parametric classes. Routing function is a parameter.</a:t>
            </a:r>
          </a:p>
          <a:p>
            <a:pPr>
              <a:spcBef>
                <a:spcPct val="0"/>
              </a:spcBef>
            </a:pPr>
            <a:r>
              <a:rPr lang="en-US" baseline="0" dirty="0" smtClean="0"/>
              <a:t>Bulk connections.</a:t>
            </a:r>
          </a:p>
          <a:p>
            <a:pPr>
              <a:spcBef>
                <a:spcPct val="0"/>
              </a:spcBef>
            </a:pPr>
            <a:r>
              <a:rPr lang="en-US" baseline="0" dirty="0" smtClean="0"/>
              <a:t>Compile time execution that is why it is </a:t>
            </a:r>
          </a:p>
          <a:p>
            <a:pPr>
              <a:spcBef>
                <a:spcPct val="0"/>
              </a:spcBef>
            </a:pPr>
            <a:r>
              <a:rPr lang="en-US" baseline="0" dirty="0" smtClean="0"/>
              <a:t>hardware generator</a:t>
            </a:r>
          </a:p>
          <a:p>
            <a:pPr>
              <a:spcBef>
                <a:spcPct val="0"/>
              </a:spcBef>
            </a:pPr>
            <a:r>
              <a:rPr lang="en-US" baseline="0" dirty="0" smtClean="0"/>
              <a:t>The learning process for Chisel took 2 weeks.</a:t>
            </a:r>
          </a:p>
          <a:p>
            <a:pPr>
              <a:spcBef>
                <a:spcPct val="0"/>
              </a:spcBef>
            </a:pPr>
            <a:r>
              <a:rPr lang="en-US" dirty="0" smtClean="0"/>
              <a:t>And Router</a:t>
            </a:r>
            <a:r>
              <a:rPr lang="en-US" baseline="0" dirty="0" smtClean="0"/>
              <a:t> and NOC coding was done in 4 weeks.</a:t>
            </a:r>
          </a:p>
          <a:p>
            <a:pPr>
              <a:spcBef>
                <a:spcPct val="0"/>
              </a:spcBef>
            </a:pPr>
            <a:endParaRPr lang="en-US" dirty="0" smtClean="0"/>
          </a:p>
          <a:p>
            <a:pPr>
              <a:spcBef>
                <a:spcPct val="0"/>
              </a:spcBef>
            </a:pPr>
            <a:endParaRPr lang="en-US" dirty="0" smtClean="0"/>
          </a:p>
        </p:txBody>
      </p:sp>
    </p:spTree>
    <p:extLst>
      <p:ext uri="{BB962C8B-B14F-4D97-AF65-F5344CB8AC3E}">
        <p14:creationId xmlns:p14="http://schemas.microsoft.com/office/powerpoint/2010/main" val="788043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TODO: Some animation to high-light</a:t>
            </a:r>
            <a:r>
              <a:rPr lang="en-US" baseline="0" dirty="0" smtClean="0"/>
              <a:t> the part of the code you are talking about</a:t>
            </a:r>
            <a:endParaRPr lang="en-US" dirty="0" smtClean="0"/>
          </a:p>
          <a:p>
            <a:pPr>
              <a:spcBef>
                <a:spcPct val="0"/>
              </a:spcBef>
            </a:pPr>
            <a:r>
              <a:rPr lang="en-US" dirty="0" smtClean="0"/>
              <a:t>2d</a:t>
            </a:r>
            <a:r>
              <a:rPr lang="en-US" baseline="0" dirty="0" smtClean="0"/>
              <a:t> Mesh example</a:t>
            </a:r>
          </a:p>
          <a:p>
            <a:pPr>
              <a:spcBef>
                <a:spcPct val="0"/>
              </a:spcBef>
            </a:pPr>
            <a:r>
              <a:rPr lang="en-US" baseline="0" dirty="0" smtClean="0"/>
              <a:t>Type inferring in both </a:t>
            </a:r>
            <a:r>
              <a:rPr lang="en-US" baseline="0" dirty="0" err="1" smtClean="0"/>
              <a:t>scala</a:t>
            </a:r>
            <a:r>
              <a:rPr lang="en-US" baseline="0" dirty="0" smtClean="0"/>
              <a:t> and chisel</a:t>
            </a:r>
          </a:p>
          <a:p>
            <a:pPr>
              <a:spcBef>
                <a:spcPct val="0"/>
              </a:spcBef>
            </a:pPr>
            <a:r>
              <a:rPr lang="en-US" baseline="0" dirty="0" smtClean="0"/>
              <a:t>Functional features.</a:t>
            </a:r>
          </a:p>
          <a:p>
            <a:pPr>
              <a:spcBef>
                <a:spcPct val="0"/>
              </a:spcBef>
            </a:pPr>
            <a:r>
              <a:rPr lang="en-US" baseline="0" dirty="0" smtClean="0"/>
              <a:t>Object oriented features including parametric classes. Routing function is a parameter.</a:t>
            </a:r>
          </a:p>
          <a:p>
            <a:pPr>
              <a:spcBef>
                <a:spcPct val="0"/>
              </a:spcBef>
            </a:pPr>
            <a:r>
              <a:rPr lang="en-US" baseline="0" dirty="0" smtClean="0"/>
              <a:t>Bulk connections.</a:t>
            </a:r>
          </a:p>
          <a:p>
            <a:pPr>
              <a:spcBef>
                <a:spcPct val="0"/>
              </a:spcBef>
            </a:pPr>
            <a:r>
              <a:rPr lang="en-US" baseline="0" dirty="0" smtClean="0"/>
              <a:t>Compile time execution that is why it is </a:t>
            </a:r>
          </a:p>
          <a:p>
            <a:pPr>
              <a:spcBef>
                <a:spcPct val="0"/>
              </a:spcBef>
            </a:pPr>
            <a:r>
              <a:rPr lang="en-US" baseline="0" dirty="0" smtClean="0"/>
              <a:t>hardware generator</a:t>
            </a:r>
          </a:p>
          <a:p>
            <a:pPr>
              <a:spcBef>
                <a:spcPct val="0"/>
              </a:spcBef>
            </a:pPr>
            <a:r>
              <a:rPr lang="en-US" baseline="0" dirty="0" smtClean="0"/>
              <a:t>The learning process for Chisel took 2 weeks.</a:t>
            </a:r>
          </a:p>
          <a:p>
            <a:pPr>
              <a:spcBef>
                <a:spcPct val="0"/>
              </a:spcBef>
            </a:pPr>
            <a:r>
              <a:rPr lang="en-US" dirty="0" smtClean="0"/>
              <a:t>And Router</a:t>
            </a:r>
            <a:r>
              <a:rPr lang="en-US" baseline="0" dirty="0" smtClean="0"/>
              <a:t> and NOC coding was done in 4 weeks.</a:t>
            </a:r>
          </a:p>
          <a:p>
            <a:pPr>
              <a:spcBef>
                <a:spcPct val="0"/>
              </a:spcBef>
            </a:pPr>
            <a:endParaRPr lang="en-US" dirty="0" smtClean="0"/>
          </a:p>
          <a:p>
            <a:pPr>
              <a:spcBef>
                <a:spcPct val="0"/>
              </a:spcBef>
            </a:pPr>
            <a:endParaRPr lang="en-US" dirty="0" smtClean="0"/>
          </a:p>
        </p:txBody>
      </p:sp>
    </p:spTree>
    <p:extLst>
      <p:ext uri="{BB962C8B-B14F-4D97-AF65-F5344CB8AC3E}">
        <p14:creationId xmlns:p14="http://schemas.microsoft.com/office/powerpoint/2010/main" val="2834060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subTitle" sz="quarter" idx="1"/>
          </p:nvPr>
        </p:nvSpPr>
        <p:spPr>
          <a:xfrm>
            <a:off x="890588" y="2581275"/>
            <a:ext cx="7488237" cy="1752600"/>
          </a:xfrm>
        </p:spPr>
        <p:txBody>
          <a:bodyPr/>
          <a:lstStyle>
            <a:lvl1pPr marL="0" indent="0" algn="ctr">
              <a:buFont typeface="Wingdings" pitchFamily="2" charset="2"/>
              <a:buNone/>
              <a:defRPr b="0">
                <a:latin typeface="Tahoma" pitchFamily="34" charset="0"/>
              </a:defRPr>
            </a:lvl1pPr>
          </a:lstStyle>
          <a:p>
            <a:r>
              <a:rPr lang="nl-NL"/>
              <a:t>Klik om het opmaakprofiel van de modelondertitel te bewerken</a:t>
            </a:r>
          </a:p>
        </p:txBody>
      </p:sp>
      <p:sp>
        <p:nvSpPr>
          <p:cNvPr id="41987" name="Rectangle 3"/>
          <p:cNvSpPr>
            <a:spLocks noGrp="1" noChangeArrowheads="1"/>
          </p:cNvSpPr>
          <p:nvPr>
            <p:ph type="ctrTitle" sz="quarter"/>
          </p:nvPr>
        </p:nvSpPr>
        <p:spPr>
          <a:xfrm>
            <a:off x="0" y="282575"/>
            <a:ext cx="9144000" cy="1625600"/>
          </a:xfrm>
          <a:effectLst>
            <a:outerShdw dist="35921" dir="2700000" algn="ctr" rotWithShape="0">
              <a:srgbClr val="34015F"/>
            </a:outerShdw>
          </a:effectLst>
        </p:spPr>
        <p:txBody>
          <a:bodyPr anchorCtr="1"/>
          <a:lstStyle>
            <a:lvl1pPr algn="ctr">
              <a:defRPr/>
            </a:lvl1pPr>
          </a:lstStyle>
          <a:p>
            <a:r>
              <a:rPr lang="nl-NL"/>
              <a:t>Klik om het opmaakprofiel van de modeltitel te bewerken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2907382B-070F-493D-9ABF-F8FE4257D70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4350" y="263525"/>
            <a:ext cx="2065338" cy="5819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6750" y="263525"/>
            <a:ext cx="6045200" cy="581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2907382B-070F-493D-9ABF-F8FE4257D70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2907382B-070F-493D-9ABF-F8FE4257D70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4375" y="1524000"/>
            <a:ext cx="3819525" cy="4559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524000"/>
            <a:ext cx="3821113" cy="4559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907382B-070F-493D-9ABF-F8FE4257D70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2907382B-070F-493D-9ABF-F8FE4257D70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2907382B-070F-493D-9ABF-F8FE4257D702}"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666750" y="263525"/>
            <a:ext cx="8262938" cy="96996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nl-NL" smtClean="0"/>
              <a:t>Klik om het opmaakprofiel van de modeltitel te bewerken</a:t>
            </a:r>
          </a:p>
        </p:txBody>
      </p:sp>
      <p:sp>
        <p:nvSpPr>
          <p:cNvPr id="40963" name="Rectangle 3"/>
          <p:cNvSpPr>
            <a:spLocks noGrp="1" noChangeArrowheads="1"/>
          </p:cNvSpPr>
          <p:nvPr>
            <p:ph type="body" idx="1"/>
          </p:nvPr>
        </p:nvSpPr>
        <p:spPr bwMode="auto">
          <a:xfrm>
            <a:off x="714375" y="1524000"/>
            <a:ext cx="7793038" cy="45593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7382B-070F-493D-9ABF-F8FE4257D702}"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ftr="0" dt="0"/>
  <p:txStyles>
    <p:titleStyle>
      <a:lvl1pPr algn="l" rtl="0" fontAlgn="base">
        <a:lnSpc>
          <a:spcPct val="85000"/>
        </a:lnSpc>
        <a:spcBef>
          <a:spcPct val="0"/>
        </a:spcBef>
        <a:spcAft>
          <a:spcPct val="0"/>
        </a:spcAft>
        <a:defRPr sz="3600">
          <a:solidFill>
            <a:srgbClr val="BDBDD3"/>
          </a:solidFill>
          <a:effectLst>
            <a:outerShdw blurRad="38100" dist="38100" dir="2700000" algn="tl">
              <a:srgbClr val="000000"/>
            </a:outerShdw>
          </a:effectLst>
          <a:latin typeface="+mj-lt"/>
          <a:ea typeface="+mj-ea"/>
          <a:cs typeface="+mj-cs"/>
        </a:defRPr>
      </a:lvl1pPr>
      <a:lvl2pPr algn="l" rtl="0" fontAlgn="base">
        <a:lnSpc>
          <a:spcPct val="85000"/>
        </a:lnSpc>
        <a:spcBef>
          <a:spcPct val="0"/>
        </a:spcBef>
        <a:spcAft>
          <a:spcPct val="0"/>
        </a:spcAft>
        <a:defRPr sz="3600">
          <a:solidFill>
            <a:srgbClr val="BDBDD3"/>
          </a:solidFill>
          <a:effectLst>
            <a:outerShdw blurRad="38100" dist="38100" dir="2700000" algn="tl">
              <a:srgbClr val="000000"/>
            </a:outerShdw>
          </a:effectLst>
          <a:latin typeface="Tahoma" pitchFamily="34" charset="0"/>
        </a:defRPr>
      </a:lvl2pPr>
      <a:lvl3pPr algn="l" rtl="0" fontAlgn="base">
        <a:lnSpc>
          <a:spcPct val="85000"/>
        </a:lnSpc>
        <a:spcBef>
          <a:spcPct val="0"/>
        </a:spcBef>
        <a:spcAft>
          <a:spcPct val="0"/>
        </a:spcAft>
        <a:defRPr sz="3600">
          <a:solidFill>
            <a:srgbClr val="BDBDD3"/>
          </a:solidFill>
          <a:effectLst>
            <a:outerShdw blurRad="38100" dist="38100" dir="2700000" algn="tl">
              <a:srgbClr val="000000"/>
            </a:outerShdw>
          </a:effectLst>
          <a:latin typeface="Tahoma" pitchFamily="34" charset="0"/>
        </a:defRPr>
      </a:lvl3pPr>
      <a:lvl4pPr algn="l" rtl="0" fontAlgn="base">
        <a:lnSpc>
          <a:spcPct val="85000"/>
        </a:lnSpc>
        <a:spcBef>
          <a:spcPct val="0"/>
        </a:spcBef>
        <a:spcAft>
          <a:spcPct val="0"/>
        </a:spcAft>
        <a:defRPr sz="3600">
          <a:solidFill>
            <a:srgbClr val="BDBDD3"/>
          </a:solidFill>
          <a:effectLst>
            <a:outerShdw blurRad="38100" dist="38100" dir="2700000" algn="tl">
              <a:srgbClr val="000000"/>
            </a:outerShdw>
          </a:effectLst>
          <a:latin typeface="Tahoma" pitchFamily="34" charset="0"/>
        </a:defRPr>
      </a:lvl4pPr>
      <a:lvl5pPr algn="l" rtl="0" fontAlgn="base">
        <a:lnSpc>
          <a:spcPct val="85000"/>
        </a:lnSpc>
        <a:spcBef>
          <a:spcPct val="0"/>
        </a:spcBef>
        <a:spcAft>
          <a:spcPct val="0"/>
        </a:spcAft>
        <a:defRPr sz="3600">
          <a:solidFill>
            <a:srgbClr val="BDBDD3"/>
          </a:solidFill>
          <a:effectLst>
            <a:outerShdw blurRad="38100" dist="38100" dir="2700000" algn="tl">
              <a:srgbClr val="000000"/>
            </a:outerShdw>
          </a:effectLst>
          <a:latin typeface="Tahoma" pitchFamily="34" charset="0"/>
        </a:defRPr>
      </a:lvl5pPr>
      <a:lvl6pPr marL="457200" algn="l" rtl="0" fontAlgn="base">
        <a:lnSpc>
          <a:spcPct val="85000"/>
        </a:lnSpc>
        <a:spcBef>
          <a:spcPct val="0"/>
        </a:spcBef>
        <a:spcAft>
          <a:spcPct val="0"/>
        </a:spcAft>
        <a:defRPr sz="3600">
          <a:solidFill>
            <a:srgbClr val="BDBDD3"/>
          </a:solidFill>
          <a:effectLst>
            <a:outerShdw blurRad="38100" dist="38100" dir="2700000" algn="tl">
              <a:srgbClr val="000000"/>
            </a:outerShdw>
          </a:effectLst>
          <a:latin typeface="Tahoma" pitchFamily="34" charset="0"/>
        </a:defRPr>
      </a:lvl6pPr>
      <a:lvl7pPr marL="914400" algn="l" rtl="0" fontAlgn="base">
        <a:lnSpc>
          <a:spcPct val="85000"/>
        </a:lnSpc>
        <a:spcBef>
          <a:spcPct val="0"/>
        </a:spcBef>
        <a:spcAft>
          <a:spcPct val="0"/>
        </a:spcAft>
        <a:defRPr sz="3600">
          <a:solidFill>
            <a:srgbClr val="BDBDD3"/>
          </a:solidFill>
          <a:effectLst>
            <a:outerShdw blurRad="38100" dist="38100" dir="2700000" algn="tl">
              <a:srgbClr val="000000"/>
            </a:outerShdw>
          </a:effectLst>
          <a:latin typeface="Tahoma" pitchFamily="34" charset="0"/>
        </a:defRPr>
      </a:lvl7pPr>
      <a:lvl8pPr marL="1371600" algn="l" rtl="0" fontAlgn="base">
        <a:lnSpc>
          <a:spcPct val="85000"/>
        </a:lnSpc>
        <a:spcBef>
          <a:spcPct val="0"/>
        </a:spcBef>
        <a:spcAft>
          <a:spcPct val="0"/>
        </a:spcAft>
        <a:defRPr sz="3600">
          <a:solidFill>
            <a:srgbClr val="BDBDD3"/>
          </a:solidFill>
          <a:effectLst>
            <a:outerShdw blurRad="38100" dist="38100" dir="2700000" algn="tl">
              <a:srgbClr val="000000"/>
            </a:outerShdw>
          </a:effectLst>
          <a:latin typeface="Tahoma" pitchFamily="34" charset="0"/>
        </a:defRPr>
      </a:lvl8pPr>
      <a:lvl9pPr marL="1828800" algn="l" rtl="0" fontAlgn="base">
        <a:lnSpc>
          <a:spcPct val="85000"/>
        </a:lnSpc>
        <a:spcBef>
          <a:spcPct val="0"/>
        </a:spcBef>
        <a:spcAft>
          <a:spcPct val="0"/>
        </a:spcAft>
        <a:defRPr sz="3600">
          <a:solidFill>
            <a:srgbClr val="BDBDD3"/>
          </a:solidFill>
          <a:effectLst>
            <a:outerShdw blurRad="38100" dist="38100" dir="2700000" algn="tl">
              <a:srgbClr val="000000"/>
            </a:outerShdw>
          </a:effectLst>
          <a:latin typeface="Tahoma" pitchFamily="34" charset="0"/>
        </a:defRPr>
      </a:lvl9pPr>
    </p:titleStyle>
    <p:bodyStyle>
      <a:lvl1pPr marL="342900" indent="-342900" algn="l" rtl="0" fontAlgn="base">
        <a:lnSpc>
          <a:spcPct val="85000"/>
        </a:lnSpc>
        <a:spcBef>
          <a:spcPct val="40000"/>
        </a:spcBef>
        <a:spcAft>
          <a:spcPct val="0"/>
        </a:spcAft>
        <a:buClr>
          <a:schemeClr val="accent2"/>
        </a:buClr>
        <a:buSzPct val="80000"/>
        <a:buFont typeface="Wingdings" pitchFamily="2" charset="2"/>
        <a:buBlip>
          <a:blip r:embed="rId14"/>
        </a:buBlip>
        <a:defRPr sz="2600" b="1">
          <a:solidFill>
            <a:schemeClr val="tx1"/>
          </a:solidFill>
          <a:effectLst>
            <a:outerShdw blurRad="38100" dist="38100" dir="2700000" algn="tl">
              <a:srgbClr val="000000"/>
            </a:outerShdw>
          </a:effectLst>
          <a:latin typeface="+mn-lt"/>
          <a:ea typeface="+mn-ea"/>
          <a:cs typeface="+mn-cs"/>
        </a:defRPr>
      </a:lvl1pPr>
      <a:lvl2pPr marL="742950" indent="-285750" algn="l" rtl="0" fontAlgn="base">
        <a:lnSpc>
          <a:spcPct val="85000"/>
        </a:lnSpc>
        <a:spcBef>
          <a:spcPct val="25000"/>
        </a:spcBef>
        <a:spcAft>
          <a:spcPct val="0"/>
        </a:spcAft>
        <a:buClr>
          <a:schemeClr val="accent1"/>
        </a:buClr>
        <a:buSzPct val="75000"/>
        <a:buFont typeface="Wingdings" pitchFamily="2" charset="2"/>
        <a:buChar char="n"/>
        <a:defRPr sz="2400" b="1">
          <a:solidFill>
            <a:schemeClr val="tx1"/>
          </a:solidFill>
          <a:effectLst>
            <a:outerShdw blurRad="38100" dist="38100" dir="2700000" algn="tl">
              <a:srgbClr val="000000"/>
            </a:outerShdw>
          </a:effectLst>
          <a:latin typeface="+mn-lt"/>
        </a:defRPr>
      </a:lvl2pPr>
      <a:lvl3pPr marL="1143000" indent="-228600" algn="l" rtl="0" fontAlgn="base">
        <a:lnSpc>
          <a:spcPct val="85000"/>
        </a:lnSpc>
        <a:spcBef>
          <a:spcPct val="20000"/>
        </a:spcBef>
        <a:spcAft>
          <a:spcPct val="0"/>
        </a:spcAft>
        <a:buClr>
          <a:schemeClr val="tx2"/>
        </a:buClr>
        <a:buSzPct val="70000"/>
        <a:buFont typeface="Wingdings" pitchFamily="2" charset="2"/>
        <a:buChar char="n"/>
        <a:defRPr sz="2200" b="1">
          <a:solidFill>
            <a:schemeClr val="tx1"/>
          </a:solidFill>
          <a:effectLst>
            <a:outerShdw blurRad="38100" dist="38100" dir="2700000" algn="tl">
              <a:srgbClr val="000000"/>
            </a:outerShdw>
          </a:effectLst>
          <a:latin typeface="+mn-lt"/>
        </a:defRPr>
      </a:lvl3pPr>
      <a:lvl4pPr marL="1600200" indent="-228600" algn="l" rtl="0" fontAlgn="base">
        <a:lnSpc>
          <a:spcPct val="85000"/>
        </a:lnSpc>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5pPr>
      <a:lvl6pPr marL="25146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6pPr>
      <a:lvl7pPr marL="29718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7pPr>
      <a:lvl8pPr marL="34290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8pPr>
      <a:lvl9pPr marL="38862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0" y="1279525"/>
            <a:ext cx="9144000" cy="1625600"/>
          </a:xfrm>
        </p:spPr>
        <p:txBody>
          <a:bodyPr lIns="91440" tIns="45720" rIns="91440" bIns="45720" anchorCtr="0"/>
          <a:lstStyle/>
          <a:p>
            <a:r>
              <a:rPr lang="en-US" dirty="0"/>
              <a:t>Synthesizable, Application-Specific NOC Generation using CHISEL</a:t>
            </a:r>
          </a:p>
        </p:txBody>
      </p:sp>
      <p:sp>
        <p:nvSpPr>
          <p:cNvPr id="14338" name="Subtitle 2"/>
          <p:cNvSpPr>
            <a:spLocks noGrp="1"/>
          </p:cNvSpPr>
          <p:nvPr>
            <p:ph type="subTitle" idx="1"/>
          </p:nvPr>
        </p:nvSpPr>
        <p:spPr>
          <a:xfrm>
            <a:off x="890588" y="3276600"/>
            <a:ext cx="7488237" cy="1752600"/>
          </a:xfrm>
        </p:spPr>
        <p:txBody>
          <a:bodyPr lIns="91440" tIns="45720" rIns="91440" bIns="45720"/>
          <a:lstStyle/>
          <a:p>
            <a:r>
              <a:rPr lang="en-US" sz="2000" dirty="0" err="1"/>
              <a:t>Maysam</a:t>
            </a:r>
            <a:r>
              <a:rPr lang="en-US" sz="2000" b="1" dirty="0"/>
              <a:t> </a:t>
            </a:r>
            <a:r>
              <a:rPr lang="en-US" sz="2000" dirty="0" err="1"/>
              <a:t>Lavasani</a:t>
            </a:r>
            <a:r>
              <a:rPr lang="en-US" sz="2000" dirty="0">
                <a:latin typeface="Times New Roman" pitchFamily="18" charset="0"/>
                <a:cs typeface="Times New Roman" pitchFamily="18" charset="0"/>
              </a:rPr>
              <a:t> †</a:t>
            </a:r>
            <a:r>
              <a:rPr lang="en-US" sz="2000" dirty="0"/>
              <a:t>, Eric Chung</a:t>
            </a:r>
            <a:r>
              <a:rPr lang="en-US" sz="2000" dirty="0">
                <a:latin typeface="Times New Roman" pitchFamily="18" charset="0"/>
                <a:cs typeface="Times New Roman" pitchFamily="18" charset="0"/>
              </a:rPr>
              <a:t> † †</a:t>
            </a:r>
            <a:r>
              <a:rPr lang="en-US" sz="2000" dirty="0"/>
              <a:t>, John Davis</a:t>
            </a:r>
            <a:r>
              <a:rPr lang="en-US" sz="2000" dirty="0">
                <a:latin typeface="Times New Roman" pitchFamily="18" charset="0"/>
                <a:cs typeface="Times New Roman" pitchFamily="18" charset="0"/>
              </a:rPr>
              <a:t> † †</a:t>
            </a:r>
            <a:r>
              <a:rPr lang="en-US" sz="2000" dirty="0"/>
              <a:t/>
            </a:r>
            <a:br>
              <a:rPr lang="en-US" sz="2000" dirty="0"/>
            </a:br>
            <a:r>
              <a:rPr lang="en-US" sz="2000" dirty="0">
                <a:latin typeface="Times New Roman" pitchFamily="18" charset="0"/>
                <a:cs typeface="Times New Roman" pitchFamily="18" charset="0"/>
              </a:rPr>
              <a:t>† : The University of Texas at Austin</a:t>
            </a:r>
          </a:p>
          <a:p>
            <a:r>
              <a:rPr lang="en-US" sz="2000" dirty="0">
                <a:latin typeface="Times New Roman" pitchFamily="18" charset="0"/>
                <a:cs typeface="Times New Roman" pitchFamily="18" charset="0"/>
              </a:rPr>
              <a:t>† †: Microsoft Research</a:t>
            </a:r>
            <a:r>
              <a:rPr lang="en-US" sz="2200" dirty="0"/>
              <a:t/>
            </a:r>
            <a:br>
              <a:rPr lang="en-US" sz="2200" dirty="0"/>
            </a:br>
            <a:endParaRPr lang="en-US" sz="2200" dirty="0"/>
          </a:p>
          <a:p>
            <a:r>
              <a:rPr lang="en-US" sz="1200" dirty="0" smtClean="0"/>
              <a:t>Acknowledgement: </a:t>
            </a:r>
            <a:r>
              <a:rPr lang="en-US" sz="1200" dirty="0"/>
              <a:t>Jonathan </a:t>
            </a:r>
            <a:r>
              <a:rPr lang="en-US" sz="1200" dirty="0" err="1" smtClean="0"/>
              <a:t>Bachrach</a:t>
            </a:r>
            <a:r>
              <a:rPr lang="en-US" sz="1200" dirty="0" smtClean="0"/>
              <a:t> </a:t>
            </a:r>
            <a:r>
              <a:rPr lang="en-US" sz="1200" dirty="0"/>
              <a:t>and </a:t>
            </a:r>
            <a:r>
              <a:rPr lang="en-US" sz="1200" dirty="0" smtClean="0"/>
              <a:t>rest of CHISEL </a:t>
            </a:r>
            <a:r>
              <a:rPr lang="en-US" sz="1200" dirty="0"/>
              <a:t>team.</a:t>
            </a:r>
            <a:br>
              <a:rPr lang="en-US" sz="1200" dirty="0"/>
            </a:b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lIns="91440" tIns="45720" rIns="91440" bIns="45720"/>
          <a:lstStyle/>
          <a:p>
            <a:r>
              <a:rPr lang="en-US"/>
              <a:t>2D Mesh Example in Chisel</a:t>
            </a:r>
          </a:p>
        </p:txBody>
      </p:sp>
      <p:sp>
        <p:nvSpPr>
          <p:cNvPr id="6" name="TextBox 2"/>
          <p:cNvSpPr txBox="1"/>
          <p:nvPr/>
        </p:nvSpPr>
        <p:spPr>
          <a:xfrm>
            <a:off x="609600" y="1600200"/>
            <a:ext cx="8229600" cy="4648200"/>
          </a:xfrm>
          <a:prstGeom prst="rect">
            <a:avLst/>
          </a:prstGeom>
          <a:noFill/>
          <a:ln>
            <a:noFill/>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0" lang="en-US" sz="1600" dirty="0">
                <a:latin typeface="+mj-lt"/>
              </a:rPr>
              <a:t> </a:t>
            </a:r>
            <a:r>
              <a:rPr kumimoji="0" lang="en-US" sz="1600" dirty="0" err="1">
                <a:solidFill>
                  <a:srgbClr val="FFC000"/>
                </a:solidFill>
                <a:latin typeface="+mj-lt"/>
              </a:rPr>
              <a:t>val</a:t>
            </a:r>
            <a:r>
              <a:rPr kumimoji="0" lang="en-US" sz="1600" dirty="0">
                <a:solidFill>
                  <a:srgbClr val="00B0F0"/>
                </a:solidFill>
                <a:latin typeface="+mj-lt"/>
              </a:rPr>
              <a:t> </a:t>
            </a:r>
            <a:r>
              <a:rPr kumimoji="0" lang="en-US" sz="1600" dirty="0">
                <a:latin typeface="+mj-lt"/>
              </a:rPr>
              <a:t>routers = </a:t>
            </a:r>
            <a:r>
              <a:rPr kumimoji="0" lang="en-US" sz="1600" dirty="0">
                <a:solidFill>
                  <a:srgbClr val="92D050"/>
                </a:solidFill>
                <a:latin typeface="+mj-lt"/>
              </a:rPr>
              <a:t>Range</a:t>
            </a:r>
            <a:r>
              <a:rPr kumimoji="0" lang="en-US" sz="1600" dirty="0">
                <a:latin typeface="+mj-lt"/>
              </a:rPr>
              <a:t>(0, </a:t>
            </a:r>
            <a:r>
              <a:rPr kumimoji="0" lang="en-US" sz="1600" dirty="0" err="1" smtClean="0">
                <a:latin typeface="+mj-lt"/>
              </a:rPr>
              <a:t>numRows</a:t>
            </a:r>
            <a:r>
              <a:rPr kumimoji="0" lang="en-US" sz="1600" dirty="0" smtClean="0">
                <a:latin typeface="+mj-lt"/>
              </a:rPr>
              <a:t>, </a:t>
            </a:r>
            <a:r>
              <a:rPr kumimoji="0" lang="en-US" sz="1600" dirty="0">
                <a:latin typeface="+mj-lt"/>
              </a:rPr>
              <a:t>1).map(</a:t>
            </a:r>
            <a:r>
              <a:rPr kumimoji="0" lang="en-US" sz="1600" dirty="0" err="1">
                <a:latin typeface="+mj-lt"/>
              </a:rPr>
              <a:t>i</a:t>
            </a:r>
            <a:r>
              <a:rPr kumimoji="0" lang="en-US" sz="1600" dirty="0">
                <a:latin typeface="+mj-lt"/>
              </a:rPr>
              <a:t> =&gt;</a:t>
            </a:r>
          </a:p>
          <a:p>
            <a:pPr fontAlgn="auto">
              <a:spcBef>
                <a:spcPts val="0"/>
              </a:spcBef>
              <a:spcAft>
                <a:spcPts val="0"/>
              </a:spcAft>
              <a:defRPr/>
            </a:pPr>
            <a:r>
              <a:rPr kumimoji="0" lang="en-US" sz="1600" dirty="0">
                <a:latin typeface="+mj-lt"/>
              </a:rPr>
              <a:t>                  </a:t>
            </a:r>
            <a:r>
              <a:rPr kumimoji="0" lang="en-US" sz="1600" dirty="0" smtClean="0">
                <a:latin typeface="+mj-lt"/>
              </a:rPr>
              <a:t>      </a:t>
            </a:r>
            <a:r>
              <a:rPr kumimoji="0" lang="en-US" sz="1600" dirty="0">
                <a:solidFill>
                  <a:srgbClr val="FFC000"/>
                </a:solidFill>
                <a:latin typeface="+mj-lt"/>
              </a:rPr>
              <a:t>new </a:t>
            </a:r>
            <a:r>
              <a:rPr kumimoji="0" lang="en-US" sz="1600" dirty="0">
                <a:solidFill>
                  <a:srgbClr val="92D050"/>
                </a:solidFill>
                <a:latin typeface="+mj-lt"/>
              </a:rPr>
              <a:t>Range</a:t>
            </a:r>
            <a:r>
              <a:rPr kumimoji="0" lang="en-US" sz="1600" dirty="0">
                <a:latin typeface="+mj-lt"/>
              </a:rPr>
              <a:t>(0, </a:t>
            </a:r>
            <a:r>
              <a:rPr kumimoji="0" lang="en-US" sz="1600" dirty="0" err="1" smtClean="0">
                <a:latin typeface="+mj-lt"/>
              </a:rPr>
              <a:t>numColumns</a:t>
            </a:r>
            <a:r>
              <a:rPr kumimoji="0" lang="en-US" sz="1600" dirty="0" smtClean="0">
                <a:latin typeface="+mj-lt"/>
              </a:rPr>
              <a:t>, </a:t>
            </a:r>
            <a:r>
              <a:rPr kumimoji="0" lang="en-US" sz="1600" dirty="0">
                <a:latin typeface="+mj-lt"/>
              </a:rPr>
              <a:t>1).map(j =&gt;</a:t>
            </a:r>
          </a:p>
          <a:p>
            <a:pPr fontAlgn="auto">
              <a:spcBef>
                <a:spcPts val="0"/>
              </a:spcBef>
              <a:spcAft>
                <a:spcPts val="0"/>
              </a:spcAft>
              <a:defRPr/>
            </a:pPr>
            <a:r>
              <a:rPr kumimoji="0" lang="en-US" sz="1600" dirty="0">
                <a:solidFill>
                  <a:srgbClr val="FFC000"/>
                </a:solidFill>
                <a:latin typeface="+mj-lt"/>
              </a:rPr>
              <a:t>                          new</a:t>
            </a:r>
            <a:r>
              <a:rPr kumimoji="0" lang="en-US" sz="1600" dirty="0" smtClean="0">
                <a:latin typeface="+mj-lt"/>
              </a:rPr>
              <a:t> </a:t>
            </a:r>
            <a:r>
              <a:rPr kumimoji="0" lang="en-US" sz="1600" dirty="0" err="1">
                <a:solidFill>
                  <a:srgbClr val="92D050"/>
                </a:solidFill>
                <a:latin typeface="+mj-lt"/>
              </a:rPr>
              <a:t>MyRouter</a:t>
            </a:r>
            <a:r>
              <a:rPr kumimoji="0" lang="en-US" sz="1600" dirty="0">
                <a:latin typeface="+mj-lt"/>
              </a:rPr>
              <a:t>(5, </a:t>
            </a:r>
            <a:r>
              <a:rPr kumimoji="0" lang="en-US" sz="1600" dirty="0" err="1"/>
              <a:t>routerID</a:t>
            </a:r>
            <a:r>
              <a:rPr kumimoji="0" lang="en-US" sz="1600" dirty="0" smtClean="0">
                <a:latin typeface="+mj-lt"/>
              </a:rPr>
              <a:t>(</a:t>
            </a:r>
            <a:r>
              <a:rPr kumimoji="0" lang="en-US" sz="1600" dirty="0" err="1" smtClean="0">
                <a:latin typeface="+mj-lt"/>
              </a:rPr>
              <a:t>i</a:t>
            </a:r>
            <a:r>
              <a:rPr kumimoji="0" lang="en-US" sz="1600" dirty="0">
                <a:latin typeface="+mj-lt"/>
              </a:rPr>
              <a:t>, </a:t>
            </a:r>
            <a:r>
              <a:rPr kumimoji="0" lang="en-US" sz="1600" dirty="0" smtClean="0">
                <a:latin typeface="+mj-lt"/>
              </a:rPr>
              <a:t>j), </a:t>
            </a:r>
            <a:r>
              <a:rPr kumimoji="0" lang="en-US" sz="1600" dirty="0" err="1" smtClean="0">
                <a:latin typeface="+mj-lt"/>
              </a:rPr>
              <a:t>XYrouting</a:t>
            </a:r>
            <a:r>
              <a:rPr kumimoji="0" lang="en-US" sz="1600" dirty="0" smtClean="0">
                <a:latin typeface="+mj-lt"/>
              </a:rPr>
              <a:t>)))</a:t>
            </a:r>
            <a:endParaRPr kumimoji="0" lang="en-US" sz="1600" dirty="0">
              <a:latin typeface="+mj-lt"/>
            </a:endParaRPr>
          </a:p>
          <a:p>
            <a:pPr fontAlgn="auto">
              <a:spcBef>
                <a:spcPts val="0"/>
              </a:spcBef>
              <a:spcAft>
                <a:spcPts val="0"/>
              </a:spcAft>
              <a:defRPr/>
            </a:pPr>
            <a:r>
              <a:rPr kumimoji="0" lang="en-US" sz="1600" dirty="0">
                <a:latin typeface="+mj-lt"/>
              </a:rPr>
              <a:t>  </a:t>
            </a:r>
            <a:endParaRPr kumimoji="0" lang="en-US" sz="1600" dirty="0" smtClean="0">
              <a:latin typeface="+mj-lt"/>
            </a:endParaRPr>
          </a:p>
          <a:p>
            <a:pPr fontAlgn="auto">
              <a:spcBef>
                <a:spcPts val="0"/>
              </a:spcBef>
              <a:spcAft>
                <a:spcPts val="0"/>
              </a:spcAft>
              <a:defRPr/>
            </a:pPr>
            <a:r>
              <a:rPr kumimoji="0" lang="en-US" sz="1600" dirty="0">
                <a:solidFill>
                  <a:srgbClr val="FFC000"/>
                </a:solidFill>
                <a:latin typeface="+mj-lt"/>
              </a:rPr>
              <a:t>for</a:t>
            </a:r>
            <a:r>
              <a:rPr kumimoji="0" lang="en-US" sz="1600" dirty="0" smtClean="0">
                <a:latin typeface="+mj-lt"/>
              </a:rPr>
              <a:t> </a:t>
            </a:r>
            <a:r>
              <a:rPr kumimoji="0" lang="en-US" sz="1600" dirty="0">
                <a:latin typeface="+mj-lt"/>
              </a:rPr>
              <a:t>(j </a:t>
            </a:r>
            <a:r>
              <a:rPr kumimoji="0" lang="en-US" sz="1600" dirty="0">
                <a:solidFill>
                  <a:srgbClr val="FFC000"/>
                </a:solidFill>
                <a:latin typeface="+mj-lt"/>
              </a:rPr>
              <a:t>&lt;-</a:t>
            </a:r>
            <a:r>
              <a:rPr kumimoji="0" lang="en-US" sz="1600" dirty="0">
                <a:latin typeface="+mj-lt"/>
              </a:rPr>
              <a:t> 0 until </a:t>
            </a:r>
            <a:r>
              <a:rPr kumimoji="0" lang="en-US" sz="1600" dirty="0" err="1" smtClean="0">
                <a:latin typeface="+mj-lt"/>
              </a:rPr>
              <a:t>numRows</a:t>
            </a:r>
            <a:r>
              <a:rPr kumimoji="0" lang="en-US" sz="1600" dirty="0" smtClean="0">
                <a:latin typeface="+mj-lt"/>
              </a:rPr>
              <a:t>) </a:t>
            </a:r>
            <a:r>
              <a:rPr kumimoji="0" lang="en-US" sz="1600" dirty="0">
                <a:latin typeface="+mj-lt"/>
              </a:rPr>
              <a:t>{</a:t>
            </a:r>
          </a:p>
          <a:p>
            <a:pPr fontAlgn="auto">
              <a:spcBef>
                <a:spcPts val="0"/>
              </a:spcBef>
              <a:spcAft>
                <a:spcPts val="0"/>
              </a:spcAft>
              <a:defRPr/>
            </a:pPr>
            <a:r>
              <a:rPr kumimoji="0" lang="en-US" sz="1600" dirty="0">
                <a:latin typeface="+mj-lt"/>
              </a:rPr>
              <a:t>  </a:t>
            </a:r>
            <a:r>
              <a:rPr kumimoji="0" lang="en-US" sz="1600" dirty="0">
                <a:solidFill>
                  <a:srgbClr val="FFC000"/>
                </a:solidFill>
                <a:latin typeface="+mj-lt"/>
              </a:rPr>
              <a:t>for</a:t>
            </a:r>
            <a:r>
              <a:rPr kumimoji="0" lang="en-US" sz="1600" dirty="0" smtClean="0">
                <a:latin typeface="+mj-lt"/>
              </a:rPr>
              <a:t> </a:t>
            </a:r>
            <a:r>
              <a:rPr kumimoji="0" lang="en-US" sz="1600" dirty="0">
                <a:latin typeface="+mj-lt"/>
              </a:rPr>
              <a:t>(</a:t>
            </a:r>
            <a:r>
              <a:rPr kumimoji="0" lang="en-US" sz="1600" dirty="0" err="1">
                <a:latin typeface="+mj-lt"/>
              </a:rPr>
              <a:t>i</a:t>
            </a:r>
            <a:r>
              <a:rPr kumimoji="0" lang="en-US" sz="1600" dirty="0">
                <a:latin typeface="+mj-lt"/>
              </a:rPr>
              <a:t> </a:t>
            </a:r>
            <a:r>
              <a:rPr kumimoji="0" lang="en-US" sz="1600" dirty="0">
                <a:solidFill>
                  <a:srgbClr val="FFC000"/>
                </a:solidFill>
                <a:latin typeface="+mj-lt"/>
              </a:rPr>
              <a:t>&lt;-</a:t>
            </a:r>
            <a:r>
              <a:rPr kumimoji="0" lang="en-US" sz="1600" dirty="0">
                <a:latin typeface="+mj-lt"/>
              </a:rPr>
              <a:t> 1 until </a:t>
            </a:r>
            <a:r>
              <a:rPr kumimoji="0" lang="en-US" sz="1600" dirty="0" err="1" smtClean="0">
                <a:latin typeface="+mj-lt"/>
              </a:rPr>
              <a:t>numColumns</a:t>
            </a:r>
            <a:r>
              <a:rPr kumimoji="0" lang="en-US" sz="1600" dirty="0" smtClean="0">
                <a:latin typeface="+mj-lt"/>
              </a:rPr>
              <a:t>) </a:t>
            </a:r>
            <a:r>
              <a:rPr kumimoji="0" lang="en-US" sz="1600" dirty="0">
                <a:latin typeface="+mj-lt"/>
              </a:rPr>
              <a:t>{</a:t>
            </a:r>
          </a:p>
          <a:p>
            <a:pPr fontAlgn="auto">
              <a:spcBef>
                <a:spcPts val="0"/>
              </a:spcBef>
              <a:spcAft>
                <a:spcPts val="0"/>
              </a:spcAft>
              <a:defRPr/>
            </a:pPr>
            <a:r>
              <a:rPr kumimoji="0" lang="en-US" sz="1600" dirty="0">
                <a:latin typeface="+mj-lt"/>
              </a:rPr>
              <a:t>    </a:t>
            </a:r>
            <a:r>
              <a:rPr kumimoji="0" lang="en-US" sz="1600" dirty="0" smtClean="0">
                <a:latin typeface="+mj-lt"/>
              </a:rPr>
              <a:t>routers(</a:t>
            </a:r>
            <a:r>
              <a:rPr kumimoji="0" lang="en-US" sz="1600" dirty="0" err="1" smtClean="0">
                <a:latin typeface="+mj-lt"/>
              </a:rPr>
              <a:t>i</a:t>
            </a:r>
            <a:r>
              <a:rPr kumimoji="0" lang="en-US" sz="1600" dirty="0">
                <a:latin typeface="+mj-lt"/>
              </a:rPr>
              <a:t>)(j).</a:t>
            </a:r>
            <a:r>
              <a:rPr kumimoji="0" lang="en-US" sz="1600" dirty="0" err="1">
                <a:latin typeface="+mj-lt"/>
              </a:rPr>
              <a:t>io.ins</a:t>
            </a:r>
            <a:r>
              <a:rPr kumimoji="0" lang="en-US" sz="1600" dirty="0">
                <a:latin typeface="+mj-lt"/>
              </a:rPr>
              <a:t>(west) &lt;&gt; routers(i-1)(j).</a:t>
            </a:r>
            <a:r>
              <a:rPr kumimoji="0" lang="en-US" sz="1600" dirty="0" err="1">
                <a:latin typeface="+mj-lt"/>
              </a:rPr>
              <a:t>io.outs</a:t>
            </a:r>
            <a:r>
              <a:rPr kumimoji="0" lang="en-US" sz="1600" dirty="0">
                <a:latin typeface="+mj-lt"/>
              </a:rPr>
              <a:t>(east)</a:t>
            </a:r>
          </a:p>
          <a:p>
            <a:pPr fontAlgn="auto">
              <a:spcBef>
                <a:spcPts val="0"/>
              </a:spcBef>
              <a:spcAft>
                <a:spcPts val="0"/>
              </a:spcAft>
              <a:defRPr/>
            </a:pPr>
            <a:r>
              <a:rPr kumimoji="0" lang="en-US" sz="1600" dirty="0">
                <a:latin typeface="+mj-lt"/>
              </a:rPr>
              <a:t>    </a:t>
            </a:r>
            <a:r>
              <a:rPr kumimoji="0" lang="en-US" sz="1600" dirty="0" smtClean="0">
                <a:latin typeface="+mj-lt"/>
              </a:rPr>
              <a:t>routers(</a:t>
            </a:r>
            <a:r>
              <a:rPr kumimoji="0" lang="en-US" sz="1600" dirty="0" err="1" smtClean="0">
                <a:latin typeface="+mj-lt"/>
              </a:rPr>
              <a:t>i</a:t>
            </a:r>
            <a:r>
              <a:rPr kumimoji="0" lang="en-US" sz="1600" dirty="0">
                <a:latin typeface="+mj-lt"/>
              </a:rPr>
              <a:t>)(j).</a:t>
            </a:r>
            <a:r>
              <a:rPr kumimoji="0" lang="en-US" sz="1600" dirty="0" err="1">
                <a:latin typeface="+mj-lt"/>
              </a:rPr>
              <a:t>io.outs</a:t>
            </a:r>
            <a:r>
              <a:rPr kumimoji="0" lang="en-US" sz="1600" dirty="0">
                <a:latin typeface="+mj-lt"/>
              </a:rPr>
              <a:t>(west) &lt;&gt; routers(i-1)(j).</a:t>
            </a:r>
            <a:r>
              <a:rPr kumimoji="0" lang="en-US" sz="1600" dirty="0" err="1">
                <a:latin typeface="+mj-lt"/>
              </a:rPr>
              <a:t>io.ins</a:t>
            </a:r>
            <a:r>
              <a:rPr kumimoji="0" lang="en-US" sz="1600" dirty="0">
                <a:latin typeface="+mj-lt"/>
              </a:rPr>
              <a:t>(east</a:t>
            </a:r>
            <a:r>
              <a:rPr kumimoji="0" lang="en-US" sz="1600" dirty="0" smtClean="0">
                <a:latin typeface="+mj-lt"/>
              </a:rPr>
              <a:t>)}}</a:t>
            </a:r>
          </a:p>
          <a:p>
            <a:pPr fontAlgn="auto">
              <a:spcBef>
                <a:spcPts val="0"/>
              </a:spcBef>
              <a:spcAft>
                <a:spcPts val="0"/>
              </a:spcAft>
              <a:defRPr/>
            </a:pPr>
            <a:endParaRPr kumimoji="0" lang="en-US" sz="1600" dirty="0">
              <a:latin typeface="+mj-lt"/>
            </a:endParaRPr>
          </a:p>
          <a:p>
            <a:pPr fontAlgn="auto">
              <a:spcBef>
                <a:spcPts val="0"/>
              </a:spcBef>
              <a:spcAft>
                <a:spcPts val="0"/>
              </a:spcAft>
              <a:defRPr/>
            </a:pPr>
            <a:r>
              <a:rPr kumimoji="0" lang="en-US" sz="1600" dirty="0">
                <a:solidFill>
                  <a:srgbClr val="FFC000"/>
                </a:solidFill>
                <a:latin typeface="+mj-lt"/>
              </a:rPr>
              <a:t>for</a:t>
            </a:r>
            <a:r>
              <a:rPr kumimoji="0" lang="en-US" sz="1600" dirty="0" smtClean="0">
                <a:latin typeface="+mj-lt"/>
              </a:rPr>
              <a:t> </a:t>
            </a:r>
            <a:r>
              <a:rPr kumimoji="0" lang="en-US" sz="1600" dirty="0">
                <a:latin typeface="+mj-lt"/>
              </a:rPr>
              <a:t>(</a:t>
            </a:r>
            <a:r>
              <a:rPr kumimoji="0" lang="en-US" sz="1600" dirty="0" err="1">
                <a:latin typeface="+mj-lt"/>
              </a:rPr>
              <a:t>i</a:t>
            </a:r>
            <a:r>
              <a:rPr kumimoji="0" lang="en-US" sz="1600" dirty="0">
                <a:latin typeface="+mj-lt"/>
              </a:rPr>
              <a:t> </a:t>
            </a:r>
            <a:r>
              <a:rPr kumimoji="0" lang="en-US" sz="1600" dirty="0">
                <a:solidFill>
                  <a:srgbClr val="FFC000"/>
                </a:solidFill>
                <a:latin typeface="+mj-lt"/>
              </a:rPr>
              <a:t>&lt;-</a:t>
            </a:r>
            <a:r>
              <a:rPr kumimoji="0" lang="en-US" sz="1600" dirty="0">
                <a:latin typeface="+mj-lt"/>
              </a:rPr>
              <a:t> 0 until </a:t>
            </a:r>
            <a:r>
              <a:rPr kumimoji="0" lang="en-US" sz="1600" dirty="0" err="1" smtClean="0">
                <a:latin typeface="+mj-lt"/>
              </a:rPr>
              <a:t>numRows</a:t>
            </a:r>
            <a:r>
              <a:rPr kumimoji="0" lang="en-US" sz="1600" dirty="0" smtClean="0">
                <a:latin typeface="+mj-lt"/>
              </a:rPr>
              <a:t>) </a:t>
            </a:r>
            <a:r>
              <a:rPr kumimoji="0" lang="en-US" sz="1600" dirty="0">
                <a:latin typeface="+mj-lt"/>
              </a:rPr>
              <a:t>{</a:t>
            </a:r>
          </a:p>
          <a:p>
            <a:pPr fontAlgn="auto">
              <a:spcBef>
                <a:spcPts val="0"/>
              </a:spcBef>
              <a:spcAft>
                <a:spcPts val="0"/>
              </a:spcAft>
              <a:defRPr/>
            </a:pPr>
            <a:r>
              <a:rPr kumimoji="0" lang="en-US" sz="1600" dirty="0" smtClean="0">
                <a:latin typeface="+mj-lt"/>
              </a:rPr>
              <a:t>  </a:t>
            </a:r>
            <a:r>
              <a:rPr kumimoji="0" lang="en-US" sz="1600" dirty="0">
                <a:solidFill>
                  <a:srgbClr val="FFC000"/>
                </a:solidFill>
                <a:latin typeface="+mj-lt"/>
              </a:rPr>
              <a:t>for</a:t>
            </a:r>
            <a:r>
              <a:rPr kumimoji="0" lang="en-US" sz="1600" dirty="0" smtClean="0">
                <a:latin typeface="+mj-lt"/>
              </a:rPr>
              <a:t> </a:t>
            </a:r>
            <a:r>
              <a:rPr kumimoji="0" lang="en-US" sz="1600" dirty="0">
                <a:latin typeface="+mj-lt"/>
              </a:rPr>
              <a:t>(j </a:t>
            </a:r>
            <a:r>
              <a:rPr kumimoji="0" lang="en-US" sz="1600" dirty="0">
                <a:solidFill>
                  <a:srgbClr val="FFC000"/>
                </a:solidFill>
                <a:latin typeface="+mj-lt"/>
              </a:rPr>
              <a:t>&lt;-</a:t>
            </a:r>
            <a:r>
              <a:rPr kumimoji="0" lang="en-US" sz="1600" dirty="0">
                <a:latin typeface="+mj-lt"/>
              </a:rPr>
              <a:t> 1 until </a:t>
            </a:r>
            <a:r>
              <a:rPr kumimoji="0" lang="en-US" sz="1600" dirty="0" err="1" smtClean="0">
                <a:latin typeface="+mj-lt"/>
              </a:rPr>
              <a:t>numColumns</a:t>
            </a:r>
            <a:r>
              <a:rPr kumimoji="0" lang="en-US" sz="1600" dirty="0" smtClean="0">
                <a:latin typeface="+mj-lt"/>
              </a:rPr>
              <a:t>) </a:t>
            </a:r>
            <a:r>
              <a:rPr kumimoji="0" lang="en-US" sz="1600" dirty="0">
                <a:latin typeface="+mj-lt"/>
              </a:rPr>
              <a:t>{</a:t>
            </a:r>
          </a:p>
          <a:p>
            <a:pPr fontAlgn="auto">
              <a:spcBef>
                <a:spcPts val="0"/>
              </a:spcBef>
              <a:spcAft>
                <a:spcPts val="0"/>
              </a:spcAft>
              <a:defRPr/>
            </a:pPr>
            <a:r>
              <a:rPr kumimoji="0" lang="en-US" sz="1600" dirty="0">
                <a:latin typeface="+mj-lt"/>
              </a:rPr>
              <a:t>    </a:t>
            </a:r>
            <a:r>
              <a:rPr kumimoji="0" lang="en-US" sz="1600" dirty="0" smtClean="0">
                <a:latin typeface="+mj-lt"/>
              </a:rPr>
              <a:t>routers(</a:t>
            </a:r>
            <a:r>
              <a:rPr kumimoji="0" lang="en-US" sz="1600" dirty="0" err="1" smtClean="0">
                <a:latin typeface="+mj-lt"/>
              </a:rPr>
              <a:t>i</a:t>
            </a:r>
            <a:r>
              <a:rPr kumimoji="0" lang="en-US" sz="1600" dirty="0">
                <a:latin typeface="+mj-lt"/>
              </a:rPr>
              <a:t>)(j).</a:t>
            </a:r>
            <a:r>
              <a:rPr kumimoji="0" lang="en-US" sz="1600" dirty="0" err="1">
                <a:latin typeface="+mj-lt"/>
              </a:rPr>
              <a:t>io.ins</a:t>
            </a:r>
            <a:r>
              <a:rPr kumimoji="0" lang="en-US" sz="1600" dirty="0">
                <a:latin typeface="+mj-lt"/>
              </a:rPr>
              <a:t>(south) &lt;&gt; routers(</a:t>
            </a:r>
            <a:r>
              <a:rPr kumimoji="0" lang="en-US" sz="1600" dirty="0" err="1">
                <a:latin typeface="+mj-lt"/>
              </a:rPr>
              <a:t>i</a:t>
            </a:r>
            <a:r>
              <a:rPr kumimoji="0" lang="en-US" sz="1600" dirty="0">
                <a:latin typeface="+mj-lt"/>
              </a:rPr>
              <a:t>)(j-1).</a:t>
            </a:r>
            <a:r>
              <a:rPr kumimoji="0" lang="en-US" sz="1600" dirty="0" err="1">
                <a:latin typeface="+mj-lt"/>
              </a:rPr>
              <a:t>io.outs</a:t>
            </a:r>
            <a:r>
              <a:rPr kumimoji="0" lang="en-US" sz="1600" dirty="0">
                <a:latin typeface="+mj-lt"/>
              </a:rPr>
              <a:t>(north)</a:t>
            </a:r>
          </a:p>
          <a:p>
            <a:pPr fontAlgn="auto">
              <a:spcBef>
                <a:spcPts val="0"/>
              </a:spcBef>
              <a:spcAft>
                <a:spcPts val="0"/>
              </a:spcAft>
              <a:defRPr/>
            </a:pPr>
            <a:r>
              <a:rPr kumimoji="0" lang="en-US" sz="1600" dirty="0">
                <a:latin typeface="+mj-lt"/>
              </a:rPr>
              <a:t>    </a:t>
            </a:r>
            <a:r>
              <a:rPr kumimoji="0" lang="en-US" sz="1600" dirty="0" smtClean="0">
                <a:latin typeface="+mj-lt"/>
              </a:rPr>
              <a:t>routers(</a:t>
            </a:r>
            <a:r>
              <a:rPr kumimoji="0" lang="en-US" sz="1600" dirty="0" err="1" smtClean="0">
                <a:latin typeface="+mj-lt"/>
              </a:rPr>
              <a:t>i</a:t>
            </a:r>
            <a:r>
              <a:rPr kumimoji="0" lang="en-US" sz="1600" dirty="0">
                <a:latin typeface="+mj-lt"/>
              </a:rPr>
              <a:t>)(j).</a:t>
            </a:r>
            <a:r>
              <a:rPr kumimoji="0" lang="en-US" sz="1600" dirty="0" err="1">
                <a:latin typeface="+mj-lt"/>
              </a:rPr>
              <a:t>io.outs</a:t>
            </a:r>
            <a:r>
              <a:rPr kumimoji="0" lang="en-US" sz="1600" dirty="0">
                <a:latin typeface="+mj-lt"/>
              </a:rPr>
              <a:t>(south) &lt;&gt; routers(</a:t>
            </a:r>
            <a:r>
              <a:rPr kumimoji="0" lang="en-US" sz="1600" dirty="0" err="1">
                <a:latin typeface="+mj-lt"/>
              </a:rPr>
              <a:t>i</a:t>
            </a:r>
            <a:r>
              <a:rPr kumimoji="0" lang="en-US" sz="1600" dirty="0">
                <a:latin typeface="+mj-lt"/>
              </a:rPr>
              <a:t>)(j-1).</a:t>
            </a:r>
            <a:r>
              <a:rPr kumimoji="0" lang="en-US" sz="1600" dirty="0" err="1">
                <a:latin typeface="+mj-lt"/>
              </a:rPr>
              <a:t>io.ins</a:t>
            </a:r>
            <a:r>
              <a:rPr kumimoji="0" lang="en-US" sz="1600" dirty="0">
                <a:latin typeface="+mj-lt"/>
              </a:rPr>
              <a:t>(north</a:t>
            </a:r>
            <a:r>
              <a:rPr kumimoji="0" lang="en-US" sz="1600" dirty="0" smtClean="0">
                <a:latin typeface="+mj-lt"/>
              </a:rPr>
              <a:t>)}}</a:t>
            </a:r>
          </a:p>
          <a:p>
            <a:pPr fontAlgn="auto">
              <a:spcBef>
                <a:spcPts val="0"/>
              </a:spcBef>
              <a:spcAft>
                <a:spcPts val="0"/>
              </a:spcAft>
              <a:defRPr/>
            </a:pPr>
            <a:endParaRPr kumimoji="0" lang="en-US" sz="1600" dirty="0">
              <a:latin typeface="+mj-lt"/>
            </a:endParaRPr>
          </a:p>
          <a:p>
            <a:pPr fontAlgn="auto">
              <a:spcBef>
                <a:spcPts val="0"/>
              </a:spcBef>
              <a:spcAft>
                <a:spcPts val="0"/>
              </a:spcAft>
              <a:defRPr/>
            </a:pPr>
            <a:r>
              <a:rPr kumimoji="0" lang="en-US" sz="1600" dirty="0" smtClean="0">
                <a:solidFill>
                  <a:srgbClr val="FFC000"/>
                </a:solidFill>
                <a:latin typeface="+mj-lt"/>
              </a:rPr>
              <a:t>f</a:t>
            </a:r>
            <a:r>
              <a:rPr kumimoji="0" lang="en-US" sz="1600" dirty="0">
                <a:solidFill>
                  <a:srgbClr val="FFC000"/>
                </a:solidFill>
                <a:latin typeface="+mj-lt"/>
              </a:rPr>
              <a:t>o</a:t>
            </a:r>
            <a:r>
              <a:rPr kumimoji="0" lang="en-US" sz="1600" dirty="0" smtClean="0">
                <a:solidFill>
                  <a:srgbClr val="FFC000"/>
                </a:solidFill>
                <a:latin typeface="+mj-lt"/>
              </a:rPr>
              <a:t>r</a:t>
            </a:r>
            <a:r>
              <a:rPr kumimoji="0" lang="en-US" sz="1600" dirty="0" smtClean="0">
                <a:latin typeface="+mj-lt"/>
              </a:rPr>
              <a:t> </a:t>
            </a:r>
            <a:r>
              <a:rPr kumimoji="0" lang="en-US" sz="1600" dirty="0">
                <a:latin typeface="+mj-lt"/>
              </a:rPr>
              <a:t>(</a:t>
            </a:r>
            <a:r>
              <a:rPr kumimoji="0" lang="en-US" sz="1600" dirty="0" err="1">
                <a:latin typeface="+mj-lt"/>
              </a:rPr>
              <a:t>i</a:t>
            </a:r>
            <a:r>
              <a:rPr kumimoji="0" lang="en-US" sz="1600" dirty="0">
                <a:latin typeface="+mj-lt"/>
              </a:rPr>
              <a:t> </a:t>
            </a:r>
            <a:r>
              <a:rPr kumimoji="0" lang="en-US" sz="1600" dirty="0">
                <a:solidFill>
                  <a:srgbClr val="FFC000"/>
                </a:solidFill>
                <a:latin typeface="+mj-lt"/>
              </a:rPr>
              <a:t>&lt;-</a:t>
            </a:r>
            <a:r>
              <a:rPr kumimoji="0" lang="en-US" sz="1600" dirty="0">
                <a:latin typeface="+mj-lt"/>
              </a:rPr>
              <a:t> 0 until </a:t>
            </a:r>
            <a:r>
              <a:rPr kumimoji="0" lang="en-US" sz="1600" dirty="0" err="1" smtClean="0">
                <a:latin typeface="+mj-lt"/>
              </a:rPr>
              <a:t>numRows</a:t>
            </a:r>
            <a:r>
              <a:rPr kumimoji="0" lang="en-US" sz="1600" dirty="0" smtClean="0">
                <a:latin typeface="+mj-lt"/>
              </a:rPr>
              <a:t>) </a:t>
            </a:r>
            <a:r>
              <a:rPr kumimoji="0" lang="en-US" sz="1600" dirty="0">
                <a:latin typeface="+mj-lt"/>
              </a:rPr>
              <a:t>{</a:t>
            </a:r>
          </a:p>
          <a:p>
            <a:pPr fontAlgn="auto">
              <a:spcBef>
                <a:spcPts val="0"/>
              </a:spcBef>
              <a:spcAft>
                <a:spcPts val="0"/>
              </a:spcAft>
              <a:defRPr/>
            </a:pPr>
            <a:r>
              <a:rPr kumimoji="0" lang="en-US" sz="1600" dirty="0">
                <a:latin typeface="+mj-lt"/>
              </a:rPr>
              <a:t>  </a:t>
            </a:r>
            <a:r>
              <a:rPr kumimoji="0" lang="en-US" sz="1600" dirty="0">
                <a:solidFill>
                  <a:srgbClr val="FFC000"/>
                </a:solidFill>
                <a:latin typeface="+mj-lt"/>
              </a:rPr>
              <a:t>for</a:t>
            </a:r>
            <a:r>
              <a:rPr kumimoji="0" lang="en-US" sz="1600" dirty="0" smtClean="0">
                <a:latin typeface="+mj-lt"/>
              </a:rPr>
              <a:t> </a:t>
            </a:r>
            <a:r>
              <a:rPr kumimoji="0" lang="en-US" sz="1600" dirty="0">
                <a:latin typeface="+mj-lt"/>
              </a:rPr>
              <a:t>(j </a:t>
            </a:r>
            <a:r>
              <a:rPr kumimoji="0" lang="en-US" sz="1600" dirty="0">
                <a:solidFill>
                  <a:srgbClr val="FFC000"/>
                </a:solidFill>
                <a:latin typeface="+mj-lt"/>
              </a:rPr>
              <a:t>&lt;-</a:t>
            </a:r>
            <a:r>
              <a:rPr kumimoji="0" lang="en-US" sz="1600" dirty="0">
                <a:latin typeface="+mj-lt"/>
              </a:rPr>
              <a:t> 0 until </a:t>
            </a:r>
            <a:r>
              <a:rPr kumimoji="0" lang="en-US" sz="1600" dirty="0" err="1" smtClean="0">
                <a:latin typeface="+mj-lt"/>
              </a:rPr>
              <a:t>numColumns</a:t>
            </a:r>
            <a:r>
              <a:rPr kumimoji="0" lang="en-US" sz="1600" dirty="0" smtClean="0">
                <a:latin typeface="+mj-lt"/>
              </a:rPr>
              <a:t>) </a:t>
            </a:r>
            <a:r>
              <a:rPr kumimoji="0" lang="en-US" sz="1600" dirty="0">
                <a:latin typeface="+mj-lt"/>
              </a:rPr>
              <a:t>{</a:t>
            </a:r>
          </a:p>
          <a:p>
            <a:pPr fontAlgn="auto">
              <a:spcBef>
                <a:spcPts val="0"/>
              </a:spcBef>
              <a:spcAft>
                <a:spcPts val="0"/>
              </a:spcAft>
              <a:defRPr/>
            </a:pPr>
            <a:r>
              <a:rPr kumimoji="0" lang="en-US" sz="1600" dirty="0">
                <a:latin typeface="+mj-lt"/>
              </a:rPr>
              <a:t>    </a:t>
            </a:r>
            <a:r>
              <a:rPr kumimoji="0" lang="en-US" sz="1600" dirty="0" err="1" smtClean="0">
                <a:latin typeface="+mj-lt"/>
              </a:rPr>
              <a:t>io.tap</a:t>
            </a:r>
            <a:r>
              <a:rPr kumimoji="0" lang="en-US" sz="1600" dirty="0" smtClean="0">
                <a:latin typeface="+mj-lt"/>
              </a:rPr>
              <a:t>(</a:t>
            </a:r>
            <a:r>
              <a:rPr kumimoji="0" lang="en-US" sz="1600" dirty="0" err="1"/>
              <a:t>routerID</a:t>
            </a:r>
            <a:r>
              <a:rPr kumimoji="0" lang="en-US" sz="1600" dirty="0" smtClean="0">
                <a:latin typeface="+mj-lt"/>
              </a:rPr>
              <a:t>(</a:t>
            </a:r>
            <a:r>
              <a:rPr kumimoji="0" lang="en-US" sz="1600" dirty="0" err="1" smtClean="0">
                <a:latin typeface="+mj-lt"/>
              </a:rPr>
              <a:t>i</a:t>
            </a:r>
            <a:r>
              <a:rPr kumimoji="0" lang="en-US" sz="1600" dirty="0">
                <a:latin typeface="+mj-lt"/>
              </a:rPr>
              <a:t>, </a:t>
            </a:r>
            <a:r>
              <a:rPr kumimoji="0" lang="en-US" sz="1600" dirty="0" smtClean="0">
                <a:latin typeface="+mj-lt"/>
              </a:rPr>
              <a:t>j)).</a:t>
            </a:r>
            <a:r>
              <a:rPr kumimoji="0" lang="en-US" sz="1600" dirty="0" err="1">
                <a:latin typeface="+mj-lt"/>
              </a:rPr>
              <a:t>deq</a:t>
            </a:r>
            <a:r>
              <a:rPr kumimoji="0" lang="en-US" sz="1600" dirty="0">
                <a:latin typeface="+mj-lt"/>
              </a:rPr>
              <a:t> &lt;&gt; routers(</a:t>
            </a:r>
            <a:r>
              <a:rPr kumimoji="0" lang="en-US" sz="1600" dirty="0" err="1">
                <a:latin typeface="+mj-lt"/>
              </a:rPr>
              <a:t>i</a:t>
            </a:r>
            <a:r>
              <a:rPr kumimoji="0" lang="en-US" sz="1600" dirty="0">
                <a:latin typeface="+mj-lt"/>
              </a:rPr>
              <a:t>)(j).</a:t>
            </a:r>
            <a:r>
              <a:rPr kumimoji="0" lang="en-US" sz="1600" dirty="0" err="1">
                <a:latin typeface="+mj-lt"/>
              </a:rPr>
              <a:t>io.outs</a:t>
            </a:r>
            <a:r>
              <a:rPr kumimoji="0" lang="en-US" sz="1600" dirty="0">
                <a:latin typeface="+mj-lt"/>
              </a:rPr>
              <a:t>(</a:t>
            </a:r>
            <a:r>
              <a:rPr kumimoji="0" lang="en-US" sz="1600" dirty="0" err="1">
                <a:latin typeface="+mj-lt"/>
              </a:rPr>
              <a:t>cpu</a:t>
            </a:r>
            <a:r>
              <a:rPr kumimoji="0" lang="en-US" sz="1600" dirty="0">
                <a:latin typeface="+mj-lt"/>
              </a:rPr>
              <a:t>)</a:t>
            </a:r>
          </a:p>
          <a:p>
            <a:pPr fontAlgn="auto">
              <a:spcBef>
                <a:spcPts val="0"/>
              </a:spcBef>
              <a:spcAft>
                <a:spcPts val="0"/>
              </a:spcAft>
              <a:defRPr/>
            </a:pPr>
            <a:r>
              <a:rPr kumimoji="0" lang="en-US" sz="1600" dirty="0">
                <a:latin typeface="+mj-lt"/>
              </a:rPr>
              <a:t>    </a:t>
            </a:r>
            <a:r>
              <a:rPr kumimoji="0" lang="en-US" sz="1600" dirty="0" err="1" smtClean="0">
                <a:latin typeface="+mj-lt"/>
              </a:rPr>
              <a:t>io.tap</a:t>
            </a:r>
            <a:r>
              <a:rPr kumimoji="0" lang="en-US" sz="1600" dirty="0" smtClean="0">
                <a:latin typeface="+mj-lt"/>
              </a:rPr>
              <a:t>(</a:t>
            </a:r>
            <a:r>
              <a:rPr kumimoji="0" lang="en-US" sz="1600" dirty="0" err="1"/>
              <a:t>routerID</a:t>
            </a:r>
            <a:r>
              <a:rPr kumimoji="0" lang="en-US" sz="1600" dirty="0" smtClean="0">
                <a:latin typeface="+mj-lt"/>
              </a:rPr>
              <a:t>(</a:t>
            </a:r>
            <a:r>
              <a:rPr kumimoji="0" lang="en-US" sz="1600" dirty="0" err="1" smtClean="0">
                <a:latin typeface="+mj-lt"/>
              </a:rPr>
              <a:t>i</a:t>
            </a:r>
            <a:r>
              <a:rPr kumimoji="0" lang="en-US" sz="1600" dirty="0">
                <a:latin typeface="+mj-lt"/>
              </a:rPr>
              <a:t>, </a:t>
            </a:r>
            <a:r>
              <a:rPr kumimoji="0" lang="en-US" sz="1600" dirty="0" smtClean="0">
                <a:latin typeface="+mj-lt"/>
              </a:rPr>
              <a:t>j)).</a:t>
            </a:r>
            <a:r>
              <a:rPr kumimoji="0" lang="en-US" sz="1600" dirty="0" err="1">
                <a:latin typeface="+mj-lt"/>
              </a:rPr>
              <a:t>enq</a:t>
            </a:r>
            <a:r>
              <a:rPr kumimoji="0" lang="en-US" sz="1600" dirty="0">
                <a:latin typeface="+mj-lt"/>
              </a:rPr>
              <a:t> &lt;&gt; routers(</a:t>
            </a:r>
            <a:r>
              <a:rPr kumimoji="0" lang="en-US" sz="1600" dirty="0" err="1">
                <a:latin typeface="+mj-lt"/>
              </a:rPr>
              <a:t>i</a:t>
            </a:r>
            <a:r>
              <a:rPr kumimoji="0" lang="en-US" sz="1600" dirty="0">
                <a:latin typeface="+mj-lt"/>
              </a:rPr>
              <a:t>)(j).</a:t>
            </a:r>
            <a:r>
              <a:rPr kumimoji="0" lang="en-US" sz="1600" dirty="0" err="1">
                <a:latin typeface="+mj-lt"/>
              </a:rPr>
              <a:t>io.ins</a:t>
            </a:r>
            <a:r>
              <a:rPr kumimoji="0" lang="en-US" sz="1600" dirty="0">
                <a:latin typeface="+mj-lt"/>
              </a:rPr>
              <a:t>(</a:t>
            </a:r>
            <a:r>
              <a:rPr kumimoji="0" lang="en-US" sz="1600" dirty="0" err="1">
                <a:latin typeface="+mj-lt"/>
              </a:rPr>
              <a:t>cpu</a:t>
            </a:r>
            <a:r>
              <a:rPr kumimoji="0" lang="en-US" sz="1600" dirty="0" smtClean="0">
                <a:latin typeface="+mj-lt"/>
              </a:rPr>
              <a:t>)}}</a:t>
            </a:r>
            <a:endParaRPr kumimoji="0" lang="en-US" sz="1600" dirty="0">
              <a:latin typeface="+mj-lt"/>
            </a:endParaRPr>
          </a:p>
        </p:txBody>
      </p:sp>
      <p:sp>
        <p:nvSpPr>
          <p:cNvPr id="7" name="TextBox 4"/>
          <p:cNvSpPr txBox="1">
            <a:spLocks noChangeArrowheads="1"/>
          </p:cNvSpPr>
          <p:nvPr/>
        </p:nvSpPr>
        <p:spPr bwMode="auto">
          <a:xfrm>
            <a:off x="1752600" y="2667000"/>
            <a:ext cx="5334000" cy="831850"/>
          </a:xfrm>
          <a:prstGeom prst="rect">
            <a:avLst/>
          </a:prstGeom>
          <a:solidFill>
            <a:schemeClr val="bg1"/>
          </a:solidFill>
          <a:ln w="28575">
            <a:solidFill>
              <a:schemeClr val="tx1"/>
            </a:solidFill>
            <a:miter lim="800000"/>
            <a:headEnd/>
            <a:tailEnd/>
          </a:ln>
        </p:spPr>
        <p:txBody>
          <a:bodyPr>
            <a:spAutoFit/>
          </a:bodyPr>
          <a:lstStyle/>
          <a:p>
            <a:r>
              <a:rPr kumimoji="0" lang="en-US" sz="4800" b="1" dirty="0">
                <a:latin typeface="Calibri Light"/>
              </a:rPr>
              <a:t>Fits on 1 page!</a:t>
            </a:r>
          </a:p>
        </p:txBody>
      </p:sp>
      <p:sp>
        <p:nvSpPr>
          <p:cNvPr id="2" name="Slide Number Placeholder 1"/>
          <p:cNvSpPr>
            <a:spLocks noGrp="1"/>
          </p:cNvSpPr>
          <p:nvPr>
            <p:ph type="sldNum" sz="quarter" idx="10"/>
          </p:nvPr>
        </p:nvSpPr>
        <p:spPr/>
        <p:txBody>
          <a:bodyPr/>
          <a:lstStyle/>
          <a:p>
            <a:fld id="{2907382B-070F-493D-9ABF-F8FE4257D702}" type="slidenum">
              <a:rPr lang="en-US" smtClean="0"/>
              <a:t>10</a:t>
            </a:fld>
            <a:endParaRPr lang="en-US"/>
          </a:p>
        </p:txBody>
      </p:sp>
    </p:spTree>
    <p:extLst>
      <p:ext uri="{BB962C8B-B14F-4D97-AF65-F5344CB8AC3E}">
        <p14:creationId xmlns:p14="http://schemas.microsoft.com/office/powerpoint/2010/main" val="280805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lIns="91440" tIns="45720" rIns="91440" bIns="45720"/>
          <a:lstStyle/>
          <a:p>
            <a:r>
              <a:rPr lang="en-US"/>
              <a:t>Application Case Study: K-means</a:t>
            </a:r>
          </a:p>
        </p:txBody>
      </p:sp>
      <p:sp>
        <p:nvSpPr>
          <p:cNvPr id="14" name="Content Placeholder 2"/>
          <p:cNvSpPr>
            <a:spLocks noGrp="1"/>
          </p:cNvSpPr>
          <p:nvPr>
            <p:ph idx="4294967295"/>
          </p:nvPr>
        </p:nvSpPr>
        <p:spPr>
          <a:xfrm>
            <a:off x="825500" y="1524000"/>
            <a:ext cx="7610475" cy="727075"/>
          </a:xfrm>
        </p:spPr>
        <p:txBody>
          <a:bodyPr lIns="91440" tIns="45720" rIns="91440" bIns="45720">
            <a:normAutofit/>
          </a:bodyPr>
          <a:lstStyle/>
          <a:p>
            <a:pPr marL="0" indent="0">
              <a:lnSpc>
                <a:spcPct val="80000"/>
              </a:lnSpc>
              <a:buFont typeface="Wingdings" pitchFamily="2" charset="2"/>
              <a:buNone/>
            </a:pPr>
            <a:r>
              <a:rPr lang="en-US" sz="1900" dirty="0"/>
              <a:t>Cluster N points in D-dim space into C clusters</a:t>
            </a:r>
          </a:p>
          <a:p>
            <a:pPr lvl="1">
              <a:lnSpc>
                <a:spcPct val="80000"/>
              </a:lnSpc>
            </a:pPr>
            <a:endParaRPr lang="en-US" sz="1800" dirty="0"/>
          </a:p>
          <a:p>
            <a:pPr marL="0" indent="0">
              <a:lnSpc>
                <a:spcPct val="80000"/>
              </a:lnSpc>
            </a:pPr>
            <a:endParaRPr lang="en-US" sz="1900" dirty="0"/>
          </a:p>
        </p:txBody>
      </p:sp>
      <p:grpSp>
        <p:nvGrpSpPr>
          <p:cNvPr id="29701" name="Group 66"/>
          <p:cNvGrpSpPr>
            <a:grpSpLocks/>
          </p:cNvGrpSpPr>
          <p:nvPr/>
        </p:nvGrpSpPr>
        <p:grpSpPr bwMode="auto">
          <a:xfrm>
            <a:off x="5891213" y="2670175"/>
            <a:ext cx="2317751" cy="2892425"/>
            <a:chOff x="5670659" y="2044576"/>
            <a:chExt cx="3016141" cy="3763408"/>
          </a:xfrm>
        </p:grpSpPr>
        <p:sp>
          <p:nvSpPr>
            <p:cNvPr id="7" name="Oval 6"/>
            <p:cNvSpPr/>
            <p:nvPr/>
          </p:nvSpPr>
          <p:spPr>
            <a:xfrm>
              <a:off x="7019658" y="2329620"/>
              <a:ext cx="152873" cy="152850"/>
            </a:xfrm>
            <a:prstGeom prst="ellipse">
              <a:avLst/>
            </a:prstGeom>
            <a:solidFill>
              <a:schemeClr val="tx2"/>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sp>
          <p:nvSpPr>
            <p:cNvPr id="8" name="Oval 7"/>
            <p:cNvSpPr/>
            <p:nvPr/>
          </p:nvSpPr>
          <p:spPr>
            <a:xfrm>
              <a:off x="7705520" y="2635320"/>
              <a:ext cx="152873" cy="150785"/>
            </a:xfrm>
            <a:prstGeom prst="ellipse">
              <a:avLst/>
            </a:prstGeom>
            <a:solidFill>
              <a:schemeClr val="tx2"/>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sp>
          <p:nvSpPr>
            <p:cNvPr id="9" name="Oval 8"/>
            <p:cNvSpPr/>
            <p:nvPr/>
          </p:nvSpPr>
          <p:spPr>
            <a:xfrm>
              <a:off x="7017593" y="3211605"/>
              <a:ext cx="152873" cy="152850"/>
            </a:xfrm>
            <a:prstGeom prst="ellipse">
              <a:avLst/>
            </a:prstGeom>
            <a:solidFill>
              <a:schemeClr val="tx2"/>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sp>
          <p:nvSpPr>
            <p:cNvPr id="10" name="Oval 9"/>
            <p:cNvSpPr/>
            <p:nvPr/>
          </p:nvSpPr>
          <p:spPr>
            <a:xfrm>
              <a:off x="6238767" y="4738036"/>
              <a:ext cx="152873" cy="15285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fontAlgn="auto">
                <a:spcBef>
                  <a:spcPts val="0"/>
                </a:spcBef>
                <a:spcAft>
                  <a:spcPts val="0"/>
                </a:spcAft>
                <a:defRPr/>
              </a:pPr>
              <a:endParaRPr kumimoji="0" lang="en-US" sz="1800"/>
            </a:p>
          </p:txBody>
        </p:sp>
        <p:sp>
          <p:nvSpPr>
            <p:cNvPr id="11" name="Oval 10"/>
            <p:cNvSpPr/>
            <p:nvPr/>
          </p:nvSpPr>
          <p:spPr>
            <a:xfrm>
              <a:off x="7562977" y="4636825"/>
              <a:ext cx="152873" cy="15078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fontAlgn="auto">
                <a:spcBef>
                  <a:spcPts val="0"/>
                </a:spcBef>
                <a:spcAft>
                  <a:spcPts val="0"/>
                </a:spcAft>
                <a:defRPr/>
              </a:pPr>
              <a:endParaRPr kumimoji="0" lang="en-US" sz="1800"/>
            </a:p>
          </p:txBody>
        </p:sp>
        <p:sp>
          <p:nvSpPr>
            <p:cNvPr id="12" name="Oval 11"/>
            <p:cNvSpPr/>
            <p:nvPr/>
          </p:nvSpPr>
          <p:spPr>
            <a:xfrm>
              <a:off x="8126953" y="4331126"/>
              <a:ext cx="150808" cy="15285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fontAlgn="auto">
                <a:spcBef>
                  <a:spcPts val="0"/>
                </a:spcBef>
                <a:spcAft>
                  <a:spcPts val="0"/>
                </a:spcAft>
                <a:defRPr/>
              </a:pPr>
              <a:endParaRPr kumimoji="0" lang="en-US" sz="1800"/>
            </a:p>
          </p:txBody>
        </p:sp>
        <p:sp>
          <p:nvSpPr>
            <p:cNvPr id="13" name="Oval 12"/>
            <p:cNvSpPr/>
            <p:nvPr/>
          </p:nvSpPr>
          <p:spPr>
            <a:xfrm>
              <a:off x="7647676" y="3230194"/>
              <a:ext cx="152873" cy="150785"/>
            </a:xfrm>
            <a:prstGeom prst="ellipse">
              <a:avLst/>
            </a:prstGeom>
            <a:solidFill>
              <a:schemeClr val="tx2"/>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sp>
          <p:nvSpPr>
            <p:cNvPr id="15" name="Oval 14"/>
            <p:cNvSpPr/>
            <p:nvPr/>
          </p:nvSpPr>
          <p:spPr>
            <a:xfrm>
              <a:off x="8077373" y="5208978"/>
              <a:ext cx="152873" cy="15078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fontAlgn="auto">
                <a:spcBef>
                  <a:spcPts val="0"/>
                </a:spcBef>
                <a:spcAft>
                  <a:spcPts val="0"/>
                </a:spcAft>
                <a:defRPr/>
              </a:pPr>
              <a:endParaRPr kumimoji="0" lang="en-US" sz="1800"/>
            </a:p>
          </p:txBody>
        </p:sp>
        <p:sp>
          <p:nvSpPr>
            <p:cNvPr id="16" name="Oval 15"/>
            <p:cNvSpPr/>
            <p:nvPr/>
          </p:nvSpPr>
          <p:spPr>
            <a:xfrm>
              <a:off x="6036314" y="5177996"/>
              <a:ext cx="152873" cy="15078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fontAlgn="auto">
                <a:spcBef>
                  <a:spcPts val="0"/>
                </a:spcBef>
                <a:spcAft>
                  <a:spcPts val="0"/>
                </a:spcAft>
                <a:defRPr/>
              </a:pPr>
              <a:endParaRPr kumimoji="0" lang="en-US" sz="1800"/>
            </a:p>
          </p:txBody>
        </p:sp>
        <p:sp>
          <p:nvSpPr>
            <p:cNvPr id="18" name="Oval 17"/>
            <p:cNvSpPr/>
            <p:nvPr/>
          </p:nvSpPr>
          <p:spPr>
            <a:xfrm>
              <a:off x="6139606" y="3110393"/>
              <a:ext cx="152873" cy="150785"/>
            </a:xfrm>
            <a:prstGeom prst="ellipse">
              <a:avLst/>
            </a:prstGeom>
            <a:solidFill>
              <a:schemeClr val="tx2"/>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sp>
          <p:nvSpPr>
            <p:cNvPr id="19" name="Oval 18"/>
            <p:cNvSpPr/>
            <p:nvPr/>
          </p:nvSpPr>
          <p:spPr>
            <a:xfrm>
              <a:off x="8277761" y="4483976"/>
              <a:ext cx="152873" cy="15285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fontAlgn="auto">
                <a:spcBef>
                  <a:spcPts val="0"/>
                </a:spcBef>
                <a:spcAft>
                  <a:spcPts val="0"/>
                </a:spcAft>
                <a:defRPr/>
              </a:pPr>
              <a:endParaRPr kumimoji="0" lang="en-US" sz="1800"/>
            </a:p>
          </p:txBody>
        </p:sp>
        <p:sp>
          <p:nvSpPr>
            <p:cNvPr id="20" name="Oval 19"/>
            <p:cNvSpPr/>
            <p:nvPr/>
          </p:nvSpPr>
          <p:spPr>
            <a:xfrm>
              <a:off x="6461879" y="5221372"/>
              <a:ext cx="152873" cy="15078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fontAlgn="auto">
                <a:spcBef>
                  <a:spcPts val="0"/>
                </a:spcBef>
                <a:spcAft>
                  <a:spcPts val="0"/>
                </a:spcAft>
                <a:defRPr/>
              </a:pPr>
              <a:endParaRPr kumimoji="0" lang="en-US" sz="1800"/>
            </a:p>
          </p:txBody>
        </p:sp>
        <p:sp>
          <p:nvSpPr>
            <p:cNvPr id="21" name="Oval 20"/>
            <p:cNvSpPr/>
            <p:nvPr/>
          </p:nvSpPr>
          <p:spPr>
            <a:xfrm>
              <a:off x="5899968" y="4407550"/>
              <a:ext cx="863525" cy="140043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sp>
          <p:nvSpPr>
            <p:cNvPr id="22" name="Oval 21"/>
            <p:cNvSpPr/>
            <p:nvPr/>
          </p:nvSpPr>
          <p:spPr>
            <a:xfrm rot="900000">
              <a:off x="5670659" y="2044576"/>
              <a:ext cx="2627760" cy="1726789"/>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sp>
          <p:nvSpPr>
            <p:cNvPr id="23" name="Oval 22"/>
            <p:cNvSpPr/>
            <p:nvPr/>
          </p:nvSpPr>
          <p:spPr>
            <a:xfrm>
              <a:off x="7432829" y="4039883"/>
              <a:ext cx="1253971" cy="1567743"/>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grpSp>
      <p:sp>
        <p:nvSpPr>
          <p:cNvPr id="29702" name="Rectangle 23"/>
          <p:cNvSpPr>
            <a:spLocks noChangeArrowheads="1"/>
          </p:cNvSpPr>
          <p:nvPr/>
        </p:nvSpPr>
        <p:spPr bwMode="auto">
          <a:xfrm>
            <a:off x="5780088" y="5786438"/>
            <a:ext cx="2525712" cy="461962"/>
          </a:xfrm>
          <a:prstGeom prst="rect">
            <a:avLst/>
          </a:prstGeom>
          <a:noFill/>
          <a:ln w="9525">
            <a:noFill/>
            <a:miter lim="800000"/>
            <a:headEnd/>
            <a:tailEnd/>
          </a:ln>
        </p:spPr>
        <p:txBody>
          <a:bodyPr wrap="none">
            <a:spAutoFit/>
          </a:bodyPr>
          <a:lstStyle/>
          <a:p>
            <a:pPr algn="l"/>
            <a:r>
              <a:rPr kumimoji="0" lang="en-US" sz="2400">
                <a:latin typeface="Calibri" pitchFamily="34" charset="0"/>
              </a:rPr>
              <a:t>N = 12, C = 3, D = 2</a:t>
            </a:r>
          </a:p>
        </p:txBody>
      </p:sp>
      <p:sp>
        <p:nvSpPr>
          <p:cNvPr id="25" name="Rounded Rectangle 24"/>
          <p:cNvSpPr/>
          <p:nvPr/>
        </p:nvSpPr>
        <p:spPr>
          <a:xfrm>
            <a:off x="1209675" y="2554288"/>
            <a:ext cx="2667000" cy="474662"/>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a:solidFill>
                  <a:schemeClr val="bg1"/>
                </a:solidFill>
              </a:rPr>
              <a:t>Pick C initial centers</a:t>
            </a:r>
          </a:p>
        </p:txBody>
      </p:sp>
      <p:sp>
        <p:nvSpPr>
          <p:cNvPr id="26" name="Rounded Rectangle 25"/>
          <p:cNvSpPr/>
          <p:nvPr/>
        </p:nvSpPr>
        <p:spPr>
          <a:xfrm>
            <a:off x="1209675" y="3340100"/>
            <a:ext cx="2667000" cy="758825"/>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a:solidFill>
                  <a:schemeClr val="bg1"/>
                </a:solidFill>
              </a:rPr>
              <a:t>Assign N points </a:t>
            </a:r>
            <a:br>
              <a:rPr kumimoji="0" lang="en-US" sz="1800" b="1" dirty="0">
                <a:solidFill>
                  <a:schemeClr val="bg1"/>
                </a:solidFill>
              </a:rPr>
            </a:br>
            <a:r>
              <a:rPr kumimoji="0" lang="en-US" sz="1800" b="1" dirty="0">
                <a:solidFill>
                  <a:schemeClr val="bg1"/>
                </a:solidFill>
              </a:rPr>
              <a:t>to nearest center</a:t>
            </a:r>
          </a:p>
        </p:txBody>
      </p:sp>
      <p:sp>
        <p:nvSpPr>
          <p:cNvPr id="27" name="Rounded Rectangle 26"/>
          <p:cNvSpPr/>
          <p:nvPr/>
        </p:nvSpPr>
        <p:spPr>
          <a:xfrm>
            <a:off x="1209675" y="4419600"/>
            <a:ext cx="2667000" cy="65881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a:solidFill>
                  <a:schemeClr val="bg1"/>
                </a:solidFill>
              </a:rPr>
              <a:t>Compute new centers</a:t>
            </a:r>
          </a:p>
        </p:txBody>
      </p:sp>
      <p:cxnSp>
        <p:nvCxnSpPr>
          <p:cNvPr id="31" name="Straight Arrow Connector 30"/>
          <p:cNvCxnSpPr>
            <a:stCxn id="25" idx="2"/>
            <a:endCxn id="26" idx="0"/>
          </p:cNvCxnSpPr>
          <p:nvPr/>
        </p:nvCxnSpPr>
        <p:spPr>
          <a:xfrm>
            <a:off x="2543175" y="3028950"/>
            <a:ext cx="0" cy="311150"/>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6" idx="2"/>
            <a:endCxn id="27" idx="0"/>
          </p:cNvCxnSpPr>
          <p:nvPr/>
        </p:nvCxnSpPr>
        <p:spPr>
          <a:xfrm>
            <a:off x="2543175" y="4098925"/>
            <a:ext cx="0" cy="320675"/>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1312863" y="5441950"/>
            <a:ext cx="2459037" cy="73025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a:solidFill>
                  <a:schemeClr val="bg1"/>
                </a:solidFill>
              </a:rPr>
              <a:t>Max Iterations or Converge?</a:t>
            </a:r>
          </a:p>
        </p:txBody>
      </p:sp>
      <p:cxnSp>
        <p:nvCxnSpPr>
          <p:cNvPr id="44" name="Straight Arrow Connector 43"/>
          <p:cNvCxnSpPr>
            <a:stCxn id="27" idx="2"/>
            <a:endCxn id="40" idx="0"/>
          </p:cNvCxnSpPr>
          <p:nvPr/>
        </p:nvCxnSpPr>
        <p:spPr>
          <a:xfrm>
            <a:off x="2543175" y="5078413"/>
            <a:ext cx="0" cy="363537"/>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4508557" y="5578475"/>
            <a:ext cx="985779" cy="45085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a:solidFill>
                  <a:schemeClr val="bg1"/>
                </a:solidFill>
              </a:rPr>
              <a:t>Done</a:t>
            </a:r>
          </a:p>
        </p:txBody>
      </p:sp>
      <p:cxnSp>
        <p:nvCxnSpPr>
          <p:cNvPr id="50" name="Straight Arrow Connector 49"/>
          <p:cNvCxnSpPr>
            <a:stCxn id="40" idx="6"/>
            <a:endCxn id="49" idx="1"/>
          </p:cNvCxnSpPr>
          <p:nvPr/>
        </p:nvCxnSpPr>
        <p:spPr>
          <a:xfrm flipV="1">
            <a:off x="3771900" y="5803900"/>
            <a:ext cx="736657" cy="3175"/>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0" idx="2"/>
          </p:cNvCxnSpPr>
          <p:nvPr/>
        </p:nvCxnSpPr>
        <p:spPr>
          <a:xfrm flipH="1" flipV="1">
            <a:off x="538163" y="5803900"/>
            <a:ext cx="774700" cy="3175"/>
          </a:xfrm>
          <a:prstGeom prst="straightConnector1">
            <a:avLst/>
          </a:prstGeom>
          <a:ln w="5715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533400" y="3719513"/>
            <a:ext cx="20638" cy="2112962"/>
          </a:xfrm>
          <a:prstGeom prst="straightConnector1">
            <a:avLst/>
          </a:prstGeom>
          <a:ln w="5715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26" idx="1"/>
          </p:cNvCxnSpPr>
          <p:nvPr/>
        </p:nvCxnSpPr>
        <p:spPr>
          <a:xfrm>
            <a:off x="533400" y="3719513"/>
            <a:ext cx="676275" cy="0"/>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9715" name="Rectangle 64"/>
          <p:cNvSpPr>
            <a:spLocks noChangeArrowheads="1"/>
          </p:cNvSpPr>
          <p:nvPr/>
        </p:nvSpPr>
        <p:spPr bwMode="auto">
          <a:xfrm>
            <a:off x="3771900" y="5324475"/>
            <a:ext cx="493713" cy="369888"/>
          </a:xfrm>
          <a:prstGeom prst="rect">
            <a:avLst/>
          </a:prstGeom>
          <a:noFill/>
          <a:ln w="9525">
            <a:noFill/>
            <a:miter lim="800000"/>
            <a:headEnd/>
            <a:tailEnd/>
          </a:ln>
        </p:spPr>
        <p:txBody>
          <a:bodyPr wrap="none">
            <a:spAutoFit/>
          </a:bodyPr>
          <a:lstStyle/>
          <a:p>
            <a:pPr algn="l"/>
            <a:r>
              <a:rPr kumimoji="0" lang="en-US" sz="1800" b="1">
                <a:latin typeface="Calibri" pitchFamily="34" charset="0"/>
              </a:rPr>
              <a:t>Yes</a:t>
            </a:r>
            <a:endParaRPr kumimoji="0" lang="en-US" sz="1800">
              <a:latin typeface="Calibri" pitchFamily="34" charset="0"/>
            </a:endParaRPr>
          </a:p>
        </p:txBody>
      </p:sp>
      <p:sp>
        <p:nvSpPr>
          <p:cNvPr id="29716" name="Rectangle 65"/>
          <p:cNvSpPr>
            <a:spLocks noChangeArrowheads="1"/>
          </p:cNvSpPr>
          <p:nvPr/>
        </p:nvSpPr>
        <p:spPr bwMode="auto">
          <a:xfrm>
            <a:off x="690563" y="5324475"/>
            <a:ext cx="460375" cy="369888"/>
          </a:xfrm>
          <a:prstGeom prst="rect">
            <a:avLst/>
          </a:prstGeom>
          <a:noFill/>
          <a:ln w="9525">
            <a:noFill/>
            <a:miter lim="800000"/>
            <a:headEnd/>
            <a:tailEnd/>
          </a:ln>
        </p:spPr>
        <p:txBody>
          <a:bodyPr wrap="none">
            <a:spAutoFit/>
          </a:bodyPr>
          <a:lstStyle/>
          <a:p>
            <a:pPr algn="l"/>
            <a:r>
              <a:rPr kumimoji="0" lang="en-US" sz="1800" b="1">
                <a:latin typeface="Calibri" pitchFamily="34" charset="0"/>
              </a:rPr>
              <a:t>No</a:t>
            </a:r>
            <a:endParaRPr kumimoji="0" lang="en-US" sz="1800">
              <a:latin typeface="Calibri" pitchFamily="34" charset="0"/>
            </a:endParaRPr>
          </a:p>
        </p:txBody>
      </p:sp>
      <p:sp>
        <p:nvSpPr>
          <p:cNvPr id="2" name="Slide Number Placeholder 1"/>
          <p:cNvSpPr>
            <a:spLocks noGrp="1"/>
          </p:cNvSpPr>
          <p:nvPr>
            <p:ph type="sldNum" sz="quarter" idx="10"/>
          </p:nvPr>
        </p:nvSpPr>
        <p:spPr/>
        <p:txBody>
          <a:bodyPr/>
          <a:lstStyle/>
          <a:p>
            <a:fld id="{2907382B-070F-493D-9ABF-F8FE4257D702}"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lIns="91440" tIns="45720" rIns="91440" bIns="45720"/>
          <a:lstStyle/>
          <a:p>
            <a:r>
              <a:rPr lang="en-US" dirty="0" smtClean="0"/>
              <a:t>Parallel K-means accelerator</a:t>
            </a:r>
            <a:endParaRPr lang="en-US" baseline="30000" dirty="0"/>
          </a:p>
        </p:txBody>
      </p:sp>
      <p:grpSp>
        <p:nvGrpSpPr>
          <p:cNvPr id="146" name="Group 145"/>
          <p:cNvGrpSpPr>
            <a:grpSpLocks/>
          </p:cNvGrpSpPr>
          <p:nvPr/>
        </p:nvGrpSpPr>
        <p:grpSpPr bwMode="auto">
          <a:xfrm>
            <a:off x="3200400" y="3038475"/>
            <a:ext cx="5943600" cy="3022600"/>
            <a:chOff x="3200400" y="3038503"/>
            <a:chExt cx="5943600" cy="3023016"/>
          </a:xfrm>
        </p:grpSpPr>
        <p:sp>
          <p:nvSpPr>
            <p:cNvPr id="137" name="Rounded Rectangle 136"/>
            <p:cNvSpPr/>
            <p:nvPr/>
          </p:nvSpPr>
          <p:spPr>
            <a:xfrm>
              <a:off x="3200400" y="3038503"/>
              <a:ext cx="4770438" cy="1902087"/>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sp>
          <p:nvSpPr>
            <p:cNvPr id="24614" name="Rectangle 139"/>
            <p:cNvSpPr>
              <a:spLocks noChangeArrowheads="1"/>
            </p:cNvSpPr>
            <p:nvPr/>
          </p:nvSpPr>
          <p:spPr bwMode="auto">
            <a:xfrm>
              <a:off x="7662467" y="5045856"/>
              <a:ext cx="1481533" cy="1015663"/>
            </a:xfrm>
            <a:prstGeom prst="rect">
              <a:avLst/>
            </a:prstGeom>
            <a:noFill/>
            <a:ln w="9525">
              <a:noFill/>
              <a:miter lim="800000"/>
              <a:headEnd/>
              <a:tailEnd/>
            </a:ln>
          </p:spPr>
          <p:txBody>
            <a:bodyPr>
              <a:spAutoFit/>
            </a:bodyPr>
            <a:lstStyle/>
            <a:p>
              <a:pPr algn="l"/>
              <a:r>
                <a:rPr kumimoji="0" lang="en-US" b="1" i="1">
                  <a:latin typeface="Calibri" pitchFamily="34" charset="0"/>
                </a:rPr>
                <a:t>Customized Network-on-Chip</a:t>
              </a:r>
            </a:p>
          </p:txBody>
        </p:sp>
        <p:cxnSp>
          <p:nvCxnSpPr>
            <p:cNvPr id="141" name="Straight Connector 140"/>
            <p:cNvCxnSpPr/>
            <p:nvPr/>
          </p:nvCxnSpPr>
          <p:spPr>
            <a:xfrm flipH="1" flipV="1">
              <a:off x="7342188" y="4950116"/>
              <a:ext cx="354012" cy="460438"/>
            </a:xfrm>
            <a:prstGeom prst="line">
              <a:avLst/>
            </a:prstGeom>
            <a:ln w="508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 name="Group 1"/>
          <p:cNvGrpSpPr/>
          <p:nvPr/>
        </p:nvGrpSpPr>
        <p:grpSpPr>
          <a:xfrm>
            <a:off x="381000" y="1450975"/>
            <a:ext cx="7848601" cy="4979988"/>
            <a:chOff x="381000" y="1450975"/>
            <a:chExt cx="7848601" cy="4979988"/>
          </a:xfrm>
        </p:grpSpPr>
        <p:cxnSp>
          <p:nvCxnSpPr>
            <p:cNvPr id="154" name="Straight Connector 153"/>
            <p:cNvCxnSpPr/>
            <p:nvPr/>
          </p:nvCxnSpPr>
          <p:spPr>
            <a:xfrm flipV="1">
              <a:off x="7502525" y="2801938"/>
              <a:ext cx="3175" cy="344487"/>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24581" name="Group 34"/>
            <p:cNvGrpSpPr>
              <a:grpSpLocks/>
            </p:cNvGrpSpPr>
            <p:nvPr/>
          </p:nvGrpSpPr>
          <p:grpSpPr bwMode="auto">
            <a:xfrm>
              <a:off x="4379913" y="5138738"/>
              <a:ext cx="3462337" cy="1292225"/>
              <a:chOff x="5702559" y="2330709"/>
              <a:chExt cx="6053664" cy="2895600"/>
            </a:xfrm>
          </p:grpSpPr>
          <p:sp>
            <p:nvSpPr>
              <p:cNvPr id="13" name="Rectangle 12"/>
              <p:cNvSpPr/>
              <p:nvPr/>
            </p:nvSpPr>
            <p:spPr>
              <a:xfrm>
                <a:off x="5702559" y="2330709"/>
                <a:ext cx="2439784" cy="2895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dirty="0">
                  <a:latin typeface="+mj-lt"/>
                </a:endParaRPr>
              </a:p>
            </p:txBody>
          </p:sp>
          <p:sp>
            <p:nvSpPr>
              <p:cNvPr id="14" name="Rectangle 13"/>
              <p:cNvSpPr/>
              <p:nvPr/>
            </p:nvSpPr>
            <p:spPr>
              <a:xfrm>
                <a:off x="6032859" y="2636632"/>
                <a:ext cx="494063" cy="608288"/>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dirty="0">
                  <a:latin typeface="+mj-lt"/>
                </a:endParaRPr>
              </a:p>
            </p:txBody>
          </p:sp>
          <p:sp>
            <p:nvSpPr>
              <p:cNvPr id="15" name="Rectangle 14"/>
              <p:cNvSpPr/>
              <p:nvPr/>
            </p:nvSpPr>
            <p:spPr>
              <a:xfrm>
                <a:off x="6032859" y="4312095"/>
                <a:ext cx="494063" cy="608291"/>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dirty="0">
                  <a:latin typeface="+mj-lt"/>
                </a:endParaRPr>
              </a:p>
            </p:txBody>
          </p:sp>
          <p:cxnSp>
            <p:nvCxnSpPr>
              <p:cNvPr id="16" name="Straight Connector 15"/>
              <p:cNvCxnSpPr/>
              <p:nvPr/>
            </p:nvCxnSpPr>
            <p:spPr>
              <a:xfrm>
                <a:off x="6235481" y="3550844"/>
                <a:ext cx="0" cy="55137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379044" y="3454799"/>
                <a:ext cx="494063" cy="608288"/>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dirty="0">
                  <a:latin typeface="+mj-lt"/>
                </a:endParaRPr>
              </a:p>
            </p:txBody>
          </p:sp>
          <p:cxnSp>
            <p:nvCxnSpPr>
              <p:cNvPr id="18" name="Straight Connector 17"/>
              <p:cNvCxnSpPr/>
              <p:nvPr/>
            </p:nvCxnSpPr>
            <p:spPr>
              <a:xfrm flipH="1">
                <a:off x="6693461" y="4198263"/>
                <a:ext cx="457981" cy="1529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6693461" y="3138203"/>
                <a:ext cx="457981" cy="24900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3" idx="3"/>
              </p:cNvCxnSpPr>
              <p:nvPr/>
            </p:nvCxnSpPr>
            <p:spPr>
              <a:xfrm>
                <a:off x="7911966" y="3778508"/>
                <a:ext cx="230377"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331087" y="3063502"/>
                <a:ext cx="3425136" cy="643861"/>
              </a:xfrm>
              <a:prstGeom prst="rect">
                <a:avLst/>
              </a:prstGeom>
              <a:noFill/>
            </p:spPr>
            <p:txBody>
              <a:bodyPr>
                <a:spAutoFit/>
              </a:bodyPr>
              <a:lstStyle/>
              <a:p>
                <a:pPr algn="l" fontAlgn="auto">
                  <a:spcBef>
                    <a:spcPts val="0"/>
                  </a:spcBef>
                  <a:spcAft>
                    <a:spcPts val="0"/>
                  </a:spcAft>
                  <a:defRPr/>
                </a:pPr>
                <a:r>
                  <a:rPr kumimoji="0" lang="en-US" sz="1800" dirty="0">
                    <a:latin typeface="+mj-lt"/>
                  </a:rPr>
                  <a:t>Reduction Core</a:t>
                </a:r>
              </a:p>
            </p:txBody>
          </p:sp>
        </p:grpSp>
        <p:grpSp>
          <p:nvGrpSpPr>
            <p:cNvPr id="24582" name="Group 37"/>
            <p:cNvGrpSpPr>
              <a:grpSpLocks/>
            </p:cNvGrpSpPr>
            <p:nvPr/>
          </p:nvGrpSpPr>
          <p:grpSpPr bwMode="auto">
            <a:xfrm>
              <a:off x="4494213" y="1582738"/>
              <a:ext cx="1144587" cy="1219200"/>
              <a:chOff x="4102359" y="2121159"/>
              <a:chExt cx="1447800" cy="1543050"/>
            </a:xfrm>
          </p:grpSpPr>
          <p:sp>
            <p:nvSpPr>
              <p:cNvPr id="9" name="Rectangle 8"/>
              <p:cNvSpPr/>
              <p:nvPr/>
            </p:nvSpPr>
            <p:spPr>
              <a:xfrm>
                <a:off x="4102359" y="2121159"/>
                <a:ext cx="1447800" cy="1543050"/>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600" dirty="0" smtClean="0">
                    <a:solidFill>
                      <a:schemeClr val="bg2"/>
                    </a:solidFill>
                    <a:latin typeface="+mj-lt"/>
                  </a:rPr>
                  <a:t>Core </a:t>
                </a:r>
                <a:r>
                  <a:rPr kumimoji="0" lang="en-US" sz="1600" dirty="0">
                    <a:solidFill>
                      <a:schemeClr val="bg2"/>
                    </a:solidFill>
                    <a:latin typeface="+mj-lt"/>
                  </a:rPr>
                  <a:t>(Nearest Distance)</a:t>
                </a:r>
                <a:br>
                  <a:rPr kumimoji="0" lang="en-US" sz="1600" dirty="0">
                    <a:solidFill>
                      <a:schemeClr val="bg2"/>
                    </a:solidFill>
                    <a:latin typeface="+mj-lt"/>
                  </a:rPr>
                </a:br>
                <a:endParaRPr kumimoji="0" lang="en-US" sz="1600" dirty="0">
                  <a:solidFill>
                    <a:schemeClr val="bg2"/>
                  </a:solidFill>
                  <a:latin typeface="+mj-lt"/>
                </a:endParaRPr>
              </a:p>
            </p:txBody>
          </p:sp>
          <p:sp>
            <p:nvSpPr>
              <p:cNvPr id="25" name="Rounded Rectangle 24"/>
              <p:cNvSpPr/>
              <p:nvPr/>
            </p:nvSpPr>
            <p:spPr>
              <a:xfrm>
                <a:off x="4610394" y="3200088"/>
                <a:ext cx="455827" cy="325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600">
                  <a:latin typeface="+mj-lt"/>
                </a:endParaRPr>
              </a:p>
            </p:txBody>
          </p:sp>
        </p:grpSp>
        <p:sp>
          <p:nvSpPr>
            <p:cNvPr id="28" name="Rounded Rectangle 27"/>
            <p:cNvSpPr/>
            <p:nvPr/>
          </p:nvSpPr>
          <p:spPr>
            <a:xfrm>
              <a:off x="381000" y="5280025"/>
              <a:ext cx="1968500" cy="78105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bg2"/>
                  </a:solidFill>
                  <a:latin typeface="+mj-lt"/>
                </a:rPr>
                <a:t>Memory Banks</a:t>
              </a:r>
            </a:p>
          </p:txBody>
        </p:sp>
        <p:grpSp>
          <p:nvGrpSpPr>
            <p:cNvPr id="24584" name="Group 44"/>
            <p:cNvGrpSpPr>
              <a:grpSpLocks/>
            </p:cNvGrpSpPr>
            <p:nvPr/>
          </p:nvGrpSpPr>
          <p:grpSpPr bwMode="auto">
            <a:xfrm>
              <a:off x="778669" y="2865438"/>
              <a:ext cx="1173163" cy="1963737"/>
              <a:chOff x="680514" y="1620511"/>
              <a:chExt cx="1229515" cy="2057400"/>
            </a:xfrm>
          </p:grpSpPr>
          <p:sp>
            <p:nvSpPr>
              <p:cNvPr id="6" name="Rectangle 5"/>
              <p:cNvSpPr/>
              <p:nvPr/>
            </p:nvSpPr>
            <p:spPr>
              <a:xfrm>
                <a:off x="680514" y="1620511"/>
                <a:ext cx="1229515" cy="2057400"/>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smtClean="0">
                    <a:solidFill>
                      <a:schemeClr val="bg2"/>
                    </a:solidFill>
                    <a:latin typeface="+mj-lt"/>
                  </a:rPr>
                  <a:t>Streamer DMA</a:t>
                </a:r>
                <a:endParaRPr kumimoji="0" lang="en-US" sz="1800" dirty="0">
                  <a:solidFill>
                    <a:schemeClr val="bg2"/>
                  </a:solidFill>
                  <a:latin typeface="+mj-lt"/>
                </a:endParaRPr>
              </a:p>
            </p:txBody>
          </p:sp>
          <p:sp>
            <p:nvSpPr>
              <p:cNvPr id="30" name="Rounded Rectangle 29"/>
              <p:cNvSpPr/>
              <p:nvPr/>
            </p:nvSpPr>
            <p:spPr>
              <a:xfrm>
                <a:off x="1130559" y="1958144"/>
                <a:ext cx="457532" cy="32432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latin typeface="+mj-lt"/>
                </a:endParaRPr>
              </a:p>
            </p:txBody>
          </p:sp>
          <p:sp>
            <p:nvSpPr>
              <p:cNvPr id="31" name="Rounded Rectangle 30"/>
              <p:cNvSpPr/>
              <p:nvPr/>
            </p:nvSpPr>
            <p:spPr>
              <a:xfrm>
                <a:off x="1130559" y="3140692"/>
                <a:ext cx="457532" cy="32432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latin typeface="+mj-lt"/>
                </a:endParaRPr>
              </a:p>
            </p:txBody>
          </p:sp>
        </p:grpSp>
        <p:grpSp>
          <p:nvGrpSpPr>
            <p:cNvPr id="24585" name="Group 38"/>
            <p:cNvGrpSpPr>
              <a:grpSpLocks/>
            </p:cNvGrpSpPr>
            <p:nvPr/>
          </p:nvGrpSpPr>
          <p:grpSpPr bwMode="auto">
            <a:xfrm>
              <a:off x="3071813" y="1582738"/>
              <a:ext cx="1144587" cy="1219200"/>
              <a:chOff x="4102359" y="2121159"/>
              <a:chExt cx="1447800" cy="1543050"/>
            </a:xfrm>
          </p:grpSpPr>
          <p:sp>
            <p:nvSpPr>
              <p:cNvPr id="40" name="Rectangle 39"/>
              <p:cNvSpPr/>
              <p:nvPr/>
            </p:nvSpPr>
            <p:spPr>
              <a:xfrm>
                <a:off x="4102359" y="2121159"/>
                <a:ext cx="1447800" cy="1543050"/>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600" dirty="0" smtClean="0">
                    <a:solidFill>
                      <a:schemeClr val="bg2"/>
                    </a:solidFill>
                    <a:latin typeface="+mj-lt"/>
                  </a:rPr>
                  <a:t>Core </a:t>
                </a:r>
                <a:r>
                  <a:rPr kumimoji="0" lang="en-US" sz="1600" dirty="0">
                    <a:solidFill>
                      <a:schemeClr val="bg2"/>
                    </a:solidFill>
                    <a:latin typeface="+mj-lt"/>
                  </a:rPr>
                  <a:t>(Nearest Distance)</a:t>
                </a:r>
                <a:br>
                  <a:rPr kumimoji="0" lang="en-US" sz="1600" dirty="0">
                    <a:solidFill>
                      <a:schemeClr val="bg2"/>
                    </a:solidFill>
                    <a:latin typeface="+mj-lt"/>
                  </a:rPr>
                </a:br>
                <a:endParaRPr kumimoji="0" lang="en-US" sz="1600" dirty="0">
                  <a:solidFill>
                    <a:schemeClr val="bg2"/>
                  </a:solidFill>
                  <a:latin typeface="+mj-lt"/>
                </a:endParaRPr>
              </a:p>
            </p:txBody>
          </p:sp>
          <p:sp>
            <p:nvSpPr>
              <p:cNvPr id="41" name="Rounded Rectangle 40"/>
              <p:cNvSpPr/>
              <p:nvPr/>
            </p:nvSpPr>
            <p:spPr>
              <a:xfrm>
                <a:off x="4610394" y="3200088"/>
                <a:ext cx="455827" cy="325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600">
                  <a:latin typeface="+mj-lt"/>
                </a:endParaRPr>
              </a:p>
            </p:txBody>
          </p:sp>
        </p:grpSp>
        <p:grpSp>
          <p:nvGrpSpPr>
            <p:cNvPr id="24586" name="Group 41"/>
            <p:cNvGrpSpPr>
              <a:grpSpLocks/>
            </p:cNvGrpSpPr>
            <p:nvPr/>
          </p:nvGrpSpPr>
          <p:grpSpPr bwMode="auto">
            <a:xfrm>
              <a:off x="6932613" y="1600200"/>
              <a:ext cx="1144587" cy="1219200"/>
              <a:chOff x="4102359" y="2121159"/>
              <a:chExt cx="1447800" cy="1543050"/>
            </a:xfrm>
          </p:grpSpPr>
          <p:sp>
            <p:nvSpPr>
              <p:cNvPr id="43" name="Rectangle 42"/>
              <p:cNvSpPr/>
              <p:nvPr/>
            </p:nvSpPr>
            <p:spPr>
              <a:xfrm>
                <a:off x="4102359" y="2121159"/>
                <a:ext cx="1447800" cy="1543050"/>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600" dirty="0" smtClean="0">
                    <a:solidFill>
                      <a:schemeClr val="bg2"/>
                    </a:solidFill>
                    <a:latin typeface="+mj-lt"/>
                  </a:rPr>
                  <a:t>Core </a:t>
                </a:r>
                <a:r>
                  <a:rPr kumimoji="0" lang="en-US" sz="1600" dirty="0">
                    <a:solidFill>
                      <a:schemeClr val="bg2"/>
                    </a:solidFill>
                    <a:latin typeface="+mj-lt"/>
                  </a:rPr>
                  <a:t>(Nearest Distance</a:t>
                </a:r>
                <a:r>
                  <a:rPr kumimoji="0" lang="en-US" sz="1600" dirty="0">
                    <a:solidFill>
                      <a:schemeClr val="bg1"/>
                    </a:solidFill>
                    <a:latin typeface="+mj-lt"/>
                  </a:rPr>
                  <a:t>)</a:t>
                </a:r>
                <a:br>
                  <a:rPr kumimoji="0" lang="en-US" sz="1600" dirty="0">
                    <a:solidFill>
                      <a:schemeClr val="bg1"/>
                    </a:solidFill>
                    <a:latin typeface="+mj-lt"/>
                  </a:rPr>
                </a:br>
                <a:endParaRPr kumimoji="0" lang="en-US" sz="1600" dirty="0">
                  <a:solidFill>
                    <a:schemeClr val="bg1"/>
                  </a:solidFill>
                  <a:latin typeface="+mj-lt"/>
                </a:endParaRPr>
              </a:p>
            </p:txBody>
          </p:sp>
          <p:sp>
            <p:nvSpPr>
              <p:cNvPr id="44" name="Rounded Rectangle 43"/>
              <p:cNvSpPr/>
              <p:nvPr/>
            </p:nvSpPr>
            <p:spPr>
              <a:xfrm>
                <a:off x="4610394" y="3200089"/>
                <a:ext cx="455827" cy="325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600">
                  <a:latin typeface="+mj-lt"/>
                </a:endParaRPr>
              </a:p>
            </p:txBody>
          </p:sp>
        </p:grpSp>
        <p:sp>
          <p:nvSpPr>
            <p:cNvPr id="46" name="Oval 45"/>
            <p:cNvSpPr/>
            <p:nvPr/>
          </p:nvSpPr>
          <p:spPr>
            <a:xfrm>
              <a:off x="5942013" y="2192338"/>
              <a:ext cx="117475" cy="117475"/>
            </a:xfrm>
            <a:prstGeom prst="ellipse">
              <a:avLst/>
            </a:prstGeom>
            <a:solidFill>
              <a:schemeClr val="tx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latin typeface="+mj-lt"/>
              </a:endParaRPr>
            </a:p>
          </p:txBody>
        </p:sp>
        <p:sp>
          <p:nvSpPr>
            <p:cNvPr id="47" name="Oval 46"/>
            <p:cNvSpPr/>
            <p:nvPr/>
          </p:nvSpPr>
          <p:spPr>
            <a:xfrm>
              <a:off x="6207125" y="2193925"/>
              <a:ext cx="115888" cy="117475"/>
            </a:xfrm>
            <a:prstGeom prst="ellipse">
              <a:avLst/>
            </a:prstGeom>
            <a:solidFill>
              <a:schemeClr val="tx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latin typeface="+mj-lt"/>
              </a:endParaRPr>
            </a:p>
          </p:txBody>
        </p:sp>
        <p:sp>
          <p:nvSpPr>
            <p:cNvPr id="48" name="Oval 47"/>
            <p:cNvSpPr/>
            <p:nvPr/>
          </p:nvSpPr>
          <p:spPr>
            <a:xfrm>
              <a:off x="6475413" y="2192338"/>
              <a:ext cx="117475" cy="117475"/>
            </a:xfrm>
            <a:prstGeom prst="ellipse">
              <a:avLst/>
            </a:prstGeom>
            <a:solidFill>
              <a:schemeClr val="tx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latin typeface="+mj-lt"/>
              </a:endParaRPr>
            </a:p>
          </p:txBody>
        </p:sp>
        <p:sp>
          <p:nvSpPr>
            <p:cNvPr id="49" name="Rectangle 48"/>
            <p:cNvSpPr/>
            <p:nvPr/>
          </p:nvSpPr>
          <p:spPr>
            <a:xfrm>
              <a:off x="3422650" y="3146425"/>
              <a:ext cx="442913" cy="466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0" name="Rectangle 49"/>
            <p:cNvSpPr/>
            <p:nvPr/>
          </p:nvSpPr>
          <p:spPr>
            <a:xfrm>
              <a:off x="4843463" y="3146425"/>
              <a:ext cx="442912" cy="466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1" name="Rectangle 50"/>
            <p:cNvSpPr/>
            <p:nvPr/>
          </p:nvSpPr>
          <p:spPr>
            <a:xfrm>
              <a:off x="7283450" y="4294188"/>
              <a:ext cx="442913" cy="4683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2" name="Rectangle 51"/>
            <p:cNvSpPr/>
            <p:nvPr/>
          </p:nvSpPr>
          <p:spPr>
            <a:xfrm>
              <a:off x="4854575" y="4294188"/>
              <a:ext cx="442913" cy="4683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3" name="Rectangle 52"/>
            <p:cNvSpPr/>
            <p:nvPr/>
          </p:nvSpPr>
          <p:spPr>
            <a:xfrm>
              <a:off x="3422650" y="4294188"/>
              <a:ext cx="442913" cy="4683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cxnSp>
          <p:nvCxnSpPr>
            <p:cNvPr id="54" name="Straight Connector 53"/>
            <p:cNvCxnSpPr>
              <a:stCxn id="49" idx="3"/>
              <a:endCxn id="50" idx="1"/>
            </p:cNvCxnSpPr>
            <p:nvPr/>
          </p:nvCxnSpPr>
          <p:spPr>
            <a:xfrm>
              <a:off x="3865563" y="3379788"/>
              <a:ext cx="977900"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51" idx="1"/>
              <a:endCxn id="52" idx="3"/>
            </p:cNvCxnSpPr>
            <p:nvPr/>
          </p:nvCxnSpPr>
          <p:spPr>
            <a:xfrm flipH="1">
              <a:off x="5297488" y="4529138"/>
              <a:ext cx="1985962"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a:stCxn id="53" idx="3"/>
              <a:endCxn id="52" idx="1"/>
            </p:cNvCxnSpPr>
            <p:nvPr/>
          </p:nvCxnSpPr>
          <p:spPr>
            <a:xfrm>
              <a:off x="3865563" y="4529138"/>
              <a:ext cx="989012"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53" idx="0"/>
              <a:endCxn id="49" idx="2"/>
            </p:cNvCxnSpPr>
            <p:nvPr/>
          </p:nvCxnSpPr>
          <p:spPr>
            <a:xfrm flipV="1">
              <a:off x="3644900" y="3613150"/>
              <a:ext cx="0" cy="681038"/>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a:stCxn id="49" idx="0"/>
              <a:endCxn id="40" idx="2"/>
            </p:cNvCxnSpPr>
            <p:nvPr/>
          </p:nvCxnSpPr>
          <p:spPr>
            <a:xfrm flipV="1">
              <a:off x="3644900" y="2801938"/>
              <a:ext cx="0" cy="344487"/>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50" idx="0"/>
              <a:endCxn id="9" idx="2"/>
            </p:cNvCxnSpPr>
            <p:nvPr/>
          </p:nvCxnSpPr>
          <p:spPr>
            <a:xfrm flipV="1">
              <a:off x="5064125" y="2801938"/>
              <a:ext cx="3175" cy="344487"/>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51" idx="0"/>
            </p:cNvCxnSpPr>
            <p:nvPr/>
          </p:nvCxnSpPr>
          <p:spPr>
            <a:xfrm flipV="1">
              <a:off x="7505700" y="3613150"/>
              <a:ext cx="0" cy="681038"/>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09" name="Group 108"/>
            <p:cNvGrpSpPr/>
            <p:nvPr/>
          </p:nvGrpSpPr>
          <p:grpSpPr>
            <a:xfrm>
              <a:off x="6059670" y="3895441"/>
              <a:ext cx="649992" cy="117839"/>
              <a:chOff x="5942524" y="3425829"/>
              <a:chExt cx="649992" cy="117839"/>
            </a:xfrm>
            <a:solidFill>
              <a:schemeClr val="tx1"/>
            </a:solidFill>
          </p:grpSpPr>
          <p:sp>
            <p:nvSpPr>
              <p:cNvPr id="106" name="Oval 105"/>
              <p:cNvSpPr/>
              <p:nvPr/>
            </p:nvSpPr>
            <p:spPr>
              <a:xfrm>
                <a:off x="5942524" y="3425829"/>
                <a:ext cx="117146" cy="11714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latin typeface="+mj-lt"/>
                </a:endParaRPr>
              </a:p>
            </p:txBody>
          </p:sp>
          <p:sp>
            <p:nvSpPr>
              <p:cNvPr id="107" name="Oval 106"/>
              <p:cNvSpPr/>
              <p:nvPr/>
            </p:nvSpPr>
            <p:spPr>
              <a:xfrm>
                <a:off x="6206378" y="3426522"/>
                <a:ext cx="117146" cy="11714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latin typeface="+mj-lt"/>
                </a:endParaRPr>
              </a:p>
            </p:txBody>
          </p:sp>
          <p:sp>
            <p:nvSpPr>
              <p:cNvPr id="108" name="Oval 107"/>
              <p:cNvSpPr/>
              <p:nvPr/>
            </p:nvSpPr>
            <p:spPr>
              <a:xfrm>
                <a:off x="6475370" y="3425829"/>
                <a:ext cx="117146" cy="11714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latin typeface="+mj-lt"/>
                </a:endParaRPr>
              </a:p>
            </p:txBody>
          </p:sp>
        </p:grpSp>
        <p:cxnSp>
          <p:nvCxnSpPr>
            <p:cNvPr id="112" name="Straight Connector 111"/>
            <p:cNvCxnSpPr>
              <a:stCxn id="13" idx="0"/>
              <a:endCxn id="52" idx="2"/>
            </p:cNvCxnSpPr>
            <p:nvPr/>
          </p:nvCxnSpPr>
          <p:spPr>
            <a:xfrm flipH="1" flipV="1">
              <a:off x="5076825" y="4762500"/>
              <a:ext cx="0" cy="376238"/>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a:stCxn id="53" idx="1"/>
            </p:cNvCxnSpPr>
            <p:nvPr/>
          </p:nvCxnSpPr>
          <p:spPr>
            <a:xfrm flipH="1">
              <a:off x="1935163" y="4529138"/>
              <a:ext cx="1487487"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p:cNvCxnSpPr>
              <a:stCxn id="28" idx="0"/>
              <a:endCxn id="6" idx="2"/>
            </p:cNvCxnSpPr>
            <p:nvPr/>
          </p:nvCxnSpPr>
          <p:spPr>
            <a:xfrm flipV="1">
              <a:off x="1365250" y="4829175"/>
              <a:ext cx="1" cy="45085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3" name="Rounded Rectangle 132"/>
            <p:cNvSpPr/>
            <p:nvPr/>
          </p:nvSpPr>
          <p:spPr bwMode="auto">
            <a:xfrm>
              <a:off x="2895600" y="1450975"/>
              <a:ext cx="5334001" cy="146050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a:p>
          </p:txBody>
        </p:sp>
        <p:cxnSp>
          <p:nvCxnSpPr>
            <p:cNvPr id="147" name="Straight Connector 146"/>
            <p:cNvCxnSpPr/>
            <p:nvPr/>
          </p:nvCxnSpPr>
          <p:spPr>
            <a:xfrm flipH="1">
              <a:off x="1935163" y="3373438"/>
              <a:ext cx="1487487"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flipV="1">
              <a:off x="5064125" y="3613150"/>
              <a:ext cx="0" cy="681038"/>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a:off x="5286375" y="3362325"/>
              <a:ext cx="336550"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3" name="Rectangle 152"/>
            <p:cNvSpPr/>
            <p:nvPr/>
          </p:nvSpPr>
          <p:spPr>
            <a:xfrm>
              <a:off x="7296150" y="3148013"/>
              <a:ext cx="444500" cy="4683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cxnSp>
          <p:nvCxnSpPr>
            <p:cNvPr id="155" name="Straight Connector 154"/>
            <p:cNvCxnSpPr/>
            <p:nvPr/>
          </p:nvCxnSpPr>
          <p:spPr>
            <a:xfrm>
              <a:off x="6946900" y="3373438"/>
              <a:ext cx="336550"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 name="Slide Number Placeholder 2"/>
          <p:cNvSpPr>
            <a:spLocks noGrp="1"/>
          </p:cNvSpPr>
          <p:nvPr>
            <p:ph type="sldNum" sz="quarter" idx="10"/>
          </p:nvPr>
        </p:nvSpPr>
        <p:spPr/>
        <p:txBody>
          <a:bodyPr/>
          <a:lstStyle/>
          <a:p>
            <a:fld id="{2907382B-070F-493D-9ABF-F8FE4257D702}" type="slidenum">
              <a:rPr lang="en-US" smtClean="0"/>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506413" y="152400"/>
            <a:ext cx="8229600" cy="1143000"/>
          </a:xfrm>
        </p:spPr>
        <p:txBody>
          <a:bodyPr lIns="91440" tIns="45720" rIns="91440" bIns="45720"/>
          <a:lstStyle/>
          <a:p>
            <a:r>
              <a:rPr lang="en-US"/>
              <a:t>Performance Sensitivity to NOC</a:t>
            </a:r>
          </a:p>
        </p:txBody>
      </p:sp>
      <p:graphicFrame>
        <p:nvGraphicFramePr>
          <p:cNvPr id="17" name="Chart 16"/>
          <p:cNvGraphicFramePr>
            <a:graphicFrameLocks/>
          </p:cNvGraphicFramePr>
          <p:nvPr>
            <p:extLst>
              <p:ext uri="{D42A27DB-BD31-4B8C-83A1-F6EECF244321}">
                <p14:modId xmlns:p14="http://schemas.microsoft.com/office/powerpoint/2010/main" val="2600567997"/>
              </p:ext>
            </p:extLst>
          </p:nvPr>
        </p:nvGraphicFramePr>
        <p:xfrm>
          <a:off x="381000" y="1295400"/>
          <a:ext cx="8229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1"/>
          <p:cNvSpPr txBox="1"/>
          <p:nvPr/>
        </p:nvSpPr>
        <p:spPr>
          <a:xfrm rot="16200000">
            <a:off x="7772400" y="3733801"/>
            <a:ext cx="22098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chemeClr val="tx1"/>
                </a:solidFill>
              </a:rPr>
              <a:t>Number of Cores</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lIns="91440" tIns="45720" rIns="91440" bIns="45720"/>
          <a:lstStyle/>
          <a:p>
            <a:r>
              <a:rPr lang="en-US"/>
              <a:t>My experience - positives</a:t>
            </a:r>
          </a:p>
        </p:txBody>
      </p:sp>
      <p:sp>
        <p:nvSpPr>
          <p:cNvPr id="2" name="Slide Number Placeholder 1"/>
          <p:cNvSpPr>
            <a:spLocks noGrp="1"/>
          </p:cNvSpPr>
          <p:nvPr>
            <p:ph type="sldNum" sz="quarter" idx="10"/>
          </p:nvPr>
        </p:nvSpPr>
        <p:spPr/>
        <p:txBody>
          <a:bodyPr/>
          <a:lstStyle/>
          <a:p>
            <a:fld id="{2907382B-070F-493D-9ABF-F8FE4257D702}" type="slidenum">
              <a:rPr lang="en-US" smtClean="0"/>
              <a:t>14</a:t>
            </a:fld>
            <a:endParaRPr lang="en-US"/>
          </a:p>
        </p:txBody>
      </p:sp>
      <p:sp>
        <p:nvSpPr>
          <p:cNvPr id="5" name="Content Placeholder 2"/>
          <p:cNvSpPr txBox="1">
            <a:spLocks/>
          </p:cNvSpPr>
          <p:nvPr/>
        </p:nvSpPr>
        <p:spPr bwMode="auto">
          <a:xfrm>
            <a:off x="714373" y="1524000"/>
            <a:ext cx="8201025" cy="4559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fontAlgn="base">
              <a:lnSpc>
                <a:spcPct val="85000"/>
              </a:lnSpc>
              <a:spcBef>
                <a:spcPct val="40000"/>
              </a:spcBef>
              <a:spcAft>
                <a:spcPct val="0"/>
              </a:spcAft>
              <a:buClr>
                <a:schemeClr val="accent2"/>
              </a:buClr>
              <a:buSzPct val="80000"/>
              <a:buFont typeface="Wingdings" pitchFamily="2" charset="2"/>
              <a:buBlip>
                <a:blip r:embed="rId3"/>
              </a:buBlip>
              <a:defRPr sz="2600" b="1">
                <a:solidFill>
                  <a:schemeClr val="tx1"/>
                </a:solidFill>
                <a:effectLst>
                  <a:outerShdw blurRad="38100" dist="38100" dir="2700000" algn="tl">
                    <a:srgbClr val="000000"/>
                  </a:outerShdw>
                </a:effectLst>
                <a:latin typeface="+mn-lt"/>
                <a:ea typeface="+mn-ea"/>
                <a:cs typeface="+mn-cs"/>
              </a:defRPr>
            </a:lvl1pPr>
            <a:lvl2pPr marL="742950" indent="-285750" algn="l" rtl="0" fontAlgn="base">
              <a:lnSpc>
                <a:spcPct val="85000"/>
              </a:lnSpc>
              <a:spcBef>
                <a:spcPct val="25000"/>
              </a:spcBef>
              <a:spcAft>
                <a:spcPct val="0"/>
              </a:spcAft>
              <a:buClr>
                <a:schemeClr val="accent1"/>
              </a:buClr>
              <a:buSzPct val="75000"/>
              <a:buFont typeface="Wingdings" pitchFamily="2" charset="2"/>
              <a:buChar char="n"/>
              <a:defRPr sz="2400" b="1">
                <a:solidFill>
                  <a:schemeClr val="tx1"/>
                </a:solidFill>
                <a:effectLst>
                  <a:outerShdw blurRad="38100" dist="38100" dir="2700000" algn="tl">
                    <a:srgbClr val="000000"/>
                  </a:outerShdw>
                </a:effectLst>
                <a:latin typeface="+mn-lt"/>
              </a:defRPr>
            </a:lvl2pPr>
            <a:lvl3pPr marL="1143000" indent="-228600" algn="l" rtl="0" fontAlgn="base">
              <a:lnSpc>
                <a:spcPct val="85000"/>
              </a:lnSpc>
              <a:spcBef>
                <a:spcPct val="20000"/>
              </a:spcBef>
              <a:spcAft>
                <a:spcPct val="0"/>
              </a:spcAft>
              <a:buClr>
                <a:schemeClr val="tx2"/>
              </a:buClr>
              <a:buSzPct val="70000"/>
              <a:buFont typeface="Wingdings" pitchFamily="2" charset="2"/>
              <a:buChar char="n"/>
              <a:defRPr sz="2200" b="1">
                <a:solidFill>
                  <a:schemeClr val="tx1"/>
                </a:solidFill>
                <a:effectLst>
                  <a:outerShdw blurRad="38100" dist="38100" dir="2700000" algn="tl">
                    <a:srgbClr val="000000"/>
                  </a:outerShdw>
                </a:effectLst>
                <a:latin typeface="+mn-lt"/>
              </a:defRPr>
            </a:lvl3pPr>
            <a:lvl4pPr marL="1600200" indent="-228600" algn="l" rtl="0" fontAlgn="base">
              <a:lnSpc>
                <a:spcPct val="85000"/>
              </a:lnSpc>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5pPr>
            <a:lvl6pPr marL="25146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6pPr>
            <a:lvl7pPr marL="29718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7pPr>
            <a:lvl8pPr marL="34290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8pPr>
            <a:lvl9pPr marL="3886200" indent="-228600" algn="l" rtl="0" fontAlgn="base">
              <a:lnSpc>
                <a:spcPct val="85000"/>
              </a:lnSpc>
              <a:spcBef>
                <a:spcPct val="20000"/>
              </a:spcBef>
              <a:spcAft>
                <a:spcPct val="0"/>
              </a:spcAft>
              <a:buClr>
                <a:schemeClr val="tx1"/>
              </a:buClr>
              <a:buChar char="–"/>
              <a:defRPr sz="2000" b="1">
                <a:solidFill>
                  <a:schemeClr val="tx1"/>
                </a:solidFill>
                <a:effectLst>
                  <a:outerShdw blurRad="38100" dist="38100" dir="2700000" algn="tl">
                    <a:srgbClr val="000000"/>
                  </a:outerShdw>
                </a:effectLst>
                <a:latin typeface="+mn-lt"/>
              </a:defRPr>
            </a:lvl9pPr>
          </a:lstStyle>
          <a:p>
            <a:pPr marL="285750" indent="-285750">
              <a:lnSpc>
                <a:spcPct val="80000"/>
              </a:lnSpc>
            </a:pPr>
            <a:r>
              <a:rPr lang="en-US" dirty="0"/>
              <a:t>Chisel </a:t>
            </a:r>
            <a:r>
              <a:rPr lang="en-US" dirty="0" smtClean="0"/>
              <a:t>(V.1.0) improves productivity</a:t>
            </a:r>
          </a:p>
          <a:p>
            <a:pPr lvl="1">
              <a:lnSpc>
                <a:spcPct val="80000"/>
              </a:lnSpc>
            </a:pPr>
            <a:r>
              <a:rPr lang="en-US" sz="2000" dirty="0"/>
              <a:t>Bulk interfaces</a:t>
            </a:r>
            <a:endParaRPr lang="en-US" sz="2200" dirty="0" smtClean="0"/>
          </a:p>
          <a:p>
            <a:pPr lvl="1">
              <a:lnSpc>
                <a:spcPct val="80000"/>
              </a:lnSpc>
            </a:pPr>
            <a:r>
              <a:rPr lang="en-US" sz="2000" dirty="0"/>
              <a:t>Parameterized </a:t>
            </a:r>
            <a:r>
              <a:rPr lang="en-US" sz="2000" dirty="0" smtClean="0"/>
              <a:t>classes</a:t>
            </a:r>
          </a:p>
          <a:p>
            <a:pPr lvl="1">
              <a:lnSpc>
                <a:spcPct val="80000"/>
              </a:lnSpc>
            </a:pPr>
            <a:r>
              <a:rPr lang="en-US" sz="2000" dirty="0"/>
              <a:t>Type inference reduces </a:t>
            </a:r>
            <a:r>
              <a:rPr lang="en-US" sz="2000" dirty="0" smtClean="0"/>
              <a:t>errors</a:t>
            </a:r>
          </a:p>
          <a:p>
            <a:pPr lvl="1">
              <a:lnSpc>
                <a:spcPct val="80000"/>
              </a:lnSpc>
            </a:pPr>
            <a:r>
              <a:rPr lang="en-US" sz="2000" dirty="0"/>
              <a:t>Functional </a:t>
            </a:r>
            <a:r>
              <a:rPr lang="en-US" sz="2000" dirty="0" smtClean="0"/>
              <a:t>features</a:t>
            </a:r>
          </a:p>
          <a:p>
            <a:pPr lvl="1">
              <a:lnSpc>
                <a:spcPct val="80000"/>
              </a:lnSpc>
            </a:pPr>
            <a:r>
              <a:rPr lang="en-US" sz="2000" dirty="0"/>
              <a:t>Faster C++ based </a:t>
            </a:r>
            <a:r>
              <a:rPr lang="en-US" sz="2000" dirty="0" smtClean="0"/>
              <a:t>simulation</a:t>
            </a:r>
            <a:endParaRPr lang="en-US" sz="2400" dirty="0" smtClean="0"/>
          </a:p>
          <a:p>
            <a:pPr marL="285750" indent="-285750">
              <a:lnSpc>
                <a:spcPct val="80000"/>
              </a:lnSpc>
            </a:pPr>
            <a:r>
              <a:rPr lang="en-US" dirty="0"/>
              <a:t>Open source (BSD license)</a:t>
            </a:r>
            <a:endParaRPr lang="en-US" dirty="0" smtClean="0"/>
          </a:p>
          <a:p>
            <a:pPr marL="285750" indent="-285750">
              <a:lnSpc>
                <a:spcPct val="80000"/>
              </a:lnSpc>
            </a:pPr>
            <a:r>
              <a:rPr lang="en-US" dirty="0"/>
              <a:t>UCB support</a:t>
            </a:r>
            <a:endParaRPr lang="en-US" dirty="0" smtClean="0"/>
          </a:p>
          <a:p>
            <a:pPr marL="285750" indent="-285750">
              <a:lnSpc>
                <a:spcPct val="80000"/>
              </a:lnSpc>
            </a:pPr>
            <a:r>
              <a:rPr lang="en-US" dirty="0"/>
              <a:t>Tested on large-scale UCB projects</a:t>
            </a:r>
            <a:endParaRPr lang="en-US" dirty="0" smtClean="0"/>
          </a:p>
          <a:p>
            <a:pPr marL="285750" indent="-285750">
              <a:lnSpc>
                <a:spcPct val="80000"/>
              </a:lnSpc>
            </a:pP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lIns="91440" tIns="45720" rIns="91440" bIns="45720"/>
          <a:lstStyle/>
          <a:p>
            <a:r>
              <a:rPr lang="en-US"/>
              <a:t>My experience - negatives</a:t>
            </a:r>
          </a:p>
        </p:txBody>
      </p:sp>
      <p:sp>
        <p:nvSpPr>
          <p:cNvPr id="3" name="Content Placeholder 2"/>
          <p:cNvSpPr>
            <a:spLocks noGrp="1"/>
          </p:cNvSpPr>
          <p:nvPr>
            <p:ph idx="4294967295"/>
          </p:nvPr>
        </p:nvSpPr>
        <p:spPr>
          <a:xfrm>
            <a:off x="381000" y="1524000"/>
            <a:ext cx="8534399" cy="4559300"/>
          </a:xfrm>
        </p:spPr>
        <p:txBody>
          <a:bodyPr lIns="91440" tIns="45720" rIns="91440" bIns="45720">
            <a:normAutofit/>
          </a:bodyPr>
          <a:lstStyle/>
          <a:p>
            <a:pPr marL="285750" indent="-285750">
              <a:lnSpc>
                <a:spcPct val="80000"/>
              </a:lnSpc>
            </a:pPr>
            <a:r>
              <a:rPr lang="en-US" dirty="0" smtClean="0"/>
              <a:t>Compiler (V.1.0) </a:t>
            </a:r>
            <a:r>
              <a:rPr lang="en-US" dirty="0"/>
              <a:t>not </a:t>
            </a:r>
            <a:r>
              <a:rPr lang="en-US" dirty="0" smtClean="0"/>
              <a:t>as robust as commercial tools</a:t>
            </a:r>
            <a:endParaRPr lang="en-US" dirty="0"/>
          </a:p>
          <a:p>
            <a:pPr marL="615950" lvl="1">
              <a:lnSpc>
                <a:spcPct val="80000"/>
              </a:lnSpc>
            </a:pPr>
            <a:r>
              <a:rPr lang="en-US" dirty="0" smtClean="0"/>
              <a:t>Long compile </a:t>
            </a:r>
            <a:r>
              <a:rPr lang="en-US" dirty="0"/>
              <a:t>time</a:t>
            </a:r>
          </a:p>
          <a:p>
            <a:pPr marL="615950" lvl="1">
              <a:lnSpc>
                <a:spcPct val="80000"/>
              </a:lnSpc>
            </a:pPr>
            <a:r>
              <a:rPr lang="en-US" dirty="0"/>
              <a:t>Memory leak</a:t>
            </a:r>
          </a:p>
          <a:p>
            <a:pPr marL="615950" lvl="1">
              <a:lnSpc>
                <a:spcPct val="80000"/>
              </a:lnSpc>
            </a:pPr>
            <a:r>
              <a:rPr lang="en-US" dirty="0"/>
              <a:t>Large circuits </a:t>
            </a:r>
            <a:r>
              <a:rPr lang="en-US" dirty="0" smtClean="0"/>
              <a:t>loading </a:t>
            </a:r>
            <a:r>
              <a:rPr lang="en-US" dirty="0"/>
              <a:t>time</a:t>
            </a:r>
          </a:p>
          <a:p>
            <a:pPr marL="285750" indent="-285750">
              <a:lnSpc>
                <a:spcPct val="80000"/>
              </a:lnSpc>
            </a:pPr>
            <a:r>
              <a:rPr lang="en-US" dirty="0"/>
              <a:t>Single clock domain</a:t>
            </a:r>
          </a:p>
          <a:p>
            <a:pPr marL="285750" indent="-285750">
              <a:lnSpc>
                <a:spcPct val="80000"/>
              </a:lnSpc>
            </a:pPr>
            <a:r>
              <a:rPr lang="en-US" dirty="0" smtClean="0"/>
              <a:t>Cannot </a:t>
            </a:r>
            <a:r>
              <a:rPr lang="en-US" dirty="0"/>
              <a:t>mix synthesizable </a:t>
            </a:r>
            <a:r>
              <a:rPr lang="en-US" dirty="0" smtClean="0"/>
              <a:t>and behavioral code</a:t>
            </a:r>
            <a:endParaRPr lang="en-US" dirty="0"/>
          </a:p>
          <a:p>
            <a:pPr marL="0" indent="0">
              <a:lnSpc>
                <a:spcPct val="80000"/>
              </a:lnSpc>
              <a:buNone/>
            </a:pPr>
            <a:endParaRPr lang="en-US" sz="1600" dirty="0"/>
          </a:p>
        </p:txBody>
      </p:sp>
      <p:sp>
        <p:nvSpPr>
          <p:cNvPr id="2" name="Slide Number Placeholder 1"/>
          <p:cNvSpPr>
            <a:spLocks noGrp="1"/>
          </p:cNvSpPr>
          <p:nvPr>
            <p:ph type="sldNum" sz="quarter" idx="10"/>
          </p:nvPr>
        </p:nvSpPr>
        <p:spPr/>
        <p:txBody>
          <a:bodyPr/>
          <a:lstStyle/>
          <a:p>
            <a:fld id="{2907382B-070F-493D-9ABF-F8FE4257D702}"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685800" y="2743200"/>
            <a:ext cx="8262938" cy="969963"/>
          </a:xfrm>
        </p:spPr>
        <p:txBody>
          <a:bodyPr lIns="91440" tIns="45720" rIns="91440" bIns="45720"/>
          <a:lstStyle/>
          <a:p>
            <a:pPr algn="ctr"/>
            <a:r>
              <a:rPr lang="en-US" dirty="0" smtClean="0"/>
              <a:t>Thank you  </a:t>
            </a:r>
            <a:br>
              <a:rPr lang="en-US" dirty="0" smtClean="0"/>
            </a:br>
            <a:r>
              <a:rPr lang="en-US" dirty="0" smtClean="0"/>
              <a:t>Please come and see my poster</a:t>
            </a:r>
            <a:endParaRPr lang="en-US" dirty="0"/>
          </a:p>
        </p:txBody>
      </p:sp>
      <p:sp>
        <p:nvSpPr>
          <p:cNvPr id="2" name="Slide Number Placeholder 1"/>
          <p:cNvSpPr>
            <a:spLocks noGrp="1"/>
          </p:cNvSpPr>
          <p:nvPr>
            <p:ph type="sldNum" sz="quarter" idx="10"/>
          </p:nvPr>
        </p:nvSpPr>
        <p:spPr/>
        <p:txBody>
          <a:bodyPr/>
          <a:lstStyle/>
          <a:p>
            <a:fld id="{2907382B-070F-493D-9ABF-F8FE4257D702}" type="slidenum">
              <a:rPr lang="en-US" smtClean="0"/>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lIns="91440" tIns="45720" rIns="91440" bIns="45720"/>
          <a:lstStyle/>
          <a:p>
            <a:r>
              <a:rPr lang="en-US" dirty="0"/>
              <a:t>Problem/motivation</a:t>
            </a:r>
          </a:p>
        </p:txBody>
      </p:sp>
      <p:sp>
        <p:nvSpPr>
          <p:cNvPr id="3" name="Content Placeholder 2"/>
          <p:cNvSpPr>
            <a:spLocks noGrp="1"/>
          </p:cNvSpPr>
          <p:nvPr>
            <p:ph idx="4294967295"/>
          </p:nvPr>
        </p:nvSpPr>
        <p:spPr>
          <a:xfrm>
            <a:off x="0" y="1219200"/>
            <a:ext cx="8991600" cy="4864100"/>
          </a:xfrm>
        </p:spPr>
        <p:txBody>
          <a:bodyPr lIns="91440" tIns="45720" rIns="91440" bIns="45720">
            <a:normAutofit lnSpcReduction="10000"/>
          </a:bodyPr>
          <a:lstStyle/>
          <a:p>
            <a:pPr>
              <a:lnSpc>
                <a:spcPct val="90000"/>
              </a:lnSpc>
            </a:pPr>
            <a:r>
              <a:rPr lang="en-US" dirty="0" smtClean="0"/>
              <a:t>Goal: Flexible, App-specific NOC Generation</a:t>
            </a:r>
          </a:p>
          <a:p>
            <a:pPr lvl="1">
              <a:lnSpc>
                <a:spcPct val="90000"/>
              </a:lnSpc>
            </a:pPr>
            <a:r>
              <a:rPr lang="en-US" dirty="0" smtClean="0"/>
              <a:t>Accuracy</a:t>
            </a:r>
          </a:p>
          <a:p>
            <a:pPr lvl="2">
              <a:lnSpc>
                <a:spcPct val="90000"/>
              </a:lnSpc>
            </a:pPr>
            <a:r>
              <a:rPr lang="en-US" dirty="0" smtClean="0"/>
              <a:t>Performance</a:t>
            </a:r>
          </a:p>
          <a:p>
            <a:pPr lvl="2">
              <a:lnSpc>
                <a:spcPct val="90000"/>
              </a:lnSpc>
            </a:pPr>
            <a:r>
              <a:rPr lang="en-US" dirty="0" smtClean="0"/>
              <a:t>Power </a:t>
            </a:r>
          </a:p>
          <a:p>
            <a:pPr lvl="1">
              <a:lnSpc>
                <a:spcPct val="90000"/>
              </a:lnSpc>
            </a:pPr>
            <a:r>
              <a:rPr lang="en-US" dirty="0" smtClean="0"/>
              <a:t>Design space exploration</a:t>
            </a:r>
          </a:p>
          <a:p>
            <a:pPr lvl="2">
              <a:lnSpc>
                <a:spcPct val="90000"/>
              </a:lnSpc>
            </a:pPr>
            <a:r>
              <a:rPr lang="en-US" dirty="0" smtClean="0"/>
              <a:t>Supports for parametric design </a:t>
            </a:r>
          </a:p>
          <a:p>
            <a:pPr>
              <a:lnSpc>
                <a:spcPct val="90000"/>
              </a:lnSpc>
            </a:pPr>
            <a:r>
              <a:rPr lang="en-US" dirty="0" smtClean="0"/>
              <a:t>Available solutions</a:t>
            </a:r>
          </a:p>
          <a:p>
            <a:pPr lvl="1">
              <a:lnSpc>
                <a:spcPct val="90000"/>
              </a:lnSpc>
            </a:pPr>
            <a:r>
              <a:rPr lang="en-US" dirty="0" smtClean="0"/>
              <a:t>C-based software simulation (e.g. Orion) inaccurate</a:t>
            </a:r>
          </a:p>
          <a:p>
            <a:pPr lvl="1">
              <a:lnSpc>
                <a:spcPct val="90000"/>
              </a:lnSpc>
            </a:pPr>
            <a:r>
              <a:rPr lang="en-US" dirty="0" smtClean="0"/>
              <a:t>RTL too low-level</a:t>
            </a:r>
          </a:p>
          <a:p>
            <a:pPr lvl="1">
              <a:lnSpc>
                <a:spcPct val="90000"/>
              </a:lnSpc>
            </a:pPr>
            <a:r>
              <a:rPr lang="en-US" dirty="0" err="1" smtClean="0"/>
              <a:t>Bluespec</a:t>
            </a:r>
            <a:r>
              <a:rPr lang="en-US" dirty="0" smtClean="0"/>
              <a:t> is not free</a:t>
            </a:r>
          </a:p>
          <a:p>
            <a:pPr lvl="1">
              <a:lnSpc>
                <a:spcPct val="90000"/>
              </a:lnSpc>
            </a:pPr>
            <a:r>
              <a:rPr lang="en-US" dirty="0"/>
              <a:t>Web-based solutions are closed </a:t>
            </a:r>
            <a:r>
              <a:rPr lang="en-US" dirty="0" smtClean="0"/>
              <a:t>source</a:t>
            </a:r>
          </a:p>
          <a:p>
            <a:pPr>
              <a:lnSpc>
                <a:spcPct val="90000"/>
              </a:lnSpc>
            </a:pPr>
            <a:r>
              <a:rPr lang="en-US" dirty="0" smtClean="0"/>
              <a:t>This talk: Our </a:t>
            </a:r>
            <a:r>
              <a:rPr lang="en-US" dirty="0"/>
              <a:t>e</a:t>
            </a:r>
            <a:r>
              <a:rPr lang="en-US" dirty="0" smtClean="0"/>
              <a:t>xperience building NOCs w/ CHISEL</a:t>
            </a:r>
            <a:endParaRPr lang="en-US" dirty="0"/>
          </a:p>
        </p:txBody>
      </p:sp>
      <p:sp>
        <p:nvSpPr>
          <p:cNvPr id="2" name="Slide Number Placeholder 1"/>
          <p:cNvSpPr>
            <a:spLocks noGrp="1"/>
          </p:cNvSpPr>
          <p:nvPr>
            <p:ph type="sldNum" sz="quarter" idx="10"/>
          </p:nvPr>
        </p:nvSpPr>
        <p:spPr/>
        <p:txBody>
          <a:bodyPr/>
          <a:lstStyle/>
          <a:p>
            <a:fld id="{2907382B-070F-493D-9ABF-F8FE4257D702}" type="slidenum">
              <a:rPr lang="en-US" smtClean="0"/>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a:xfrm>
            <a:off x="881063" y="263525"/>
            <a:ext cx="8262937" cy="969963"/>
          </a:xfrm>
        </p:spPr>
        <p:txBody>
          <a:bodyPr lIns="91440" tIns="45720" rIns="91440" bIns="45720"/>
          <a:lstStyle/>
          <a:p>
            <a:r>
              <a:rPr lang="en-US" dirty="0"/>
              <a:t>Chisel Workflow</a:t>
            </a:r>
          </a:p>
        </p:txBody>
      </p:sp>
      <p:sp>
        <p:nvSpPr>
          <p:cNvPr id="4" name="Rectangle 3"/>
          <p:cNvSpPr/>
          <p:nvPr/>
        </p:nvSpPr>
        <p:spPr>
          <a:xfrm>
            <a:off x="900112" y="16764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a:solidFill>
                  <a:schemeClr val="bg1"/>
                </a:solidFill>
              </a:rPr>
              <a:t>Hardware in Chisel</a:t>
            </a:r>
          </a:p>
        </p:txBody>
      </p:sp>
      <p:sp>
        <p:nvSpPr>
          <p:cNvPr id="5" name="Rectangle 4"/>
          <p:cNvSpPr/>
          <p:nvPr/>
        </p:nvSpPr>
        <p:spPr>
          <a:xfrm>
            <a:off x="6843712" y="1687513"/>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a:solidFill>
                  <a:schemeClr val="bg1"/>
                </a:solidFill>
              </a:rPr>
              <a:t>Test-bench code in </a:t>
            </a:r>
            <a:r>
              <a:rPr kumimoji="0" lang="en-US" sz="1800" b="1" dirty="0" err="1">
                <a:solidFill>
                  <a:schemeClr val="bg1"/>
                </a:solidFill>
              </a:rPr>
              <a:t>Scala</a:t>
            </a:r>
            <a:endParaRPr kumimoji="0" lang="en-US" sz="1800" b="1" dirty="0">
              <a:solidFill>
                <a:schemeClr val="bg1"/>
              </a:solidFill>
            </a:endParaRPr>
          </a:p>
        </p:txBody>
      </p:sp>
      <p:sp>
        <p:nvSpPr>
          <p:cNvPr id="6" name="Rectangle 5"/>
          <p:cNvSpPr/>
          <p:nvPr/>
        </p:nvSpPr>
        <p:spPr>
          <a:xfrm>
            <a:off x="900112" y="2667000"/>
            <a:ext cx="17526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a:solidFill>
                  <a:schemeClr val="bg1"/>
                </a:solidFill>
              </a:rPr>
              <a:t>Chisel compiler</a:t>
            </a:r>
          </a:p>
        </p:txBody>
      </p:sp>
      <p:sp>
        <p:nvSpPr>
          <p:cNvPr id="7" name="Rectangle 6"/>
          <p:cNvSpPr/>
          <p:nvPr/>
        </p:nvSpPr>
        <p:spPr>
          <a:xfrm>
            <a:off x="896937" y="40386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smtClean="0">
                <a:solidFill>
                  <a:schemeClr val="bg1"/>
                </a:solidFill>
              </a:rPr>
              <a:t>Verilog code</a:t>
            </a:r>
            <a:endParaRPr kumimoji="0" lang="en-US" sz="1800" b="1" dirty="0">
              <a:solidFill>
                <a:schemeClr val="bg1"/>
              </a:solidFill>
            </a:endParaRPr>
          </a:p>
        </p:txBody>
      </p:sp>
      <p:sp>
        <p:nvSpPr>
          <p:cNvPr id="8" name="Rectangle 7"/>
          <p:cNvSpPr/>
          <p:nvPr/>
        </p:nvSpPr>
        <p:spPr>
          <a:xfrm>
            <a:off x="4706937" y="4016375"/>
            <a:ext cx="1908175"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smtClean="0">
                <a:solidFill>
                  <a:schemeClr val="bg1"/>
                </a:solidFill>
              </a:rPr>
              <a:t>C++ simulation code</a:t>
            </a:r>
            <a:endParaRPr kumimoji="0" lang="en-US" sz="1800" b="1" dirty="0">
              <a:solidFill>
                <a:schemeClr val="bg1"/>
              </a:solidFill>
            </a:endParaRPr>
          </a:p>
        </p:txBody>
      </p:sp>
      <p:cxnSp>
        <p:nvCxnSpPr>
          <p:cNvPr id="10" name="Straight Arrow Connector 9"/>
          <p:cNvCxnSpPr>
            <a:stCxn id="4" idx="2"/>
            <a:endCxn id="6" idx="0"/>
          </p:cNvCxnSpPr>
          <p:nvPr/>
        </p:nvCxnSpPr>
        <p:spPr>
          <a:xfrm>
            <a:off x="1776412" y="2362200"/>
            <a:ext cx="0" cy="304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6" idx="2"/>
            <a:endCxn id="7" idx="0"/>
          </p:cNvCxnSpPr>
          <p:nvPr/>
        </p:nvCxnSpPr>
        <p:spPr>
          <a:xfrm rot="5400000">
            <a:off x="1431925" y="3694113"/>
            <a:ext cx="685800" cy="3175"/>
          </a:xfrm>
          <a:prstGeom prst="bentConnector3">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6" idx="2"/>
            <a:endCxn id="8" idx="0"/>
          </p:cNvCxnSpPr>
          <p:nvPr/>
        </p:nvCxnSpPr>
        <p:spPr>
          <a:xfrm rot="16200000" flipH="1">
            <a:off x="3386931" y="1742280"/>
            <a:ext cx="663575" cy="3884613"/>
          </a:xfrm>
          <a:prstGeom prst="bentConnector3">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843712" y="4016375"/>
            <a:ext cx="17526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smtClean="0">
                <a:solidFill>
                  <a:schemeClr val="bg1"/>
                </a:solidFill>
              </a:rPr>
              <a:t>C++ simulation</a:t>
            </a:r>
            <a:endParaRPr kumimoji="0" lang="en-US" sz="1800" b="1" dirty="0">
              <a:solidFill>
                <a:schemeClr val="bg1"/>
              </a:solidFill>
            </a:endParaRPr>
          </a:p>
        </p:txBody>
      </p:sp>
      <p:sp>
        <p:nvSpPr>
          <p:cNvPr id="16" name="Rectangle 15"/>
          <p:cNvSpPr/>
          <p:nvPr/>
        </p:nvSpPr>
        <p:spPr>
          <a:xfrm>
            <a:off x="4419600" y="5181600"/>
            <a:ext cx="2819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smtClean="0">
                <a:solidFill>
                  <a:schemeClr val="bg1"/>
                </a:solidFill>
              </a:rPr>
              <a:t>Functional/Performance results</a:t>
            </a:r>
            <a:endParaRPr kumimoji="0" lang="en-US" sz="1800" b="1" dirty="0">
              <a:solidFill>
                <a:schemeClr val="bg1"/>
              </a:solidFill>
            </a:endParaRPr>
          </a:p>
        </p:txBody>
      </p:sp>
      <p:cxnSp>
        <p:nvCxnSpPr>
          <p:cNvPr id="20" name="Straight Arrow Connector 19"/>
          <p:cNvCxnSpPr>
            <a:stCxn id="8" idx="3"/>
            <a:endCxn id="15" idx="1"/>
          </p:cNvCxnSpPr>
          <p:nvPr/>
        </p:nvCxnSpPr>
        <p:spPr>
          <a:xfrm>
            <a:off x="6615112" y="4359275"/>
            <a:ext cx="22860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 idx="2"/>
            <a:endCxn id="15" idx="0"/>
          </p:cNvCxnSpPr>
          <p:nvPr/>
        </p:nvCxnSpPr>
        <p:spPr>
          <a:xfrm>
            <a:off x="7720012" y="2373313"/>
            <a:ext cx="0" cy="164306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896937" y="5151438"/>
            <a:ext cx="17526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a:solidFill>
                  <a:schemeClr val="bg1"/>
                </a:solidFill>
              </a:rPr>
              <a:t>Synthesis flow</a:t>
            </a:r>
          </a:p>
        </p:txBody>
      </p:sp>
      <p:cxnSp>
        <p:nvCxnSpPr>
          <p:cNvPr id="29" name="Straight Arrow Connector 28"/>
          <p:cNvCxnSpPr>
            <a:stCxn id="7" idx="2"/>
            <a:endCxn id="25" idx="0"/>
          </p:cNvCxnSpPr>
          <p:nvPr/>
        </p:nvCxnSpPr>
        <p:spPr>
          <a:xfrm>
            <a:off x="1773237" y="4724400"/>
            <a:ext cx="0" cy="42703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9474" name="TextBox 8"/>
          <p:cNvSpPr txBox="1">
            <a:spLocks noChangeArrowheads="1"/>
          </p:cNvSpPr>
          <p:nvPr/>
        </p:nvSpPr>
        <p:spPr bwMode="auto">
          <a:xfrm>
            <a:off x="3048000" y="1143000"/>
            <a:ext cx="3824288" cy="1938992"/>
          </a:xfrm>
          <a:prstGeom prst="rect">
            <a:avLst/>
          </a:prstGeom>
          <a:noFill/>
          <a:ln w="9525">
            <a:noFill/>
            <a:miter lim="800000"/>
            <a:headEnd/>
            <a:tailEnd/>
          </a:ln>
        </p:spPr>
        <p:txBody>
          <a:bodyPr wrap="square">
            <a:spAutoFit/>
          </a:bodyPr>
          <a:lstStyle/>
          <a:p>
            <a:pPr marL="285750" indent="-285750" algn="l">
              <a:buFont typeface="Arial" pitchFamily="34" charset="0"/>
              <a:buChar char="•"/>
            </a:pPr>
            <a:r>
              <a:rPr kumimoji="0" lang="en-US" sz="2400" b="1" dirty="0" smtClean="0">
                <a:latin typeface="Calibri" pitchFamily="34" charset="0"/>
              </a:rPr>
              <a:t>Developed @ UC </a:t>
            </a:r>
            <a:r>
              <a:rPr kumimoji="0" lang="en-US" sz="2400" b="1" dirty="0">
                <a:latin typeface="Calibri" pitchFamily="34" charset="0"/>
              </a:rPr>
              <a:t>Berkeley </a:t>
            </a:r>
          </a:p>
          <a:p>
            <a:pPr marL="285750" indent="-285750" algn="l">
              <a:buFont typeface="Arial" pitchFamily="34" charset="0"/>
              <a:buChar char="•"/>
            </a:pPr>
            <a:r>
              <a:rPr kumimoji="0" lang="en-US" sz="2400" b="1" dirty="0" smtClean="0">
                <a:latin typeface="Calibri" pitchFamily="34" charset="0"/>
              </a:rPr>
              <a:t>Open-source</a:t>
            </a:r>
            <a:endParaRPr kumimoji="0" lang="en-US" sz="2400" b="1" dirty="0">
              <a:latin typeface="Calibri" pitchFamily="34" charset="0"/>
            </a:endParaRPr>
          </a:p>
          <a:p>
            <a:pPr marL="285750" indent="-285750" algn="l">
              <a:buFont typeface="Arial" pitchFamily="34" charset="0"/>
              <a:buChar char="•"/>
            </a:pPr>
            <a:r>
              <a:rPr kumimoji="0" lang="en-US" sz="2400" b="1" dirty="0" smtClean="0">
                <a:latin typeface="Calibri" pitchFamily="34" charset="0"/>
              </a:rPr>
              <a:t>Built on top of </a:t>
            </a:r>
            <a:r>
              <a:rPr kumimoji="0" lang="en-US" sz="2400" b="1" dirty="0" err="1" smtClean="0">
                <a:latin typeface="Calibri" pitchFamily="34" charset="0"/>
              </a:rPr>
              <a:t>Scala</a:t>
            </a:r>
            <a:endParaRPr kumimoji="0" lang="en-US" sz="2400" b="1" dirty="0" smtClean="0">
              <a:latin typeface="Calibri" pitchFamily="34" charset="0"/>
            </a:endParaRPr>
          </a:p>
          <a:p>
            <a:pPr marL="742950" lvl="1" indent="-285750" algn="l">
              <a:buFont typeface="Arial" pitchFamily="34" charset="0"/>
              <a:buChar char="•"/>
            </a:pPr>
            <a:r>
              <a:rPr kumimoji="0" lang="en-US" sz="2400" b="1" dirty="0" smtClean="0">
                <a:latin typeface="Calibri" pitchFamily="34" charset="0"/>
              </a:rPr>
              <a:t>Object-oriented</a:t>
            </a:r>
          </a:p>
          <a:p>
            <a:pPr marL="742950" lvl="1" indent="-285750" algn="l">
              <a:buFont typeface="Arial" pitchFamily="34" charset="0"/>
              <a:buChar char="•"/>
            </a:pPr>
            <a:r>
              <a:rPr kumimoji="0" lang="en-US" sz="2400" b="1" dirty="0" smtClean="0">
                <a:latin typeface="Calibri" pitchFamily="34" charset="0"/>
              </a:rPr>
              <a:t>Functional</a:t>
            </a:r>
            <a:endParaRPr kumimoji="0" lang="en-US" sz="2400" b="1" dirty="0">
              <a:latin typeface="Calibri" pitchFamily="34" charset="0"/>
            </a:endParaRPr>
          </a:p>
        </p:txBody>
      </p:sp>
      <p:sp>
        <p:nvSpPr>
          <p:cNvPr id="21" name="Rectangle 20"/>
          <p:cNvSpPr/>
          <p:nvPr/>
        </p:nvSpPr>
        <p:spPr>
          <a:xfrm>
            <a:off x="2881312" y="4038600"/>
            <a:ext cx="17526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b="1" dirty="0" smtClean="0">
                <a:solidFill>
                  <a:schemeClr val="bg1"/>
                </a:solidFill>
              </a:rPr>
              <a:t>Verilog simulation</a:t>
            </a:r>
            <a:endParaRPr kumimoji="0" lang="en-US" sz="1800" b="1" dirty="0">
              <a:solidFill>
                <a:schemeClr val="bg1"/>
              </a:solidFill>
            </a:endParaRPr>
          </a:p>
        </p:txBody>
      </p:sp>
      <p:cxnSp>
        <p:nvCxnSpPr>
          <p:cNvPr id="23" name="Elbow Connector 22"/>
          <p:cNvCxnSpPr>
            <a:stCxn id="5" idx="2"/>
            <a:endCxn id="21" idx="0"/>
          </p:cNvCxnSpPr>
          <p:nvPr/>
        </p:nvCxnSpPr>
        <p:spPr>
          <a:xfrm rot="5400000">
            <a:off x="4906169" y="1224756"/>
            <a:ext cx="1665287" cy="3962400"/>
          </a:xfrm>
          <a:prstGeom prst="bentConnector3">
            <a:avLst>
              <a:gd name="adj1" fmla="val 50000"/>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21" idx="1"/>
          </p:cNvCxnSpPr>
          <p:nvPr/>
        </p:nvCxnSpPr>
        <p:spPr>
          <a:xfrm>
            <a:off x="2649537" y="4381500"/>
            <a:ext cx="231775"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bwMode="auto">
          <a:xfrm rot="5400000">
            <a:off x="6527800" y="3989387"/>
            <a:ext cx="479425" cy="1905000"/>
          </a:xfrm>
          <a:prstGeom prst="bentConnector3">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bwMode="auto">
          <a:xfrm rot="16200000" flipH="1">
            <a:off x="4557712" y="3913188"/>
            <a:ext cx="457200" cy="2057400"/>
          </a:xfrm>
          <a:prstGeom prst="bentConnector3">
            <a:avLst>
              <a:gd name="adj1" fmla="val 50000"/>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0"/>
          </p:nvPr>
        </p:nvSpPr>
        <p:spPr/>
        <p:txBody>
          <a:bodyPr/>
          <a:lstStyle/>
          <a:p>
            <a:fld id="{2907382B-070F-493D-9ABF-F8FE4257D702}" type="slidenum">
              <a:rPr lang="en-US" smtClean="0"/>
              <a:t>3</a:t>
            </a:fld>
            <a:endParaRPr lang="en-US"/>
          </a:p>
        </p:txBody>
      </p:sp>
      <p:sp>
        <p:nvSpPr>
          <p:cNvPr id="27" name="Rectangle 26"/>
          <p:cNvSpPr/>
          <p:nvPr/>
        </p:nvSpPr>
        <p:spPr>
          <a:xfrm>
            <a:off x="1049337" y="6294438"/>
            <a:ext cx="474663" cy="2587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sz="1800" b="1" dirty="0">
              <a:solidFill>
                <a:schemeClr val="bg1"/>
              </a:solidFill>
            </a:endParaRPr>
          </a:p>
        </p:txBody>
      </p:sp>
      <p:sp>
        <p:nvSpPr>
          <p:cNvPr id="11" name="TextBox 10"/>
          <p:cNvSpPr txBox="1"/>
          <p:nvPr/>
        </p:nvSpPr>
        <p:spPr>
          <a:xfrm>
            <a:off x="1163637" y="6229290"/>
            <a:ext cx="1350963" cy="400110"/>
          </a:xfrm>
          <a:prstGeom prst="rect">
            <a:avLst/>
          </a:prstGeom>
          <a:noFill/>
        </p:spPr>
        <p:txBody>
          <a:bodyPr wrap="square" rtlCol="0">
            <a:spAutoFit/>
          </a:bodyPr>
          <a:lstStyle/>
          <a:p>
            <a:r>
              <a:rPr lang="en-US" dirty="0" smtClean="0"/>
              <a:t>Tool</a:t>
            </a:r>
            <a:endParaRPr lang="en-US" dirty="0"/>
          </a:p>
        </p:txBody>
      </p:sp>
      <p:sp>
        <p:nvSpPr>
          <p:cNvPr id="28" name="Rectangle 27"/>
          <p:cNvSpPr/>
          <p:nvPr/>
        </p:nvSpPr>
        <p:spPr>
          <a:xfrm>
            <a:off x="4727574" y="6313548"/>
            <a:ext cx="474663" cy="258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pPr>
            <a:endParaRPr kumimoji="0" lang="en-US" sz="1800" b="1" dirty="0">
              <a:solidFill>
                <a:schemeClr val="bg1"/>
              </a:solidFill>
            </a:endParaRPr>
          </a:p>
        </p:txBody>
      </p:sp>
      <p:sp>
        <p:nvSpPr>
          <p:cNvPr id="30" name="TextBox 29"/>
          <p:cNvSpPr txBox="1"/>
          <p:nvPr/>
        </p:nvSpPr>
        <p:spPr>
          <a:xfrm>
            <a:off x="4973637" y="6248400"/>
            <a:ext cx="2036763" cy="400110"/>
          </a:xfrm>
          <a:prstGeom prst="rect">
            <a:avLst/>
          </a:prstGeom>
          <a:noFill/>
        </p:spPr>
        <p:txBody>
          <a:bodyPr wrap="square" rtlCol="0">
            <a:spAutoFit/>
          </a:bodyPr>
          <a:lstStyle/>
          <a:p>
            <a:r>
              <a:rPr lang="en-US" dirty="0" smtClean="0"/>
              <a:t>Input/output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lIns="91440" tIns="45720" rIns="91440" bIns="45720"/>
          <a:lstStyle/>
          <a:p>
            <a:r>
              <a:rPr lang="en-US"/>
              <a:t>Network-on-Chip Generator</a:t>
            </a:r>
          </a:p>
        </p:txBody>
      </p:sp>
      <p:sp>
        <p:nvSpPr>
          <p:cNvPr id="7" name="Rectangle 6"/>
          <p:cNvSpPr/>
          <p:nvPr/>
        </p:nvSpPr>
        <p:spPr>
          <a:xfrm>
            <a:off x="4011613" y="2611438"/>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8" name="Rectangle 7"/>
          <p:cNvSpPr/>
          <p:nvPr/>
        </p:nvSpPr>
        <p:spPr>
          <a:xfrm>
            <a:off x="4784725" y="1917700"/>
            <a:ext cx="444500"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9" name="Rectangle 8"/>
          <p:cNvSpPr/>
          <p:nvPr/>
        </p:nvSpPr>
        <p:spPr>
          <a:xfrm>
            <a:off x="5611813" y="2611438"/>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0" name="Rectangle 9"/>
          <p:cNvSpPr/>
          <p:nvPr/>
        </p:nvSpPr>
        <p:spPr>
          <a:xfrm>
            <a:off x="5256213" y="34956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1" name="Rectangle 10"/>
          <p:cNvSpPr/>
          <p:nvPr/>
        </p:nvSpPr>
        <p:spPr>
          <a:xfrm>
            <a:off x="4313238" y="3495675"/>
            <a:ext cx="444500"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cxnSp>
        <p:nvCxnSpPr>
          <p:cNvPr id="12" name="Straight Connector 11"/>
          <p:cNvCxnSpPr>
            <a:stCxn id="7" idx="0"/>
            <a:endCxn id="8" idx="1"/>
          </p:cNvCxnSpPr>
          <p:nvPr/>
        </p:nvCxnSpPr>
        <p:spPr>
          <a:xfrm flipV="1">
            <a:off x="4232275" y="2151063"/>
            <a:ext cx="552450" cy="460375"/>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9" idx="0"/>
            <a:endCxn id="8" idx="3"/>
          </p:cNvCxnSpPr>
          <p:nvPr/>
        </p:nvCxnSpPr>
        <p:spPr>
          <a:xfrm flipH="1" flipV="1">
            <a:off x="5229225" y="2151063"/>
            <a:ext cx="603250" cy="460375"/>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a:stCxn id="9" idx="2"/>
            <a:endCxn id="10" idx="0"/>
          </p:cNvCxnSpPr>
          <p:nvPr/>
        </p:nvCxnSpPr>
        <p:spPr>
          <a:xfrm flipH="1">
            <a:off x="5478463" y="3078163"/>
            <a:ext cx="354012" cy="41751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1" idx="3"/>
            <a:endCxn id="10" idx="1"/>
          </p:cNvCxnSpPr>
          <p:nvPr/>
        </p:nvCxnSpPr>
        <p:spPr>
          <a:xfrm>
            <a:off x="4757738" y="3729038"/>
            <a:ext cx="498475"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1" idx="0"/>
            <a:endCxn id="7" idx="2"/>
          </p:cNvCxnSpPr>
          <p:nvPr/>
        </p:nvCxnSpPr>
        <p:spPr>
          <a:xfrm flipH="1" flipV="1">
            <a:off x="4232275" y="3078163"/>
            <a:ext cx="303213" cy="41751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6450013" y="2005013"/>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5" name="Rectangle 34"/>
          <p:cNvSpPr/>
          <p:nvPr/>
        </p:nvSpPr>
        <p:spPr>
          <a:xfrm>
            <a:off x="7212013" y="2005013"/>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6" name="Rectangle 35"/>
          <p:cNvSpPr/>
          <p:nvPr/>
        </p:nvSpPr>
        <p:spPr>
          <a:xfrm>
            <a:off x="7974013" y="2005013"/>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cxnSp>
        <p:nvCxnSpPr>
          <p:cNvPr id="37" name="Straight Connector 36"/>
          <p:cNvCxnSpPr>
            <a:stCxn id="35" idx="1"/>
            <a:endCxn id="34" idx="3"/>
          </p:cNvCxnSpPr>
          <p:nvPr/>
        </p:nvCxnSpPr>
        <p:spPr>
          <a:xfrm flipH="1">
            <a:off x="6892925" y="2238375"/>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35" idx="3"/>
            <a:endCxn id="36" idx="1"/>
          </p:cNvCxnSpPr>
          <p:nvPr/>
        </p:nvCxnSpPr>
        <p:spPr>
          <a:xfrm>
            <a:off x="7654925" y="2238375"/>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34" idx="2"/>
          </p:cNvCxnSpPr>
          <p:nvPr/>
        </p:nvCxnSpPr>
        <p:spPr>
          <a:xfrm>
            <a:off x="6670675" y="2471738"/>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7439025" y="2473325"/>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8194675" y="2471738"/>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Rectangle 47"/>
          <p:cNvSpPr/>
          <p:nvPr/>
        </p:nvSpPr>
        <p:spPr>
          <a:xfrm>
            <a:off x="6450013" y="2744788"/>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9" name="Rectangle 48"/>
          <p:cNvSpPr/>
          <p:nvPr/>
        </p:nvSpPr>
        <p:spPr>
          <a:xfrm>
            <a:off x="7212013" y="2744788"/>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0" name="Rectangle 49"/>
          <p:cNvSpPr/>
          <p:nvPr/>
        </p:nvSpPr>
        <p:spPr>
          <a:xfrm>
            <a:off x="7974013" y="2744788"/>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cxnSp>
        <p:nvCxnSpPr>
          <p:cNvPr id="51" name="Straight Connector 50"/>
          <p:cNvCxnSpPr>
            <a:stCxn id="49" idx="1"/>
            <a:endCxn id="48" idx="3"/>
          </p:cNvCxnSpPr>
          <p:nvPr/>
        </p:nvCxnSpPr>
        <p:spPr>
          <a:xfrm flipH="1">
            <a:off x="6892925" y="297815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49" idx="3"/>
            <a:endCxn id="50" idx="1"/>
          </p:cNvCxnSpPr>
          <p:nvPr/>
        </p:nvCxnSpPr>
        <p:spPr>
          <a:xfrm>
            <a:off x="7654925" y="297815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48" idx="2"/>
          </p:cNvCxnSpPr>
          <p:nvPr/>
        </p:nvCxnSpPr>
        <p:spPr>
          <a:xfrm>
            <a:off x="6670675" y="3211513"/>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7439025" y="3213100"/>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8194675" y="3211513"/>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6" name="Rectangle 55"/>
          <p:cNvSpPr/>
          <p:nvPr/>
        </p:nvSpPr>
        <p:spPr>
          <a:xfrm>
            <a:off x="6450013" y="348615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7" name="Rectangle 56"/>
          <p:cNvSpPr/>
          <p:nvPr/>
        </p:nvSpPr>
        <p:spPr>
          <a:xfrm>
            <a:off x="7212013" y="348615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8" name="Rectangle 57"/>
          <p:cNvSpPr/>
          <p:nvPr/>
        </p:nvSpPr>
        <p:spPr>
          <a:xfrm>
            <a:off x="7974013" y="348615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cxnSp>
        <p:nvCxnSpPr>
          <p:cNvPr id="59" name="Straight Connector 58"/>
          <p:cNvCxnSpPr>
            <a:stCxn id="57" idx="1"/>
            <a:endCxn id="56" idx="3"/>
          </p:cNvCxnSpPr>
          <p:nvPr/>
        </p:nvCxnSpPr>
        <p:spPr>
          <a:xfrm flipH="1">
            <a:off x="6892925" y="3719513"/>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a:stCxn id="57" idx="3"/>
            <a:endCxn id="58" idx="1"/>
          </p:cNvCxnSpPr>
          <p:nvPr/>
        </p:nvCxnSpPr>
        <p:spPr>
          <a:xfrm>
            <a:off x="7654925" y="3719513"/>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4" name="Rectangle 63"/>
          <p:cNvSpPr/>
          <p:nvPr/>
        </p:nvSpPr>
        <p:spPr>
          <a:xfrm>
            <a:off x="4059238" y="4575175"/>
            <a:ext cx="990600" cy="1042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Big</a:t>
            </a:r>
            <a:br>
              <a:rPr kumimoji="0" lang="en-US" sz="1800" dirty="0">
                <a:solidFill>
                  <a:schemeClr val="tx1"/>
                </a:solidFill>
                <a:latin typeface="+mj-lt"/>
              </a:rPr>
            </a:br>
            <a:r>
              <a:rPr kumimoji="0" lang="en-US" sz="1800" dirty="0">
                <a:solidFill>
                  <a:schemeClr val="tx1"/>
                </a:solidFill>
                <a:latin typeface="+mj-lt"/>
              </a:rPr>
              <a:t>Router</a:t>
            </a:r>
          </a:p>
        </p:txBody>
      </p:sp>
      <p:sp>
        <p:nvSpPr>
          <p:cNvPr id="65" name="Rectangle 64"/>
          <p:cNvSpPr/>
          <p:nvPr/>
        </p:nvSpPr>
        <p:spPr>
          <a:xfrm>
            <a:off x="6892925" y="4791075"/>
            <a:ext cx="700088" cy="6048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200" dirty="0">
                <a:solidFill>
                  <a:schemeClr val="tx1"/>
                </a:solidFill>
                <a:latin typeface="+mj-lt"/>
              </a:rPr>
              <a:t>Small</a:t>
            </a:r>
            <a:br>
              <a:rPr kumimoji="0" lang="en-US" sz="1200" dirty="0">
                <a:solidFill>
                  <a:schemeClr val="tx1"/>
                </a:solidFill>
                <a:latin typeface="+mj-lt"/>
              </a:rPr>
            </a:br>
            <a:r>
              <a:rPr kumimoji="0" lang="en-US" sz="1200" dirty="0">
                <a:solidFill>
                  <a:schemeClr val="tx1"/>
                </a:solidFill>
                <a:latin typeface="+mj-lt"/>
              </a:rPr>
              <a:t>Router</a:t>
            </a:r>
          </a:p>
        </p:txBody>
      </p:sp>
      <p:sp>
        <p:nvSpPr>
          <p:cNvPr id="66" name="Rectangle 65"/>
          <p:cNvSpPr/>
          <p:nvPr/>
        </p:nvSpPr>
        <p:spPr>
          <a:xfrm>
            <a:off x="5507038" y="4572000"/>
            <a:ext cx="990600" cy="1042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Big</a:t>
            </a:r>
            <a:br>
              <a:rPr kumimoji="0" lang="en-US" sz="1800" dirty="0">
                <a:solidFill>
                  <a:schemeClr val="tx1"/>
                </a:solidFill>
                <a:latin typeface="+mj-lt"/>
              </a:rPr>
            </a:br>
            <a:r>
              <a:rPr kumimoji="0" lang="en-US" sz="1800" dirty="0">
                <a:solidFill>
                  <a:schemeClr val="tx1"/>
                </a:solidFill>
                <a:latin typeface="+mj-lt"/>
              </a:rPr>
              <a:t>Router</a:t>
            </a:r>
          </a:p>
        </p:txBody>
      </p:sp>
      <p:sp>
        <p:nvSpPr>
          <p:cNvPr id="67" name="Rectangle 66"/>
          <p:cNvSpPr/>
          <p:nvPr/>
        </p:nvSpPr>
        <p:spPr>
          <a:xfrm>
            <a:off x="7924800" y="4791075"/>
            <a:ext cx="685800" cy="6048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200" dirty="0">
                <a:solidFill>
                  <a:schemeClr val="tx1"/>
                </a:solidFill>
                <a:latin typeface="+mj-lt"/>
              </a:rPr>
              <a:t>Small</a:t>
            </a:r>
            <a:br>
              <a:rPr kumimoji="0" lang="en-US" sz="1200" dirty="0">
                <a:solidFill>
                  <a:schemeClr val="tx1"/>
                </a:solidFill>
                <a:latin typeface="+mj-lt"/>
              </a:rPr>
            </a:br>
            <a:r>
              <a:rPr kumimoji="0" lang="en-US" sz="1200" dirty="0">
                <a:solidFill>
                  <a:schemeClr val="tx1"/>
                </a:solidFill>
                <a:latin typeface="+mj-lt"/>
              </a:rPr>
              <a:t>Router</a:t>
            </a:r>
          </a:p>
        </p:txBody>
      </p:sp>
      <p:cxnSp>
        <p:nvCxnSpPr>
          <p:cNvPr id="69" name="Straight Connector 68"/>
          <p:cNvCxnSpPr>
            <a:stCxn id="66" idx="1"/>
            <a:endCxn id="64" idx="3"/>
          </p:cNvCxnSpPr>
          <p:nvPr/>
        </p:nvCxnSpPr>
        <p:spPr>
          <a:xfrm flipH="1">
            <a:off x="5049838" y="5094288"/>
            <a:ext cx="457200" cy="1587"/>
          </a:xfrm>
          <a:prstGeom prst="line">
            <a:avLst/>
          </a:prstGeom>
          <a:ln w="762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67" idx="1"/>
            <a:endCxn id="65" idx="3"/>
          </p:cNvCxnSpPr>
          <p:nvPr/>
        </p:nvCxnSpPr>
        <p:spPr>
          <a:xfrm flipH="1">
            <a:off x="7593013" y="5093494"/>
            <a:ext cx="331787"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449" name="Content Placeholder 2"/>
          <p:cNvSpPr>
            <a:spLocks noGrp="1"/>
          </p:cNvSpPr>
          <p:nvPr>
            <p:ph idx="4294967295"/>
          </p:nvPr>
        </p:nvSpPr>
        <p:spPr>
          <a:xfrm>
            <a:off x="30163" y="1219200"/>
            <a:ext cx="4353718" cy="4495800"/>
          </a:xfrm>
        </p:spPr>
        <p:txBody>
          <a:bodyPr lIns="91440" tIns="45720" rIns="91440" bIns="45720"/>
          <a:lstStyle/>
          <a:p>
            <a:r>
              <a:rPr lang="en-US" sz="2400" dirty="0"/>
              <a:t>Customizable Features</a:t>
            </a:r>
          </a:p>
          <a:p>
            <a:pPr lvl="1"/>
            <a:r>
              <a:rPr lang="en-US" dirty="0"/>
              <a:t>Topology </a:t>
            </a:r>
            <a:br>
              <a:rPr lang="en-US" dirty="0"/>
            </a:br>
            <a:r>
              <a:rPr lang="en-US" dirty="0"/>
              <a:t>(e.g., mesh, ring, torus)</a:t>
            </a:r>
          </a:p>
          <a:p>
            <a:pPr lvl="1"/>
            <a:r>
              <a:rPr lang="en-US" dirty="0"/>
              <a:t>Buffer sizes</a:t>
            </a:r>
          </a:p>
          <a:p>
            <a:pPr lvl="1"/>
            <a:r>
              <a:rPr lang="en-US" dirty="0"/>
              <a:t>Link widths</a:t>
            </a:r>
          </a:p>
          <a:p>
            <a:pPr lvl="1"/>
            <a:r>
              <a:rPr lang="en-US" dirty="0"/>
              <a:t>Routing</a:t>
            </a:r>
          </a:p>
          <a:p>
            <a:r>
              <a:rPr lang="en-US" sz="2400" dirty="0"/>
              <a:t>Targeted for </a:t>
            </a:r>
          </a:p>
          <a:p>
            <a:pPr lvl="1"/>
            <a:r>
              <a:rPr lang="en-US" dirty="0"/>
              <a:t>FPGA (evaluated)</a:t>
            </a:r>
          </a:p>
          <a:p>
            <a:pPr lvl="1"/>
            <a:r>
              <a:rPr lang="en-US" dirty="0"/>
              <a:t>ASIC (future work)</a:t>
            </a:r>
          </a:p>
          <a:p>
            <a:r>
              <a:rPr lang="en-US" sz="2400" dirty="0"/>
              <a:t>Fully </a:t>
            </a:r>
            <a:r>
              <a:rPr lang="en-US" sz="2400" dirty="0" smtClean="0"/>
              <a:t>synthesizable</a:t>
            </a:r>
            <a:endParaRPr lang="en-US" sz="2400" dirty="0"/>
          </a:p>
          <a:p>
            <a:pPr lvl="1"/>
            <a:r>
              <a:rPr lang="en-US" dirty="0"/>
              <a:t>Xilinx ISE 13+</a:t>
            </a:r>
          </a:p>
        </p:txBody>
      </p:sp>
      <p:sp>
        <p:nvSpPr>
          <p:cNvPr id="2" name="Slide Number Placeholder 1"/>
          <p:cNvSpPr>
            <a:spLocks noGrp="1"/>
          </p:cNvSpPr>
          <p:nvPr>
            <p:ph type="sldNum" sz="quarter" idx="10"/>
          </p:nvPr>
        </p:nvSpPr>
        <p:spPr/>
        <p:txBody>
          <a:bodyPr/>
          <a:lstStyle/>
          <a:p>
            <a:fld id="{2907382B-070F-493D-9ABF-F8FE4257D702}"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650299" y="152400"/>
            <a:ext cx="8262938" cy="969963"/>
          </a:xfrm>
          <a:ln w="6350"/>
        </p:spPr>
        <p:txBody>
          <a:bodyPr lIns="91440" tIns="45720" rIns="91440" bIns="45720"/>
          <a:lstStyle/>
          <a:p>
            <a:r>
              <a:rPr lang="en-US" dirty="0"/>
              <a:t>Parameterized Router</a:t>
            </a:r>
          </a:p>
        </p:txBody>
      </p:sp>
      <p:sp>
        <p:nvSpPr>
          <p:cNvPr id="21557" name="TextBox 212"/>
          <p:cNvSpPr txBox="1">
            <a:spLocks noChangeArrowheads="1"/>
          </p:cNvSpPr>
          <p:nvPr/>
        </p:nvSpPr>
        <p:spPr bwMode="auto">
          <a:xfrm>
            <a:off x="1424857" y="6669671"/>
            <a:ext cx="7211143" cy="274054"/>
          </a:xfrm>
          <a:prstGeom prst="rect">
            <a:avLst/>
          </a:prstGeom>
          <a:noFill/>
          <a:ln w="9525">
            <a:noFill/>
            <a:miter lim="800000"/>
            <a:headEnd/>
            <a:tailEnd/>
          </a:ln>
        </p:spPr>
        <p:txBody>
          <a:bodyPr>
            <a:spAutoFit/>
          </a:bodyPr>
          <a:lstStyle/>
          <a:p>
            <a:pPr algn="l"/>
            <a:endParaRPr kumimoji="0" lang="en-US" sz="1100">
              <a:latin typeface="Calibri Light"/>
            </a:endParaRPr>
          </a:p>
        </p:txBody>
      </p:sp>
      <p:sp>
        <p:nvSpPr>
          <p:cNvPr id="7" name="Rectangle 6"/>
          <p:cNvSpPr/>
          <p:nvPr/>
        </p:nvSpPr>
        <p:spPr bwMode="auto">
          <a:xfrm>
            <a:off x="436260" y="1244401"/>
            <a:ext cx="7819300" cy="5062735"/>
          </a:xfrm>
          <a:prstGeom prst="rect">
            <a:avLst/>
          </a:prstGeom>
          <a:solidFill>
            <a:schemeClr val="tx1"/>
          </a:solid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kumimoji="0" lang="en-US" sz="1400">
              <a:latin typeface="Calibri Light" panose="020F0302020204030204" pitchFamily="34" charset="0"/>
            </a:endParaRPr>
          </a:p>
        </p:txBody>
      </p:sp>
      <p:sp>
        <p:nvSpPr>
          <p:cNvPr id="21511" name="TextBox 88"/>
          <p:cNvSpPr txBox="1">
            <a:spLocks noChangeArrowheads="1"/>
          </p:cNvSpPr>
          <p:nvPr/>
        </p:nvSpPr>
        <p:spPr bwMode="auto">
          <a:xfrm>
            <a:off x="801734" y="1143000"/>
            <a:ext cx="3168616" cy="369332"/>
          </a:xfrm>
          <a:prstGeom prst="rect">
            <a:avLst/>
          </a:prstGeom>
          <a:noFill/>
          <a:ln w="9525">
            <a:noFill/>
            <a:miter lim="800000"/>
            <a:headEnd/>
            <a:tailEnd/>
          </a:ln>
        </p:spPr>
        <p:txBody>
          <a:bodyPr>
            <a:spAutoFit/>
          </a:bodyPr>
          <a:lstStyle/>
          <a:p>
            <a:pPr algn="l"/>
            <a:r>
              <a:rPr kumimoji="0" lang="en-US" sz="1800" b="1" dirty="0" smtClean="0">
                <a:solidFill>
                  <a:schemeClr val="bg2"/>
                </a:solidFill>
                <a:latin typeface="Calibri Light"/>
              </a:rPr>
              <a:t>Input port</a:t>
            </a:r>
            <a:endParaRPr kumimoji="0" lang="en-US" sz="1800" b="1" dirty="0">
              <a:solidFill>
                <a:schemeClr val="bg2"/>
              </a:solidFill>
              <a:latin typeface="Calibri Light"/>
            </a:endParaRPr>
          </a:p>
        </p:txBody>
      </p:sp>
      <p:cxnSp>
        <p:nvCxnSpPr>
          <p:cNvPr id="10" name="Straight Connector 9"/>
          <p:cNvCxnSpPr/>
          <p:nvPr/>
        </p:nvCxnSpPr>
        <p:spPr bwMode="auto">
          <a:xfrm>
            <a:off x="2232212" y="3652427"/>
            <a:ext cx="0" cy="325099"/>
          </a:xfrm>
          <a:prstGeom prst="line">
            <a:avLst/>
          </a:prstGeom>
          <a:ln w="25400">
            <a:solidFill>
              <a:schemeClr val="bg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auto">
          <a:xfrm>
            <a:off x="4356766" y="1502343"/>
            <a:ext cx="618266" cy="4615411"/>
          </a:xfrm>
          <a:prstGeom prst="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sz="2000" dirty="0" smtClean="0">
                <a:latin typeface="Calibri Light" panose="020F0302020204030204" pitchFamily="34" charset="0"/>
              </a:rPr>
              <a:t> </a:t>
            </a:r>
            <a:r>
              <a:rPr kumimoji="0" lang="en-US" sz="2000" dirty="0" smtClean="0">
                <a:solidFill>
                  <a:schemeClr val="bg2"/>
                </a:solidFill>
                <a:latin typeface="Calibri Light" panose="020F0302020204030204" pitchFamily="34" charset="0"/>
              </a:rPr>
              <a:t>Switch</a:t>
            </a:r>
            <a:endParaRPr kumimoji="0" lang="en-US" sz="2000" dirty="0">
              <a:solidFill>
                <a:schemeClr val="bg2"/>
              </a:solidFill>
              <a:latin typeface="Calibri Light" panose="020F0302020204030204" pitchFamily="34" charset="0"/>
            </a:endParaRPr>
          </a:p>
        </p:txBody>
      </p:sp>
      <p:sp>
        <p:nvSpPr>
          <p:cNvPr id="12" name="Rectangle 11"/>
          <p:cNvSpPr/>
          <p:nvPr/>
        </p:nvSpPr>
        <p:spPr bwMode="auto">
          <a:xfrm>
            <a:off x="647432" y="1502520"/>
            <a:ext cx="3354322" cy="2086193"/>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kumimoji="0" lang="en-US" sz="1400">
              <a:latin typeface="Calibri Light" panose="020F0302020204030204" pitchFamily="34" charset="0"/>
            </a:endParaRPr>
          </a:p>
        </p:txBody>
      </p:sp>
      <p:grpSp>
        <p:nvGrpSpPr>
          <p:cNvPr id="66" name="Group 65"/>
          <p:cNvGrpSpPr/>
          <p:nvPr/>
        </p:nvGrpSpPr>
        <p:grpSpPr bwMode="auto">
          <a:xfrm>
            <a:off x="956300" y="1745563"/>
            <a:ext cx="1081966" cy="316124"/>
            <a:chOff x="1889760" y="2819400"/>
            <a:chExt cx="1386840" cy="381000"/>
          </a:xfrm>
          <a:solidFill>
            <a:schemeClr val="bg1">
              <a:lumMod val="50000"/>
              <a:lumOff val="50000"/>
            </a:schemeClr>
          </a:solidFill>
        </p:grpSpPr>
        <p:sp>
          <p:nvSpPr>
            <p:cNvPr id="68" name="Rectangle 67"/>
            <p:cNvSpPr/>
            <p:nvPr/>
          </p:nvSpPr>
          <p:spPr>
            <a:xfrm>
              <a:off x="1889760" y="2819400"/>
              <a:ext cx="1386840" cy="381000"/>
            </a:xfrm>
            <a:prstGeom prst="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kumimoji="0" lang="en-US" sz="1400">
                <a:latin typeface="Calibri Light" panose="020F0302020204030204" pitchFamily="34" charset="0"/>
              </a:endParaRPr>
            </a:p>
          </p:txBody>
        </p:sp>
        <p:cxnSp>
          <p:nvCxnSpPr>
            <p:cNvPr id="69" name="Straight Connector 68"/>
            <p:cNvCxnSpPr/>
            <p:nvPr/>
          </p:nvCxnSpPr>
          <p:spPr>
            <a:xfrm>
              <a:off x="3048000" y="2819400"/>
              <a:ext cx="0" cy="381000"/>
            </a:xfrm>
            <a:prstGeom prst="lin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2087880" y="2819400"/>
              <a:ext cx="0" cy="381000"/>
            </a:xfrm>
            <a:prstGeom prst="lin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a:off x="2324099" y="3009899"/>
              <a:ext cx="556261" cy="1"/>
            </a:xfrm>
            <a:prstGeom prst="line">
              <a:avLst/>
            </a:prstGeom>
            <a:grpFill/>
            <a:ln>
              <a:solidFill>
                <a:schemeClr val="bg2"/>
              </a:solidFill>
              <a:prstDash val="dash"/>
            </a:ln>
          </p:spPr>
          <p:style>
            <a:lnRef idx="2">
              <a:schemeClr val="accent1">
                <a:shade val="50000"/>
              </a:schemeClr>
            </a:lnRef>
            <a:fillRef idx="1">
              <a:schemeClr val="accent1"/>
            </a:fillRef>
            <a:effectRef idx="0">
              <a:schemeClr val="accent1"/>
            </a:effectRef>
            <a:fontRef idx="minor">
              <a:schemeClr val="lt1"/>
            </a:fontRef>
          </p:style>
        </p:cxnSp>
      </p:grpSp>
      <p:sp>
        <p:nvSpPr>
          <p:cNvPr id="14" name="Rounded Rectangle 13"/>
          <p:cNvSpPr/>
          <p:nvPr/>
        </p:nvSpPr>
        <p:spPr bwMode="auto">
          <a:xfrm>
            <a:off x="2479374" y="1595186"/>
            <a:ext cx="868373" cy="233614"/>
          </a:xfrm>
          <a:prstGeom prst="round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dirty="0" smtClean="0">
                <a:solidFill>
                  <a:schemeClr val="bg2"/>
                </a:solidFill>
                <a:latin typeface="Calibri Light" panose="020F0302020204030204" pitchFamily="34" charset="0"/>
              </a:rPr>
              <a:t>State</a:t>
            </a:r>
            <a:endParaRPr kumimoji="0" lang="en-US" dirty="0">
              <a:solidFill>
                <a:schemeClr val="bg2"/>
              </a:solidFill>
              <a:latin typeface="Calibri Light" panose="020F0302020204030204" pitchFamily="34" charset="0"/>
            </a:endParaRPr>
          </a:p>
        </p:txBody>
      </p:sp>
      <p:sp>
        <p:nvSpPr>
          <p:cNvPr id="15" name="Rounded Rectangle 14"/>
          <p:cNvSpPr/>
          <p:nvPr/>
        </p:nvSpPr>
        <p:spPr bwMode="auto">
          <a:xfrm>
            <a:off x="852948" y="2711244"/>
            <a:ext cx="1073623" cy="577847"/>
          </a:xfrm>
          <a:prstGeom prst="round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dirty="0" smtClean="0">
                <a:solidFill>
                  <a:schemeClr val="bg2"/>
                </a:solidFill>
                <a:latin typeface="Calibri Light" panose="020F0302020204030204" pitchFamily="34" charset="0"/>
              </a:rPr>
              <a:t>Stored Route</a:t>
            </a:r>
            <a:endParaRPr kumimoji="0" lang="en-US" dirty="0">
              <a:solidFill>
                <a:schemeClr val="bg2"/>
              </a:solidFill>
              <a:latin typeface="Calibri Light" panose="020F0302020204030204" pitchFamily="34" charset="0"/>
            </a:endParaRPr>
          </a:p>
        </p:txBody>
      </p:sp>
      <p:sp>
        <p:nvSpPr>
          <p:cNvPr id="16" name="Trapezoid 15"/>
          <p:cNvSpPr/>
          <p:nvPr/>
        </p:nvSpPr>
        <p:spPr bwMode="auto">
          <a:xfrm rot="5400000">
            <a:off x="3216055" y="2674950"/>
            <a:ext cx="632230" cy="309851"/>
          </a:xfrm>
          <a:prstGeom prst="trapezoid">
            <a:avLst>
              <a:gd name="adj" fmla="val 78466"/>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kumimoji="0" lang="en-US" sz="1400">
              <a:latin typeface="Calibri Light" panose="020F0302020204030204" pitchFamily="34" charset="0"/>
            </a:endParaRPr>
          </a:p>
        </p:txBody>
      </p:sp>
      <p:sp>
        <p:nvSpPr>
          <p:cNvPr id="17" name="Rectangle 16"/>
          <p:cNvSpPr/>
          <p:nvPr/>
        </p:nvSpPr>
        <p:spPr bwMode="auto">
          <a:xfrm>
            <a:off x="2365183" y="2061234"/>
            <a:ext cx="650623" cy="769457"/>
          </a:xfrm>
          <a:prstGeom prst="rect">
            <a:avLst/>
          </a:prstGeom>
          <a:solidFill>
            <a:schemeClr val="bg1">
              <a:lumMod val="50000"/>
              <a:lumOff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dirty="0" smtClean="0">
                <a:solidFill>
                  <a:schemeClr val="bg2"/>
                </a:solidFill>
                <a:latin typeface="Calibri Light" panose="020F0302020204030204" pitchFamily="34" charset="0"/>
              </a:rPr>
              <a:t>Route logic</a:t>
            </a:r>
            <a:endParaRPr kumimoji="0" lang="en-US" dirty="0">
              <a:solidFill>
                <a:schemeClr val="bg2"/>
              </a:solidFill>
              <a:latin typeface="Calibri Light" panose="020F0302020204030204" pitchFamily="34" charset="0"/>
            </a:endParaRPr>
          </a:p>
        </p:txBody>
      </p:sp>
      <p:cxnSp>
        <p:nvCxnSpPr>
          <p:cNvPr id="18" name="Elbow Connector 17"/>
          <p:cNvCxnSpPr>
            <a:stCxn id="68" idx="3"/>
          </p:cNvCxnSpPr>
          <p:nvPr/>
        </p:nvCxnSpPr>
        <p:spPr bwMode="auto">
          <a:xfrm>
            <a:off x="2038266" y="1903625"/>
            <a:ext cx="2318500" cy="320976"/>
          </a:xfrm>
          <a:prstGeom prst="bentConnector3">
            <a:avLst>
              <a:gd name="adj1" fmla="val 7290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17" idx="3"/>
          </p:cNvCxnSpPr>
          <p:nvPr/>
        </p:nvCxnSpPr>
        <p:spPr bwMode="auto">
          <a:xfrm>
            <a:off x="3015806" y="2445963"/>
            <a:ext cx="361439" cy="191956"/>
          </a:xfrm>
          <a:prstGeom prst="bentConnector3">
            <a:avLst>
              <a:gd name="adj1" fmla="val 50000"/>
            </a:avLst>
          </a:prstGeom>
          <a:ln w="38100" cmpd="sng">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Elbow Connector 19"/>
          <p:cNvCxnSpPr>
            <a:endCxn id="17" idx="1"/>
          </p:cNvCxnSpPr>
          <p:nvPr/>
        </p:nvCxnSpPr>
        <p:spPr bwMode="auto">
          <a:xfrm rot="16200000" flipH="1">
            <a:off x="1977067" y="2057847"/>
            <a:ext cx="541564" cy="234668"/>
          </a:xfrm>
          <a:prstGeom prst="bentConnector2">
            <a:avLst/>
          </a:prstGeom>
          <a:ln w="38100" cmpd="sng">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bwMode="auto">
          <a:xfrm flipV="1">
            <a:off x="1926573" y="3000167"/>
            <a:ext cx="1425380" cy="1"/>
          </a:xfrm>
          <a:prstGeom prst="straightConnector1">
            <a:avLst/>
          </a:prstGeom>
          <a:ln w="38100" cmpd="sng">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6" idx="0"/>
          </p:cNvCxnSpPr>
          <p:nvPr/>
        </p:nvCxnSpPr>
        <p:spPr bwMode="auto">
          <a:xfrm>
            <a:off x="3687096" y="2829876"/>
            <a:ext cx="658814" cy="815"/>
          </a:xfrm>
          <a:prstGeom prst="straightConnector1">
            <a:avLst/>
          </a:prstGeom>
          <a:ln w="38100" cmpd="sng">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bwMode="auto">
          <a:xfrm flipV="1">
            <a:off x="381000" y="1881531"/>
            <a:ext cx="576284" cy="11435"/>
          </a:xfrm>
          <a:prstGeom prst="straightConnector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auto">
          <a:xfrm>
            <a:off x="4114800" y="3352800"/>
            <a:ext cx="0" cy="861388"/>
          </a:xfrm>
          <a:prstGeom prst="line">
            <a:avLst/>
          </a:prstGeom>
          <a:ln w="25400">
            <a:solidFill>
              <a:schemeClr val="bg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auto">
          <a:xfrm>
            <a:off x="5593208" y="1499253"/>
            <a:ext cx="2086068" cy="1769261"/>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pPr>
            <a:endParaRPr kumimoji="0" lang="en-US" sz="1400">
              <a:latin typeface="Calibri Light" panose="020F0302020204030204" pitchFamily="34" charset="0"/>
            </a:endParaRPr>
          </a:p>
        </p:txBody>
      </p:sp>
      <p:cxnSp>
        <p:nvCxnSpPr>
          <p:cNvPr id="27" name="Straight Arrow Connector 26"/>
          <p:cNvCxnSpPr/>
          <p:nvPr/>
        </p:nvCxnSpPr>
        <p:spPr bwMode="auto">
          <a:xfrm>
            <a:off x="4975480" y="1870095"/>
            <a:ext cx="2163037" cy="22871"/>
          </a:xfrm>
          <a:prstGeom prst="straightConnector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bwMode="auto">
          <a:xfrm>
            <a:off x="4975480" y="2892771"/>
            <a:ext cx="2163037" cy="0"/>
          </a:xfrm>
          <a:prstGeom prst="straightConnector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auto">
          <a:xfrm>
            <a:off x="5206388" y="2061234"/>
            <a:ext cx="0" cy="705744"/>
          </a:xfrm>
          <a:prstGeom prst="line">
            <a:avLst/>
          </a:prstGeom>
          <a:ln w="25400">
            <a:solidFill>
              <a:schemeClr val="bg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5" idx="3"/>
          </p:cNvCxnSpPr>
          <p:nvPr/>
        </p:nvCxnSpPr>
        <p:spPr bwMode="auto">
          <a:xfrm flipV="1">
            <a:off x="7525338" y="2420641"/>
            <a:ext cx="734170" cy="11435"/>
          </a:xfrm>
          <a:prstGeom prst="straightConnector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bwMode="auto">
          <a:xfrm>
            <a:off x="7138966" y="1781557"/>
            <a:ext cx="386416" cy="1301407"/>
          </a:xfrm>
          <a:prstGeom prst="round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fontAlgn="auto">
              <a:spcBef>
                <a:spcPts val="0"/>
              </a:spcBef>
              <a:spcAft>
                <a:spcPts val="0"/>
              </a:spcAft>
            </a:pPr>
            <a:r>
              <a:rPr kumimoji="0" lang="en-US" sz="1800" dirty="0">
                <a:solidFill>
                  <a:schemeClr val="bg2"/>
                </a:solidFill>
                <a:latin typeface="Calibri Light" panose="020F0302020204030204" pitchFamily="34" charset="0"/>
              </a:rPr>
              <a:t>RR Arbiter</a:t>
            </a:r>
          </a:p>
        </p:txBody>
      </p:sp>
      <p:cxnSp>
        <p:nvCxnSpPr>
          <p:cNvPr id="46" name="Straight Connector 45"/>
          <p:cNvCxnSpPr/>
          <p:nvPr/>
        </p:nvCxnSpPr>
        <p:spPr bwMode="auto">
          <a:xfrm>
            <a:off x="6629400" y="3484627"/>
            <a:ext cx="0" cy="477773"/>
          </a:xfrm>
          <a:prstGeom prst="line">
            <a:avLst/>
          </a:prstGeom>
          <a:ln w="25400">
            <a:solidFill>
              <a:schemeClr val="bg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bwMode="auto">
          <a:xfrm>
            <a:off x="5593208" y="4346735"/>
            <a:ext cx="2086068" cy="177089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pPr>
            <a:endParaRPr kumimoji="0" lang="en-US" sz="1400">
              <a:latin typeface="Calibri Light" panose="020F0302020204030204" pitchFamily="34" charset="0"/>
            </a:endParaRPr>
          </a:p>
        </p:txBody>
      </p:sp>
      <p:cxnSp>
        <p:nvCxnSpPr>
          <p:cNvPr id="48" name="Straight Arrow Connector 47"/>
          <p:cNvCxnSpPr/>
          <p:nvPr/>
        </p:nvCxnSpPr>
        <p:spPr bwMode="auto">
          <a:xfrm>
            <a:off x="4975480" y="4730647"/>
            <a:ext cx="2163037" cy="21237"/>
          </a:xfrm>
          <a:prstGeom prst="straightConnector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bwMode="auto">
          <a:xfrm>
            <a:off x="4975480" y="5741887"/>
            <a:ext cx="2163037" cy="0"/>
          </a:xfrm>
          <a:prstGeom prst="straightConnector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auto">
          <a:xfrm>
            <a:off x="5206388" y="4910351"/>
            <a:ext cx="0" cy="705744"/>
          </a:xfrm>
          <a:prstGeom prst="line">
            <a:avLst/>
          </a:prstGeom>
          <a:ln w="25400">
            <a:solidFill>
              <a:schemeClr val="bg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52" idx="3"/>
          </p:cNvCxnSpPr>
          <p:nvPr/>
        </p:nvCxnSpPr>
        <p:spPr bwMode="auto">
          <a:xfrm flipV="1">
            <a:off x="7525338" y="5232183"/>
            <a:ext cx="734170" cy="13069"/>
          </a:xfrm>
          <a:prstGeom prst="straightConnector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bwMode="auto">
          <a:xfrm>
            <a:off x="7138966" y="4594007"/>
            <a:ext cx="386416" cy="1301407"/>
          </a:xfrm>
          <a:prstGeom prst="round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fontAlgn="auto">
              <a:spcBef>
                <a:spcPts val="0"/>
              </a:spcBef>
              <a:spcAft>
                <a:spcPts val="0"/>
              </a:spcAft>
            </a:pPr>
            <a:r>
              <a:rPr kumimoji="0" lang="en-US" sz="1800" dirty="0">
                <a:solidFill>
                  <a:schemeClr val="bg2"/>
                </a:solidFill>
                <a:latin typeface="Calibri Light" panose="020F0302020204030204" pitchFamily="34" charset="0"/>
              </a:rPr>
              <a:t>RR Arbiter</a:t>
            </a:r>
          </a:p>
        </p:txBody>
      </p:sp>
      <p:sp>
        <p:nvSpPr>
          <p:cNvPr id="21555" name="TextBox 202"/>
          <p:cNvSpPr txBox="1">
            <a:spLocks noChangeArrowheads="1"/>
          </p:cNvSpPr>
          <p:nvPr/>
        </p:nvSpPr>
        <p:spPr bwMode="auto">
          <a:xfrm>
            <a:off x="5638800" y="1143000"/>
            <a:ext cx="3168616" cy="369332"/>
          </a:xfrm>
          <a:prstGeom prst="rect">
            <a:avLst/>
          </a:prstGeom>
          <a:noFill/>
          <a:ln w="9525">
            <a:noFill/>
            <a:miter lim="800000"/>
            <a:headEnd/>
            <a:tailEnd/>
          </a:ln>
        </p:spPr>
        <p:txBody>
          <a:bodyPr>
            <a:spAutoFit/>
          </a:bodyPr>
          <a:lstStyle/>
          <a:p>
            <a:pPr algn="l"/>
            <a:r>
              <a:rPr kumimoji="0" lang="en-US" sz="1800" b="1" dirty="0" smtClean="0">
                <a:solidFill>
                  <a:schemeClr val="bg2"/>
                </a:solidFill>
                <a:latin typeface="Calibri Light"/>
              </a:rPr>
              <a:t>Output port</a:t>
            </a:r>
            <a:endParaRPr kumimoji="0" lang="en-US" sz="1800" b="1" dirty="0">
              <a:solidFill>
                <a:schemeClr val="bg2"/>
              </a:solidFill>
              <a:latin typeface="Calibri Light"/>
            </a:endParaRPr>
          </a:p>
        </p:txBody>
      </p:sp>
      <p:sp>
        <p:nvSpPr>
          <p:cNvPr id="21556" name="TextBox 203"/>
          <p:cNvSpPr txBox="1">
            <a:spLocks noChangeArrowheads="1"/>
          </p:cNvSpPr>
          <p:nvPr/>
        </p:nvSpPr>
        <p:spPr bwMode="auto">
          <a:xfrm>
            <a:off x="5670584" y="3962400"/>
            <a:ext cx="3168616" cy="369332"/>
          </a:xfrm>
          <a:prstGeom prst="rect">
            <a:avLst/>
          </a:prstGeom>
          <a:noFill/>
          <a:ln w="9525">
            <a:noFill/>
            <a:miter lim="800000"/>
            <a:headEnd/>
            <a:tailEnd/>
          </a:ln>
        </p:spPr>
        <p:txBody>
          <a:bodyPr>
            <a:spAutoFit/>
          </a:bodyPr>
          <a:lstStyle/>
          <a:p>
            <a:pPr algn="l"/>
            <a:r>
              <a:rPr kumimoji="0" lang="en-US" sz="1800" b="1" dirty="0" smtClean="0">
                <a:solidFill>
                  <a:schemeClr val="bg2"/>
                </a:solidFill>
                <a:latin typeface="Calibri Light"/>
              </a:rPr>
              <a:t>Output  port</a:t>
            </a:r>
            <a:endParaRPr kumimoji="0" lang="en-US" sz="1800" b="1" dirty="0">
              <a:solidFill>
                <a:schemeClr val="bg2"/>
              </a:solidFill>
              <a:latin typeface="Calibri Light"/>
            </a:endParaRPr>
          </a:p>
        </p:txBody>
      </p:sp>
      <p:sp>
        <p:nvSpPr>
          <p:cNvPr id="56" name="Rectangle 55"/>
          <p:cNvSpPr/>
          <p:nvPr/>
        </p:nvSpPr>
        <p:spPr bwMode="auto">
          <a:xfrm>
            <a:off x="6520700" y="4410684"/>
            <a:ext cx="386416" cy="1650197"/>
          </a:xfrm>
          <a:prstGeom prst="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sz="2000" dirty="0" smtClean="0">
                <a:solidFill>
                  <a:schemeClr val="bg2"/>
                </a:solidFill>
                <a:latin typeface="Calibri Light" panose="020F0302020204030204" pitchFamily="34" charset="0"/>
              </a:rPr>
              <a:t>Mediator</a:t>
            </a:r>
            <a:endParaRPr kumimoji="0" lang="en-US" sz="2000" dirty="0">
              <a:solidFill>
                <a:schemeClr val="bg2"/>
              </a:solidFill>
              <a:latin typeface="Calibri Light" panose="020F0302020204030204" pitchFamily="34" charset="0"/>
            </a:endParaRPr>
          </a:p>
        </p:txBody>
      </p:sp>
      <p:sp>
        <p:nvSpPr>
          <p:cNvPr id="57" name="Rectangle 56"/>
          <p:cNvSpPr/>
          <p:nvPr/>
        </p:nvSpPr>
        <p:spPr bwMode="auto">
          <a:xfrm>
            <a:off x="6520700" y="1565569"/>
            <a:ext cx="386416" cy="1650197"/>
          </a:xfrm>
          <a:prstGeom prst="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sz="2000" dirty="0" smtClean="0">
                <a:solidFill>
                  <a:schemeClr val="bg2"/>
                </a:solidFill>
                <a:latin typeface="Calibri Light" panose="020F0302020204030204" pitchFamily="34" charset="0"/>
              </a:rPr>
              <a:t> Mediator</a:t>
            </a:r>
            <a:endParaRPr kumimoji="0" lang="en-US" sz="2000" dirty="0">
              <a:solidFill>
                <a:schemeClr val="bg2"/>
              </a:solidFill>
              <a:latin typeface="Calibri Light" panose="020F0302020204030204" pitchFamily="34" charset="0"/>
            </a:endParaRPr>
          </a:p>
        </p:txBody>
      </p:sp>
      <p:sp>
        <p:nvSpPr>
          <p:cNvPr id="58" name="Rounded Rectangle 57"/>
          <p:cNvSpPr/>
          <p:nvPr/>
        </p:nvSpPr>
        <p:spPr bwMode="auto">
          <a:xfrm>
            <a:off x="5670178" y="1566233"/>
            <a:ext cx="791403" cy="233615"/>
          </a:xfrm>
          <a:prstGeom prst="round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dirty="0" smtClean="0">
                <a:solidFill>
                  <a:schemeClr val="bg2"/>
                </a:solidFill>
                <a:latin typeface="Calibri Light" panose="020F0302020204030204" pitchFamily="34" charset="0"/>
              </a:rPr>
              <a:t>State</a:t>
            </a:r>
            <a:endParaRPr kumimoji="0" lang="en-US" dirty="0">
              <a:solidFill>
                <a:schemeClr val="bg2"/>
              </a:solidFill>
              <a:latin typeface="Calibri Light" panose="020F0302020204030204" pitchFamily="34" charset="0"/>
            </a:endParaRPr>
          </a:p>
        </p:txBody>
      </p:sp>
      <p:sp>
        <p:nvSpPr>
          <p:cNvPr id="59" name="Rounded Rectangle 58"/>
          <p:cNvSpPr/>
          <p:nvPr/>
        </p:nvSpPr>
        <p:spPr bwMode="auto">
          <a:xfrm>
            <a:off x="5670178" y="4428418"/>
            <a:ext cx="791403" cy="235248"/>
          </a:xfrm>
          <a:prstGeom prst="round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dirty="0" smtClean="0">
                <a:solidFill>
                  <a:schemeClr val="bg2"/>
                </a:solidFill>
                <a:latin typeface="Calibri Light" panose="020F0302020204030204" pitchFamily="34" charset="0"/>
              </a:rPr>
              <a:t>State</a:t>
            </a:r>
            <a:endParaRPr kumimoji="0" lang="en-US" dirty="0">
              <a:solidFill>
                <a:schemeClr val="bg2"/>
              </a:solidFill>
              <a:latin typeface="Calibri Light" panose="020F0302020204030204" pitchFamily="34" charset="0"/>
            </a:endParaRPr>
          </a:p>
        </p:txBody>
      </p:sp>
      <p:sp>
        <p:nvSpPr>
          <p:cNvPr id="21506" name="Slide Number Placeholder 21505"/>
          <p:cNvSpPr>
            <a:spLocks noGrp="1"/>
          </p:cNvSpPr>
          <p:nvPr>
            <p:ph type="sldNum" sz="quarter" idx="10"/>
          </p:nvPr>
        </p:nvSpPr>
        <p:spPr/>
        <p:txBody>
          <a:bodyPr/>
          <a:lstStyle/>
          <a:p>
            <a:fld id="{2907382B-070F-493D-9ABF-F8FE4257D702}" type="slidenum">
              <a:rPr lang="en-US" smtClean="0"/>
              <a:t>5</a:t>
            </a:fld>
            <a:endParaRPr lang="en-US"/>
          </a:p>
        </p:txBody>
      </p:sp>
      <p:sp>
        <p:nvSpPr>
          <p:cNvPr id="114" name="Rectangle 113"/>
          <p:cNvSpPr/>
          <p:nvPr/>
        </p:nvSpPr>
        <p:spPr bwMode="auto">
          <a:xfrm>
            <a:off x="647432" y="4009807"/>
            <a:ext cx="3354322" cy="2086193"/>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pPr>
            <a:endParaRPr kumimoji="0" lang="en-US" sz="1400">
              <a:latin typeface="Calibri Light" panose="020F0302020204030204" pitchFamily="34" charset="0"/>
            </a:endParaRPr>
          </a:p>
        </p:txBody>
      </p:sp>
      <p:grpSp>
        <p:nvGrpSpPr>
          <p:cNvPr id="115" name="Group 114"/>
          <p:cNvGrpSpPr/>
          <p:nvPr/>
        </p:nvGrpSpPr>
        <p:grpSpPr bwMode="auto">
          <a:xfrm>
            <a:off x="956300" y="4252850"/>
            <a:ext cx="1081966" cy="316124"/>
            <a:chOff x="1889760" y="2819400"/>
            <a:chExt cx="1386840" cy="381000"/>
          </a:xfrm>
          <a:solidFill>
            <a:schemeClr val="bg1">
              <a:lumMod val="50000"/>
              <a:lumOff val="50000"/>
            </a:schemeClr>
          </a:solidFill>
        </p:grpSpPr>
        <p:sp>
          <p:nvSpPr>
            <p:cNvPr id="116" name="Rectangle 115"/>
            <p:cNvSpPr/>
            <p:nvPr/>
          </p:nvSpPr>
          <p:spPr>
            <a:xfrm>
              <a:off x="1889760" y="2819400"/>
              <a:ext cx="1386840" cy="381000"/>
            </a:xfrm>
            <a:prstGeom prst="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kumimoji="0" lang="en-US" sz="1400">
                <a:latin typeface="Calibri Light" panose="020F0302020204030204" pitchFamily="34" charset="0"/>
              </a:endParaRPr>
            </a:p>
          </p:txBody>
        </p:sp>
        <p:cxnSp>
          <p:nvCxnSpPr>
            <p:cNvPr id="117" name="Straight Connector 116"/>
            <p:cNvCxnSpPr/>
            <p:nvPr/>
          </p:nvCxnSpPr>
          <p:spPr>
            <a:xfrm>
              <a:off x="3048000" y="2819400"/>
              <a:ext cx="0" cy="381000"/>
            </a:xfrm>
            <a:prstGeom prst="lin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cxnSp>
        <p:cxnSp>
          <p:nvCxnSpPr>
            <p:cNvPr id="118" name="Straight Connector 117"/>
            <p:cNvCxnSpPr/>
            <p:nvPr/>
          </p:nvCxnSpPr>
          <p:spPr>
            <a:xfrm>
              <a:off x="2087880" y="2819400"/>
              <a:ext cx="0" cy="381000"/>
            </a:xfrm>
            <a:prstGeom prst="lin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cxnSp>
        <p:cxnSp>
          <p:nvCxnSpPr>
            <p:cNvPr id="119" name="Straight Connector 118"/>
            <p:cNvCxnSpPr/>
            <p:nvPr/>
          </p:nvCxnSpPr>
          <p:spPr>
            <a:xfrm>
              <a:off x="2324099" y="3009899"/>
              <a:ext cx="556261" cy="1"/>
            </a:xfrm>
            <a:prstGeom prst="line">
              <a:avLst/>
            </a:prstGeom>
            <a:grpFill/>
            <a:ln>
              <a:solidFill>
                <a:schemeClr val="bg2"/>
              </a:solidFill>
              <a:prstDash val="dash"/>
            </a:ln>
          </p:spPr>
          <p:style>
            <a:lnRef idx="2">
              <a:schemeClr val="accent1">
                <a:shade val="50000"/>
              </a:schemeClr>
            </a:lnRef>
            <a:fillRef idx="1">
              <a:schemeClr val="accent1"/>
            </a:fillRef>
            <a:effectRef idx="0">
              <a:schemeClr val="accent1"/>
            </a:effectRef>
            <a:fontRef idx="minor">
              <a:schemeClr val="lt1"/>
            </a:fontRef>
          </p:style>
        </p:cxnSp>
      </p:grpSp>
      <p:sp>
        <p:nvSpPr>
          <p:cNvPr id="120" name="Rounded Rectangle 119"/>
          <p:cNvSpPr/>
          <p:nvPr/>
        </p:nvSpPr>
        <p:spPr bwMode="auto">
          <a:xfrm>
            <a:off x="2479374" y="4102473"/>
            <a:ext cx="868373" cy="233614"/>
          </a:xfrm>
          <a:prstGeom prst="round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dirty="0" smtClean="0">
                <a:solidFill>
                  <a:schemeClr val="bg2"/>
                </a:solidFill>
                <a:latin typeface="Calibri Light" panose="020F0302020204030204" pitchFamily="34" charset="0"/>
              </a:rPr>
              <a:t>State</a:t>
            </a:r>
            <a:endParaRPr kumimoji="0" lang="en-US" dirty="0">
              <a:solidFill>
                <a:schemeClr val="bg2"/>
              </a:solidFill>
              <a:latin typeface="Calibri Light" panose="020F0302020204030204" pitchFamily="34" charset="0"/>
            </a:endParaRPr>
          </a:p>
        </p:txBody>
      </p:sp>
      <p:sp>
        <p:nvSpPr>
          <p:cNvPr id="121" name="Rounded Rectangle 120"/>
          <p:cNvSpPr/>
          <p:nvPr/>
        </p:nvSpPr>
        <p:spPr bwMode="auto">
          <a:xfrm>
            <a:off x="852948" y="5218531"/>
            <a:ext cx="1073623" cy="577847"/>
          </a:xfrm>
          <a:prstGeom prst="roundRect">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dirty="0" smtClean="0">
                <a:solidFill>
                  <a:schemeClr val="bg2"/>
                </a:solidFill>
                <a:latin typeface="Calibri Light" panose="020F0302020204030204" pitchFamily="34" charset="0"/>
              </a:rPr>
              <a:t>Stored Route</a:t>
            </a:r>
            <a:endParaRPr kumimoji="0" lang="en-US" dirty="0">
              <a:solidFill>
                <a:schemeClr val="bg2"/>
              </a:solidFill>
              <a:latin typeface="Calibri Light" panose="020F0302020204030204" pitchFamily="34" charset="0"/>
            </a:endParaRPr>
          </a:p>
        </p:txBody>
      </p:sp>
      <p:sp>
        <p:nvSpPr>
          <p:cNvPr id="122" name="Trapezoid 121"/>
          <p:cNvSpPr/>
          <p:nvPr/>
        </p:nvSpPr>
        <p:spPr bwMode="auto">
          <a:xfrm rot="5400000">
            <a:off x="3216055" y="5182237"/>
            <a:ext cx="632230" cy="309851"/>
          </a:xfrm>
          <a:prstGeom prst="trapezoid">
            <a:avLst>
              <a:gd name="adj" fmla="val 78466"/>
            </a:avLst>
          </a:prstGeom>
          <a:solidFill>
            <a:schemeClr val="accent4">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kumimoji="0" lang="en-US" sz="1400">
              <a:latin typeface="Calibri Light" panose="020F0302020204030204" pitchFamily="34" charset="0"/>
            </a:endParaRPr>
          </a:p>
        </p:txBody>
      </p:sp>
      <p:sp>
        <p:nvSpPr>
          <p:cNvPr id="123" name="Rectangle 122"/>
          <p:cNvSpPr/>
          <p:nvPr/>
        </p:nvSpPr>
        <p:spPr bwMode="auto">
          <a:xfrm>
            <a:off x="2365183" y="4568521"/>
            <a:ext cx="650623" cy="769457"/>
          </a:xfrm>
          <a:prstGeom prst="rect">
            <a:avLst/>
          </a:prstGeom>
          <a:solidFill>
            <a:schemeClr val="bg1">
              <a:lumMod val="50000"/>
              <a:lumOff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kumimoji="0" lang="en-US" dirty="0" smtClean="0">
                <a:solidFill>
                  <a:schemeClr val="bg2"/>
                </a:solidFill>
                <a:latin typeface="Calibri Light" panose="020F0302020204030204" pitchFamily="34" charset="0"/>
              </a:rPr>
              <a:t>Route logic</a:t>
            </a:r>
            <a:endParaRPr kumimoji="0" lang="en-US" dirty="0">
              <a:solidFill>
                <a:schemeClr val="bg2"/>
              </a:solidFill>
              <a:latin typeface="Calibri Light" panose="020F0302020204030204" pitchFamily="34" charset="0"/>
            </a:endParaRPr>
          </a:p>
        </p:txBody>
      </p:sp>
      <p:cxnSp>
        <p:nvCxnSpPr>
          <p:cNvPr id="124" name="Elbow Connector 123"/>
          <p:cNvCxnSpPr>
            <a:stCxn id="116" idx="3"/>
          </p:cNvCxnSpPr>
          <p:nvPr/>
        </p:nvCxnSpPr>
        <p:spPr bwMode="auto">
          <a:xfrm>
            <a:off x="2038266" y="4410912"/>
            <a:ext cx="2318500" cy="320976"/>
          </a:xfrm>
          <a:prstGeom prst="bentConnector3">
            <a:avLst>
              <a:gd name="adj1" fmla="val 7290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123" idx="3"/>
          </p:cNvCxnSpPr>
          <p:nvPr/>
        </p:nvCxnSpPr>
        <p:spPr bwMode="auto">
          <a:xfrm>
            <a:off x="3015806" y="4953250"/>
            <a:ext cx="361439" cy="191956"/>
          </a:xfrm>
          <a:prstGeom prst="bentConnector3">
            <a:avLst>
              <a:gd name="adj1" fmla="val 50000"/>
            </a:avLst>
          </a:prstGeom>
          <a:ln w="38100" cmpd="sng">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6" name="Elbow Connector 125"/>
          <p:cNvCxnSpPr>
            <a:endCxn id="123" idx="1"/>
          </p:cNvCxnSpPr>
          <p:nvPr/>
        </p:nvCxnSpPr>
        <p:spPr bwMode="auto">
          <a:xfrm rot="16200000" flipH="1">
            <a:off x="1977067" y="4565134"/>
            <a:ext cx="541564" cy="234668"/>
          </a:xfrm>
          <a:prstGeom prst="bentConnector2">
            <a:avLst/>
          </a:prstGeom>
          <a:ln w="38100" cmpd="sng">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bwMode="auto">
          <a:xfrm flipV="1">
            <a:off x="1926573" y="5507454"/>
            <a:ext cx="1425380" cy="1"/>
          </a:xfrm>
          <a:prstGeom prst="straightConnector1">
            <a:avLst/>
          </a:prstGeom>
          <a:ln w="38100" cmpd="sng">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122" idx="0"/>
          </p:cNvCxnSpPr>
          <p:nvPr/>
        </p:nvCxnSpPr>
        <p:spPr bwMode="auto">
          <a:xfrm>
            <a:off x="3687096" y="5337163"/>
            <a:ext cx="658814" cy="815"/>
          </a:xfrm>
          <a:prstGeom prst="straightConnector1">
            <a:avLst/>
          </a:prstGeom>
          <a:ln w="38100" cmpd="sng">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bwMode="auto">
          <a:xfrm flipV="1">
            <a:off x="381000" y="4388818"/>
            <a:ext cx="576284" cy="11435"/>
          </a:xfrm>
          <a:prstGeom prst="straightConnector1">
            <a:avLst/>
          </a:prstGeom>
          <a:ln w="38100" cmpd="dbl">
            <a:solidFill>
              <a:schemeClr val="bg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 name="TextBox 88"/>
          <p:cNvSpPr txBox="1">
            <a:spLocks noChangeArrowheads="1"/>
          </p:cNvSpPr>
          <p:nvPr/>
        </p:nvSpPr>
        <p:spPr bwMode="auto">
          <a:xfrm>
            <a:off x="811474" y="3657600"/>
            <a:ext cx="3168616" cy="369332"/>
          </a:xfrm>
          <a:prstGeom prst="rect">
            <a:avLst/>
          </a:prstGeom>
          <a:noFill/>
          <a:ln w="9525">
            <a:noFill/>
            <a:miter lim="800000"/>
            <a:headEnd/>
            <a:tailEnd/>
          </a:ln>
        </p:spPr>
        <p:txBody>
          <a:bodyPr>
            <a:spAutoFit/>
          </a:bodyPr>
          <a:lstStyle/>
          <a:p>
            <a:pPr algn="l"/>
            <a:r>
              <a:rPr kumimoji="0" lang="en-US" sz="1800" b="1" dirty="0" smtClean="0">
                <a:solidFill>
                  <a:schemeClr val="bg2"/>
                </a:solidFill>
                <a:latin typeface="Calibri Light"/>
              </a:rPr>
              <a:t>Input port</a:t>
            </a:r>
            <a:endParaRPr kumimoji="0" lang="en-US" sz="1800" b="1" dirty="0">
              <a:solidFill>
                <a:schemeClr val="bg2"/>
              </a:solidFill>
              <a:latin typeface="Calibri Ligh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lIns="91440" tIns="45720" rIns="91440" bIns="45720"/>
          <a:lstStyle/>
          <a:p>
            <a:r>
              <a:rPr lang="en-US"/>
              <a:t>2D Mesh Example in Chisel</a:t>
            </a:r>
          </a:p>
        </p:txBody>
      </p:sp>
      <p:sp>
        <p:nvSpPr>
          <p:cNvPr id="6" name="TextBox 2"/>
          <p:cNvSpPr txBox="1"/>
          <p:nvPr/>
        </p:nvSpPr>
        <p:spPr>
          <a:xfrm>
            <a:off x="404812" y="1235095"/>
            <a:ext cx="9525000" cy="1508105"/>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0" lang="en-US" sz="1600" dirty="0">
                <a:latin typeface="+mj-lt"/>
              </a:rPr>
              <a:t> </a:t>
            </a:r>
            <a:r>
              <a:rPr kumimoji="0" lang="en-US" sz="2300" dirty="0" err="1">
                <a:solidFill>
                  <a:srgbClr val="FFC000"/>
                </a:solidFill>
                <a:latin typeface="+mj-lt"/>
              </a:rPr>
              <a:t>val</a:t>
            </a:r>
            <a:r>
              <a:rPr kumimoji="0" lang="en-US" sz="2300" dirty="0">
                <a:solidFill>
                  <a:srgbClr val="00B0F0"/>
                </a:solidFill>
                <a:latin typeface="+mj-lt"/>
              </a:rPr>
              <a:t> </a:t>
            </a:r>
            <a:r>
              <a:rPr kumimoji="0" lang="en-US" sz="2300" dirty="0">
                <a:latin typeface="+mj-lt"/>
              </a:rPr>
              <a:t>routers = </a:t>
            </a:r>
            <a:endParaRPr kumimoji="0" lang="en-US" sz="2300" dirty="0" smtClean="0">
              <a:latin typeface="+mj-lt"/>
            </a:endParaRPr>
          </a:p>
          <a:p>
            <a:pPr fontAlgn="auto">
              <a:spcBef>
                <a:spcPts val="0"/>
              </a:spcBef>
              <a:spcAft>
                <a:spcPts val="0"/>
              </a:spcAft>
              <a:defRPr/>
            </a:pPr>
            <a:r>
              <a:rPr kumimoji="0" lang="en-US" sz="2300" dirty="0">
                <a:solidFill>
                  <a:srgbClr val="92D050"/>
                </a:solidFill>
                <a:latin typeface="+mj-lt"/>
              </a:rPr>
              <a:t> </a:t>
            </a:r>
            <a:r>
              <a:rPr kumimoji="0" lang="en-US" sz="2300" dirty="0" smtClean="0">
                <a:solidFill>
                  <a:srgbClr val="92D050"/>
                </a:solidFill>
                <a:latin typeface="+mj-lt"/>
              </a:rPr>
              <a:t>  Range</a:t>
            </a:r>
            <a:r>
              <a:rPr kumimoji="0" lang="en-US" sz="2300" dirty="0" smtClean="0">
                <a:latin typeface="+mj-lt"/>
              </a:rPr>
              <a:t>(0</a:t>
            </a:r>
            <a:r>
              <a:rPr kumimoji="0" lang="en-US" sz="2300" dirty="0">
                <a:latin typeface="+mj-lt"/>
              </a:rPr>
              <a:t>, </a:t>
            </a:r>
            <a:r>
              <a:rPr kumimoji="0" lang="en-US" sz="2300" dirty="0" err="1" smtClean="0">
                <a:latin typeface="+mj-lt"/>
              </a:rPr>
              <a:t>numRows</a:t>
            </a:r>
            <a:r>
              <a:rPr kumimoji="0" lang="en-US" sz="2300" dirty="0" smtClean="0">
                <a:latin typeface="+mj-lt"/>
              </a:rPr>
              <a:t>, </a:t>
            </a:r>
            <a:r>
              <a:rPr kumimoji="0" lang="en-US" sz="2300" dirty="0">
                <a:latin typeface="+mj-lt"/>
              </a:rPr>
              <a:t>1).map(</a:t>
            </a:r>
            <a:r>
              <a:rPr kumimoji="0" lang="en-US" sz="2300" dirty="0" err="1">
                <a:latin typeface="+mj-lt"/>
              </a:rPr>
              <a:t>i</a:t>
            </a:r>
            <a:r>
              <a:rPr kumimoji="0" lang="en-US" sz="2300" dirty="0">
                <a:latin typeface="+mj-lt"/>
              </a:rPr>
              <a:t> =&gt;</a:t>
            </a:r>
          </a:p>
          <a:p>
            <a:pPr fontAlgn="auto">
              <a:spcBef>
                <a:spcPts val="0"/>
              </a:spcBef>
              <a:spcAft>
                <a:spcPts val="0"/>
              </a:spcAft>
              <a:defRPr/>
            </a:pPr>
            <a:r>
              <a:rPr kumimoji="0" lang="en-US" sz="2300" dirty="0">
                <a:latin typeface="+mj-lt"/>
              </a:rPr>
              <a:t>      </a:t>
            </a:r>
            <a:r>
              <a:rPr kumimoji="0" lang="en-US" sz="2300" dirty="0" smtClean="0">
                <a:solidFill>
                  <a:srgbClr val="FFC000"/>
                </a:solidFill>
                <a:latin typeface="+mj-lt"/>
              </a:rPr>
              <a:t>new </a:t>
            </a:r>
            <a:r>
              <a:rPr kumimoji="0" lang="en-US" sz="2300" dirty="0">
                <a:solidFill>
                  <a:srgbClr val="92D050"/>
                </a:solidFill>
                <a:latin typeface="+mj-lt"/>
              </a:rPr>
              <a:t>Range</a:t>
            </a:r>
            <a:r>
              <a:rPr kumimoji="0" lang="en-US" sz="2300" dirty="0">
                <a:latin typeface="+mj-lt"/>
              </a:rPr>
              <a:t>(0, </a:t>
            </a:r>
            <a:r>
              <a:rPr kumimoji="0" lang="en-US" sz="2300" dirty="0" err="1" smtClean="0">
                <a:latin typeface="+mj-lt"/>
              </a:rPr>
              <a:t>numColumns</a:t>
            </a:r>
            <a:r>
              <a:rPr kumimoji="0" lang="en-US" sz="2300" dirty="0" smtClean="0">
                <a:latin typeface="+mj-lt"/>
              </a:rPr>
              <a:t>, </a:t>
            </a:r>
            <a:r>
              <a:rPr kumimoji="0" lang="en-US" sz="2300" dirty="0">
                <a:latin typeface="+mj-lt"/>
              </a:rPr>
              <a:t>1).map(j =&gt;</a:t>
            </a:r>
          </a:p>
          <a:p>
            <a:pPr fontAlgn="auto">
              <a:spcBef>
                <a:spcPts val="0"/>
              </a:spcBef>
              <a:spcAft>
                <a:spcPts val="0"/>
              </a:spcAft>
              <a:defRPr/>
            </a:pPr>
            <a:r>
              <a:rPr kumimoji="0" lang="en-US" sz="2300" dirty="0">
                <a:solidFill>
                  <a:srgbClr val="FFC000"/>
                </a:solidFill>
                <a:latin typeface="+mj-lt"/>
              </a:rPr>
              <a:t>          </a:t>
            </a:r>
            <a:r>
              <a:rPr kumimoji="0" lang="en-US" sz="2300" dirty="0" smtClean="0">
                <a:solidFill>
                  <a:srgbClr val="FFC000"/>
                </a:solidFill>
                <a:latin typeface="+mj-lt"/>
              </a:rPr>
              <a:t>new</a:t>
            </a:r>
            <a:r>
              <a:rPr kumimoji="0" lang="en-US" sz="2300" dirty="0" smtClean="0">
                <a:latin typeface="+mj-lt"/>
              </a:rPr>
              <a:t> </a:t>
            </a:r>
            <a:r>
              <a:rPr kumimoji="0" lang="en-US" sz="2300" dirty="0" err="1">
                <a:solidFill>
                  <a:srgbClr val="92D050"/>
                </a:solidFill>
                <a:latin typeface="+mj-lt"/>
              </a:rPr>
              <a:t>MyRouter</a:t>
            </a:r>
            <a:r>
              <a:rPr kumimoji="0" lang="en-US" sz="2300" dirty="0">
                <a:latin typeface="+mj-lt"/>
              </a:rPr>
              <a:t>(5, </a:t>
            </a:r>
            <a:r>
              <a:rPr kumimoji="0" lang="en-US" sz="2300" dirty="0" err="1" smtClean="0">
                <a:latin typeface="+mj-lt"/>
              </a:rPr>
              <a:t>routerID</a:t>
            </a:r>
            <a:r>
              <a:rPr kumimoji="0" lang="en-US" sz="2300" dirty="0" smtClean="0">
                <a:latin typeface="+mj-lt"/>
              </a:rPr>
              <a:t>(</a:t>
            </a:r>
            <a:r>
              <a:rPr kumimoji="0" lang="en-US" sz="2300" dirty="0" err="1" smtClean="0">
                <a:latin typeface="+mj-lt"/>
              </a:rPr>
              <a:t>i</a:t>
            </a:r>
            <a:r>
              <a:rPr kumimoji="0" lang="en-US" sz="2300" dirty="0">
                <a:latin typeface="+mj-lt"/>
              </a:rPr>
              <a:t>, </a:t>
            </a:r>
            <a:r>
              <a:rPr kumimoji="0" lang="en-US" sz="2300" dirty="0" smtClean="0">
                <a:latin typeface="+mj-lt"/>
              </a:rPr>
              <a:t>j), </a:t>
            </a:r>
            <a:r>
              <a:rPr kumimoji="0" lang="en-US" sz="2300" dirty="0" err="1" smtClean="0">
                <a:latin typeface="+mj-lt"/>
              </a:rPr>
              <a:t>XYrouting</a:t>
            </a:r>
            <a:r>
              <a:rPr kumimoji="0" lang="en-US" sz="2300" dirty="0" smtClean="0">
                <a:latin typeface="+mj-lt"/>
              </a:rPr>
              <a:t>)))</a:t>
            </a:r>
            <a:endParaRPr kumimoji="0" lang="en-US" sz="2300" dirty="0">
              <a:latin typeface="+mj-lt"/>
            </a:endParaRPr>
          </a:p>
        </p:txBody>
      </p:sp>
      <p:sp>
        <p:nvSpPr>
          <p:cNvPr id="2" name="Slide Number Placeholder 1"/>
          <p:cNvSpPr>
            <a:spLocks noGrp="1"/>
          </p:cNvSpPr>
          <p:nvPr>
            <p:ph type="sldNum" sz="quarter" idx="10"/>
          </p:nvPr>
        </p:nvSpPr>
        <p:spPr/>
        <p:txBody>
          <a:bodyPr/>
          <a:lstStyle/>
          <a:p>
            <a:fld id="{2907382B-070F-493D-9ABF-F8FE4257D702}" type="slidenum">
              <a:rPr lang="en-US" smtClean="0"/>
              <a:t>6</a:t>
            </a:fld>
            <a:endParaRPr lang="en-US"/>
          </a:p>
        </p:txBody>
      </p:sp>
      <p:grpSp>
        <p:nvGrpSpPr>
          <p:cNvPr id="3" name="Group 2"/>
          <p:cNvGrpSpPr/>
          <p:nvPr/>
        </p:nvGrpSpPr>
        <p:grpSpPr>
          <a:xfrm>
            <a:off x="3200400" y="3352800"/>
            <a:ext cx="2743200" cy="2722562"/>
            <a:chOff x="3200400" y="3352800"/>
            <a:chExt cx="2743200" cy="2722562"/>
          </a:xfrm>
        </p:grpSpPr>
        <p:sp>
          <p:nvSpPr>
            <p:cNvPr id="8" name="Rectangle 7"/>
            <p:cNvSpPr/>
            <p:nvPr/>
          </p:nvSpPr>
          <p:spPr>
            <a:xfrm>
              <a:off x="3200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9" name="Rectangle 8"/>
            <p:cNvSpPr/>
            <p:nvPr/>
          </p:nvSpPr>
          <p:spPr>
            <a:xfrm>
              <a:off x="3962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0" name="Rectangle 9"/>
            <p:cNvSpPr/>
            <p:nvPr/>
          </p:nvSpPr>
          <p:spPr>
            <a:xfrm>
              <a:off x="4724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6" name="Rectangle 15"/>
            <p:cNvSpPr/>
            <p:nvPr/>
          </p:nvSpPr>
          <p:spPr>
            <a:xfrm>
              <a:off x="3200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7" name="Rectangle 16"/>
            <p:cNvSpPr/>
            <p:nvPr/>
          </p:nvSpPr>
          <p:spPr>
            <a:xfrm>
              <a:off x="3962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8" name="Rectangle 17"/>
            <p:cNvSpPr/>
            <p:nvPr/>
          </p:nvSpPr>
          <p:spPr>
            <a:xfrm>
              <a:off x="4724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4" name="Rectangle 23"/>
            <p:cNvSpPr/>
            <p:nvPr/>
          </p:nvSpPr>
          <p:spPr>
            <a:xfrm>
              <a:off x="3200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5" name="Rectangle 24"/>
            <p:cNvSpPr/>
            <p:nvPr/>
          </p:nvSpPr>
          <p:spPr>
            <a:xfrm>
              <a:off x="3962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6" name="Rectangle 25"/>
            <p:cNvSpPr/>
            <p:nvPr/>
          </p:nvSpPr>
          <p:spPr>
            <a:xfrm>
              <a:off x="4724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6" name="Rectangle 35"/>
            <p:cNvSpPr/>
            <p:nvPr/>
          </p:nvSpPr>
          <p:spPr>
            <a:xfrm>
              <a:off x="3200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7" name="Rectangle 36"/>
            <p:cNvSpPr/>
            <p:nvPr/>
          </p:nvSpPr>
          <p:spPr>
            <a:xfrm>
              <a:off x="3962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8" name="Rectangle 37"/>
            <p:cNvSpPr/>
            <p:nvPr/>
          </p:nvSpPr>
          <p:spPr>
            <a:xfrm>
              <a:off x="4724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1" name="Rectangle 40"/>
            <p:cNvSpPr/>
            <p:nvPr/>
          </p:nvSpPr>
          <p:spPr>
            <a:xfrm>
              <a:off x="5500688"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4" name="Rectangle 43"/>
            <p:cNvSpPr/>
            <p:nvPr/>
          </p:nvSpPr>
          <p:spPr>
            <a:xfrm>
              <a:off x="5500688"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7" name="Rectangle 46"/>
            <p:cNvSpPr/>
            <p:nvPr/>
          </p:nvSpPr>
          <p:spPr>
            <a:xfrm>
              <a:off x="5500688"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0" name="Rectangle 49"/>
            <p:cNvSpPr/>
            <p:nvPr/>
          </p:nvSpPr>
          <p:spPr>
            <a:xfrm>
              <a:off x="5500688"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lIns="91440" tIns="45720" rIns="91440" bIns="45720"/>
          <a:lstStyle/>
          <a:p>
            <a:r>
              <a:rPr lang="en-US"/>
              <a:t>2D Mesh Example in Chisel</a:t>
            </a:r>
          </a:p>
        </p:txBody>
      </p:sp>
      <p:sp>
        <p:nvSpPr>
          <p:cNvPr id="2" name="Slide Number Placeholder 1"/>
          <p:cNvSpPr>
            <a:spLocks noGrp="1"/>
          </p:cNvSpPr>
          <p:nvPr>
            <p:ph type="sldNum" sz="quarter" idx="10"/>
          </p:nvPr>
        </p:nvSpPr>
        <p:spPr/>
        <p:txBody>
          <a:bodyPr/>
          <a:lstStyle/>
          <a:p>
            <a:fld id="{2907382B-070F-493D-9ABF-F8FE4257D702}" type="slidenum">
              <a:rPr lang="en-US" smtClean="0"/>
              <a:t>7</a:t>
            </a:fld>
            <a:endParaRPr lang="en-US"/>
          </a:p>
        </p:txBody>
      </p:sp>
      <p:sp>
        <p:nvSpPr>
          <p:cNvPr id="30" name="TextBox 2"/>
          <p:cNvSpPr txBox="1"/>
          <p:nvPr/>
        </p:nvSpPr>
        <p:spPr>
          <a:xfrm>
            <a:off x="666750" y="1513582"/>
            <a:ext cx="8553450" cy="1508105"/>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0" lang="en-US" sz="2300" dirty="0" smtClean="0">
                <a:solidFill>
                  <a:srgbClr val="FFC000"/>
                </a:solidFill>
                <a:latin typeface="+mj-lt"/>
              </a:rPr>
              <a:t>for</a:t>
            </a:r>
            <a:r>
              <a:rPr kumimoji="0" lang="en-US" sz="2300" dirty="0" smtClean="0">
                <a:latin typeface="+mj-lt"/>
              </a:rPr>
              <a:t> </a:t>
            </a:r>
            <a:r>
              <a:rPr kumimoji="0" lang="en-US" sz="2300" dirty="0">
                <a:latin typeface="+mj-lt"/>
              </a:rPr>
              <a:t>(</a:t>
            </a:r>
            <a:r>
              <a:rPr kumimoji="0" lang="en-US" sz="2300" dirty="0" err="1">
                <a:latin typeface="+mj-lt"/>
              </a:rPr>
              <a:t>i</a:t>
            </a:r>
            <a:r>
              <a:rPr kumimoji="0" lang="en-US" sz="2300" dirty="0">
                <a:latin typeface="+mj-lt"/>
              </a:rPr>
              <a:t> </a:t>
            </a:r>
            <a:r>
              <a:rPr kumimoji="0" lang="en-US" sz="2300" dirty="0">
                <a:solidFill>
                  <a:srgbClr val="FFC000"/>
                </a:solidFill>
                <a:latin typeface="+mj-lt"/>
              </a:rPr>
              <a:t>&lt;-</a:t>
            </a:r>
            <a:r>
              <a:rPr kumimoji="0" lang="en-US" sz="2300" dirty="0">
                <a:latin typeface="+mj-lt"/>
              </a:rPr>
              <a:t> 0 until </a:t>
            </a:r>
            <a:r>
              <a:rPr kumimoji="0" lang="en-US" sz="2300" dirty="0" err="1" smtClean="0">
                <a:latin typeface="+mj-lt"/>
              </a:rPr>
              <a:t>numRows</a:t>
            </a:r>
            <a:r>
              <a:rPr kumimoji="0" lang="en-US" sz="2300" dirty="0" smtClean="0">
                <a:latin typeface="+mj-lt"/>
              </a:rPr>
              <a:t>) </a:t>
            </a:r>
            <a:r>
              <a:rPr kumimoji="0" lang="en-US" sz="2300" dirty="0">
                <a:latin typeface="+mj-lt"/>
              </a:rPr>
              <a:t>{</a:t>
            </a:r>
          </a:p>
          <a:p>
            <a:pPr fontAlgn="auto">
              <a:spcBef>
                <a:spcPts val="0"/>
              </a:spcBef>
              <a:spcAft>
                <a:spcPts val="0"/>
              </a:spcAft>
              <a:defRPr/>
            </a:pPr>
            <a:r>
              <a:rPr kumimoji="0" lang="en-US" sz="2300" dirty="0" smtClean="0">
                <a:latin typeface="+mj-lt"/>
              </a:rPr>
              <a:t>  </a:t>
            </a:r>
            <a:r>
              <a:rPr kumimoji="0" lang="en-US" sz="2300" dirty="0">
                <a:solidFill>
                  <a:srgbClr val="FFC000"/>
                </a:solidFill>
                <a:latin typeface="+mj-lt"/>
              </a:rPr>
              <a:t>for</a:t>
            </a:r>
            <a:r>
              <a:rPr kumimoji="0" lang="en-US" sz="2300" dirty="0" smtClean="0">
                <a:latin typeface="+mj-lt"/>
              </a:rPr>
              <a:t> </a:t>
            </a:r>
            <a:r>
              <a:rPr kumimoji="0" lang="en-US" sz="2300" dirty="0">
                <a:latin typeface="+mj-lt"/>
              </a:rPr>
              <a:t>(j </a:t>
            </a:r>
            <a:r>
              <a:rPr kumimoji="0" lang="en-US" sz="2300" dirty="0">
                <a:solidFill>
                  <a:srgbClr val="FFC000"/>
                </a:solidFill>
                <a:latin typeface="+mj-lt"/>
              </a:rPr>
              <a:t>&lt;-</a:t>
            </a:r>
            <a:r>
              <a:rPr kumimoji="0" lang="en-US" sz="2300" dirty="0">
                <a:latin typeface="+mj-lt"/>
              </a:rPr>
              <a:t> 1 until </a:t>
            </a:r>
            <a:r>
              <a:rPr kumimoji="0" lang="en-US" sz="2300" dirty="0" err="1" smtClean="0">
                <a:latin typeface="+mj-lt"/>
              </a:rPr>
              <a:t>numColumns</a:t>
            </a:r>
            <a:r>
              <a:rPr kumimoji="0" lang="en-US" sz="2300" dirty="0" smtClean="0">
                <a:latin typeface="+mj-lt"/>
              </a:rPr>
              <a:t>) </a:t>
            </a:r>
            <a:r>
              <a:rPr kumimoji="0" lang="en-US" sz="2300" dirty="0">
                <a:latin typeface="+mj-lt"/>
              </a:rPr>
              <a:t>{</a:t>
            </a:r>
          </a:p>
          <a:p>
            <a:pPr fontAlgn="auto">
              <a:spcBef>
                <a:spcPts val="0"/>
              </a:spcBef>
              <a:spcAft>
                <a:spcPts val="0"/>
              </a:spcAft>
              <a:defRPr/>
            </a:pPr>
            <a:r>
              <a:rPr kumimoji="0" lang="en-US" sz="2300" dirty="0">
                <a:latin typeface="+mj-lt"/>
              </a:rPr>
              <a:t>    </a:t>
            </a:r>
            <a:r>
              <a:rPr kumimoji="0" lang="en-US" sz="2300" dirty="0" smtClean="0">
                <a:latin typeface="+mj-lt"/>
              </a:rPr>
              <a:t>routers(</a:t>
            </a:r>
            <a:r>
              <a:rPr kumimoji="0" lang="en-US" sz="2300" dirty="0" err="1" smtClean="0">
                <a:latin typeface="+mj-lt"/>
              </a:rPr>
              <a:t>i</a:t>
            </a:r>
            <a:r>
              <a:rPr kumimoji="0" lang="en-US" sz="2300" dirty="0">
                <a:latin typeface="+mj-lt"/>
              </a:rPr>
              <a:t>)(j).</a:t>
            </a:r>
            <a:r>
              <a:rPr kumimoji="0" lang="en-US" sz="2300" dirty="0" err="1">
                <a:latin typeface="+mj-lt"/>
              </a:rPr>
              <a:t>io.ins</a:t>
            </a:r>
            <a:r>
              <a:rPr kumimoji="0" lang="en-US" sz="2300" dirty="0">
                <a:latin typeface="+mj-lt"/>
              </a:rPr>
              <a:t>(south) &lt;&gt; routers(</a:t>
            </a:r>
            <a:r>
              <a:rPr kumimoji="0" lang="en-US" sz="2300" dirty="0" err="1">
                <a:latin typeface="+mj-lt"/>
              </a:rPr>
              <a:t>i</a:t>
            </a:r>
            <a:r>
              <a:rPr kumimoji="0" lang="en-US" sz="2300" dirty="0">
                <a:latin typeface="+mj-lt"/>
              </a:rPr>
              <a:t>)(j-1).</a:t>
            </a:r>
            <a:r>
              <a:rPr kumimoji="0" lang="en-US" sz="2300" dirty="0" err="1">
                <a:latin typeface="+mj-lt"/>
              </a:rPr>
              <a:t>io.outs</a:t>
            </a:r>
            <a:r>
              <a:rPr kumimoji="0" lang="en-US" sz="2300" dirty="0">
                <a:latin typeface="+mj-lt"/>
              </a:rPr>
              <a:t>(north)</a:t>
            </a:r>
          </a:p>
          <a:p>
            <a:pPr fontAlgn="auto">
              <a:spcBef>
                <a:spcPts val="0"/>
              </a:spcBef>
              <a:spcAft>
                <a:spcPts val="0"/>
              </a:spcAft>
              <a:defRPr/>
            </a:pPr>
            <a:r>
              <a:rPr kumimoji="0" lang="en-US" sz="2300" dirty="0">
                <a:latin typeface="+mj-lt"/>
              </a:rPr>
              <a:t>    </a:t>
            </a:r>
            <a:r>
              <a:rPr kumimoji="0" lang="en-US" sz="2300" dirty="0" smtClean="0">
                <a:latin typeface="+mj-lt"/>
              </a:rPr>
              <a:t>routers(</a:t>
            </a:r>
            <a:r>
              <a:rPr kumimoji="0" lang="en-US" sz="2300" dirty="0" err="1" smtClean="0">
                <a:latin typeface="+mj-lt"/>
              </a:rPr>
              <a:t>i</a:t>
            </a:r>
            <a:r>
              <a:rPr kumimoji="0" lang="en-US" sz="2300" dirty="0">
                <a:latin typeface="+mj-lt"/>
              </a:rPr>
              <a:t>)(j).</a:t>
            </a:r>
            <a:r>
              <a:rPr kumimoji="0" lang="en-US" sz="2300" dirty="0" err="1">
                <a:latin typeface="+mj-lt"/>
              </a:rPr>
              <a:t>io.outs</a:t>
            </a:r>
            <a:r>
              <a:rPr kumimoji="0" lang="en-US" sz="2300" dirty="0">
                <a:latin typeface="+mj-lt"/>
              </a:rPr>
              <a:t>(south) &lt;&gt; routers(</a:t>
            </a:r>
            <a:r>
              <a:rPr kumimoji="0" lang="en-US" sz="2300" dirty="0" err="1">
                <a:latin typeface="+mj-lt"/>
              </a:rPr>
              <a:t>i</a:t>
            </a:r>
            <a:r>
              <a:rPr kumimoji="0" lang="en-US" sz="2300" dirty="0">
                <a:latin typeface="+mj-lt"/>
              </a:rPr>
              <a:t>)(j-1).</a:t>
            </a:r>
            <a:r>
              <a:rPr kumimoji="0" lang="en-US" sz="2300" dirty="0" err="1">
                <a:latin typeface="+mj-lt"/>
              </a:rPr>
              <a:t>io.ins</a:t>
            </a:r>
            <a:r>
              <a:rPr kumimoji="0" lang="en-US" sz="2300" dirty="0">
                <a:latin typeface="+mj-lt"/>
              </a:rPr>
              <a:t>(north</a:t>
            </a:r>
            <a:r>
              <a:rPr kumimoji="0" lang="en-US" sz="2300" dirty="0" smtClean="0">
                <a:latin typeface="+mj-lt"/>
              </a:rPr>
              <a:t>)}}</a:t>
            </a:r>
          </a:p>
        </p:txBody>
      </p:sp>
      <p:grpSp>
        <p:nvGrpSpPr>
          <p:cNvPr id="5" name="Group 4"/>
          <p:cNvGrpSpPr/>
          <p:nvPr/>
        </p:nvGrpSpPr>
        <p:grpSpPr>
          <a:xfrm>
            <a:off x="3429000" y="3819525"/>
            <a:ext cx="2300288" cy="1774825"/>
            <a:chOff x="3421062" y="3819525"/>
            <a:chExt cx="2300288" cy="1774825"/>
          </a:xfrm>
        </p:grpSpPr>
        <p:cxnSp>
          <p:nvCxnSpPr>
            <p:cNvPr id="13" name="Straight Connector 12"/>
            <p:cNvCxnSpPr>
              <a:stCxn id="8" idx="2"/>
            </p:cNvCxnSpPr>
            <p:nvPr/>
          </p:nvCxnSpPr>
          <p:spPr>
            <a:xfrm>
              <a:off x="3421062" y="3819525"/>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189412" y="3821112"/>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945062" y="3819525"/>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6" idx="2"/>
            </p:cNvCxnSpPr>
            <p:nvPr/>
          </p:nvCxnSpPr>
          <p:spPr>
            <a:xfrm>
              <a:off x="3421062" y="45593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189412" y="4560887"/>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945062" y="45593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3421062" y="53340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4189412" y="5335587"/>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945062" y="53340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721350" y="3819525"/>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5721350" y="45593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721350" y="53340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 name="Group 2"/>
          <p:cNvGrpSpPr/>
          <p:nvPr/>
        </p:nvGrpSpPr>
        <p:grpSpPr>
          <a:xfrm>
            <a:off x="3200400" y="3352800"/>
            <a:ext cx="2743200" cy="2722562"/>
            <a:chOff x="3200400" y="3352800"/>
            <a:chExt cx="2743200" cy="2722562"/>
          </a:xfrm>
        </p:grpSpPr>
        <p:sp>
          <p:nvSpPr>
            <p:cNvPr id="8" name="Rectangle 7"/>
            <p:cNvSpPr/>
            <p:nvPr/>
          </p:nvSpPr>
          <p:spPr>
            <a:xfrm>
              <a:off x="3200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9" name="Rectangle 8"/>
            <p:cNvSpPr/>
            <p:nvPr/>
          </p:nvSpPr>
          <p:spPr>
            <a:xfrm>
              <a:off x="3962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0" name="Rectangle 9"/>
            <p:cNvSpPr/>
            <p:nvPr/>
          </p:nvSpPr>
          <p:spPr>
            <a:xfrm>
              <a:off x="4724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6" name="Rectangle 15"/>
            <p:cNvSpPr/>
            <p:nvPr/>
          </p:nvSpPr>
          <p:spPr>
            <a:xfrm>
              <a:off x="3200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7" name="Rectangle 16"/>
            <p:cNvSpPr/>
            <p:nvPr/>
          </p:nvSpPr>
          <p:spPr>
            <a:xfrm>
              <a:off x="3962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8" name="Rectangle 17"/>
            <p:cNvSpPr/>
            <p:nvPr/>
          </p:nvSpPr>
          <p:spPr>
            <a:xfrm>
              <a:off x="4724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4" name="Rectangle 23"/>
            <p:cNvSpPr/>
            <p:nvPr/>
          </p:nvSpPr>
          <p:spPr>
            <a:xfrm>
              <a:off x="3200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5" name="Rectangle 24"/>
            <p:cNvSpPr/>
            <p:nvPr/>
          </p:nvSpPr>
          <p:spPr>
            <a:xfrm>
              <a:off x="3962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6" name="Rectangle 25"/>
            <p:cNvSpPr/>
            <p:nvPr/>
          </p:nvSpPr>
          <p:spPr>
            <a:xfrm>
              <a:off x="4724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6" name="Rectangle 35"/>
            <p:cNvSpPr/>
            <p:nvPr/>
          </p:nvSpPr>
          <p:spPr>
            <a:xfrm>
              <a:off x="3200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7" name="Rectangle 36"/>
            <p:cNvSpPr/>
            <p:nvPr/>
          </p:nvSpPr>
          <p:spPr>
            <a:xfrm>
              <a:off x="3962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8" name="Rectangle 37"/>
            <p:cNvSpPr/>
            <p:nvPr/>
          </p:nvSpPr>
          <p:spPr>
            <a:xfrm>
              <a:off x="4724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1" name="Rectangle 40"/>
            <p:cNvSpPr/>
            <p:nvPr/>
          </p:nvSpPr>
          <p:spPr>
            <a:xfrm>
              <a:off x="5500688"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4" name="Rectangle 43"/>
            <p:cNvSpPr/>
            <p:nvPr/>
          </p:nvSpPr>
          <p:spPr>
            <a:xfrm>
              <a:off x="5500688"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7" name="Rectangle 46"/>
            <p:cNvSpPr/>
            <p:nvPr/>
          </p:nvSpPr>
          <p:spPr>
            <a:xfrm>
              <a:off x="5500688"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0" name="Rectangle 49"/>
            <p:cNvSpPr/>
            <p:nvPr/>
          </p:nvSpPr>
          <p:spPr>
            <a:xfrm>
              <a:off x="5500688"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grpSp>
    </p:spTree>
    <p:extLst>
      <p:ext uri="{BB962C8B-B14F-4D97-AF65-F5344CB8AC3E}">
        <p14:creationId xmlns:p14="http://schemas.microsoft.com/office/powerpoint/2010/main" val="417177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lIns="91440" tIns="45720" rIns="91440" bIns="45720"/>
          <a:lstStyle/>
          <a:p>
            <a:r>
              <a:rPr lang="en-US"/>
              <a:t>2D Mesh Example in Chisel</a:t>
            </a:r>
          </a:p>
        </p:txBody>
      </p:sp>
      <p:sp>
        <p:nvSpPr>
          <p:cNvPr id="2" name="Slide Number Placeholder 1"/>
          <p:cNvSpPr>
            <a:spLocks noGrp="1"/>
          </p:cNvSpPr>
          <p:nvPr>
            <p:ph type="sldNum" sz="quarter" idx="10"/>
          </p:nvPr>
        </p:nvSpPr>
        <p:spPr/>
        <p:txBody>
          <a:bodyPr/>
          <a:lstStyle/>
          <a:p>
            <a:fld id="{2907382B-070F-493D-9ABF-F8FE4257D702}" type="slidenum">
              <a:rPr lang="en-US" smtClean="0"/>
              <a:t>8</a:t>
            </a:fld>
            <a:endParaRPr lang="en-US"/>
          </a:p>
        </p:txBody>
      </p:sp>
      <p:sp>
        <p:nvSpPr>
          <p:cNvPr id="29" name="TextBox 2"/>
          <p:cNvSpPr txBox="1"/>
          <p:nvPr/>
        </p:nvSpPr>
        <p:spPr>
          <a:xfrm>
            <a:off x="619124" y="1219200"/>
            <a:ext cx="8229600" cy="1862048"/>
          </a:xfrm>
          <a:prstGeom prst="rect">
            <a:avLst/>
          </a:prstGeom>
          <a:noFill/>
          <a:ln>
            <a:noFill/>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0" lang="en-US" sz="1600" dirty="0" smtClean="0">
                <a:latin typeface="+mj-lt"/>
              </a:rPr>
              <a:t> </a:t>
            </a:r>
            <a:r>
              <a:rPr kumimoji="0" lang="en-US" sz="2300" dirty="0" smtClean="0">
                <a:solidFill>
                  <a:srgbClr val="FFC000"/>
                </a:solidFill>
                <a:latin typeface="+mj-lt"/>
              </a:rPr>
              <a:t>for</a:t>
            </a:r>
            <a:r>
              <a:rPr kumimoji="0" lang="en-US" sz="2300" dirty="0" smtClean="0">
                <a:latin typeface="+mj-lt"/>
              </a:rPr>
              <a:t> </a:t>
            </a:r>
            <a:r>
              <a:rPr kumimoji="0" lang="en-US" sz="2300" dirty="0">
                <a:latin typeface="+mj-lt"/>
              </a:rPr>
              <a:t>(j </a:t>
            </a:r>
            <a:r>
              <a:rPr kumimoji="0" lang="en-US" sz="2300" dirty="0">
                <a:solidFill>
                  <a:srgbClr val="FFC000"/>
                </a:solidFill>
                <a:latin typeface="+mj-lt"/>
              </a:rPr>
              <a:t>&lt;-</a:t>
            </a:r>
            <a:r>
              <a:rPr kumimoji="0" lang="en-US" sz="2300" dirty="0">
                <a:latin typeface="+mj-lt"/>
              </a:rPr>
              <a:t> 0 until </a:t>
            </a:r>
            <a:r>
              <a:rPr kumimoji="0" lang="en-US" sz="2300" dirty="0" err="1" smtClean="0">
                <a:latin typeface="+mj-lt"/>
              </a:rPr>
              <a:t>numRows</a:t>
            </a:r>
            <a:r>
              <a:rPr kumimoji="0" lang="en-US" sz="2300" dirty="0" smtClean="0">
                <a:latin typeface="+mj-lt"/>
              </a:rPr>
              <a:t>) </a:t>
            </a:r>
            <a:r>
              <a:rPr kumimoji="0" lang="en-US" sz="2300" dirty="0">
                <a:latin typeface="+mj-lt"/>
              </a:rPr>
              <a:t>{</a:t>
            </a:r>
          </a:p>
          <a:p>
            <a:pPr fontAlgn="auto">
              <a:spcBef>
                <a:spcPts val="0"/>
              </a:spcBef>
              <a:spcAft>
                <a:spcPts val="0"/>
              </a:spcAft>
              <a:defRPr/>
            </a:pPr>
            <a:r>
              <a:rPr kumimoji="0" lang="en-US" sz="2300" dirty="0">
                <a:latin typeface="+mj-lt"/>
              </a:rPr>
              <a:t>  </a:t>
            </a:r>
            <a:r>
              <a:rPr kumimoji="0" lang="en-US" sz="2300" dirty="0">
                <a:solidFill>
                  <a:srgbClr val="FFC000"/>
                </a:solidFill>
                <a:latin typeface="+mj-lt"/>
              </a:rPr>
              <a:t>for</a:t>
            </a:r>
            <a:r>
              <a:rPr kumimoji="0" lang="en-US" sz="2300" dirty="0" smtClean="0">
                <a:latin typeface="+mj-lt"/>
              </a:rPr>
              <a:t> </a:t>
            </a:r>
            <a:r>
              <a:rPr kumimoji="0" lang="en-US" sz="2300" dirty="0">
                <a:latin typeface="+mj-lt"/>
              </a:rPr>
              <a:t>(</a:t>
            </a:r>
            <a:r>
              <a:rPr kumimoji="0" lang="en-US" sz="2300" dirty="0" err="1">
                <a:latin typeface="+mj-lt"/>
              </a:rPr>
              <a:t>i</a:t>
            </a:r>
            <a:r>
              <a:rPr kumimoji="0" lang="en-US" sz="2300" dirty="0">
                <a:latin typeface="+mj-lt"/>
              </a:rPr>
              <a:t> </a:t>
            </a:r>
            <a:r>
              <a:rPr kumimoji="0" lang="en-US" sz="2300" dirty="0">
                <a:solidFill>
                  <a:srgbClr val="FFC000"/>
                </a:solidFill>
                <a:latin typeface="+mj-lt"/>
              </a:rPr>
              <a:t>&lt;-</a:t>
            </a:r>
            <a:r>
              <a:rPr kumimoji="0" lang="en-US" sz="2300" dirty="0">
                <a:latin typeface="+mj-lt"/>
              </a:rPr>
              <a:t> 1 until </a:t>
            </a:r>
            <a:r>
              <a:rPr kumimoji="0" lang="en-US" sz="2300" dirty="0" err="1" smtClean="0">
                <a:latin typeface="+mj-lt"/>
              </a:rPr>
              <a:t>numColumns</a:t>
            </a:r>
            <a:r>
              <a:rPr kumimoji="0" lang="en-US" sz="2300" dirty="0" smtClean="0">
                <a:latin typeface="+mj-lt"/>
              </a:rPr>
              <a:t>) </a:t>
            </a:r>
            <a:r>
              <a:rPr kumimoji="0" lang="en-US" sz="2300" dirty="0">
                <a:latin typeface="+mj-lt"/>
              </a:rPr>
              <a:t>{</a:t>
            </a:r>
          </a:p>
          <a:p>
            <a:pPr fontAlgn="auto">
              <a:spcBef>
                <a:spcPts val="0"/>
              </a:spcBef>
              <a:spcAft>
                <a:spcPts val="0"/>
              </a:spcAft>
              <a:defRPr/>
            </a:pPr>
            <a:r>
              <a:rPr kumimoji="0" lang="en-US" sz="2300" dirty="0">
                <a:latin typeface="+mj-lt"/>
              </a:rPr>
              <a:t>    </a:t>
            </a:r>
            <a:r>
              <a:rPr kumimoji="0" lang="en-US" sz="2300" dirty="0" smtClean="0">
                <a:latin typeface="+mj-lt"/>
              </a:rPr>
              <a:t>routers(</a:t>
            </a:r>
            <a:r>
              <a:rPr kumimoji="0" lang="en-US" sz="2300" dirty="0" err="1" smtClean="0">
                <a:latin typeface="+mj-lt"/>
              </a:rPr>
              <a:t>i</a:t>
            </a:r>
            <a:r>
              <a:rPr kumimoji="0" lang="en-US" sz="2300" dirty="0">
                <a:latin typeface="+mj-lt"/>
              </a:rPr>
              <a:t>)(j).</a:t>
            </a:r>
            <a:r>
              <a:rPr kumimoji="0" lang="en-US" sz="2300" dirty="0" err="1">
                <a:latin typeface="+mj-lt"/>
              </a:rPr>
              <a:t>io.ins</a:t>
            </a:r>
            <a:r>
              <a:rPr kumimoji="0" lang="en-US" sz="2300" dirty="0">
                <a:latin typeface="+mj-lt"/>
              </a:rPr>
              <a:t>(west) &lt;&gt; routers(i-1)(j).</a:t>
            </a:r>
            <a:r>
              <a:rPr kumimoji="0" lang="en-US" sz="2300" dirty="0" err="1">
                <a:latin typeface="+mj-lt"/>
              </a:rPr>
              <a:t>io.outs</a:t>
            </a:r>
            <a:r>
              <a:rPr kumimoji="0" lang="en-US" sz="2300" dirty="0">
                <a:latin typeface="+mj-lt"/>
              </a:rPr>
              <a:t>(east)</a:t>
            </a:r>
          </a:p>
          <a:p>
            <a:pPr fontAlgn="auto">
              <a:spcBef>
                <a:spcPts val="0"/>
              </a:spcBef>
              <a:spcAft>
                <a:spcPts val="0"/>
              </a:spcAft>
              <a:defRPr/>
            </a:pPr>
            <a:r>
              <a:rPr kumimoji="0" lang="en-US" sz="2300" dirty="0">
                <a:latin typeface="+mj-lt"/>
              </a:rPr>
              <a:t>    </a:t>
            </a:r>
            <a:r>
              <a:rPr kumimoji="0" lang="en-US" sz="2300" dirty="0" smtClean="0">
                <a:latin typeface="+mj-lt"/>
              </a:rPr>
              <a:t>routers(</a:t>
            </a:r>
            <a:r>
              <a:rPr kumimoji="0" lang="en-US" sz="2300" dirty="0" err="1" smtClean="0">
                <a:latin typeface="+mj-lt"/>
              </a:rPr>
              <a:t>i</a:t>
            </a:r>
            <a:r>
              <a:rPr kumimoji="0" lang="en-US" sz="2300" dirty="0">
                <a:latin typeface="+mj-lt"/>
              </a:rPr>
              <a:t>)(j).</a:t>
            </a:r>
            <a:r>
              <a:rPr kumimoji="0" lang="en-US" sz="2300" dirty="0" err="1">
                <a:latin typeface="+mj-lt"/>
              </a:rPr>
              <a:t>io.outs</a:t>
            </a:r>
            <a:r>
              <a:rPr kumimoji="0" lang="en-US" sz="2300" dirty="0">
                <a:latin typeface="+mj-lt"/>
              </a:rPr>
              <a:t>(west) &lt;&gt; routers(i-1)(j).</a:t>
            </a:r>
            <a:r>
              <a:rPr kumimoji="0" lang="en-US" sz="2300" dirty="0" err="1">
                <a:latin typeface="+mj-lt"/>
              </a:rPr>
              <a:t>io.ins</a:t>
            </a:r>
            <a:r>
              <a:rPr kumimoji="0" lang="en-US" sz="2300" dirty="0">
                <a:latin typeface="+mj-lt"/>
              </a:rPr>
              <a:t>(east</a:t>
            </a:r>
            <a:r>
              <a:rPr kumimoji="0" lang="en-US" sz="2300" dirty="0" smtClean="0">
                <a:latin typeface="+mj-lt"/>
              </a:rPr>
              <a:t>)}}</a:t>
            </a:r>
          </a:p>
          <a:p>
            <a:pPr fontAlgn="auto">
              <a:spcBef>
                <a:spcPts val="0"/>
              </a:spcBef>
              <a:spcAft>
                <a:spcPts val="0"/>
              </a:spcAft>
              <a:defRPr/>
            </a:pPr>
            <a:endParaRPr kumimoji="0" lang="en-US" sz="2300" dirty="0">
              <a:latin typeface="+mj-lt"/>
            </a:endParaRPr>
          </a:p>
        </p:txBody>
      </p:sp>
      <p:grpSp>
        <p:nvGrpSpPr>
          <p:cNvPr id="5" name="Group 4"/>
          <p:cNvGrpSpPr/>
          <p:nvPr/>
        </p:nvGrpSpPr>
        <p:grpSpPr>
          <a:xfrm>
            <a:off x="3429000" y="3819525"/>
            <a:ext cx="2300288" cy="1774825"/>
            <a:chOff x="3421062" y="3819525"/>
            <a:chExt cx="2300288" cy="1774825"/>
          </a:xfrm>
        </p:grpSpPr>
        <p:cxnSp>
          <p:nvCxnSpPr>
            <p:cNvPr id="13" name="Straight Connector 12"/>
            <p:cNvCxnSpPr>
              <a:stCxn id="8" idx="2"/>
            </p:cNvCxnSpPr>
            <p:nvPr/>
          </p:nvCxnSpPr>
          <p:spPr>
            <a:xfrm>
              <a:off x="3421062" y="3819525"/>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189412" y="3821112"/>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945062" y="3819525"/>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6" idx="2"/>
            </p:cNvCxnSpPr>
            <p:nvPr/>
          </p:nvCxnSpPr>
          <p:spPr>
            <a:xfrm>
              <a:off x="3421062" y="45593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189412" y="4560887"/>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945062" y="45593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3421062" y="53340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4189412" y="5335587"/>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945062" y="53340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721350" y="3819525"/>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5721350" y="45593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721350" y="53340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 name="Group 2"/>
          <p:cNvGrpSpPr/>
          <p:nvPr/>
        </p:nvGrpSpPr>
        <p:grpSpPr>
          <a:xfrm>
            <a:off x="3200400" y="3352800"/>
            <a:ext cx="2743200" cy="2722562"/>
            <a:chOff x="3200400" y="3352800"/>
            <a:chExt cx="2743200" cy="2722562"/>
          </a:xfrm>
        </p:grpSpPr>
        <p:sp>
          <p:nvSpPr>
            <p:cNvPr id="8" name="Rectangle 7"/>
            <p:cNvSpPr/>
            <p:nvPr/>
          </p:nvSpPr>
          <p:spPr>
            <a:xfrm>
              <a:off x="3200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9" name="Rectangle 8"/>
            <p:cNvSpPr/>
            <p:nvPr/>
          </p:nvSpPr>
          <p:spPr>
            <a:xfrm>
              <a:off x="3962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0" name="Rectangle 9"/>
            <p:cNvSpPr/>
            <p:nvPr/>
          </p:nvSpPr>
          <p:spPr>
            <a:xfrm>
              <a:off x="4724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6" name="Rectangle 15"/>
            <p:cNvSpPr/>
            <p:nvPr/>
          </p:nvSpPr>
          <p:spPr>
            <a:xfrm>
              <a:off x="3200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7" name="Rectangle 16"/>
            <p:cNvSpPr/>
            <p:nvPr/>
          </p:nvSpPr>
          <p:spPr>
            <a:xfrm>
              <a:off x="3962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8" name="Rectangle 17"/>
            <p:cNvSpPr/>
            <p:nvPr/>
          </p:nvSpPr>
          <p:spPr>
            <a:xfrm>
              <a:off x="4724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4" name="Rectangle 23"/>
            <p:cNvSpPr/>
            <p:nvPr/>
          </p:nvSpPr>
          <p:spPr>
            <a:xfrm>
              <a:off x="3200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5" name="Rectangle 24"/>
            <p:cNvSpPr/>
            <p:nvPr/>
          </p:nvSpPr>
          <p:spPr>
            <a:xfrm>
              <a:off x="3962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6" name="Rectangle 25"/>
            <p:cNvSpPr/>
            <p:nvPr/>
          </p:nvSpPr>
          <p:spPr>
            <a:xfrm>
              <a:off x="4724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6" name="Rectangle 35"/>
            <p:cNvSpPr/>
            <p:nvPr/>
          </p:nvSpPr>
          <p:spPr>
            <a:xfrm>
              <a:off x="3200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7" name="Rectangle 36"/>
            <p:cNvSpPr/>
            <p:nvPr/>
          </p:nvSpPr>
          <p:spPr>
            <a:xfrm>
              <a:off x="3962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8" name="Rectangle 37"/>
            <p:cNvSpPr/>
            <p:nvPr/>
          </p:nvSpPr>
          <p:spPr>
            <a:xfrm>
              <a:off x="4724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1" name="Rectangle 40"/>
            <p:cNvSpPr/>
            <p:nvPr/>
          </p:nvSpPr>
          <p:spPr>
            <a:xfrm>
              <a:off x="5500688"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4" name="Rectangle 43"/>
            <p:cNvSpPr/>
            <p:nvPr/>
          </p:nvSpPr>
          <p:spPr>
            <a:xfrm>
              <a:off x="5500688"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7" name="Rectangle 46"/>
            <p:cNvSpPr/>
            <p:nvPr/>
          </p:nvSpPr>
          <p:spPr>
            <a:xfrm>
              <a:off x="5500688"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0" name="Rectangle 49"/>
            <p:cNvSpPr/>
            <p:nvPr/>
          </p:nvSpPr>
          <p:spPr>
            <a:xfrm>
              <a:off x="5500688"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grpSp>
      <p:grpSp>
        <p:nvGrpSpPr>
          <p:cNvPr id="4" name="Group 3"/>
          <p:cNvGrpSpPr/>
          <p:nvPr/>
        </p:nvGrpSpPr>
        <p:grpSpPr>
          <a:xfrm>
            <a:off x="3643312" y="3586162"/>
            <a:ext cx="1857376" cy="2255838"/>
            <a:chOff x="3643312" y="3586162"/>
            <a:chExt cx="1857376" cy="2255838"/>
          </a:xfrm>
        </p:grpSpPr>
        <p:cxnSp>
          <p:nvCxnSpPr>
            <p:cNvPr id="11" name="Straight Connector 10"/>
            <p:cNvCxnSpPr>
              <a:stCxn id="9" idx="1"/>
              <a:endCxn id="8" idx="3"/>
            </p:cNvCxnSpPr>
            <p:nvPr/>
          </p:nvCxnSpPr>
          <p:spPr>
            <a:xfrm flipH="1">
              <a:off x="3643312" y="3586162"/>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9" idx="3"/>
              <a:endCxn id="10" idx="1"/>
            </p:cNvCxnSpPr>
            <p:nvPr/>
          </p:nvCxnSpPr>
          <p:spPr>
            <a:xfrm>
              <a:off x="4405312" y="3586162"/>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17" idx="1"/>
              <a:endCxn id="16" idx="3"/>
            </p:cNvCxnSpPr>
            <p:nvPr/>
          </p:nvCxnSpPr>
          <p:spPr>
            <a:xfrm flipH="1">
              <a:off x="3643312" y="4325937"/>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7" idx="3"/>
              <a:endCxn id="18" idx="1"/>
            </p:cNvCxnSpPr>
            <p:nvPr/>
          </p:nvCxnSpPr>
          <p:spPr>
            <a:xfrm>
              <a:off x="4405312" y="4325937"/>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25" idx="1"/>
              <a:endCxn id="24" idx="3"/>
            </p:cNvCxnSpPr>
            <p:nvPr/>
          </p:nvCxnSpPr>
          <p:spPr>
            <a:xfrm flipH="1">
              <a:off x="3643312" y="50673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25" idx="3"/>
              <a:endCxn id="26" idx="1"/>
            </p:cNvCxnSpPr>
            <p:nvPr/>
          </p:nvCxnSpPr>
          <p:spPr>
            <a:xfrm>
              <a:off x="4405312" y="50673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37" idx="1"/>
              <a:endCxn id="36" idx="3"/>
            </p:cNvCxnSpPr>
            <p:nvPr/>
          </p:nvCxnSpPr>
          <p:spPr>
            <a:xfrm flipH="1">
              <a:off x="3643312" y="58420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37" idx="3"/>
              <a:endCxn id="38" idx="1"/>
            </p:cNvCxnSpPr>
            <p:nvPr/>
          </p:nvCxnSpPr>
          <p:spPr>
            <a:xfrm>
              <a:off x="4405312" y="58420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a:endCxn id="41" idx="1"/>
            </p:cNvCxnSpPr>
            <p:nvPr/>
          </p:nvCxnSpPr>
          <p:spPr>
            <a:xfrm>
              <a:off x="5181600" y="3586162"/>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a:endCxn id="44" idx="1"/>
            </p:cNvCxnSpPr>
            <p:nvPr/>
          </p:nvCxnSpPr>
          <p:spPr>
            <a:xfrm>
              <a:off x="5181600" y="4325937"/>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47" idx="1"/>
            </p:cNvCxnSpPr>
            <p:nvPr/>
          </p:nvCxnSpPr>
          <p:spPr>
            <a:xfrm>
              <a:off x="5181600" y="50673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a:endCxn id="50" idx="1"/>
            </p:cNvCxnSpPr>
            <p:nvPr/>
          </p:nvCxnSpPr>
          <p:spPr>
            <a:xfrm>
              <a:off x="5181600" y="58420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4924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lIns="91440" tIns="45720" rIns="91440" bIns="45720"/>
          <a:lstStyle/>
          <a:p>
            <a:r>
              <a:rPr lang="en-US"/>
              <a:t>2D Mesh Example in Chisel</a:t>
            </a:r>
          </a:p>
        </p:txBody>
      </p:sp>
      <p:sp>
        <p:nvSpPr>
          <p:cNvPr id="2" name="Slide Number Placeholder 1"/>
          <p:cNvSpPr>
            <a:spLocks noGrp="1"/>
          </p:cNvSpPr>
          <p:nvPr>
            <p:ph type="sldNum" sz="quarter" idx="10"/>
          </p:nvPr>
        </p:nvSpPr>
        <p:spPr/>
        <p:txBody>
          <a:bodyPr/>
          <a:lstStyle/>
          <a:p>
            <a:fld id="{2907382B-070F-493D-9ABF-F8FE4257D702}" type="slidenum">
              <a:rPr lang="en-US" smtClean="0"/>
              <a:t>9</a:t>
            </a:fld>
            <a:endParaRPr lang="en-US"/>
          </a:p>
        </p:txBody>
      </p:sp>
      <p:sp>
        <p:nvSpPr>
          <p:cNvPr id="31" name="TextBox 2"/>
          <p:cNvSpPr txBox="1"/>
          <p:nvPr/>
        </p:nvSpPr>
        <p:spPr>
          <a:xfrm>
            <a:off x="619124" y="1524000"/>
            <a:ext cx="8229600" cy="1508105"/>
          </a:xfrm>
          <a:prstGeom prst="rect">
            <a:avLst/>
          </a:prstGeom>
          <a:noFill/>
          <a:ln>
            <a:noFill/>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0" lang="en-US" sz="2300" dirty="0">
                <a:solidFill>
                  <a:srgbClr val="FFC000"/>
                </a:solidFill>
              </a:rPr>
              <a:t>for</a:t>
            </a:r>
            <a:r>
              <a:rPr kumimoji="0" lang="en-US" sz="2300" dirty="0"/>
              <a:t> (</a:t>
            </a:r>
            <a:r>
              <a:rPr kumimoji="0" lang="en-US" sz="2300" dirty="0" err="1"/>
              <a:t>i</a:t>
            </a:r>
            <a:r>
              <a:rPr kumimoji="0" lang="en-US" sz="2300" dirty="0"/>
              <a:t> </a:t>
            </a:r>
            <a:r>
              <a:rPr kumimoji="0" lang="en-US" sz="2300" dirty="0">
                <a:solidFill>
                  <a:srgbClr val="FFC000"/>
                </a:solidFill>
              </a:rPr>
              <a:t>&lt;-</a:t>
            </a:r>
            <a:r>
              <a:rPr kumimoji="0" lang="en-US" sz="2300" dirty="0"/>
              <a:t> 0 until </a:t>
            </a:r>
            <a:r>
              <a:rPr kumimoji="0" lang="en-US" sz="2300" dirty="0" err="1" smtClean="0"/>
              <a:t>numRows</a:t>
            </a:r>
            <a:r>
              <a:rPr kumimoji="0" lang="en-US" sz="2300" dirty="0" smtClean="0"/>
              <a:t>) </a:t>
            </a:r>
            <a:r>
              <a:rPr kumimoji="0" lang="en-US" sz="2300" dirty="0"/>
              <a:t>{</a:t>
            </a:r>
          </a:p>
          <a:p>
            <a:pPr fontAlgn="auto">
              <a:spcBef>
                <a:spcPts val="0"/>
              </a:spcBef>
              <a:spcAft>
                <a:spcPts val="0"/>
              </a:spcAft>
              <a:defRPr/>
            </a:pPr>
            <a:r>
              <a:rPr kumimoji="0" lang="en-US" sz="2300" dirty="0"/>
              <a:t>  </a:t>
            </a:r>
            <a:r>
              <a:rPr kumimoji="0" lang="en-US" sz="2300" dirty="0">
                <a:solidFill>
                  <a:srgbClr val="FFC000"/>
                </a:solidFill>
              </a:rPr>
              <a:t>for</a:t>
            </a:r>
            <a:r>
              <a:rPr kumimoji="0" lang="en-US" sz="2300" dirty="0"/>
              <a:t> (j </a:t>
            </a:r>
            <a:r>
              <a:rPr kumimoji="0" lang="en-US" sz="2300" dirty="0">
                <a:solidFill>
                  <a:srgbClr val="FFC000"/>
                </a:solidFill>
              </a:rPr>
              <a:t>&lt;-</a:t>
            </a:r>
            <a:r>
              <a:rPr kumimoji="0" lang="en-US" sz="2300" dirty="0"/>
              <a:t> 0 until </a:t>
            </a:r>
            <a:r>
              <a:rPr kumimoji="0" lang="en-US" sz="2300" dirty="0" err="1" smtClean="0"/>
              <a:t>numColumns</a:t>
            </a:r>
            <a:r>
              <a:rPr kumimoji="0" lang="en-US" sz="2300" dirty="0" smtClean="0"/>
              <a:t>) </a:t>
            </a:r>
            <a:r>
              <a:rPr kumimoji="0" lang="en-US" sz="2300" dirty="0"/>
              <a:t>{</a:t>
            </a:r>
          </a:p>
          <a:p>
            <a:pPr fontAlgn="auto">
              <a:spcBef>
                <a:spcPts val="0"/>
              </a:spcBef>
              <a:spcAft>
                <a:spcPts val="0"/>
              </a:spcAft>
              <a:defRPr/>
            </a:pPr>
            <a:r>
              <a:rPr kumimoji="0" lang="en-US" sz="2300" dirty="0"/>
              <a:t>    </a:t>
            </a:r>
            <a:r>
              <a:rPr kumimoji="0" lang="en-US" sz="2300" dirty="0" err="1" smtClean="0"/>
              <a:t>io.tap</a:t>
            </a:r>
            <a:r>
              <a:rPr kumimoji="0" lang="en-US" sz="2300" dirty="0" smtClean="0"/>
              <a:t>(</a:t>
            </a:r>
            <a:r>
              <a:rPr kumimoji="0" lang="en-US" sz="2300" dirty="0" err="1"/>
              <a:t>routerID</a:t>
            </a:r>
            <a:r>
              <a:rPr kumimoji="0" lang="en-US" sz="2300" dirty="0" smtClean="0"/>
              <a:t>(</a:t>
            </a:r>
            <a:r>
              <a:rPr kumimoji="0" lang="en-US" sz="2300" dirty="0" err="1" smtClean="0"/>
              <a:t>i</a:t>
            </a:r>
            <a:r>
              <a:rPr kumimoji="0" lang="en-US" sz="2300" dirty="0"/>
              <a:t>, </a:t>
            </a:r>
            <a:r>
              <a:rPr kumimoji="0" lang="en-US" sz="2300" dirty="0" smtClean="0"/>
              <a:t>j)).</a:t>
            </a:r>
            <a:r>
              <a:rPr kumimoji="0" lang="en-US" sz="2300" dirty="0" err="1"/>
              <a:t>deq</a:t>
            </a:r>
            <a:r>
              <a:rPr kumimoji="0" lang="en-US" sz="2300" dirty="0"/>
              <a:t> &lt;&gt; routers(</a:t>
            </a:r>
            <a:r>
              <a:rPr kumimoji="0" lang="en-US" sz="2300" dirty="0" err="1"/>
              <a:t>i</a:t>
            </a:r>
            <a:r>
              <a:rPr kumimoji="0" lang="en-US" sz="2300" dirty="0"/>
              <a:t>)(j).</a:t>
            </a:r>
            <a:r>
              <a:rPr kumimoji="0" lang="en-US" sz="2300" dirty="0" err="1"/>
              <a:t>io.outs</a:t>
            </a:r>
            <a:r>
              <a:rPr kumimoji="0" lang="en-US" sz="2300" dirty="0"/>
              <a:t>(</a:t>
            </a:r>
            <a:r>
              <a:rPr kumimoji="0" lang="en-US" sz="2300" dirty="0" err="1"/>
              <a:t>cpu</a:t>
            </a:r>
            <a:r>
              <a:rPr kumimoji="0" lang="en-US" sz="2300" dirty="0"/>
              <a:t>)</a:t>
            </a:r>
          </a:p>
          <a:p>
            <a:pPr fontAlgn="auto">
              <a:spcBef>
                <a:spcPts val="0"/>
              </a:spcBef>
              <a:spcAft>
                <a:spcPts val="0"/>
              </a:spcAft>
              <a:defRPr/>
            </a:pPr>
            <a:r>
              <a:rPr kumimoji="0" lang="en-US" sz="2300" dirty="0"/>
              <a:t>    </a:t>
            </a:r>
            <a:r>
              <a:rPr kumimoji="0" lang="en-US" sz="2300" dirty="0" err="1" smtClean="0"/>
              <a:t>io.tap</a:t>
            </a:r>
            <a:r>
              <a:rPr kumimoji="0" lang="en-US" sz="2300" dirty="0" smtClean="0"/>
              <a:t>(</a:t>
            </a:r>
            <a:r>
              <a:rPr kumimoji="0" lang="en-US" sz="2300" dirty="0" err="1"/>
              <a:t>routerID</a:t>
            </a:r>
            <a:r>
              <a:rPr kumimoji="0" lang="en-US" sz="2300" dirty="0" smtClean="0"/>
              <a:t>(</a:t>
            </a:r>
            <a:r>
              <a:rPr kumimoji="0" lang="en-US" sz="2300" dirty="0" err="1" smtClean="0"/>
              <a:t>i</a:t>
            </a:r>
            <a:r>
              <a:rPr kumimoji="0" lang="en-US" sz="2300" dirty="0"/>
              <a:t>, </a:t>
            </a:r>
            <a:r>
              <a:rPr kumimoji="0" lang="en-US" sz="2300" dirty="0" smtClean="0"/>
              <a:t>j)).</a:t>
            </a:r>
            <a:r>
              <a:rPr kumimoji="0" lang="en-US" sz="2300" dirty="0" err="1"/>
              <a:t>enq</a:t>
            </a:r>
            <a:r>
              <a:rPr kumimoji="0" lang="en-US" sz="2300" dirty="0"/>
              <a:t> &lt;&gt; routers(</a:t>
            </a:r>
            <a:r>
              <a:rPr kumimoji="0" lang="en-US" sz="2300" dirty="0" err="1"/>
              <a:t>i</a:t>
            </a:r>
            <a:r>
              <a:rPr kumimoji="0" lang="en-US" sz="2300" dirty="0"/>
              <a:t>)(j).</a:t>
            </a:r>
            <a:r>
              <a:rPr kumimoji="0" lang="en-US" sz="2300" dirty="0" err="1"/>
              <a:t>io.ins</a:t>
            </a:r>
            <a:r>
              <a:rPr kumimoji="0" lang="en-US" sz="2300" dirty="0"/>
              <a:t>(</a:t>
            </a:r>
            <a:r>
              <a:rPr kumimoji="0" lang="en-US" sz="2300" dirty="0" err="1"/>
              <a:t>cpu</a:t>
            </a:r>
            <a:r>
              <a:rPr kumimoji="0" lang="en-US" sz="2300" dirty="0"/>
              <a:t>)}}</a:t>
            </a:r>
          </a:p>
        </p:txBody>
      </p:sp>
      <p:grpSp>
        <p:nvGrpSpPr>
          <p:cNvPr id="5" name="Group 4"/>
          <p:cNvGrpSpPr/>
          <p:nvPr/>
        </p:nvGrpSpPr>
        <p:grpSpPr>
          <a:xfrm>
            <a:off x="3429000" y="3819525"/>
            <a:ext cx="2300288" cy="1774825"/>
            <a:chOff x="3421062" y="3819525"/>
            <a:chExt cx="2300288" cy="1774825"/>
          </a:xfrm>
        </p:grpSpPr>
        <p:cxnSp>
          <p:nvCxnSpPr>
            <p:cNvPr id="13" name="Straight Connector 12"/>
            <p:cNvCxnSpPr>
              <a:stCxn id="8" idx="2"/>
            </p:cNvCxnSpPr>
            <p:nvPr/>
          </p:nvCxnSpPr>
          <p:spPr>
            <a:xfrm>
              <a:off x="3421062" y="3819525"/>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189412" y="3821112"/>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945062" y="3819525"/>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6" idx="2"/>
            </p:cNvCxnSpPr>
            <p:nvPr/>
          </p:nvCxnSpPr>
          <p:spPr>
            <a:xfrm>
              <a:off x="3421062" y="45593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189412" y="4560887"/>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945062" y="45593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3421062" y="53340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4189412" y="5335587"/>
              <a:ext cx="0" cy="258763"/>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945062" y="53340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721350" y="3819525"/>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5721350" y="45593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721350" y="5334000"/>
              <a:ext cx="0" cy="258762"/>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 name="Group 2"/>
          <p:cNvGrpSpPr/>
          <p:nvPr/>
        </p:nvGrpSpPr>
        <p:grpSpPr>
          <a:xfrm>
            <a:off x="3200400" y="3352800"/>
            <a:ext cx="2743200" cy="2722562"/>
            <a:chOff x="3200400" y="3352800"/>
            <a:chExt cx="2743200" cy="2722562"/>
          </a:xfrm>
        </p:grpSpPr>
        <p:sp>
          <p:nvSpPr>
            <p:cNvPr id="8" name="Rectangle 7"/>
            <p:cNvSpPr/>
            <p:nvPr/>
          </p:nvSpPr>
          <p:spPr>
            <a:xfrm>
              <a:off x="3200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9" name="Rectangle 8"/>
            <p:cNvSpPr/>
            <p:nvPr/>
          </p:nvSpPr>
          <p:spPr>
            <a:xfrm>
              <a:off x="3962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0" name="Rectangle 9"/>
            <p:cNvSpPr/>
            <p:nvPr/>
          </p:nvSpPr>
          <p:spPr>
            <a:xfrm>
              <a:off x="4724400"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6" name="Rectangle 15"/>
            <p:cNvSpPr/>
            <p:nvPr/>
          </p:nvSpPr>
          <p:spPr>
            <a:xfrm>
              <a:off x="3200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7" name="Rectangle 16"/>
            <p:cNvSpPr/>
            <p:nvPr/>
          </p:nvSpPr>
          <p:spPr>
            <a:xfrm>
              <a:off x="3962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18" name="Rectangle 17"/>
            <p:cNvSpPr/>
            <p:nvPr/>
          </p:nvSpPr>
          <p:spPr>
            <a:xfrm>
              <a:off x="4724400"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4" name="Rectangle 23"/>
            <p:cNvSpPr/>
            <p:nvPr/>
          </p:nvSpPr>
          <p:spPr>
            <a:xfrm>
              <a:off x="3200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5" name="Rectangle 24"/>
            <p:cNvSpPr/>
            <p:nvPr/>
          </p:nvSpPr>
          <p:spPr>
            <a:xfrm>
              <a:off x="3962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26" name="Rectangle 25"/>
            <p:cNvSpPr/>
            <p:nvPr/>
          </p:nvSpPr>
          <p:spPr>
            <a:xfrm>
              <a:off x="4724400"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6" name="Rectangle 35"/>
            <p:cNvSpPr/>
            <p:nvPr/>
          </p:nvSpPr>
          <p:spPr>
            <a:xfrm>
              <a:off x="3200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7" name="Rectangle 36"/>
            <p:cNvSpPr/>
            <p:nvPr/>
          </p:nvSpPr>
          <p:spPr>
            <a:xfrm>
              <a:off x="3962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38" name="Rectangle 37"/>
            <p:cNvSpPr/>
            <p:nvPr/>
          </p:nvSpPr>
          <p:spPr>
            <a:xfrm>
              <a:off x="4724400"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1" name="Rectangle 40"/>
            <p:cNvSpPr/>
            <p:nvPr/>
          </p:nvSpPr>
          <p:spPr>
            <a:xfrm>
              <a:off x="5500688" y="3352800"/>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4" name="Rectangle 43"/>
            <p:cNvSpPr/>
            <p:nvPr/>
          </p:nvSpPr>
          <p:spPr>
            <a:xfrm>
              <a:off x="5500688" y="4092575"/>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47" name="Rectangle 46"/>
            <p:cNvSpPr/>
            <p:nvPr/>
          </p:nvSpPr>
          <p:spPr>
            <a:xfrm>
              <a:off x="5500688" y="48339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sp>
          <p:nvSpPr>
            <p:cNvPr id="50" name="Rectangle 49"/>
            <p:cNvSpPr/>
            <p:nvPr/>
          </p:nvSpPr>
          <p:spPr>
            <a:xfrm>
              <a:off x="5500688" y="5608637"/>
              <a:ext cx="442912" cy="466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en-US" sz="1800" dirty="0">
                  <a:solidFill>
                    <a:schemeClr val="tx1"/>
                  </a:solidFill>
                  <a:latin typeface="+mj-lt"/>
                </a:rPr>
                <a:t>R</a:t>
              </a:r>
            </a:p>
          </p:txBody>
        </p:sp>
      </p:grpSp>
      <p:grpSp>
        <p:nvGrpSpPr>
          <p:cNvPr id="4" name="Group 3"/>
          <p:cNvGrpSpPr/>
          <p:nvPr/>
        </p:nvGrpSpPr>
        <p:grpSpPr>
          <a:xfrm>
            <a:off x="3643312" y="3586162"/>
            <a:ext cx="1857376" cy="2255838"/>
            <a:chOff x="3643312" y="3586162"/>
            <a:chExt cx="1857376" cy="2255838"/>
          </a:xfrm>
        </p:grpSpPr>
        <p:cxnSp>
          <p:nvCxnSpPr>
            <p:cNvPr id="11" name="Straight Connector 10"/>
            <p:cNvCxnSpPr>
              <a:stCxn id="9" idx="1"/>
              <a:endCxn id="8" idx="3"/>
            </p:cNvCxnSpPr>
            <p:nvPr/>
          </p:nvCxnSpPr>
          <p:spPr>
            <a:xfrm flipH="1">
              <a:off x="3643312" y="3586162"/>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9" idx="3"/>
              <a:endCxn id="10" idx="1"/>
            </p:cNvCxnSpPr>
            <p:nvPr/>
          </p:nvCxnSpPr>
          <p:spPr>
            <a:xfrm>
              <a:off x="4405312" y="3586162"/>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17" idx="1"/>
              <a:endCxn id="16" idx="3"/>
            </p:cNvCxnSpPr>
            <p:nvPr/>
          </p:nvCxnSpPr>
          <p:spPr>
            <a:xfrm flipH="1">
              <a:off x="3643312" y="4325937"/>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7" idx="3"/>
              <a:endCxn id="18" idx="1"/>
            </p:cNvCxnSpPr>
            <p:nvPr/>
          </p:nvCxnSpPr>
          <p:spPr>
            <a:xfrm>
              <a:off x="4405312" y="4325937"/>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25" idx="1"/>
              <a:endCxn id="24" idx="3"/>
            </p:cNvCxnSpPr>
            <p:nvPr/>
          </p:nvCxnSpPr>
          <p:spPr>
            <a:xfrm flipH="1">
              <a:off x="3643312" y="50673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25" idx="3"/>
              <a:endCxn id="26" idx="1"/>
            </p:cNvCxnSpPr>
            <p:nvPr/>
          </p:nvCxnSpPr>
          <p:spPr>
            <a:xfrm>
              <a:off x="4405312" y="50673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37" idx="1"/>
              <a:endCxn id="36" idx="3"/>
            </p:cNvCxnSpPr>
            <p:nvPr/>
          </p:nvCxnSpPr>
          <p:spPr>
            <a:xfrm flipH="1">
              <a:off x="3643312" y="58420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37" idx="3"/>
              <a:endCxn id="38" idx="1"/>
            </p:cNvCxnSpPr>
            <p:nvPr/>
          </p:nvCxnSpPr>
          <p:spPr>
            <a:xfrm>
              <a:off x="4405312" y="58420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a:endCxn id="41" idx="1"/>
            </p:cNvCxnSpPr>
            <p:nvPr/>
          </p:nvCxnSpPr>
          <p:spPr>
            <a:xfrm>
              <a:off x="5181600" y="3586162"/>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a:endCxn id="44" idx="1"/>
            </p:cNvCxnSpPr>
            <p:nvPr/>
          </p:nvCxnSpPr>
          <p:spPr>
            <a:xfrm>
              <a:off x="5181600" y="4325937"/>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47" idx="1"/>
            </p:cNvCxnSpPr>
            <p:nvPr/>
          </p:nvCxnSpPr>
          <p:spPr>
            <a:xfrm>
              <a:off x="5181600" y="50673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a:endCxn id="50" idx="1"/>
            </p:cNvCxnSpPr>
            <p:nvPr/>
          </p:nvCxnSpPr>
          <p:spPr>
            <a:xfrm>
              <a:off x="5181600" y="5842000"/>
              <a:ext cx="319088"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62" name="Group 61"/>
          <p:cNvGrpSpPr/>
          <p:nvPr/>
        </p:nvGrpSpPr>
        <p:grpSpPr>
          <a:xfrm>
            <a:off x="3657600" y="3200400"/>
            <a:ext cx="2438400" cy="2438400"/>
            <a:chOff x="3657600" y="3200400"/>
            <a:chExt cx="2438400" cy="2438400"/>
          </a:xfrm>
        </p:grpSpPr>
        <p:cxnSp>
          <p:nvCxnSpPr>
            <p:cNvPr id="53" name="Straight Connector 52"/>
            <p:cNvCxnSpPr/>
            <p:nvPr/>
          </p:nvCxnSpPr>
          <p:spPr bwMode="auto">
            <a:xfrm flipV="1">
              <a:off x="5943600" y="3200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63" name="Straight Connector 62"/>
            <p:cNvCxnSpPr/>
            <p:nvPr/>
          </p:nvCxnSpPr>
          <p:spPr bwMode="auto">
            <a:xfrm flipV="1">
              <a:off x="5181600" y="3200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64" name="Straight Connector 63"/>
            <p:cNvCxnSpPr/>
            <p:nvPr/>
          </p:nvCxnSpPr>
          <p:spPr bwMode="auto">
            <a:xfrm flipV="1">
              <a:off x="4419600" y="3200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65" name="Straight Connector 64"/>
            <p:cNvCxnSpPr/>
            <p:nvPr/>
          </p:nvCxnSpPr>
          <p:spPr bwMode="auto">
            <a:xfrm flipV="1">
              <a:off x="3657600" y="3200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66" name="Straight Connector 65"/>
            <p:cNvCxnSpPr/>
            <p:nvPr/>
          </p:nvCxnSpPr>
          <p:spPr bwMode="auto">
            <a:xfrm flipV="1">
              <a:off x="5943600" y="3962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67" name="Straight Connector 66"/>
            <p:cNvCxnSpPr/>
            <p:nvPr/>
          </p:nvCxnSpPr>
          <p:spPr bwMode="auto">
            <a:xfrm flipV="1">
              <a:off x="5181600" y="3962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68" name="Straight Connector 67"/>
            <p:cNvCxnSpPr/>
            <p:nvPr/>
          </p:nvCxnSpPr>
          <p:spPr bwMode="auto">
            <a:xfrm flipV="1">
              <a:off x="4419600" y="3962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69" name="Straight Connector 68"/>
            <p:cNvCxnSpPr/>
            <p:nvPr/>
          </p:nvCxnSpPr>
          <p:spPr bwMode="auto">
            <a:xfrm flipV="1">
              <a:off x="3657600" y="3962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70" name="Straight Connector 69"/>
            <p:cNvCxnSpPr/>
            <p:nvPr/>
          </p:nvCxnSpPr>
          <p:spPr bwMode="auto">
            <a:xfrm flipV="1">
              <a:off x="5943600" y="4724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71" name="Straight Connector 70"/>
            <p:cNvCxnSpPr/>
            <p:nvPr/>
          </p:nvCxnSpPr>
          <p:spPr bwMode="auto">
            <a:xfrm flipV="1">
              <a:off x="5181600" y="4724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72" name="Straight Connector 71"/>
            <p:cNvCxnSpPr/>
            <p:nvPr/>
          </p:nvCxnSpPr>
          <p:spPr bwMode="auto">
            <a:xfrm flipV="1">
              <a:off x="4419600" y="4724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73" name="Straight Connector 72"/>
            <p:cNvCxnSpPr/>
            <p:nvPr/>
          </p:nvCxnSpPr>
          <p:spPr bwMode="auto">
            <a:xfrm flipV="1">
              <a:off x="3657600" y="4724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74" name="Straight Connector 73"/>
            <p:cNvCxnSpPr/>
            <p:nvPr/>
          </p:nvCxnSpPr>
          <p:spPr bwMode="auto">
            <a:xfrm flipV="1">
              <a:off x="5943600" y="5486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75" name="Straight Connector 74"/>
            <p:cNvCxnSpPr/>
            <p:nvPr/>
          </p:nvCxnSpPr>
          <p:spPr bwMode="auto">
            <a:xfrm flipV="1">
              <a:off x="5181600" y="5486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76" name="Straight Connector 75"/>
            <p:cNvCxnSpPr/>
            <p:nvPr/>
          </p:nvCxnSpPr>
          <p:spPr bwMode="auto">
            <a:xfrm flipV="1">
              <a:off x="4419600" y="5486400"/>
              <a:ext cx="152400" cy="152400"/>
            </a:xfrm>
            <a:prstGeom prst="line">
              <a:avLst/>
            </a:prstGeom>
            <a:noFill/>
            <a:ln w="25400" cap="sq" cmpd="sng" algn="ctr">
              <a:solidFill>
                <a:schemeClr val="tx1"/>
              </a:solidFill>
              <a:prstDash val="solid"/>
              <a:round/>
              <a:headEnd type="none" w="med" len="med"/>
              <a:tailEnd type="none" w="med" len="med"/>
            </a:ln>
            <a:effectLst/>
          </p:spPr>
        </p:cxnSp>
        <p:cxnSp>
          <p:nvCxnSpPr>
            <p:cNvPr id="77" name="Straight Connector 76"/>
            <p:cNvCxnSpPr/>
            <p:nvPr/>
          </p:nvCxnSpPr>
          <p:spPr bwMode="auto">
            <a:xfrm flipV="1">
              <a:off x="3657600" y="5486400"/>
              <a:ext cx="152400" cy="152400"/>
            </a:xfrm>
            <a:prstGeom prst="line">
              <a:avLst/>
            </a:prstGeom>
            <a:noFill/>
            <a:ln w="25400" cap="sq"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344924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additive="base">
                                        <p:cTn id="7" dur="500" fill="hold"/>
                                        <p:tgtEl>
                                          <p:spTgt spid="62"/>
                                        </p:tgtEl>
                                        <p:attrNameLst>
                                          <p:attrName>ppt_x</p:attrName>
                                        </p:attrNameLst>
                                      </p:cBhvr>
                                      <p:tavLst>
                                        <p:tav tm="0">
                                          <p:val>
                                            <p:strVal val="#ppt_x"/>
                                          </p:val>
                                        </p:tav>
                                        <p:tav tm="100000">
                                          <p:val>
                                            <p:strVal val="#ppt_x"/>
                                          </p:val>
                                        </p:tav>
                                      </p:tavLst>
                                    </p:anim>
                                    <p:anim calcmode="lin" valueType="num">
                                      <p:cBhvr additive="base">
                                        <p:cTn id="8"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2nd-bluefull">
  <a:themeElements>
    <a:clrScheme name="42nd-bluefull 1">
      <a:dk1>
        <a:srgbClr val="000000"/>
      </a:dk1>
      <a:lt1>
        <a:srgbClr val="FFFFFF"/>
      </a:lt1>
      <a:dk2>
        <a:srgbClr val="071958"/>
      </a:dk2>
      <a:lt2>
        <a:srgbClr val="FFFF00"/>
      </a:lt2>
      <a:accent1>
        <a:srgbClr val="33CCFF"/>
      </a:accent1>
      <a:accent2>
        <a:srgbClr val="00F800"/>
      </a:accent2>
      <a:accent3>
        <a:srgbClr val="AAABB4"/>
      </a:accent3>
      <a:accent4>
        <a:srgbClr val="DADADA"/>
      </a:accent4>
      <a:accent5>
        <a:srgbClr val="ADE2FF"/>
      </a:accent5>
      <a:accent6>
        <a:srgbClr val="00E100"/>
      </a:accent6>
      <a:hlink>
        <a:srgbClr val="FF66FF"/>
      </a:hlink>
      <a:folHlink>
        <a:srgbClr val="FF9933"/>
      </a:folHlink>
    </a:clrScheme>
    <a:fontScheme name="42nd-bluefull">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sq"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5400" cap="sq"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42nd-bluefull 1">
        <a:dk1>
          <a:srgbClr val="000000"/>
        </a:dk1>
        <a:lt1>
          <a:srgbClr val="FFFFFF"/>
        </a:lt1>
        <a:dk2>
          <a:srgbClr val="071958"/>
        </a:dk2>
        <a:lt2>
          <a:srgbClr val="FFFF00"/>
        </a:lt2>
        <a:accent1>
          <a:srgbClr val="33CCFF"/>
        </a:accent1>
        <a:accent2>
          <a:srgbClr val="00F800"/>
        </a:accent2>
        <a:accent3>
          <a:srgbClr val="AAABB4"/>
        </a:accent3>
        <a:accent4>
          <a:srgbClr val="DADADA"/>
        </a:accent4>
        <a:accent5>
          <a:srgbClr val="ADE2FF"/>
        </a:accent5>
        <a:accent6>
          <a:srgbClr val="00E100"/>
        </a:accent6>
        <a:hlink>
          <a:srgbClr val="FF66FF"/>
        </a:hlink>
        <a:folHlink>
          <a:srgbClr val="FF993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42nd-bluefull</Template>
  <TotalTime>2145</TotalTime>
  <Words>2127</Words>
  <Application>Microsoft Office PowerPoint</Application>
  <PresentationFormat>On-screen Show (4:3)</PresentationFormat>
  <Paragraphs>355</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Tahoma</vt:lpstr>
      <vt:lpstr>Times New Roman</vt:lpstr>
      <vt:lpstr>Wingdings</vt:lpstr>
      <vt:lpstr>42nd-bluefull</vt:lpstr>
      <vt:lpstr>Synthesizable, Application-Specific NOC Generation using CHISEL</vt:lpstr>
      <vt:lpstr>Problem/motivation</vt:lpstr>
      <vt:lpstr>Chisel Workflow</vt:lpstr>
      <vt:lpstr>Network-on-Chip Generator</vt:lpstr>
      <vt:lpstr>Parameterized Router</vt:lpstr>
      <vt:lpstr>2D Mesh Example in Chisel</vt:lpstr>
      <vt:lpstr>2D Mesh Example in Chisel</vt:lpstr>
      <vt:lpstr>2D Mesh Example in Chisel</vt:lpstr>
      <vt:lpstr>2D Mesh Example in Chisel</vt:lpstr>
      <vt:lpstr>2D Mesh Example in Chisel</vt:lpstr>
      <vt:lpstr>Application Case Study: K-means</vt:lpstr>
      <vt:lpstr>Parallel K-means accelerator</vt:lpstr>
      <vt:lpstr>Performance Sensitivity to NOC</vt:lpstr>
      <vt:lpstr>My experience - positives</vt:lpstr>
      <vt:lpstr>My experience - negatives</vt:lpstr>
      <vt:lpstr>Thank you   Please come and see my poster</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Synthesizable, Application-Specific NOC Generation using CHISEL</dc:title>
  <dc:creator>John Davis (RESEARCH)</dc:creator>
  <cp:lastModifiedBy>Microsoft account</cp:lastModifiedBy>
  <cp:revision>85</cp:revision>
  <dcterms:created xsi:type="dcterms:W3CDTF">2013-03-26T20:09:13Z</dcterms:created>
  <dcterms:modified xsi:type="dcterms:W3CDTF">2013-06-04T13:15:48Z</dcterms:modified>
</cp:coreProperties>
</file>