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95" r:id="rId3"/>
    <p:sldId id="398" r:id="rId4"/>
    <p:sldId id="400" r:id="rId5"/>
    <p:sldId id="399" r:id="rId6"/>
    <p:sldId id="396" r:id="rId7"/>
    <p:sldId id="401" r:id="rId8"/>
    <p:sldId id="402" r:id="rId9"/>
    <p:sldId id="403" r:id="rId10"/>
    <p:sldId id="404" r:id="rId11"/>
    <p:sldId id="405" r:id="rId12"/>
    <p:sldId id="407" r:id="rId13"/>
    <p:sldId id="408" r:id="rId14"/>
    <p:sldId id="409" r:id="rId15"/>
    <p:sldId id="410" r:id="rId16"/>
    <p:sldId id="406" r:id="rId17"/>
    <p:sldId id="411" r:id="rId18"/>
    <p:sldId id="413" r:id="rId19"/>
    <p:sldId id="414" r:id="rId20"/>
    <p:sldId id="415" r:id="rId21"/>
    <p:sldId id="416" r:id="rId22"/>
    <p:sldId id="417" r:id="rId23"/>
    <p:sldId id="419" r:id="rId24"/>
    <p:sldId id="418" r:id="rId25"/>
    <p:sldId id="420" r:id="rId26"/>
    <p:sldId id="421" r:id="rId27"/>
    <p:sldId id="422" r:id="rId28"/>
    <p:sldId id="423" r:id="rId29"/>
    <p:sldId id="425" r:id="rId30"/>
    <p:sldId id="424" r:id="rId31"/>
    <p:sldId id="426" r:id="rId32"/>
    <p:sldId id="427" r:id="rId33"/>
    <p:sldId id="430" r:id="rId34"/>
    <p:sldId id="428" r:id="rId35"/>
    <p:sldId id="429" r:id="rId36"/>
    <p:sldId id="432" r:id="rId37"/>
    <p:sldId id="433" r:id="rId38"/>
    <p:sldId id="439" r:id="rId39"/>
    <p:sldId id="438" r:id="rId40"/>
    <p:sldId id="435" r:id="rId41"/>
    <p:sldId id="436" r:id="rId42"/>
    <p:sldId id="437" r:id="rId43"/>
    <p:sldId id="431" r:id="rId44"/>
    <p:sldId id="441" r:id="rId45"/>
    <p:sldId id="440" r:id="rId46"/>
    <p:sldId id="442" r:id="rId47"/>
    <p:sldId id="443" r:id="rId48"/>
    <p:sldId id="444" r:id="rId49"/>
    <p:sldId id="445" r:id="rId50"/>
    <p:sldId id="446" r:id="rId51"/>
    <p:sldId id="449" r:id="rId52"/>
    <p:sldId id="452" r:id="rId53"/>
    <p:sldId id="451" r:id="rId54"/>
    <p:sldId id="454" r:id="rId55"/>
    <p:sldId id="455" r:id="rId56"/>
    <p:sldId id="456" r:id="rId57"/>
    <p:sldId id="457" r:id="rId58"/>
    <p:sldId id="458" r:id="rId59"/>
    <p:sldId id="459" r:id="rId60"/>
    <p:sldId id="461" r:id="rId61"/>
    <p:sldId id="462" r:id="rId62"/>
    <p:sldId id="463" r:id="rId63"/>
    <p:sldId id="460" r:id="rId64"/>
    <p:sldId id="464" r:id="rId65"/>
    <p:sldId id="465" r:id="rId66"/>
    <p:sldId id="466" r:id="rId67"/>
    <p:sldId id="467" r:id="rId68"/>
    <p:sldId id="468" r:id="rId69"/>
    <p:sldId id="470" r:id="rId70"/>
    <p:sldId id="471" r:id="rId71"/>
    <p:sldId id="473" r:id="rId72"/>
    <p:sldId id="474" r:id="rId73"/>
    <p:sldId id="475" r:id="rId74"/>
    <p:sldId id="477" r:id="rId75"/>
    <p:sldId id="478" r:id="rId76"/>
    <p:sldId id="479" r:id="rId77"/>
    <p:sldId id="480" r:id="rId78"/>
    <p:sldId id="481" r:id="rId7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74" autoAdjust="0"/>
  </p:normalViewPr>
  <p:slideViewPr>
    <p:cSldViewPr snapToGrid="0" snapToObjects="1">
      <p:cViewPr>
        <p:scale>
          <a:sx n="100" d="100"/>
          <a:sy n="100" d="100"/>
        </p:scale>
        <p:origin x="-1832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interSettings" Target="printerSettings/printerSettings1.bin"/><Relationship Id="rId81" Type="http://schemas.openxmlformats.org/officeDocument/2006/relationships/presProps" Target="presProps.xml"/><Relationship Id="rId82" Type="http://schemas.openxmlformats.org/officeDocument/2006/relationships/viewProps" Target="viewProps.xml"/><Relationship Id="rId83" Type="http://schemas.openxmlformats.org/officeDocument/2006/relationships/theme" Target="theme/theme1.xml"/><Relationship Id="rId84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E739-1840-2F42-A7E3-9AA6CB29559A}" type="datetimeFigureOut">
              <a:rPr lang="en-US" smtClean="0"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BCB8-8EA7-FE4F-AB94-2767D60B9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99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E739-1840-2F42-A7E3-9AA6CB29559A}" type="datetimeFigureOut">
              <a:rPr lang="en-US" smtClean="0"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BCB8-8EA7-FE4F-AB94-2767D60B9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4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E739-1840-2F42-A7E3-9AA6CB29559A}" type="datetimeFigureOut">
              <a:rPr lang="en-US" smtClean="0"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BCB8-8EA7-FE4F-AB94-2767D60B9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6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E739-1840-2F42-A7E3-9AA6CB29559A}" type="datetimeFigureOut">
              <a:rPr lang="en-US" smtClean="0"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BCB8-8EA7-FE4F-AB94-2767D60B9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8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E739-1840-2F42-A7E3-9AA6CB29559A}" type="datetimeFigureOut">
              <a:rPr lang="en-US" smtClean="0"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BCB8-8EA7-FE4F-AB94-2767D60B9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2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E739-1840-2F42-A7E3-9AA6CB29559A}" type="datetimeFigureOut">
              <a:rPr lang="en-US" smtClean="0"/>
              <a:t>4/7/14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BCB8-8EA7-FE4F-AB94-2767D60B9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48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E739-1840-2F42-A7E3-9AA6CB29559A}" type="datetimeFigureOut">
              <a:rPr lang="en-US" smtClean="0"/>
              <a:t>4/7/14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BCB8-8EA7-FE4F-AB94-2767D60B9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98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E739-1840-2F42-A7E3-9AA6CB29559A}" type="datetimeFigureOut">
              <a:rPr lang="en-US" smtClean="0"/>
              <a:t>4/7/14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BCB8-8EA7-FE4F-AB94-2767D60B9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0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E739-1840-2F42-A7E3-9AA6CB29559A}" type="datetimeFigureOut">
              <a:rPr lang="en-US" smtClean="0"/>
              <a:t>4/7/14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BCB8-8EA7-FE4F-AB94-2767D60B9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7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E739-1840-2F42-A7E3-9AA6CB29559A}" type="datetimeFigureOut">
              <a:rPr lang="en-US" smtClean="0"/>
              <a:t>4/7/14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BCB8-8EA7-FE4F-AB94-2767D60B9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29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E739-1840-2F42-A7E3-9AA6CB29559A}" type="datetimeFigureOut">
              <a:rPr lang="en-US" smtClean="0"/>
              <a:t>4/7/14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BCB8-8EA7-FE4F-AB94-2767D60B9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96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6E739-1840-2F42-A7E3-9AA6CB29559A}" type="datetimeFigureOut">
              <a:rPr lang="en-US" smtClean="0"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3BCB8-8EA7-FE4F-AB94-2767D60B9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6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emf"/><Relationship Id="rId3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55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700" y="1584325"/>
            <a:ext cx="8382000" cy="1470025"/>
          </a:xfrm>
        </p:spPr>
        <p:txBody>
          <a:bodyPr/>
          <a:lstStyle/>
          <a:p>
            <a:r>
              <a:rPr lang="en-US" dirty="0" smtClean="0"/>
              <a:t>FPGA Global Routing Architecture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3753342"/>
            <a:ext cx="9144000" cy="2503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Dr. Philip Brisk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Department of Computer Science and Engineering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University of California, Riverside</a:t>
            </a:r>
          </a:p>
          <a:p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CS 223</a:t>
            </a:r>
          </a:p>
          <a:p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6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Extra-wide Center Channels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17638"/>
            <a:ext cx="8311990" cy="47418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1500" y="3827165"/>
            <a:ext cx="303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</a:t>
            </a:r>
            <a:r>
              <a:rPr lang="en-US" sz="2400" baseline="-25000" dirty="0"/>
              <a:t>W</a:t>
            </a:r>
            <a:r>
              <a:rPr lang="en-US" sz="2400" dirty="0" smtClean="0"/>
              <a:t> = 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center</a:t>
            </a:r>
            <a:r>
              <a:rPr lang="en-US" sz="2400" dirty="0" smtClean="0"/>
              <a:t> / W</a:t>
            </a:r>
            <a:r>
              <a:rPr lang="en-US" sz="2400" baseline="-25000" dirty="0" smtClean="0"/>
              <a:t>edge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651500" y="4593630"/>
            <a:ext cx="330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: Ratio of the number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of channels having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width </a:t>
            </a:r>
            <a:r>
              <a:rPr lang="en-US" sz="2400" dirty="0" err="1"/>
              <a:t>W</a:t>
            </a:r>
            <a:r>
              <a:rPr lang="en-US" sz="2400" baseline="-25000" dirty="0" err="1"/>
              <a:t>center</a:t>
            </a:r>
            <a:r>
              <a:rPr lang="en-US" sz="2400" dirty="0" smtClean="0"/>
              <a:t> to those   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having width W</a:t>
            </a:r>
            <a:r>
              <a:rPr lang="en-US" sz="2400" baseline="-25000" dirty="0" smtClean="0"/>
              <a:t>edge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8070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R</a:t>
            </a:r>
            <a:r>
              <a:rPr lang="en-US" baseline="-25000" dirty="0" smtClean="0"/>
              <a:t>W</a:t>
            </a:r>
            <a:r>
              <a:rPr lang="en-US" dirty="0" smtClean="0"/>
              <a:t> and R</a:t>
            </a:r>
            <a:r>
              <a:rPr lang="en-US" baseline="-25000" dirty="0" smtClean="0"/>
              <a:t>C</a:t>
            </a:r>
            <a:r>
              <a:rPr lang="en-US" dirty="0" smtClean="0"/>
              <a:t> on Area Efficiency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36700"/>
            <a:ext cx="7937500" cy="514260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451100" y="2286000"/>
            <a:ext cx="317500" cy="30490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762250" y="2286000"/>
            <a:ext cx="209550" cy="3276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762250" y="2286000"/>
            <a:ext cx="4756150" cy="30490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30900" y="4432300"/>
            <a:ext cx="1054100" cy="1028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768600" y="2286000"/>
            <a:ext cx="3162300" cy="214630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47900" y="1631823"/>
            <a:ext cx="339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Greatest area efficiency for (near)-uniform architectures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001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FPGAs More Congested Near the Center?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1752600"/>
            <a:ext cx="7188200" cy="474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4700" y="4209923"/>
            <a:ext cx="339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Not significantly!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1869522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Extra-Wide Center Channel?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53" y="1143000"/>
            <a:ext cx="8081647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2800" y="1975366"/>
            <a:ext cx="16891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Placement </a:t>
            </a:r>
          </a:p>
          <a:p>
            <a:r>
              <a:rPr lang="en-US" dirty="0" smtClean="0"/>
              <a:t>Objective #1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95900" y="3816866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Placement Objective #2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917700" y="5304986"/>
            <a:ext cx="844550" cy="6005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2250" y="5596234"/>
            <a:ext cx="2076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That looks like a pretty good design point!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029" r="39648" b="5357"/>
          <a:stretch/>
        </p:blipFill>
        <p:spPr>
          <a:xfrm>
            <a:off x="2489200" y="1417638"/>
            <a:ext cx="1893958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99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 Channels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417637"/>
            <a:ext cx="7835900" cy="4538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6600" y="5826767"/>
            <a:ext cx="303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</a:t>
            </a:r>
            <a:r>
              <a:rPr lang="en-US" sz="2400" baseline="-25000" dirty="0" smtClean="0"/>
              <a:t>I/O</a:t>
            </a:r>
            <a:r>
              <a:rPr lang="en-US" sz="2400" dirty="0" smtClean="0"/>
              <a:t> = W</a:t>
            </a:r>
            <a:r>
              <a:rPr lang="en-US" sz="2400" baseline="-25000" dirty="0" smtClean="0"/>
              <a:t>I/O</a:t>
            </a:r>
            <a:r>
              <a:rPr lang="en-US" sz="2400" dirty="0" smtClean="0"/>
              <a:t> / 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Logic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264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Routability</a:t>
            </a:r>
            <a:r>
              <a:rPr lang="en-US" dirty="0" smtClean="0"/>
              <a:t> vs. R</a:t>
            </a:r>
            <a:r>
              <a:rPr lang="en-US" baseline="-25000" dirty="0" smtClean="0"/>
              <a:t>I/O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1417638"/>
            <a:ext cx="7683500" cy="52236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5500" y="1597667"/>
            <a:ext cx="368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(Overly constrained placer)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988300" y="1873892"/>
            <a:ext cx="0" cy="203770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32509" y="289987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Avg. 12%</a:t>
            </a:r>
            <a:endParaRPr lang="en-US" dirty="0"/>
          </a:p>
        </p:txBody>
      </p:sp>
      <p:cxnSp>
        <p:nvCxnSpPr>
          <p:cNvPr id="9" name="Straight Arrow Connector 8"/>
          <p:cNvCxnSpPr>
            <a:stCxn id="11" idx="1"/>
          </p:cNvCxnSpPr>
          <p:nvPr/>
        </p:nvCxnSpPr>
        <p:spPr>
          <a:xfrm flipH="1">
            <a:off x="4578351" y="5252643"/>
            <a:ext cx="1985858" cy="390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64209" y="4652478"/>
            <a:ext cx="17655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Favors a uniform</a:t>
            </a:r>
          </a:p>
          <a:p>
            <a:r>
              <a:rPr lang="en-US" dirty="0" smtClean="0"/>
              <a:t>allocation of</a:t>
            </a:r>
          </a:p>
          <a:p>
            <a:r>
              <a:rPr lang="en-US" dirty="0" smtClean="0"/>
              <a:t>resources across </a:t>
            </a:r>
          </a:p>
          <a:p>
            <a:r>
              <a:rPr lang="en-US" dirty="0" smtClean="0"/>
              <a:t>the chip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091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54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Highest area-efficiency achieved with completely uniform channel capacities across the chip</a:t>
            </a:r>
          </a:p>
          <a:p>
            <a:pPr lvl="1"/>
            <a:r>
              <a:rPr lang="en-US" u="sng" dirty="0" smtClean="0"/>
              <a:t>Reason</a:t>
            </a:r>
            <a:r>
              <a:rPr lang="en-US" dirty="0" smtClean="0"/>
              <a:t>: Circuits tend to have routing demands that are spread uniformly across the chip</a:t>
            </a:r>
          </a:p>
          <a:p>
            <a:endParaRPr lang="en-US" dirty="0" smtClean="0"/>
          </a:p>
          <a:p>
            <a:r>
              <a:rPr lang="en-US" dirty="0" smtClean="0"/>
              <a:t>Pin placement on logic blocks should match channel capacity distribution</a:t>
            </a:r>
          </a:p>
          <a:p>
            <a:endParaRPr lang="en-US" u="sng" dirty="0" smtClean="0"/>
          </a:p>
          <a:p>
            <a:r>
              <a:rPr lang="en-US" u="sng" dirty="0" smtClean="0"/>
              <a:t>Caveat</a:t>
            </a:r>
            <a:r>
              <a:rPr lang="en-US" dirty="0" smtClean="0"/>
              <a:t>: Results are specific to THIS CAD flow, e.g., placement and routing algorithms, objectives,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905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635000"/>
            <a:ext cx="7772400" cy="2267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FPGA Routing Architecture: Segmentation and Buffering to Optimize Speed and Density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3754" y="2970370"/>
            <a:ext cx="8685357" cy="1958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V. Betz and J. Rose,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International Symposium on FPGAs, 1999</a:t>
            </a:r>
          </a:p>
        </p:txBody>
      </p:sp>
    </p:spTree>
    <p:extLst>
      <p:ext uri="{BB962C8B-B14F-4D97-AF65-F5344CB8AC3E}">
        <p14:creationId xmlns:p14="http://schemas.microsoft.com/office/powerpoint/2010/main" val="52857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Routing Architecture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14500"/>
            <a:ext cx="67564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6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 Length Tradeoff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 many short wires?</a:t>
            </a:r>
          </a:p>
          <a:p>
            <a:pPr lvl="1"/>
            <a:r>
              <a:rPr lang="en-US" dirty="0" smtClean="0"/>
              <a:t>Long connections will use many short wires</a:t>
            </a:r>
          </a:p>
          <a:p>
            <a:pPr lvl="1"/>
            <a:r>
              <a:rPr lang="en-US" dirty="0" smtClean="0"/>
              <a:t>Switches connect wires</a:t>
            </a:r>
          </a:p>
          <a:p>
            <a:pPr lvl="2"/>
            <a:r>
              <a:rPr lang="en-US" dirty="0" smtClean="0"/>
              <a:t>Increase delay; increase power/energy</a:t>
            </a:r>
          </a:p>
          <a:p>
            <a:endParaRPr lang="en-US" dirty="0" smtClean="0"/>
          </a:p>
          <a:p>
            <a:r>
              <a:rPr lang="en-US" dirty="0" smtClean="0"/>
              <a:t>Too many long wires?</a:t>
            </a:r>
          </a:p>
          <a:p>
            <a:pPr lvl="1"/>
            <a:r>
              <a:rPr lang="en-US" dirty="0" smtClean="0"/>
              <a:t>Short connections will use long wires</a:t>
            </a:r>
          </a:p>
          <a:p>
            <a:pPr lvl="2"/>
            <a:r>
              <a:rPr lang="en-US" dirty="0" smtClean="0"/>
              <a:t>Degrade speed, waste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890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635000"/>
            <a:ext cx="7772400" cy="2267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Effect of the Prefabricated Routing Track Distribution on FPGA Area-Efficiency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3754" y="2970370"/>
            <a:ext cx="8685357" cy="1958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V. Betz and J. Rose,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IEEE Trans. VLSI 6(3): 445-456, Sep. 1998</a:t>
            </a:r>
          </a:p>
        </p:txBody>
      </p:sp>
    </p:spTree>
    <p:extLst>
      <p:ext uri="{BB962C8B-B14F-4D97-AF65-F5344CB8AC3E}">
        <p14:creationId xmlns:p14="http://schemas.microsoft.com/office/powerpoint/2010/main" val="3645865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 Transistors vs. Tristate Buffers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5109"/>
          <a:stretch/>
        </p:blipFill>
        <p:spPr>
          <a:xfrm>
            <a:off x="266700" y="1587500"/>
            <a:ext cx="8728558" cy="2667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6700" y="4572001"/>
            <a:ext cx="4064000" cy="10159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Less area</a:t>
            </a:r>
          </a:p>
          <a:p>
            <a:r>
              <a:rPr lang="en-US" sz="2400" dirty="0" smtClean="0"/>
              <a:t>Fast for short connections</a:t>
            </a: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84700" y="4572001"/>
            <a:ext cx="4064000" cy="1435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Better for connections that pass through many switches in series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8621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CAD Flow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1354138"/>
            <a:ext cx="5359400" cy="526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91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Options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2001838"/>
            <a:ext cx="69850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49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“End” vs. “Internal” Switches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417637"/>
            <a:ext cx="7607300" cy="392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46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Wire Segment Length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2900"/>
            <a:ext cx="9144000" cy="342661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1054100" y="2366743"/>
            <a:ext cx="1758951" cy="26727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7709" y="5037621"/>
            <a:ext cx="19267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 connections</a:t>
            </a:r>
          </a:p>
          <a:p>
            <a:r>
              <a:rPr lang="en-US" dirty="0"/>
              <a:t>m</a:t>
            </a:r>
            <a:r>
              <a:rPr lang="en-US" dirty="0" smtClean="0"/>
              <a:t>ust pass through</a:t>
            </a:r>
          </a:p>
          <a:p>
            <a:r>
              <a:rPr lang="en-US" dirty="0"/>
              <a:t>t</a:t>
            </a:r>
            <a:r>
              <a:rPr lang="en-US" dirty="0" smtClean="0"/>
              <a:t>oo many buffers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054100" y="3492500"/>
            <a:ext cx="2514600" cy="15470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756400" y="2057401"/>
            <a:ext cx="787400" cy="29821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62701" y="5190021"/>
            <a:ext cx="27304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Short connections</a:t>
            </a:r>
          </a:p>
          <a:p>
            <a:r>
              <a:rPr lang="en-US" dirty="0"/>
              <a:t>m</a:t>
            </a:r>
            <a:r>
              <a:rPr lang="en-US" dirty="0" smtClean="0"/>
              <a:t>ust use long wires</a:t>
            </a:r>
          </a:p>
          <a:p>
            <a:endParaRPr lang="en-US" dirty="0"/>
          </a:p>
          <a:p>
            <a:r>
              <a:rPr lang="en-US" dirty="0"/>
              <a:t>F</a:t>
            </a:r>
            <a:r>
              <a:rPr lang="en-US" dirty="0" smtClean="0"/>
              <a:t>or long connections metal</a:t>
            </a:r>
          </a:p>
          <a:p>
            <a:r>
              <a:rPr lang="en-US" dirty="0" smtClean="0"/>
              <a:t> resistance degrades speed 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638800" y="3797302"/>
            <a:ext cx="304800" cy="19049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181600" y="4212122"/>
            <a:ext cx="457200" cy="14901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97635" y="5718450"/>
            <a:ext cx="2499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Longer wires are less flexible; more tracks per channel needed to route</a:t>
            </a:r>
          </a:p>
        </p:txBody>
      </p:sp>
    </p:spTree>
    <p:extLst>
      <p:ext uri="{BB962C8B-B14F-4D97-AF65-F5344CB8AC3E}">
        <p14:creationId xmlns:p14="http://schemas.microsoft.com/office/powerpoint/2010/main" val="1560727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Varying Wire Lengths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1409700"/>
            <a:ext cx="6972300" cy="4025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7300" y="5689600"/>
            <a:ext cx="661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“[L]</a:t>
            </a:r>
            <a:r>
              <a:rPr lang="en-US" sz="2400" dirty="0" err="1" smtClean="0"/>
              <a:t>ength</a:t>
            </a:r>
            <a:r>
              <a:rPr lang="en-US" sz="2400" dirty="0" smtClean="0"/>
              <a:t> 4 wires provide an efficient way to make both long and short connections!”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7907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Heterogeneous Routing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417638"/>
            <a:ext cx="8229600" cy="6730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50% of routing tracks are length-4 and are connected by buffered switches</a:t>
            </a:r>
          </a:p>
          <a:p>
            <a:r>
              <a:rPr lang="en-US" dirty="0" smtClean="0"/>
              <a:t>50% have other lengths and are connected by pass transistors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2641600"/>
            <a:ext cx="9144000" cy="357517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556000" y="4940300"/>
            <a:ext cx="1905000" cy="635000"/>
          </a:xfrm>
          <a:prstGeom prst="ellipse">
            <a:avLst/>
          </a:prstGeom>
          <a:solidFill>
            <a:schemeClr val="accent5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7709" y="5985470"/>
            <a:ext cx="13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Best for area</a:t>
            </a:r>
            <a:endParaRPr lang="en-US" dirty="0"/>
          </a:p>
        </p:txBody>
      </p:sp>
      <p:cxnSp>
        <p:nvCxnSpPr>
          <p:cNvPr id="7" name="Straight Arrow Connector 6"/>
          <p:cNvCxnSpPr>
            <a:endCxn id="5" idx="2"/>
          </p:cNvCxnSpPr>
          <p:nvPr/>
        </p:nvCxnSpPr>
        <p:spPr>
          <a:xfrm flipV="1">
            <a:off x="1587852" y="5257800"/>
            <a:ext cx="1968148" cy="7276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257800" y="5410202"/>
            <a:ext cx="2679700" cy="3583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93000" y="5768538"/>
            <a:ext cx="1532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Best for speed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419600" y="2641600"/>
            <a:ext cx="0" cy="22578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53342" y="2272268"/>
            <a:ext cx="133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Sweet spot?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767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Heterogeneous Routing Architecture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17500" y="1417638"/>
            <a:ext cx="8229600" cy="67309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X</a:t>
            </a:r>
            <a:r>
              <a:rPr lang="en-US" dirty="0" smtClean="0"/>
              <a:t>% of routing tracks are length-4 and are connected by buffered switches</a:t>
            </a:r>
          </a:p>
          <a:p>
            <a:r>
              <a:rPr lang="en-US" dirty="0" smtClean="0"/>
              <a:t>(100 – X)% have other lengths and are connected by pass transistors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482" y="2463150"/>
            <a:ext cx="4333507" cy="2786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1" y="2399650"/>
            <a:ext cx="4318000" cy="2802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901" y="5511800"/>
            <a:ext cx="4317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increase speed, make 17-83% of routing tracks pass-transistor-switched wires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26117" y="5511800"/>
            <a:ext cx="4317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Increasing the fraction of routing tracks using length 2, 4, or 8 pass-transistor wires improves FPGA area efficiency up to ~83%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518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Observations (no Charts)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best area/delay result is when the pass-transistor switched wires have length 4 or 8</a:t>
            </a:r>
          </a:p>
          <a:p>
            <a:r>
              <a:rPr lang="en-US" dirty="0" smtClean="0"/>
              <a:t>The best architectures contain 50-80% pass-transistor-switch routing tracks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50% pass-transistor architectures give the best speed</a:t>
            </a:r>
          </a:p>
          <a:p>
            <a:pPr lvl="1"/>
            <a:r>
              <a:rPr lang="en-US" dirty="0" smtClean="0"/>
              <a:t>The 83% pass-transistor architecture yield the best area efficiency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97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 Wires / Switch Block Population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1417638"/>
            <a:ext cx="66548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2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Directional Bias and Non-uniformity ®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1274956"/>
            <a:ext cx="4305300" cy="44770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922" y="1371600"/>
            <a:ext cx="4278778" cy="42787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100" y="5731533"/>
            <a:ext cx="356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Directional Bias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118100" y="5731533"/>
            <a:ext cx="356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Non-uniformity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9086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42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4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0900" cy="47879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FPGAs should contain wires of moderate length </a:t>
            </a:r>
          </a:p>
          <a:p>
            <a:pPr lvl="1"/>
            <a:r>
              <a:rPr lang="en-US" dirty="0" smtClean="0"/>
              <a:t>4 to 8 logic block</a:t>
            </a:r>
          </a:p>
          <a:p>
            <a:endParaRPr lang="en-US" dirty="0" smtClean="0"/>
          </a:p>
          <a:p>
            <a:r>
              <a:rPr lang="en-US" dirty="0" smtClean="0"/>
              <a:t>Mix of tri-state buffers and pass transistors is beneficial</a:t>
            </a:r>
          </a:p>
          <a:p>
            <a:pPr lvl="1"/>
            <a:r>
              <a:rPr lang="en-US" dirty="0" smtClean="0"/>
              <a:t>The router (CAD tool) needs to know the difference</a:t>
            </a:r>
          </a:p>
          <a:p>
            <a:endParaRPr lang="en-US" dirty="0" smtClean="0"/>
          </a:p>
          <a:p>
            <a:r>
              <a:rPr lang="en-US" dirty="0" smtClean="0"/>
              <a:t>Reducing switch-block internal population reduces area</a:t>
            </a:r>
          </a:p>
          <a:p>
            <a:pPr lvl="1"/>
            <a:r>
              <a:rPr lang="en-US" dirty="0" smtClean="0"/>
              <a:t>2.5% to 7.5%</a:t>
            </a:r>
          </a:p>
          <a:p>
            <a:endParaRPr lang="en-US" dirty="0" smtClean="0"/>
          </a:p>
          <a:p>
            <a:r>
              <a:rPr lang="en-US" dirty="0" smtClean="0"/>
              <a:t>Significant overall improvements compared to Xilinx XC4000X</a:t>
            </a:r>
          </a:p>
          <a:p>
            <a:pPr lvl="1"/>
            <a:r>
              <a:rPr lang="en-US" u="sng" dirty="0" smtClean="0"/>
              <a:t>In retrospect</a:t>
            </a:r>
            <a:r>
              <a:rPr lang="en-US" dirty="0" smtClean="0"/>
              <a:t>: that architecture died a long time ago</a:t>
            </a:r>
          </a:p>
        </p:txBody>
      </p:sp>
    </p:spTree>
    <p:extLst>
      <p:ext uri="{BB962C8B-B14F-4D97-AF65-F5344CB8AC3E}">
        <p14:creationId xmlns:p14="http://schemas.microsoft.com/office/powerpoint/2010/main" val="7174895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635000"/>
            <a:ext cx="7772400" cy="2267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Should FPGAs </a:t>
            </a:r>
          </a:p>
          <a:p>
            <a:r>
              <a:rPr lang="en-US" dirty="0" smtClean="0"/>
              <a:t>Abandon the Pass-Gate?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3754" y="3034793"/>
            <a:ext cx="8685357" cy="1958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C. </a:t>
            </a:r>
            <a:r>
              <a:rPr lang="en-US" sz="3200" dirty="0" err="1" smtClean="0">
                <a:solidFill>
                  <a:schemeClr val="bg1">
                    <a:lumMod val="65000"/>
                  </a:schemeClr>
                </a:solidFill>
              </a:rPr>
              <a:t>Chiasson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 and V. Betz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International Conference on Field Programmable Logic and Applications (FPL), 2013</a:t>
            </a:r>
          </a:p>
        </p:txBody>
      </p:sp>
    </p:spTree>
    <p:extLst>
      <p:ext uri="{BB962C8B-B14F-4D97-AF65-F5344CB8AC3E}">
        <p14:creationId xmlns:p14="http://schemas.microsoft.com/office/powerpoint/2010/main" val="1675449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isn’t 1999 anymore</a:t>
            </a:r>
          </a:p>
          <a:p>
            <a:pPr lvl="1"/>
            <a:r>
              <a:rPr lang="en-US" dirty="0" smtClean="0"/>
              <a:t>Pass transistor performance and reliability has degraded as technology has scaled</a:t>
            </a:r>
          </a:p>
          <a:p>
            <a:endParaRPr lang="en-US" dirty="0" smtClean="0"/>
          </a:p>
          <a:p>
            <a:r>
              <a:rPr lang="en-US" dirty="0" smtClean="0"/>
              <a:t>Transmission gates</a:t>
            </a:r>
            <a:endParaRPr lang="en-US" dirty="0"/>
          </a:p>
          <a:p>
            <a:pPr lvl="1"/>
            <a:r>
              <a:rPr lang="en-US" dirty="0" smtClean="0"/>
              <a:t>Larger, but more robust, than pass transistors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6162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 Transistor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15" y="1633538"/>
            <a:ext cx="7825685" cy="406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77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Gate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381178" cy="41195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5994400"/>
            <a:ext cx="6223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Gate Boosting</a:t>
            </a:r>
            <a:r>
              <a:rPr lang="en-US" sz="3200" dirty="0" smtClean="0"/>
              <a:t>: V</a:t>
            </a:r>
            <a:r>
              <a:rPr lang="en-US" sz="3200" baseline="-25000" dirty="0" smtClean="0"/>
              <a:t>SRAM+</a:t>
            </a:r>
            <a:r>
              <a:rPr lang="en-US" sz="3200" dirty="0" smtClean="0"/>
              <a:t> &gt; V</a:t>
            </a:r>
            <a:r>
              <a:rPr lang="en-US" sz="3200" baseline="-25000" dirty="0" smtClean="0"/>
              <a:t>DD</a:t>
            </a:r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5335677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6-LUT w / Internal </a:t>
            </a:r>
            <a:r>
              <a:rPr lang="en-US" dirty="0" err="1" smtClean="0"/>
              <a:t>Rebuffering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17638"/>
            <a:ext cx="68580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780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 Boosting (Switch Block Mux)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" y="1417638"/>
            <a:ext cx="6223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989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CAD Flow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219200"/>
            <a:ext cx="524510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468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FPGA Tile Area, Avg. Critical Path Delay, and Power (VTR Benchmarks)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5085839"/>
            <a:ext cx="4610100" cy="1383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1" y="5110553"/>
            <a:ext cx="4102099" cy="12982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0" y="2430930"/>
            <a:ext cx="4025900" cy="15524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87501" y="4614907"/>
            <a:ext cx="1358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Tile Area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070601" y="4199408"/>
            <a:ext cx="2082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Avg. Critical Path Delay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956301" y="1974066"/>
            <a:ext cx="2082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Avg. Power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100" y="1578556"/>
            <a:ext cx="4838700" cy="288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74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Aspect Ratio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" y="1574800"/>
            <a:ext cx="8488897" cy="370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562600"/>
            <a:ext cx="8115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Rectangular architectures increase the device perimeter </a:t>
            </a:r>
          </a:p>
          <a:p>
            <a:r>
              <a:rPr lang="en-US" sz="2400" dirty="0" smtClean="0"/>
              <a:t>… which in turn increases the I/O to logic ratio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24877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Critical Path Delay and Dynamic Power with </a:t>
            </a:r>
            <a:r>
              <a:rPr lang="en-US" u="sng" dirty="0" smtClean="0"/>
              <a:t>Decoupled</a:t>
            </a:r>
            <a:r>
              <a:rPr lang="en-US" dirty="0" smtClean="0"/>
              <a:t> V</a:t>
            </a:r>
            <a:r>
              <a:rPr lang="en-US" baseline="-25000" dirty="0" smtClean="0"/>
              <a:t>DD</a:t>
            </a:r>
            <a:r>
              <a:rPr lang="en-US" dirty="0" smtClean="0"/>
              <a:t> and V</a:t>
            </a:r>
            <a:r>
              <a:rPr lang="en-US" baseline="-25000" dirty="0" smtClean="0"/>
              <a:t>G</a:t>
            </a:r>
            <a:endParaRPr lang="en-US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1798638"/>
            <a:ext cx="61849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033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Power-Delay Product</a:t>
            </a:r>
            <a:br>
              <a:rPr lang="en-US" dirty="0" smtClean="0"/>
            </a:br>
            <a:r>
              <a:rPr lang="en-US" dirty="0" smtClean="0"/>
              <a:t> with </a:t>
            </a:r>
            <a:r>
              <a:rPr lang="en-US" u="sng" dirty="0" smtClean="0"/>
              <a:t>Decoupled</a:t>
            </a:r>
            <a:r>
              <a:rPr lang="en-US" dirty="0" smtClean="0"/>
              <a:t> V</a:t>
            </a:r>
            <a:r>
              <a:rPr lang="en-US" baseline="-25000" dirty="0" smtClean="0"/>
              <a:t>DD</a:t>
            </a:r>
            <a:r>
              <a:rPr lang="en-US" dirty="0" smtClean="0"/>
              <a:t> and V</a:t>
            </a:r>
            <a:r>
              <a:rPr lang="en-US" baseline="-25000" dirty="0" smtClean="0"/>
              <a:t>G</a:t>
            </a:r>
            <a:endParaRPr lang="en-US" baseline="-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1697038"/>
            <a:ext cx="63627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19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Tile Area and Critical Path Delay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63" y="998070"/>
            <a:ext cx="8096983" cy="34723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6100" y="4049067"/>
            <a:ext cx="1358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Tile Area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048499" y="4279900"/>
            <a:ext cx="1701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Critical Path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300" y="4279900"/>
            <a:ext cx="4125433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16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6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Transmission gate vs. Pass-transistor FPGAs</a:t>
            </a:r>
          </a:p>
          <a:p>
            <a:pPr lvl="1"/>
            <a:r>
              <a:rPr lang="en-US" dirty="0"/>
              <a:t>15% larger</a:t>
            </a:r>
          </a:p>
          <a:p>
            <a:pPr lvl="1"/>
            <a:r>
              <a:rPr lang="en-US" dirty="0"/>
              <a:t>10-25% faster, depending on “gate boosting”</a:t>
            </a:r>
          </a:p>
          <a:p>
            <a:endParaRPr lang="en-US" dirty="0" smtClean="0"/>
          </a:p>
          <a:p>
            <a:r>
              <a:rPr lang="en-US" dirty="0" smtClean="0"/>
              <a:t>Transmission gate with a separate power supply for gate terminal (decoupled results)</a:t>
            </a:r>
          </a:p>
          <a:p>
            <a:pPr lvl="1"/>
            <a:r>
              <a:rPr lang="en-US" dirty="0" smtClean="0"/>
              <a:t>50% power reduction with good delay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98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635000"/>
            <a:ext cx="7772400" cy="2267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Directional and Single-Driver Wires in FPGA Interconnect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3754" y="3034793"/>
            <a:ext cx="8685357" cy="1958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G. Lemieux, et al.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International Conference on Field Programmable Technology (ICFPT), 2004</a:t>
            </a:r>
          </a:p>
        </p:txBody>
      </p:sp>
    </p:spTree>
    <p:extLst>
      <p:ext uri="{BB962C8B-B14F-4D97-AF65-F5344CB8AC3E}">
        <p14:creationId xmlns:p14="http://schemas.microsoft.com/office/powerpoint/2010/main" val="1083155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</a:t>
            </a:r>
            <a:r>
              <a:rPr lang="en-US" dirty="0" smtClean="0"/>
              <a:t>- and Bi-directional Wires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536700"/>
            <a:ext cx="7264400" cy="413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Block (Length-1 Wires)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1281230"/>
            <a:ext cx="5448300" cy="514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33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Directional Switch Block</a:t>
            </a:r>
            <a:br>
              <a:rPr lang="en-US" dirty="0" smtClean="0"/>
            </a:br>
            <a:r>
              <a:rPr lang="en-US" dirty="0"/>
              <a:t>(</a:t>
            </a:r>
            <a:r>
              <a:rPr lang="en-US" dirty="0" smtClean="0"/>
              <a:t>Length-3 Wires)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1469398"/>
            <a:ext cx="5041900" cy="481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18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</a:t>
            </a:r>
            <a:r>
              <a:rPr lang="en-US" dirty="0" smtClean="0"/>
              <a:t>- and Bidirectional CLB Outputs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3934388"/>
            <a:ext cx="4965700" cy="2542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1417638"/>
            <a:ext cx="4813300" cy="233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1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HSPICE Models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1916"/>
            <a:ext cx="9144000" cy="26030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700" y="1484819"/>
            <a:ext cx="316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Tri-state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232400" y="2903955"/>
            <a:ext cx="340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Single-driver switching elements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3976562"/>
            <a:ext cx="7658100" cy="282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78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Pin Positions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417638"/>
            <a:ext cx="28321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0" y="1486775"/>
            <a:ext cx="1803400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4200" y="6135419"/>
            <a:ext cx="356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Full Perimeter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927600" y="6135418"/>
            <a:ext cx="356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Top-Bottom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00" y="4039475"/>
            <a:ext cx="3162300" cy="20959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7900" y="4039475"/>
            <a:ext cx="3549441" cy="214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16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Overhead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417638"/>
            <a:ext cx="5651500" cy="4069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6700" y="5697538"/>
            <a:ext cx="5651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Bidir</a:t>
            </a:r>
            <a:r>
              <a:rPr lang="en-US" dirty="0" smtClean="0"/>
              <a:t> : 	Bi-directional wires; tri-state switches</a:t>
            </a:r>
          </a:p>
          <a:p>
            <a:r>
              <a:rPr lang="en-US" dirty="0" err="1" smtClean="0"/>
              <a:t>Dir</a:t>
            </a:r>
            <a:r>
              <a:rPr lang="en-US" dirty="0" smtClean="0"/>
              <a:t>-tri :  	Directional wires, tri-state switches</a:t>
            </a:r>
          </a:p>
          <a:p>
            <a:r>
              <a:rPr lang="en-US" dirty="0" err="1" smtClean="0"/>
              <a:t>Dir</a:t>
            </a:r>
            <a:r>
              <a:rPr lang="en-US" dirty="0" smtClean="0"/>
              <a:t> :		Directional wires, single-driver switches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343400" y="3098800"/>
            <a:ext cx="0" cy="4318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787900" y="2781300"/>
            <a:ext cx="0" cy="584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892800" y="2070100"/>
            <a:ext cx="0" cy="8255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892800" y="1574800"/>
            <a:ext cx="1295400" cy="850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66000" y="747276"/>
            <a:ext cx="177799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Area savings (15-34%, per benchmark) increases</a:t>
            </a:r>
          </a:p>
          <a:p>
            <a:r>
              <a:rPr lang="en-US" dirty="0" smtClean="0"/>
              <a:t>as channel width increases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79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Channel Width (Normalized to </a:t>
            </a:r>
            <a:r>
              <a:rPr lang="en-US" dirty="0" err="1" smtClean="0"/>
              <a:t>bidir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4000" y="5549562"/>
            <a:ext cx="772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dirty="0" err="1"/>
              <a:t>dir</a:t>
            </a:r>
            <a:r>
              <a:rPr lang="en-US" dirty="0"/>
              <a:t>-tri requires up to 20% more tracks per channel than </a:t>
            </a:r>
            <a:r>
              <a:rPr lang="en-US" dirty="0" err="1"/>
              <a:t>bidir</a:t>
            </a:r>
            <a:endParaRPr lang="en-US" dirty="0"/>
          </a:p>
          <a:p>
            <a:pPr marL="742950" lvl="1" indent="-285750">
              <a:buFontTx/>
              <a:buChar char="•"/>
            </a:pPr>
            <a:r>
              <a:rPr lang="en-US" dirty="0"/>
              <a:t>17% fewer tracks for </a:t>
            </a:r>
            <a:r>
              <a:rPr lang="en-US" dirty="0" err="1"/>
              <a:t>spla</a:t>
            </a:r>
            <a:endParaRPr lang="en-US" dirty="0"/>
          </a:p>
          <a:p>
            <a:pPr marL="285750" indent="-285750">
              <a:buFontTx/>
              <a:buChar char="•"/>
            </a:pPr>
            <a:r>
              <a:rPr lang="en-US" dirty="0" err="1" smtClean="0"/>
              <a:t>dir</a:t>
            </a:r>
            <a:r>
              <a:rPr lang="en-US" dirty="0"/>
              <a:t> </a:t>
            </a:r>
            <a:r>
              <a:rPr lang="en-US" dirty="0" smtClean="0"/>
              <a:t>requires fewer tracks than </a:t>
            </a:r>
            <a:r>
              <a:rPr lang="en-US" dirty="0" err="1" smtClean="0"/>
              <a:t>dir</a:t>
            </a:r>
            <a:r>
              <a:rPr lang="en-US" dirty="0" smtClean="0"/>
              <a:t>-tri</a:t>
            </a:r>
          </a:p>
          <a:p>
            <a:pPr marL="742950" lvl="1" indent="-285750">
              <a:buFontTx/>
              <a:buChar char="•"/>
            </a:pPr>
            <a:r>
              <a:rPr lang="en-US" dirty="0" smtClean="0"/>
              <a:t>Better CLB output connectivity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1125538"/>
            <a:ext cx="6159500" cy="447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175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Transistor Count (Normalized to </a:t>
            </a:r>
            <a:r>
              <a:rPr lang="en-US" dirty="0" err="1" smtClean="0"/>
              <a:t>bidir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0" y="1176338"/>
            <a:ext cx="55245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5409862"/>
            <a:ext cx="772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dirty="0" err="1"/>
              <a:t>dir</a:t>
            </a:r>
            <a:r>
              <a:rPr lang="en-US" dirty="0"/>
              <a:t>-tri </a:t>
            </a:r>
            <a:r>
              <a:rPr lang="en-US" dirty="0" smtClean="0"/>
              <a:t>yields 20% area savings</a:t>
            </a:r>
            <a:endParaRPr lang="en-US" dirty="0"/>
          </a:p>
          <a:p>
            <a:pPr marL="742950" lvl="1" indent="-285750">
              <a:buFontTx/>
              <a:buChar char="•"/>
            </a:pPr>
            <a:r>
              <a:rPr lang="en-US" dirty="0" smtClean="0"/>
              <a:t>Reducing transistor count reduces CLB area, which tile length</a:t>
            </a:r>
          </a:p>
          <a:p>
            <a:pPr marL="742950" lvl="1" indent="-285750">
              <a:buFontTx/>
              <a:buChar char="•"/>
            </a:pPr>
            <a:r>
              <a:rPr lang="en-US" dirty="0" smtClean="0"/>
              <a:t>(Average shrink length is 14%)</a:t>
            </a:r>
            <a:endParaRPr lang="en-US" dirty="0"/>
          </a:p>
          <a:p>
            <a:pPr marL="285750" indent="-285750">
              <a:buFontTx/>
              <a:buChar char="•"/>
            </a:pPr>
            <a:r>
              <a:rPr lang="en-US" dirty="0" err="1" smtClean="0"/>
              <a:t>dir</a:t>
            </a:r>
            <a:r>
              <a:rPr lang="en-US" dirty="0"/>
              <a:t> </a:t>
            </a:r>
            <a:r>
              <a:rPr lang="en-US" dirty="0" smtClean="0"/>
              <a:t>reduces wire capacitance by 37% by eliminating tri-state drivers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766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3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Critical Path Delay (Normalized to </a:t>
            </a:r>
            <a:r>
              <a:rPr lang="en-US" dirty="0" err="1" smtClean="0"/>
              <a:t>bidir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054745"/>
            <a:ext cx="5638800" cy="4152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100" y="5207645"/>
            <a:ext cx="8724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dirty="0" err="1"/>
              <a:t>dir</a:t>
            </a:r>
            <a:r>
              <a:rPr lang="en-US" dirty="0"/>
              <a:t>-tri </a:t>
            </a:r>
            <a:r>
              <a:rPr lang="en-US" dirty="0" smtClean="0"/>
              <a:t>increases delay by 3% on average</a:t>
            </a:r>
          </a:p>
          <a:p>
            <a:pPr marL="742950" lvl="1" indent="-285750">
              <a:buFontTx/>
              <a:buChar char="•"/>
            </a:pPr>
            <a:r>
              <a:rPr lang="en-US" dirty="0" err="1" smtClean="0"/>
              <a:t>Fanout</a:t>
            </a:r>
            <a:r>
              <a:rPr lang="en-US" dirty="0" smtClean="0"/>
              <a:t> degradation</a:t>
            </a:r>
          </a:p>
          <a:p>
            <a:pPr marL="285750" indent="-285750">
              <a:buFontTx/>
              <a:buChar char="•"/>
            </a:pPr>
            <a:r>
              <a:rPr lang="en-US" dirty="0" err="1" smtClean="0"/>
              <a:t>dir</a:t>
            </a:r>
            <a:r>
              <a:rPr lang="en-US" dirty="0" smtClean="0"/>
              <a:t> reduced delay by 9% on average</a:t>
            </a:r>
          </a:p>
          <a:p>
            <a:pPr marL="742950" lvl="1" indent="-285750">
              <a:buFontTx/>
              <a:buChar char="•"/>
            </a:pPr>
            <a:r>
              <a:rPr lang="en-US" dirty="0" err="1" smtClean="0"/>
              <a:t>dir</a:t>
            </a:r>
            <a:r>
              <a:rPr lang="en-US" dirty="0" smtClean="0"/>
              <a:t> connects to equal # of tracks per direction (no </a:t>
            </a:r>
            <a:r>
              <a:rPr lang="en-US" dirty="0" err="1" smtClean="0"/>
              <a:t>fanout</a:t>
            </a:r>
            <a:r>
              <a:rPr lang="en-US" dirty="0" smtClean="0"/>
              <a:t> degradation)</a:t>
            </a:r>
          </a:p>
          <a:p>
            <a:pPr marL="742950" lvl="1" indent="-285750">
              <a:buFontTx/>
              <a:buChar char="•"/>
            </a:pPr>
            <a:r>
              <a:rPr lang="en-US" dirty="0" smtClean="0"/>
              <a:t>Lower capacitance due to length shrinkage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794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Directional, single-driver wiring yields:</a:t>
            </a:r>
          </a:p>
          <a:p>
            <a:pPr lvl="1"/>
            <a:r>
              <a:rPr lang="en-US" dirty="0" smtClean="0"/>
              <a:t> 25% area savings (15-34% for individual circuits)</a:t>
            </a:r>
          </a:p>
          <a:p>
            <a:pPr lvl="1"/>
            <a:r>
              <a:rPr lang="en-US" dirty="0" smtClean="0"/>
              <a:t>9% delay reduction (4-16% for individual circuits)</a:t>
            </a:r>
          </a:p>
          <a:p>
            <a:pPr lvl="1"/>
            <a:r>
              <a:rPr lang="en-US" dirty="0" smtClean="0"/>
              <a:t>32% area-delay product (23-45% for individual …)</a:t>
            </a:r>
          </a:p>
          <a:p>
            <a:pPr lvl="1"/>
            <a:r>
              <a:rPr lang="en-US" dirty="0" smtClean="0"/>
              <a:t>37% capacitance reduction</a:t>
            </a:r>
          </a:p>
          <a:p>
            <a:endParaRPr lang="en-US" dirty="0" smtClean="0"/>
          </a:p>
          <a:p>
            <a:r>
              <a:rPr lang="en-US" dirty="0" smtClean="0"/>
              <a:t>No impact on channel width</a:t>
            </a:r>
          </a:p>
          <a:p>
            <a:endParaRPr lang="en-US" dirty="0" smtClean="0"/>
          </a:p>
          <a:p>
            <a:r>
              <a:rPr lang="en-US" dirty="0" smtClean="0"/>
              <a:t>Minimal advantage to mixing </a:t>
            </a:r>
            <a:r>
              <a:rPr lang="en-US" dirty="0" err="1" smtClean="0"/>
              <a:t>uni</a:t>
            </a:r>
            <a:r>
              <a:rPr lang="en-US" dirty="0" smtClean="0"/>
              <a:t>- and bi-directional wires in the same device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4645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635000"/>
            <a:ext cx="7772400" cy="2267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Automatic Generation of FPGA Routing Architectures from High-</a:t>
            </a:r>
            <a:r>
              <a:rPr lang="en-US" dirty="0"/>
              <a:t>L</a:t>
            </a:r>
            <a:r>
              <a:rPr lang="en-US" dirty="0" smtClean="0"/>
              <a:t>evel Descriptions 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3754" y="3034793"/>
            <a:ext cx="8685357" cy="1958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V. Betz and J. Rose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International Conference on FPGAs, 2000</a:t>
            </a:r>
          </a:p>
        </p:txBody>
      </p:sp>
    </p:spTree>
    <p:extLst>
      <p:ext uri="{BB962C8B-B14F-4D97-AF65-F5344CB8AC3E}">
        <p14:creationId xmlns:p14="http://schemas.microsoft.com/office/powerpoint/2010/main" val="2110533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88900" y="922338"/>
            <a:ext cx="8938711" cy="4396275"/>
            <a:chOff x="88900" y="1602858"/>
            <a:chExt cx="8938711" cy="43962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5129" y="1602858"/>
              <a:ext cx="8872482" cy="439627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844800" y="5613400"/>
              <a:ext cx="2603500" cy="3857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00" y="5219700"/>
              <a:ext cx="2603500" cy="3857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" y="1828800"/>
              <a:ext cx="5245100" cy="3857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23000" y="1828801"/>
              <a:ext cx="2578100" cy="4214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23000" y="5257800"/>
              <a:ext cx="2578100" cy="2817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52500" y="5803900"/>
            <a:ext cx="75057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Number of logic block input and output pins </a:t>
            </a:r>
            <a:endParaRPr lang="en-US" sz="3200" dirty="0"/>
          </a:p>
        </p:txBody>
      </p:sp>
      <p:sp>
        <p:nvSpPr>
          <p:cNvPr id="14" name="Oval 13"/>
          <p:cNvSpPr/>
          <p:nvPr/>
        </p:nvSpPr>
        <p:spPr>
          <a:xfrm>
            <a:off x="2628900" y="2260600"/>
            <a:ext cx="457200" cy="2044700"/>
          </a:xfrm>
          <a:prstGeom prst="ellipse">
            <a:avLst/>
          </a:prstGeom>
          <a:solidFill>
            <a:schemeClr val="accent5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26100" y="2095500"/>
            <a:ext cx="457200" cy="2044700"/>
          </a:xfrm>
          <a:prstGeom prst="ellipse">
            <a:avLst/>
          </a:prstGeom>
          <a:solidFill>
            <a:schemeClr val="accent5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977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08100" y="5600700"/>
            <a:ext cx="584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Sides of the logic block from which each I/O pin is accessible </a:t>
            </a:r>
            <a:endParaRPr lang="en-US" sz="32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88900" y="922338"/>
            <a:ext cx="8938711" cy="4396275"/>
            <a:chOff x="88900" y="1602858"/>
            <a:chExt cx="8938711" cy="439627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5129" y="1602858"/>
              <a:ext cx="8872482" cy="4396275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2844800" y="5613400"/>
              <a:ext cx="2603500" cy="3857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8900" y="5219700"/>
              <a:ext cx="2603500" cy="3857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7200" y="1828800"/>
              <a:ext cx="5245100" cy="3857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223000" y="1828801"/>
              <a:ext cx="2578100" cy="4214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223000" y="5257800"/>
              <a:ext cx="2578100" cy="2817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2933700" y="1993900"/>
            <a:ext cx="2857500" cy="2852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100" y="2113480"/>
            <a:ext cx="28321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093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923" y="1227827"/>
            <a:ext cx="6300377" cy="46753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8100" y="6045200"/>
            <a:ext cx="6553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Number of I/O pads per row/column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3517900" y="5435600"/>
            <a:ext cx="685800" cy="685800"/>
          </a:xfrm>
          <a:prstGeom prst="ellipse">
            <a:avLst/>
          </a:prstGeom>
          <a:solidFill>
            <a:schemeClr val="accent5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758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923" y="1227827"/>
            <a:ext cx="6300377" cy="46753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8100" y="6045200"/>
            <a:ext cx="6553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Switch Block topology (next lecture)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5448300" y="2870200"/>
            <a:ext cx="685800" cy="685800"/>
          </a:xfrm>
          <a:prstGeom prst="ellipse">
            <a:avLst/>
          </a:prstGeom>
          <a:solidFill>
            <a:schemeClr val="accent5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79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CAD Flow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528" y="1417638"/>
            <a:ext cx="5415471" cy="48688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948" y="1257469"/>
            <a:ext cx="3714752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2400" dirty="0" smtClean="0"/>
              <a:t>Vary channel width via binary search</a:t>
            </a:r>
          </a:p>
          <a:p>
            <a:pPr marL="342900" indent="-342900">
              <a:buFontTx/>
              <a:buChar char="•"/>
            </a:pPr>
            <a:endParaRPr lang="en-US" sz="2400" dirty="0" smtClean="0"/>
          </a:p>
          <a:p>
            <a:pPr marL="342900" indent="-342900">
              <a:buFontTx/>
              <a:buChar char="•"/>
            </a:pPr>
            <a:r>
              <a:rPr lang="en-US" sz="2400" dirty="0" smtClean="0"/>
              <a:t>Determine the min. channel width that yields a legal routing solution</a:t>
            </a:r>
          </a:p>
          <a:p>
            <a:pPr marL="342900" indent="-342900">
              <a:buFontTx/>
              <a:buChar char="•"/>
            </a:pPr>
            <a:endParaRPr lang="en-US" sz="2400" dirty="0" smtClean="0"/>
          </a:p>
          <a:p>
            <a:pPr marL="342900" indent="-342900">
              <a:buFontTx/>
              <a:buChar char="•"/>
            </a:pPr>
            <a:r>
              <a:rPr lang="en-US" sz="2400" dirty="0" smtClean="0"/>
              <a:t>For directional bias and non-uniformity, maintain the correct ratios throughout the search</a:t>
            </a:r>
          </a:p>
          <a:p>
            <a:pPr marL="342900" indent="-342900">
              <a:buFontTx/>
              <a:buChar char="•"/>
            </a:pPr>
            <a:endParaRPr lang="en-US" sz="2400" dirty="0" smtClean="0"/>
          </a:p>
          <a:p>
            <a:pPr marL="342900" indent="-342900">
              <a:buFontTx/>
              <a:buChar char="•"/>
            </a:pPr>
            <a:r>
              <a:rPr lang="en-US" sz="2400" dirty="0" smtClean="0"/>
              <a:t>Report averages for multiple benchmark circuits</a:t>
            </a:r>
          </a:p>
          <a:p>
            <a:pPr marL="342900" indent="-342900">
              <a:buFontTx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47462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29" y="922338"/>
            <a:ext cx="8872482" cy="43962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44800" y="4932880"/>
            <a:ext cx="2603500" cy="385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44800" y="1148280"/>
            <a:ext cx="2857500" cy="385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23000" y="1148281"/>
            <a:ext cx="2578100" cy="421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23000" y="4577280"/>
            <a:ext cx="2578100" cy="281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52500" y="5473700"/>
            <a:ext cx="7505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Percentage of tracks to which each CLB input connects (</a:t>
            </a:r>
            <a:r>
              <a:rPr lang="en-US" sz="3200" dirty="0" err="1" smtClean="0"/>
              <a:t>F</a:t>
            </a:r>
            <a:r>
              <a:rPr lang="en-US" sz="3200" baseline="-25000" dirty="0" err="1" smtClean="0"/>
              <a:t>c,in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4" name="Oval 13"/>
          <p:cNvSpPr/>
          <p:nvPr/>
        </p:nvSpPr>
        <p:spPr>
          <a:xfrm>
            <a:off x="2628900" y="2260600"/>
            <a:ext cx="457200" cy="2044700"/>
          </a:xfrm>
          <a:prstGeom prst="ellipse">
            <a:avLst/>
          </a:prstGeom>
          <a:solidFill>
            <a:schemeClr val="accent5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26100" y="2095500"/>
            <a:ext cx="457200" cy="2044700"/>
          </a:xfrm>
          <a:prstGeom prst="ellipse">
            <a:avLst/>
          </a:prstGeom>
          <a:solidFill>
            <a:schemeClr val="accent5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529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29" y="922338"/>
            <a:ext cx="8872482" cy="43962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44800" y="4932880"/>
            <a:ext cx="2603500" cy="385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900" y="4539180"/>
            <a:ext cx="2603500" cy="385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1148280"/>
            <a:ext cx="5245100" cy="385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628900" y="2260600"/>
            <a:ext cx="457200" cy="2044700"/>
          </a:xfrm>
          <a:prstGeom prst="ellipse">
            <a:avLst/>
          </a:prstGeom>
          <a:solidFill>
            <a:schemeClr val="accent5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26100" y="2095500"/>
            <a:ext cx="457200" cy="2044700"/>
          </a:xfrm>
          <a:prstGeom prst="ellipse">
            <a:avLst/>
          </a:prstGeom>
          <a:solidFill>
            <a:schemeClr val="accent5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52500" y="5473700"/>
            <a:ext cx="7505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Percentage of tracks to which each CLB output connects (</a:t>
            </a:r>
            <a:r>
              <a:rPr lang="en-US" sz="3200" dirty="0" err="1" smtClean="0"/>
              <a:t>F</a:t>
            </a:r>
            <a:r>
              <a:rPr lang="en-US" sz="3200" baseline="-25000" dirty="0" err="1" smtClean="0"/>
              <a:t>c,out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892762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923" y="1227827"/>
            <a:ext cx="6300377" cy="46753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8100" y="6045200"/>
            <a:ext cx="6553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</a:t>
            </a:r>
            <a:r>
              <a:rPr lang="en-US" sz="3200" baseline="-25000" dirty="0"/>
              <a:t>c</a:t>
            </a:r>
            <a:r>
              <a:rPr lang="en-US" sz="3200" dirty="0"/>
              <a:t> Values for I/O </a:t>
            </a:r>
            <a:r>
              <a:rPr lang="en-US" sz="3200" dirty="0" smtClean="0"/>
              <a:t>Pads (</a:t>
            </a:r>
            <a:r>
              <a:rPr lang="en-US" sz="3200" dirty="0" err="1" smtClean="0"/>
              <a:t>F</a:t>
            </a:r>
            <a:r>
              <a:rPr lang="en-US" sz="3200" baseline="-25000" dirty="0" err="1" smtClean="0"/>
              <a:t>c,pad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3556000" y="5486400"/>
            <a:ext cx="685800" cy="304800"/>
          </a:xfrm>
          <a:prstGeom prst="ellipse">
            <a:avLst/>
          </a:prstGeom>
          <a:solidFill>
            <a:schemeClr val="accent5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74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1"/>
            <a:ext cx="8229600" cy="3276599"/>
          </a:xfrm>
        </p:spPr>
        <p:txBody>
          <a:bodyPr>
            <a:normAutofit/>
          </a:bodyPr>
          <a:lstStyle/>
          <a:p>
            <a:r>
              <a:rPr lang="en-US" dirty="0" smtClean="0"/>
              <a:t>Wire segment types</a:t>
            </a:r>
          </a:p>
          <a:p>
            <a:pPr lvl="1"/>
            <a:r>
              <a:rPr lang="en-US" dirty="0" smtClean="0"/>
              <a:t>Length</a:t>
            </a:r>
          </a:p>
          <a:p>
            <a:pPr lvl="1"/>
            <a:r>
              <a:rPr lang="en-US" dirty="0" smtClean="0"/>
              <a:t>% of tracks per channel of this type</a:t>
            </a:r>
          </a:p>
          <a:p>
            <a:pPr lvl="1"/>
            <a:r>
              <a:rPr lang="en-US" dirty="0" smtClean="0"/>
              <a:t>Switch type (pass-transistor, tri-state buffer)</a:t>
            </a:r>
          </a:p>
          <a:p>
            <a:pPr lvl="1"/>
            <a:r>
              <a:rPr lang="en-US" dirty="0" smtClean="0"/>
              <a:t>Switch block and connection block internal population density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4220"/>
          <a:stretch/>
        </p:blipFill>
        <p:spPr>
          <a:xfrm>
            <a:off x="0" y="5092700"/>
            <a:ext cx="4673818" cy="1584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818" y="4844911"/>
            <a:ext cx="4292600" cy="183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173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for Delay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I/O capacitance, equivalent resistance, and intrinsic delay for each switch type</a:t>
            </a:r>
          </a:p>
          <a:p>
            <a:r>
              <a:rPr lang="en-US" dirty="0" smtClean="0"/>
              <a:t>Capacitance and resistance of each wire segment type</a:t>
            </a:r>
          </a:p>
          <a:p>
            <a:r>
              <a:rPr lang="en-US" dirty="0" smtClean="0"/>
              <a:t>Delays of all combinational and sequential elements in a logic block</a:t>
            </a:r>
          </a:p>
          <a:p>
            <a:r>
              <a:rPr lang="en-US" dirty="0" smtClean="0"/>
              <a:t>I/O pad delay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6657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Resource Graph (RRG)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5500"/>
          </a:xfrm>
        </p:spPr>
        <p:txBody>
          <a:bodyPr/>
          <a:lstStyle/>
          <a:p>
            <a:r>
              <a:rPr lang="en-US" dirty="0" smtClean="0"/>
              <a:t>(Needed by the Router)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2298701"/>
            <a:ext cx="71882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065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143000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311"/>
            <a:ext cx="8229600" cy="3530600"/>
          </a:xfrm>
        </p:spPr>
        <p:txBody>
          <a:bodyPr/>
          <a:lstStyle/>
          <a:p>
            <a:r>
              <a:rPr lang="en-US" dirty="0" smtClean="0"/>
              <a:t>Many FPGA architectures may satisfy the parameters</a:t>
            </a:r>
          </a:p>
          <a:p>
            <a:pPr lvl="1"/>
            <a:r>
              <a:rPr lang="en-US" dirty="0" smtClean="0"/>
              <a:t>We want a </a:t>
            </a:r>
            <a:r>
              <a:rPr lang="en-US" b="1" u="sng" dirty="0" smtClean="0"/>
              <a:t>GOOD</a:t>
            </a:r>
            <a:r>
              <a:rPr lang="en-US" dirty="0" smtClean="0"/>
              <a:t> architecture that satisfies them</a:t>
            </a:r>
          </a:p>
          <a:p>
            <a:r>
              <a:rPr lang="en-US" dirty="0" smtClean="0"/>
              <a:t>Satisfying all parameters may be difficult or impossible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/>
              <a:t>F</a:t>
            </a:r>
            <a:r>
              <a:rPr lang="en-US" baseline="-25000" dirty="0" err="1"/>
              <a:t>c,in</a:t>
            </a:r>
            <a:r>
              <a:rPr lang="en-US" dirty="0" smtClean="0"/>
              <a:t> = 100% AND C-block population = 40%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836" y="4445001"/>
            <a:ext cx="5229582" cy="22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685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1143000"/>
          </a:xfrm>
        </p:spPr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401"/>
            <a:ext cx="8229600" cy="355599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Generate C Block for all 4 sides of each CLB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Generate I/O C Block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Generate S Block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Replicate each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	</a:t>
            </a:r>
            <a:r>
              <a:rPr lang="en-US" sz="2800" dirty="0"/>
              <a:t> </a:t>
            </a:r>
            <a:r>
              <a:rPr lang="en-US" sz="2800" dirty="0" smtClean="0"/>
              <a:t>pattern and </a:t>
            </a:r>
            <a:r>
              <a:rPr lang="en-US" sz="2800" u="sng" dirty="0" smtClean="0"/>
              <a:t>stitch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/>
              <a:t> </a:t>
            </a:r>
            <a:r>
              <a:rPr lang="en-US" sz="2800" u="sng" dirty="0" smtClean="0"/>
              <a:t>them together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to form the 2D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array (FPGA)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376" y="1986774"/>
            <a:ext cx="5505624" cy="408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17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Block Generation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Each of the W tracks in a channel should be connected to approximately the same number of CLB input and output pins</a:t>
            </a:r>
          </a:p>
          <a:p>
            <a:endParaRPr lang="en-US" dirty="0" smtClean="0"/>
          </a:p>
          <a:p>
            <a:r>
              <a:rPr lang="en-US" dirty="0" smtClean="0"/>
              <a:t>Each pin should connect to a mix of different wire types (e.g., wires of different lengths)</a:t>
            </a:r>
          </a:p>
          <a:p>
            <a:endParaRPr lang="en-US" dirty="0" smtClean="0"/>
          </a:p>
          <a:p>
            <a:r>
              <a:rPr lang="en-US" dirty="0" smtClean="0"/>
              <a:t>Pins that appear on multiple sides of the CLB should connect to different tracks on each side</a:t>
            </a:r>
          </a:p>
          <a:p>
            <a:endParaRPr lang="en-US" dirty="0" smtClean="0"/>
          </a:p>
          <a:p>
            <a:r>
              <a:rPr lang="en-US" dirty="0" smtClean="0"/>
              <a:t>Logically equivalent pins connect to different tracks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2691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Pathological Switch Topologies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7400" y="5445562"/>
            <a:ext cx="772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2800" dirty="0" smtClean="0"/>
              <a:t>Nets starting at out1 can only reach in1</a:t>
            </a:r>
          </a:p>
          <a:p>
            <a:pPr marL="285750" indent="-285750">
              <a:buFontTx/>
              <a:buChar char="•"/>
            </a:pPr>
            <a:r>
              <a:rPr lang="en-US" sz="2800" dirty="0" smtClean="0"/>
              <a:t>Nets starting at out2 can only reach in2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99" y="1989138"/>
            <a:ext cx="7233719" cy="304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10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Directional Bias / Square FPGA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1000"/>
            <a:ext cx="7226300" cy="48133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727200" y="2512021"/>
            <a:ext cx="0" cy="2911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27199" y="1865690"/>
            <a:ext cx="383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Optimal directional bias for full-perimeter pins is square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403600" y="5053044"/>
            <a:ext cx="444500" cy="3708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48100" y="5100757"/>
            <a:ext cx="287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Optimal directional bias for top/bottom pins is 2:1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2068890"/>
            <a:ext cx="1981200" cy="17235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015" y="4326244"/>
            <a:ext cx="1370185" cy="18526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24700" y="1769924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Full-Perimeter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7124700" y="3957545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Top-Bottom</a:t>
            </a:r>
            <a:endParaRPr lang="en-US" sz="20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27200" y="5423923"/>
            <a:ext cx="1803400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403600" y="5053044"/>
            <a:ext cx="0" cy="37087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49506" y="502764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5319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Routable Topology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4200" y="5183952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2800" dirty="0" smtClean="0"/>
              <a:t>Nets starting at either output can reach either input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1892300"/>
            <a:ext cx="55753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10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Unsatisfiable</a:t>
            </a:r>
            <a:r>
              <a:rPr lang="en-US" dirty="0" smtClean="0"/>
              <a:t> Topology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7816" y="1417638"/>
            <a:ext cx="371808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W = 3 tracks per channel</a:t>
            </a:r>
          </a:p>
          <a:p>
            <a:endParaRPr lang="en-US" dirty="0" smtClean="0"/>
          </a:p>
          <a:p>
            <a:r>
              <a:rPr lang="en-US" dirty="0" smtClean="0"/>
              <a:t>2. All wires have length L=3</a:t>
            </a:r>
          </a:p>
          <a:p>
            <a:endParaRPr lang="en-US" dirty="0" smtClean="0"/>
          </a:p>
          <a:p>
            <a:r>
              <a:rPr lang="en-US" dirty="0" smtClean="0"/>
              <a:t>3. Each wire has internal switch population of 50%</a:t>
            </a:r>
          </a:p>
          <a:p>
            <a:endParaRPr lang="en-US" dirty="0" smtClean="0"/>
          </a:p>
          <a:p>
            <a:r>
              <a:rPr lang="en-US" dirty="0" smtClean="0"/>
              <a:t>4. Disjoint switch box topology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3938031"/>
            <a:ext cx="3662590" cy="2615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890" y="2359841"/>
            <a:ext cx="5118100" cy="42868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09816" y="1417638"/>
            <a:ext cx="5343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 Routing switches can </a:t>
            </a:r>
            <a:r>
              <a:rPr lang="en-US" b="1" u="sng" dirty="0" smtClean="0"/>
              <a:t>only</a:t>
            </a:r>
            <a:r>
              <a:rPr lang="en-US" dirty="0" smtClean="0"/>
              <a:t> connect to the end of a wire segment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08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 the Segment Start Points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417638"/>
            <a:ext cx="5613400" cy="535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80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Single Layout Tile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295400"/>
            <a:ext cx="6286500" cy="3847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0" y="5067300"/>
            <a:ext cx="56134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5923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Architecture Description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5370"/>
          <a:stretch/>
        </p:blipFill>
        <p:spPr>
          <a:xfrm>
            <a:off x="280819" y="1417638"/>
            <a:ext cx="3975589" cy="4500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45556"/>
          <a:stretch/>
        </p:blipFill>
        <p:spPr>
          <a:xfrm>
            <a:off x="4573908" y="1531938"/>
            <a:ext cx="3795392" cy="524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2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Entire FPGA (Left) / Close-up (Right)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2032000"/>
            <a:ext cx="3669526" cy="368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226" y="2902672"/>
            <a:ext cx="4885775" cy="281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8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 Distribution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21508"/>
            <a:ext cx="7264400" cy="45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0147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Complex Routing Architecture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521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980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Parameterized architecture generation yields efficient design space exploration</a:t>
            </a:r>
          </a:p>
          <a:p>
            <a:pPr lvl="1"/>
            <a:r>
              <a:rPr lang="en-US" dirty="0" smtClean="0"/>
              <a:t>Vaughn Betz and colleagues formed </a:t>
            </a:r>
            <a:r>
              <a:rPr lang="en-US" dirty="0" err="1" smtClean="0"/>
              <a:t>RightTrack</a:t>
            </a:r>
            <a:r>
              <a:rPr lang="en-US" dirty="0" smtClean="0"/>
              <a:t> CAD Corp., which was bought by Altera</a:t>
            </a:r>
          </a:p>
          <a:p>
            <a:pPr lvl="1"/>
            <a:r>
              <a:rPr lang="en-US" dirty="0" err="1" smtClean="0"/>
              <a:t>RightTrack’s</a:t>
            </a:r>
            <a:r>
              <a:rPr lang="en-US" dirty="0" smtClean="0"/>
              <a:t> software was then used to design the </a:t>
            </a:r>
            <a:r>
              <a:rPr lang="en-US" dirty="0" err="1" smtClean="0"/>
              <a:t>Stratix</a:t>
            </a:r>
            <a:r>
              <a:rPr lang="en-US" dirty="0" smtClean="0"/>
              <a:t> II (killing the </a:t>
            </a:r>
            <a:r>
              <a:rPr lang="en-US" dirty="0" err="1" smtClean="0"/>
              <a:t>Stratix</a:t>
            </a:r>
            <a:r>
              <a:rPr lang="en-US" dirty="0"/>
              <a:t> </a:t>
            </a:r>
            <a:r>
              <a:rPr lang="en-US" dirty="0" smtClean="0"/>
              <a:t>in the process)</a:t>
            </a:r>
          </a:p>
          <a:p>
            <a:pPr lvl="1"/>
            <a:r>
              <a:rPr lang="en-US" dirty="0" err="1" smtClean="0"/>
              <a:t>Stratix</a:t>
            </a:r>
            <a:r>
              <a:rPr lang="en-US" dirty="0" smtClean="0"/>
              <a:t> III, IV, V are clear evolutions of the </a:t>
            </a:r>
            <a:r>
              <a:rPr lang="en-US" dirty="0" err="1" smtClean="0"/>
              <a:t>Stratix</a:t>
            </a:r>
            <a:r>
              <a:rPr lang="en-US" dirty="0" smtClean="0"/>
              <a:t> II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170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Area Efficiency vs. Aspect Ratio</a:t>
            </a:r>
            <a:br>
              <a:rPr lang="en-US" dirty="0" smtClean="0"/>
            </a:br>
            <a:r>
              <a:rPr lang="en-US" dirty="0" smtClean="0"/>
              <a:t>(w/Full-perimeter pins)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417638"/>
            <a:ext cx="8001000" cy="534357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159000" y="5589023"/>
            <a:ext cx="2565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26000" y="5366257"/>
            <a:ext cx="313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Square is most area-efficient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159000" y="2540000"/>
            <a:ext cx="317500" cy="30490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470150" y="2540000"/>
            <a:ext cx="742950" cy="28262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470150" y="2540000"/>
            <a:ext cx="260350" cy="28262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17700" y="1518157"/>
            <a:ext cx="340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most area efficient directional bias increases as the aspect ratio of the FPGA increases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33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Area Efficiency vs. Aspect Ratio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83" y="1270000"/>
            <a:ext cx="8000517" cy="515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7600" y="1530223"/>
            <a:ext cx="340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long as horizontal and vertical channel widths are appropriately balanced, aspect ratios (I/O counts) can be increased with minimal impact on core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701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1800</Words>
  <Application>Microsoft Macintosh PowerPoint</Application>
  <PresentationFormat>On-screen Show (4:3)</PresentationFormat>
  <Paragraphs>282</Paragraphs>
  <Slides>78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Office Theme</vt:lpstr>
      <vt:lpstr>FPGA Global Routing Architecture</vt:lpstr>
      <vt:lpstr>PowerPoint Presentation</vt:lpstr>
      <vt:lpstr>Directional Bias and Non-uniformity ®</vt:lpstr>
      <vt:lpstr>FPGA Aspect Ratio</vt:lpstr>
      <vt:lpstr>Logic Pin Positions</vt:lpstr>
      <vt:lpstr>CAD Flow</vt:lpstr>
      <vt:lpstr>Directional Bias / Square FPGA</vt:lpstr>
      <vt:lpstr>Area Efficiency vs. Aspect Ratio (w/Full-perimeter pins)</vt:lpstr>
      <vt:lpstr>Area Efficiency vs. Aspect Ratio</vt:lpstr>
      <vt:lpstr>Extra-wide Center Channels</vt:lpstr>
      <vt:lpstr>Effect of RW and RC on Area Efficiency</vt:lpstr>
      <vt:lpstr>Are FPGAs More Congested Near the Center?</vt:lpstr>
      <vt:lpstr>One Extra-Wide Center Channel?</vt:lpstr>
      <vt:lpstr>I/O Channels</vt:lpstr>
      <vt:lpstr>Routability vs. RI/O </vt:lpstr>
      <vt:lpstr>Conclusion</vt:lpstr>
      <vt:lpstr>PowerPoint Presentation</vt:lpstr>
      <vt:lpstr>FPGA Routing Architecture</vt:lpstr>
      <vt:lpstr>Wire Length Tradeoff</vt:lpstr>
      <vt:lpstr>Pass Transistors vs. Tristate Buffers</vt:lpstr>
      <vt:lpstr>CAD Flow</vt:lpstr>
      <vt:lpstr>Switch Options</vt:lpstr>
      <vt:lpstr>“End” vs. “Internal” Switches</vt:lpstr>
      <vt:lpstr>Uniform Wire Segment Length</vt:lpstr>
      <vt:lpstr>Varying Wire Lengths</vt:lpstr>
      <vt:lpstr>Heterogeneous Routing Architecture</vt:lpstr>
      <vt:lpstr>Heterogeneous Routing Architecture</vt:lpstr>
      <vt:lpstr>More Observations (no Charts)</vt:lpstr>
      <vt:lpstr>Long Wires / Switch Block Population</vt:lpstr>
      <vt:lpstr>Lots of Data</vt:lpstr>
      <vt:lpstr>Conclusion</vt:lpstr>
      <vt:lpstr>PowerPoint Presentation</vt:lpstr>
      <vt:lpstr>Key Issues</vt:lpstr>
      <vt:lpstr>Pass Transistor</vt:lpstr>
      <vt:lpstr>Transmission Gate</vt:lpstr>
      <vt:lpstr>6-LUT w / Internal Rebuffering</vt:lpstr>
      <vt:lpstr>Gate Boosting (Switch Block Mux)</vt:lpstr>
      <vt:lpstr>CAD Flow</vt:lpstr>
      <vt:lpstr>FPGA Tile Area, Avg. Critical Path Delay, and Power (VTR Benchmarks)</vt:lpstr>
      <vt:lpstr>Critical Path Delay and Dynamic Power with Decoupled VDD and VG</vt:lpstr>
      <vt:lpstr>Power-Delay Product  with Decoupled VDD and VG</vt:lpstr>
      <vt:lpstr>Tile Area and Critical Path Delay</vt:lpstr>
      <vt:lpstr>Conclusion</vt:lpstr>
      <vt:lpstr>PowerPoint Presentation</vt:lpstr>
      <vt:lpstr>Uni- and Bi-directional Wires</vt:lpstr>
      <vt:lpstr>Switch Block (Length-1 Wires)</vt:lpstr>
      <vt:lpstr>Directional Switch Block (Length-3 Wires)</vt:lpstr>
      <vt:lpstr>Uni- and Bidirectional CLB Outputs</vt:lpstr>
      <vt:lpstr>HSPICE Models</vt:lpstr>
      <vt:lpstr>Area Overhead</vt:lpstr>
      <vt:lpstr>Channel Width (Normalized to bidir)</vt:lpstr>
      <vt:lpstr>Transistor Count (Normalized to bidir)</vt:lpstr>
      <vt:lpstr>Critical Path Delay (Normalized to bidir)</vt:lpstr>
      <vt:lpstr>Conclusion</vt:lpstr>
      <vt:lpstr>PowerPoint Presentation</vt:lpstr>
      <vt:lpstr>Parameters</vt:lpstr>
      <vt:lpstr>Parameters</vt:lpstr>
      <vt:lpstr>Parameters</vt:lpstr>
      <vt:lpstr>Parameters</vt:lpstr>
      <vt:lpstr>Parameters</vt:lpstr>
      <vt:lpstr>Parameters</vt:lpstr>
      <vt:lpstr>Parameters</vt:lpstr>
      <vt:lpstr>Parameters</vt:lpstr>
      <vt:lpstr>Parameters for Delay Extraction</vt:lpstr>
      <vt:lpstr>Routing Resource Graph (RRG)</vt:lpstr>
      <vt:lpstr>Challenges</vt:lpstr>
      <vt:lpstr>Approach</vt:lpstr>
      <vt:lpstr>C Block Generation Challenges</vt:lpstr>
      <vt:lpstr>Pathological Switch Topologies</vt:lpstr>
      <vt:lpstr>More Routable Topology</vt:lpstr>
      <vt:lpstr>Unsatisfiable Topology</vt:lpstr>
      <vt:lpstr>Adjust the Segment Start Points</vt:lpstr>
      <vt:lpstr>Single Layout Tile</vt:lpstr>
      <vt:lpstr>Example Architecture Description</vt:lpstr>
      <vt:lpstr>Entire FPGA (Left) / Close-up (Right)</vt:lpstr>
      <vt:lpstr>Segment Distribution</vt:lpstr>
      <vt:lpstr>Complex Routing Architecture</vt:lpstr>
      <vt:lpstr>Conclusion</vt:lpstr>
    </vt:vector>
  </TitlesOfParts>
  <Company>UC Riverside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FPGAs</dc:title>
  <dc:creator>PHILIP BRISK</dc:creator>
  <cp:lastModifiedBy>PHILIP BRISK</cp:lastModifiedBy>
  <cp:revision>71</cp:revision>
  <dcterms:created xsi:type="dcterms:W3CDTF">2014-04-01T03:10:32Z</dcterms:created>
  <dcterms:modified xsi:type="dcterms:W3CDTF">2014-04-08T05:05:59Z</dcterms:modified>
</cp:coreProperties>
</file>