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612"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D72A8-7299-4D39-9694-E5691DCA7F41}" type="doc">
      <dgm:prSet loTypeId="urn:microsoft.com/office/officeart/2005/8/layout/hierarchy5" loCatId="hierarchy" qsTypeId="urn:microsoft.com/office/officeart/2005/8/quickstyle/3d1" qsCatId="3D" csTypeId="urn:microsoft.com/office/officeart/2005/8/colors/accent1_2" csCatId="accent1" phldr="1"/>
      <dgm:spPr/>
      <dgm:t>
        <a:bodyPr/>
        <a:lstStyle/>
        <a:p>
          <a:endParaRPr lang="en-US"/>
        </a:p>
      </dgm:t>
    </dgm:pt>
    <dgm:pt modelId="{0C632E53-8404-407A-ABFF-FBF970EB4220}">
      <dgm:prSet phldrT="[Text]"/>
      <dgm:spPr/>
      <dgm:t>
        <a:bodyPr/>
        <a:lstStyle/>
        <a:p>
          <a:r>
            <a:rPr lang="en-US" dirty="0" smtClean="0"/>
            <a:t>Attacks </a:t>
          </a:r>
          <a:endParaRPr lang="en-US" dirty="0"/>
        </a:p>
      </dgm:t>
    </dgm:pt>
    <dgm:pt modelId="{1B3D2A6F-1DE7-4426-92BC-5C348E375A78}" type="parTrans" cxnId="{B56C38C9-19C7-420C-8D3F-ED268394F681}">
      <dgm:prSet/>
      <dgm:spPr/>
      <dgm:t>
        <a:bodyPr/>
        <a:lstStyle/>
        <a:p>
          <a:endParaRPr lang="en-US"/>
        </a:p>
      </dgm:t>
    </dgm:pt>
    <dgm:pt modelId="{F6240786-50C3-43CC-9DA7-9EEAB63A3648}" type="sibTrans" cxnId="{B56C38C9-19C7-420C-8D3F-ED268394F681}">
      <dgm:prSet/>
      <dgm:spPr/>
      <dgm:t>
        <a:bodyPr/>
        <a:lstStyle/>
        <a:p>
          <a:endParaRPr lang="en-US"/>
        </a:p>
      </dgm:t>
    </dgm:pt>
    <dgm:pt modelId="{F6A87D95-4B62-4D2B-90F8-47C56789C8B8}">
      <dgm:prSet phldrT="[Text]"/>
      <dgm:spPr/>
      <dgm:t>
        <a:bodyPr/>
        <a:lstStyle/>
        <a:p>
          <a:r>
            <a:rPr lang="en-US" dirty="0" smtClean="0"/>
            <a:t>Bitstream </a:t>
          </a:r>
          <a:endParaRPr lang="en-US" dirty="0"/>
        </a:p>
      </dgm:t>
    </dgm:pt>
    <dgm:pt modelId="{BAEC2E07-5BF7-4154-97E9-18E1E9A84799}" type="parTrans" cxnId="{405AE757-A494-4D01-AC5A-21DC2B108B30}">
      <dgm:prSet/>
      <dgm:spPr/>
      <dgm:t>
        <a:bodyPr/>
        <a:lstStyle/>
        <a:p>
          <a:endParaRPr lang="en-US"/>
        </a:p>
      </dgm:t>
    </dgm:pt>
    <dgm:pt modelId="{C397ED56-DDCB-4A24-A8EE-98229F9D53F0}" type="sibTrans" cxnId="{405AE757-A494-4D01-AC5A-21DC2B108B30}">
      <dgm:prSet/>
      <dgm:spPr/>
      <dgm:t>
        <a:bodyPr/>
        <a:lstStyle/>
        <a:p>
          <a:endParaRPr lang="en-US"/>
        </a:p>
      </dgm:t>
    </dgm:pt>
    <dgm:pt modelId="{034209D8-ECED-42BF-8BB2-87C35768E298}">
      <dgm:prSet phldrT="[Text]"/>
      <dgm:spPr/>
      <dgm:t>
        <a:bodyPr/>
        <a:lstStyle/>
        <a:p>
          <a:r>
            <a:rPr lang="en-US" dirty="0" smtClean="0"/>
            <a:t>Black box Attack</a:t>
          </a:r>
          <a:endParaRPr lang="en-US" dirty="0"/>
        </a:p>
      </dgm:t>
    </dgm:pt>
    <dgm:pt modelId="{4DFC1D38-D91D-4072-82F6-129DFC5586F8}" type="parTrans" cxnId="{03D4638C-BAA2-42A6-B453-511817EB86EA}">
      <dgm:prSet/>
      <dgm:spPr/>
      <dgm:t>
        <a:bodyPr/>
        <a:lstStyle/>
        <a:p>
          <a:endParaRPr lang="en-US"/>
        </a:p>
      </dgm:t>
    </dgm:pt>
    <dgm:pt modelId="{4E2F0993-1C04-4374-880A-13BC0F2AB9B8}" type="sibTrans" cxnId="{03D4638C-BAA2-42A6-B453-511817EB86EA}">
      <dgm:prSet/>
      <dgm:spPr/>
      <dgm:t>
        <a:bodyPr/>
        <a:lstStyle/>
        <a:p>
          <a:endParaRPr lang="en-US"/>
        </a:p>
      </dgm:t>
    </dgm:pt>
    <dgm:pt modelId="{BC77A0A5-8F33-4A3B-A7D0-5FA28C99DBD9}">
      <dgm:prSet phldrT="[Text]"/>
      <dgm:spPr/>
      <dgm:t>
        <a:bodyPr/>
        <a:lstStyle/>
        <a:p>
          <a:r>
            <a:rPr lang="en-US" dirty="0" smtClean="0"/>
            <a:t>Reverse engineering </a:t>
          </a:r>
          <a:endParaRPr lang="en-US" dirty="0"/>
        </a:p>
      </dgm:t>
    </dgm:pt>
    <dgm:pt modelId="{C4070CF9-39B3-41B1-9B90-62ADEA6A80AB}" type="parTrans" cxnId="{1920EFD8-06B2-487F-8D6C-57A2395D10AB}">
      <dgm:prSet/>
      <dgm:spPr/>
      <dgm:t>
        <a:bodyPr/>
        <a:lstStyle/>
        <a:p>
          <a:endParaRPr lang="en-US"/>
        </a:p>
      </dgm:t>
    </dgm:pt>
    <dgm:pt modelId="{653143D9-6DAE-4F49-B85A-D13EC40880BE}" type="sibTrans" cxnId="{1920EFD8-06B2-487F-8D6C-57A2395D10AB}">
      <dgm:prSet/>
      <dgm:spPr/>
      <dgm:t>
        <a:bodyPr/>
        <a:lstStyle/>
        <a:p>
          <a:endParaRPr lang="en-US"/>
        </a:p>
      </dgm:t>
    </dgm:pt>
    <dgm:pt modelId="{97FE592E-168F-4B93-AB85-58320652C75E}">
      <dgm:prSet phldrT="[Text]"/>
      <dgm:spPr/>
      <dgm:t>
        <a:bodyPr/>
        <a:lstStyle/>
        <a:p>
          <a:r>
            <a:rPr lang="en-US" dirty="0" smtClean="0"/>
            <a:t>Configuration of the device</a:t>
          </a:r>
          <a:endParaRPr lang="en-US" dirty="0"/>
        </a:p>
      </dgm:t>
    </dgm:pt>
    <dgm:pt modelId="{65302993-F81A-4EF8-97BF-ECA1E4D1CEEA}" type="parTrans" cxnId="{F879CDCE-D110-447C-A7AB-C8E93740C534}">
      <dgm:prSet/>
      <dgm:spPr/>
      <dgm:t>
        <a:bodyPr/>
        <a:lstStyle/>
        <a:p>
          <a:endParaRPr lang="en-US"/>
        </a:p>
      </dgm:t>
    </dgm:pt>
    <dgm:pt modelId="{AE91960E-8F5C-4CA1-BF9F-28D5BF7B7AEE}" type="sibTrans" cxnId="{F879CDCE-D110-447C-A7AB-C8E93740C534}">
      <dgm:prSet/>
      <dgm:spPr/>
      <dgm:t>
        <a:bodyPr/>
        <a:lstStyle/>
        <a:p>
          <a:endParaRPr lang="en-US"/>
        </a:p>
      </dgm:t>
    </dgm:pt>
    <dgm:pt modelId="{CC02932C-9E25-464D-929D-A6FE14461D50}">
      <dgm:prSet phldrT="[Text]"/>
      <dgm:spPr/>
      <dgm:t>
        <a:bodyPr/>
        <a:lstStyle/>
        <a:p>
          <a:r>
            <a:rPr lang="en-US" dirty="0" smtClean="0"/>
            <a:t>Fault injection</a:t>
          </a:r>
        </a:p>
      </dgm:t>
    </dgm:pt>
    <dgm:pt modelId="{FCDC8077-A671-40B7-9125-D96B085907F4}" type="parTrans" cxnId="{94E917DC-6EA4-4EEC-9B8B-74AB0EC0CF39}">
      <dgm:prSet/>
      <dgm:spPr/>
      <dgm:t>
        <a:bodyPr/>
        <a:lstStyle/>
        <a:p>
          <a:endParaRPr lang="en-US"/>
        </a:p>
      </dgm:t>
    </dgm:pt>
    <dgm:pt modelId="{A3BB8798-37E5-45BB-98BA-424AFF9DCC4F}" type="sibTrans" cxnId="{94E917DC-6EA4-4EEC-9B8B-74AB0EC0CF39}">
      <dgm:prSet/>
      <dgm:spPr/>
      <dgm:t>
        <a:bodyPr/>
        <a:lstStyle/>
        <a:p>
          <a:endParaRPr lang="en-US"/>
        </a:p>
      </dgm:t>
    </dgm:pt>
    <dgm:pt modelId="{F9EE5779-C8D8-4939-A947-376C61EC0402}">
      <dgm:prSet/>
      <dgm:spPr/>
      <dgm:t>
        <a:bodyPr/>
        <a:lstStyle/>
        <a:p>
          <a:r>
            <a:rPr lang="en-US" dirty="0" smtClean="0"/>
            <a:t>Cloning of sRAM FPGAs</a:t>
          </a:r>
          <a:endParaRPr lang="en-US" dirty="0"/>
        </a:p>
      </dgm:t>
    </dgm:pt>
    <dgm:pt modelId="{5719C282-05DC-4AAC-8ADE-09AA890B88F9}" type="parTrans" cxnId="{19A5711A-77B0-4FC4-BDA1-818C06C9098E}">
      <dgm:prSet/>
      <dgm:spPr/>
      <dgm:t>
        <a:bodyPr/>
        <a:lstStyle/>
        <a:p>
          <a:endParaRPr lang="en-US"/>
        </a:p>
      </dgm:t>
    </dgm:pt>
    <dgm:pt modelId="{3A96612D-E493-4E96-81DD-DB247A851286}" type="sibTrans" cxnId="{19A5711A-77B0-4FC4-BDA1-818C06C9098E}">
      <dgm:prSet/>
      <dgm:spPr/>
      <dgm:t>
        <a:bodyPr/>
        <a:lstStyle/>
        <a:p>
          <a:endParaRPr lang="en-US"/>
        </a:p>
      </dgm:t>
    </dgm:pt>
    <dgm:pt modelId="{413B0EA6-3E32-438A-8C87-301B0D669E1C}">
      <dgm:prSet/>
      <dgm:spPr/>
      <dgm:t>
        <a:bodyPr/>
        <a:lstStyle/>
        <a:p>
          <a:r>
            <a:rPr lang="en-US" dirty="0" smtClean="0"/>
            <a:t>Readback Attack</a:t>
          </a:r>
          <a:endParaRPr lang="en-US" dirty="0"/>
        </a:p>
      </dgm:t>
    </dgm:pt>
    <dgm:pt modelId="{88BF4A70-B91E-4B79-8E0B-B9F9CE070B9B}" type="parTrans" cxnId="{85A160F8-4392-4F08-AA36-991CB3B42C3A}">
      <dgm:prSet/>
      <dgm:spPr/>
      <dgm:t>
        <a:bodyPr/>
        <a:lstStyle/>
        <a:p>
          <a:endParaRPr lang="en-US"/>
        </a:p>
      </dgm:t>
    </dgm:pt>
    <dgm:pt modelId="{8A54DB11-E768-41EF-B92D-5796E4CEECFD}" type="sibTrans" cxnId="{85A160F8-4392-4F08-AA36-991CB3B42C3A}">
      <dgm:prSet/>
      <dgm:spPr/>
      <dgm:t>
        <a:bodyPr/>
        <a:lstStyle/>
        <a:p>
          <a:endParaRPr lang="en-US"/>
        </a:p>
      </dgm:t>
    </dgm:pt>
    <dgm:pt modelId="{E7DC10B2-E92C-4DC9-844C-3596CF1538F1}">
      <dgm:prSet/>
      <dgm:spPr/>
      <dgm:t>
        <a:bodyPr/>
        <a:lstStyle/>
        <a:p>
          <a:r>
            <a:rPr lang="en-US" dirty="0" smtClean="0"/>
            <a:t>Side Channel Attack</a:t>
          </a:r>
          <a:endParaRPr lang="en-US" dirty="0"/>
        </a:p>
      </dgm:t>
    </dgm:pt>
    <dgm:pt modelId="{993AC2D5-EF48-404B-9193-7652B39F906A}" type="parTrans" cxnId="{99055278-9A2C-4644-BAA8-DA276AC930E3}">
      <dgm:prSet/>
      <dgm:spPr/>
      <dgm:t>
        <a:bodyPr/>
        <a:lstStyle/>
        <a:p>
          <a:endParaRPr lang="en-US"/>
        </a:p>
      </dgm:t>
    </dgm:pt>
    <dgm:pt modelId="{95B33279-09E7-41AC-8FCF-27B7A8997F1B}" type="sibTrans" cxnId="{99055278-9A2C-4644-BAA8-DA276AC930E3}">
      <dgm:prSet/>
      <dgm:spPr/>
      <dgm:t>
        <a:bodyPr/>
        <a:lstStyle/>
        <a:p>
          <a:endParaRPr lang="en-US"/>
        </a:p>
      </dgm:t>
    </dgm:pt>
    <dgm:pt modelId="{A8853445-17AA-4E1F-92CC-8115CE1D9296}">
      <dgm:prSet phldrT="[Text]"/>
      <dgm:spPr/>
      <dgm:t>
        <a:bodyPr/>
        <a:lstStyle/>
        <a:p>
          <a:r>
            <a:rPr lang="en-US" dirty="0" smtClean="0"/>
            <a:t>Hardware virus</a:t>
          </a:r>
        </a:p>
      </dgm:t>
    </dgm:pt>
    <dgm:pt modelId="{A8D69B65-1AD1-4EF0-AF98-F4983E0D4F4F}" type="parTrans" cxnId="{3354EEA5-1562-4F16-A87A-80B3F1267C4D}">
      <dgm:prSet/>
      <dgm:spPr/>
      <dgm:t>
        <a:bodyPr/>
        <a:lstStyle/>
        <a:p>
          <a:endParaRPr lang="en-US"/>
        </a:p>
      </dgm:t>
    </dgm:pt>
    <dgm:pt modelId="{03C975D5-D359-4B0C-A143-C0F00908C61E}" type="sibTrans" cxnId="{3354EEA5-1562-4F16-A87A-80B3F1267C4D}">
      <dgm:prSet/>
      <dgm:spPr/>
      <dgm:t>
        <a:bodyPr/>
        <a:lstStyle/>
        <a:p>
          <a:endParaRPr lang="en-US"/>
        </a:p>
      </dgm:t>
    </dgm:pt>
    <dgm:pt modelId="{A30BB211-10CF-4171-949A-E67F921A932E}">
      <dgm:prSet phldrT="[Text]"/>
      <dgm:spPr/>
      <dgm:t>
        <a:bodyPr/>
        <a:lstStyle/>
        <a:p>
          <a:r>
            <a:rPr lang="en-US" dirty="0" smtClean="0"/>
            <a:t>Manipulating design through JTAG</a:t>
          </a:r>
        </a:p>
      </dgm:t>
    </dgm:pt>
    <dgm:pt modelId="{E8FF7FAE-9A9A-4667-8E01-F61B159455EF}" type="parTrans" cxnId="{DCEDC84E-A47D-474A-8B3A-405AA8A3CB4B}">
      <dgm:prSet/>
      <dgm:spPr/>
      <dgm:t>
        <a:bodyPr/>
        <a:lstStyle/>
        <a:p>
          <a:endParaRPr lang="en-US"/>
        </a:p>
      </dgm:t>
    </dgm:pt>
    <dgm:pt modelId="{AF1500D0-BE26-41A1-A277-A9C9C3ECBB6C}" type="sibTrans" cxnId="{DCEDC84E-A47D-474A-8B3A-405AA8A3CB4B}">
      <dgm:prSet/>
      <dgm:spPr/>
      <dgm:t>
        <a:bodyPr/>
        <a:lstStyle/>
        <a:p>
          <a:endParaRPr lang="en-US"/>
        </a:p>
      </dgm:t>
    </dgm:pt>
    <dgm:pt modelId="{0399D74D-0525-4269-B09B-BF4147DD2EEC}">
      <dgm:prSet phldrT="[Text]"/>
      <dgm:spPr/>
      <dgm:t>
        <a:bodyPr/>
        <a:lstStyle/>
        <a:p>
          <a:r>
            <a:rPr lang="en-US" dirty="0" smtClean="0"/>
            <a:t>Voltage modification</a:t>
          </a:r>
        </a:p>
      </dgm:t>
    </dgm:pt>
    <dgm:pt modelId="{6790A505-2A53-426E-8BF7-3EC883721B83}" type="parTrans" cxnId="{11A33AFE-713C-4F14-AD01-39817EBA6CCA}">
      <dgm:prSet/>
      <dgm:spPr/>
      <dgm:t>
        <a:bodyPr/>
        <a:lstStyle/>
        <a:p>
          <a:endParaRPr lang="en-US"/>
        </a:p>
      </dgm:t>
    </dgm:pt>
    <dgm:pt modelId="{1F4CB08A-D22B-49DD-BDF4-4FC252BA3862}" type="sibTrans" cxnId="{11A33AFE-713C-4F14-AD01-39817EBA6CCA}">
      <dgm:prSet/>
      <dgm:spPr/>
      <dgm:t>
        <a:bodyPr/>
        <a:lstStyle/>
        <a:p>
          <a:endParaRPr lang="en-US"/>
        </a:p>
      </dgm:t>
    </dgm:pt>
    <dgm:pt modelId="{483B6543-C12C-41D0-B98E-F71F281D4756}">
      <dgm:prSet phldrT="[Text]"/>
      <dgm:spPr/>
      <dgm:t>
        <a:bodyPr/>
        <a:lstStyle/>
        <a:p>
          <a:r>
            <a:rPr lang="en-US" dirty="0" smtClean="0"/>
            <a:t>Temperature modification</a:t>
          </a:r>
        </a:p>
      </dgm:t>
    </dgm:pt>
    <dgm:pt modelId="{49F07B21-E549-488B-A15B-DB859FC72B9F}" type="parTrans" cxnId="{CB0DC8E5-AD68-4280-BD86-28A10D578E3B}">
      <dgm:prSet/>
      <dgm:spPr/>
      <dgm:t>
        <a:bodyPr/>
        <a:lstStyle/>
        <a:p>
          <a:endParaRPr lang="en-US"/>
        </a:p>
      </dgm:t>
    </dgm:pt>
    <dgm:pt modelId="{C2A8A437-D41B-4F5F-8733-02A1BFB616DA}" type="sibTrans" cxnId="{CB0DC8E5-AD68-4280-BD86-28A10D578E3B}">
      <dgm:prSet/>
      <dgm:spPr/>
      <dgm:t>
        <a:bodyPr/>
        <a:lstStyle/>
        <a:p>
          <a:endParaRPr lang="en-US"/>
        </a:p>
      </dgm:t>
    </dgm:pt>
    <dgm:pt modelId="{5E2B0E5D-F957-4D4B-AD33-48BAAA63191D}" type="pres">
      <dgm:prSet presAssocID="{1F1D72A8-7299-4D39-9694-E5691DCA7F41}" presName="mainComposite" presStyleCnt="0">
        <dgm:presLayoutVars>
          <dgm:chPref val="1"/>
          <dgm:dir/>
          <dgm:animOne val="branch"/>
          <dgm:animLvl val="lvl"/>
          <dgm:resizeHandles val="exact"/>
        </dgm:presLayoutVars>
      </dgm:prSet>
      <dgm:spPr/>
      <dgm:t>
        <a:bodyPr/>
        <a:lstStyle/>
        <a:p>
          <a:endParaRPr lang="en-US"/>
        </a:p>
      </dgm:t>
    </dgm:pt>
    <dgm:pt modelId="{2BEDEAC9-12AE-4947-93C5-B968FB8556E1}" type="pres">
      <dgm:prSet presAssocID="{1F1D72A8-7299-4D39-9694-E5691DCA7F41}" presName="hierFlow" presStyleCnt="0"/>
      <dgm:spPr/>
    </dgm:pt>
    <dgm:pt modelId="{6CD1EE4C-B3E0-449D-8265-B533FC039273}" type="pres">
      <dgm:prSet presAssocID="{1F1D72A8-7299-4D39-9694-E5691DCA7F41}" presName="hierChild1" presStyleCnt="0">
        <dgm:presLayoutVars>
          <dgm:chPref val="1"/>
          <dgm:animOne val="branch"/>
          <dgm:animLvl val="lvl"/>
        </dgm:presLayoutVars>
      </dgm:prSet>
      <dgm:spPr/>
    </dgm:pt>
    <dgm:pt modelId="{E0EA89F5-AC84-46EE-B9BB-EF85AE4595F3}" type="pres">
      <dgm:prSet presAssocID="{0C632E53-8404-407A-ABFF-FBF970EB4220}" presName="Name17" presStyleCnt="0"/>
      <dgm:spPr/>
    </dgm:pt>
    <dgm:pt modelId="{AFF1C6FE-8F17-44E9-B4A4-B34085E4E063}" type="pres">
      <dgm:prSet presAssocID="{0C632E53-8404-407A-ABFF-FBF970EB4220}" presName="level1Shape" presStyleLbl="node0" presStyleIdx="0" presStyleCnt="1" custLinFactX="-100000" custLinFactNeighborX="-180656">
        <dgm:presLayoutVars>
          <dgm:chPref val="3"/>
        </dgm:presLayoutVars>
      </dgm:prSet>
      <dgm:spPr/>
      <dgm:t>
        <a:bodyPr/>
        <a:lstStyle/>
        <a:p>
          <a:endParaRPr lang="en-US"/>
        </a:p>
      </dgm:t>
    </dgm:pt>
    <dgm:pt modelId="{C1B4AEEA-D02E-4910-AFAD-1BF21494B879}" type="pres">
      <dgm:prSet presAssocID="{0C632E53-8404-407A-ABFF-FBF970EB4220}" presName="hierChild2" presStyleCnt="0"/>
      <dgm:spPr/>
    </dgm:pt>
    <dgm:pt modelId="{FBC584D7-27FA-496B-A9BA-3BB310F20405}" type="pres">
      <dgm:prSet presAssocID="{BAEC2E07-5BF7-4154-97E9-18E1E9A84799}" presName="Name25" presStyleLbl="parChTrans1D2" presStyleIdx="0" presStyleCnt="2"/>
      <dgm:spPr/>
      <dgm:t>
        <a:bodyPr/>
        <a:lstStyle/>
        <a:p>
          <a:endParaRPr lang="en-US"/>
        </a:p>
      </dgm:t>
    </dgm:pt>
    <dgm:pt modelId="{8F45346A-6A15-42F1-8830-C54D5723DE32}" type="pres">
      <dgm:prSet presAssocID="{BAEC2E07-5BF7-4154-97E9-18E1E9A84799}" presName="connTx" presStyleLbl="parChTrans1D2" presStyleIdx="0" presStyleCnt="2"/>
      <dgm:spPr/>
      <dgm:t>
        <a:bodyPr/>
        <a:lstStyle/>
        <a:p>
          <a:endParaRPr lang="en-US"/>
        </a:p>
      </dgm:t>
    </dgm:pt>
    <dgm:pt modelId="{A07AECBC-6D8A-4A50-939D-9F2CC5C8D2AF}" type="pres">
      <dgm:prSet presAssocID="{F6A87D95-4B62-4D2B-90F8-47C56789C8B8}" presName="Name30" presStyleCnt="0"/>
      <dgm:spPr/>
    </dgm:pt>
    <dgm:pt modelId="{B2CEFFB5-2D15-4F86-9B1F-4CA65A802747}" type="pres">
      <dgm:prSet presAssocID="{F6A87D95-4B62-4D2B-90F8-47C56789C8B8}" presName="level2Shape" presStyleLbl="node2" presStyleIdx="0" presStyleCnt="2" custLinFactX="-30190" custLinFactNeighborX="-100000"/>
      <dgm:spPr/>
      <dgm:t>
        <a:bodyPr/>
        <a:lstStyle/>
        <a:p>
          <a:endParaRPr lang="en-US"/>
        </a:p>
      </dgm:t>
    </dgm:pt>
    <dgm:pt modelId="{3564B081-915A-4DC9-8113-AC336438534E}" type="pres">
      <dgm:prSet presAssocID="{F6A87D95-4B62-4D2B-90F8-47C56789C8B8}" presName="hierChild3" presStyleCnt="0"/>
      <dgm:spPr/>
    </dgm:pt>
    <dgm:pt modelId="{FC0B06BB-D69C-4F90-A4C8-33C110C7ED37}" type="pres">
      <dgm:prSet presAssocID="{4DFC1D38-D91D-4072-82F6-129DFC5586F8}" presName="Name25" presStyleLbl="parChTrans1D3" presStyleIdx="0" presStyleCnt="10"/>
      <dgm:spPr/>
      <dgm:t>
        <a:bodyPr/>
        <a:lstStyle/>
        <a:p>
          <a:endParaRPr lang="en-US"/>
        </a:p>
      </dgm:t>
    </dgm:pt>
    <dgm:pt modelId="{6D7389D9-BBDF-4AA3-841C-52249B182AFC}" type="pres">
      <dgm:prSet presAssocID="{4DFC1D38-D91D-4072-82F6-129DFC5586F8}" presName="connTx" presStyleLbl="parChTrans1D3" presStyleIdx="0" presStyleCnt="10"/>
      <dgm:spPr/>
      <dgm:t>
        <a:bodyPr/>
        <a:lstStyle/>
        <a:p>
          <a:endParaRPr lang="en-US"/>
        </a:p>
      </dgm:t>
    </dgm:pt>
    <dgm:pt modelId="{DF3F4ACA-F166-4331-A2B8-6DCBD811B7BF}" type="pres">
      <dgm:prSet presAssocID="{034209D8-ECED-42BF-8BB2-87C35768E298}" presName="Name30" presStyleCnt="0"/>
      <dgm:spPr/>
    </dgm:pt>
    <dgm:pt modelId="{CF7427EB-AD44-4A01-8D74-96EFD8883C79}" type="pres">
      <dgm:prSet presAssocID="{034209D8-ECED-42BF-8BB2-87C35768E298}" presName="level2Shape" presStyleLbl="node3" presStyleIdx="0" presStyleCnt="10" custLinFactX="99667" custLinFactNeighborX="100000"/>
      <dgm:spPr/>
      <dgm:t>
        <a:bodyPr/>
        <a:lstStyle/>
        <a:p>
          <a:endParaRPr lang="en-US"/>
        </a:p>
      </dgm:t>
    </dgm:pt>
    <dgm:pt modelId="{A5EA2BA8-4596-46D0-B253-CD675D05576A}" type="pres">
      <dgm:prSet presAssocID="{034209D8-ECED-42BF-8BB2-87C35768E298}" presName="hierChild3" presStyleCnt="0"/>
      <dgm:spPr/>
    </dgm:pt>
    <dgm:pt modelId="{372F9679-445C-4D36-AF8F-892878D587BC}" type="pres">
      <dgm:prSet presAssocID="{C4070CF9-39B3-41B1-9B90-62ADEA6A80AB}" presName="Name25" presStyleLbl="parChTrans1D3" presStyleIdx="1" presStyleCnt="10"/>
      <dgm:spPr/>
      <dgm:t>
        <a:bodyPr/>
        <a:lstStyle/>
        <a:p>
          <a:endParaRPr lang="en-US"/>
        </a:p>
      </dgm:t>
    </dgm:pt>
    <dgm:pt modelId="{478D80DA-7E8B-41DA-9B28-CF600CD8FB87}" type="pres">
      <dgm:prSet presAssocID="{C4070CF9-39B3-41B1-9B90-62ADEA6A80AB}" presName="connTx" presStyleLbl="parChTrans1D3" presStyleIdx="1" presStyleCnt="10"/>
      <dgm:spPr/>
      <dgm:t>
        <a:bodyPr/>
        <a:lstStyle/>
        <a:p>
          <a:endParaRPr lang="en-US"/>
        </a:p>
      </dgm:t>
    </dgm:pt>
    <dgm:pt modelId="{719AA47D-135B-4559-A92E-CB185C078F16}" type="pres">
      <dgm:prSet presAssocID="{BC77A0A5-8F33-4A3B-A7D0-5FA28C99DBD9}" presName="Name30" presStyleCnt="0"/>
      <dgm:spPr/>
    </dgm:pt>
    <dgm:pt modelId="{C79509F6-1878-464D-AFAE-1527DB490326}" type="pres">
      <dgm:prSet presAssocID="{BC77A0A5-8F33-4A3B-A7D0-5FA28C99DBD9}" presName="level2Shape" presStyleLbl="node3" presStyleIdx="1" presStyleCnt="10" custLinFactX="99667" custLinFactNeighborX="100000"/>
      <dgm:spPr/>
      <dgm:t>
        <a:bodyPr/>
        <a:lstStyle/>
        <a:p>
          <a:endParaRPr lang="en-US"/>
        </a:p>
      </dgm:t>
    </dgm:pt>
    <dgm:pt modelId="{95E71DD9-7199-4D82-AF07-6DE849F9EC7D}" type="pres">
      <dgm:prSet presAssocID="{BC77A0A5-8F33-4A3B-A7D0-5FA28C99DBD9}" presName="hierChild3" presStyleCnt="0"/>
      <dgm:spPr/>
    </dgm:pt>
    <dgm:pt modelId="{7A174DCE-91ED-4C64-82DC-9531DFEFD4BD}" type="pres">
      <dgm:prSet presAssocID="{5719C282-05DC-4AAC-8ADE-09AA890B88F9}" presName="Name25" presStyleLbl="parChTrans1D3" presStyleIdx="2" presStyleCnt="10"/>
      <dgm:spPr/>
      <dgm:t>
        <a:bodyPr/>
        <a:lstStyle/>
        <a:p>
          <a:endParaRPr lang="en-US"/>
        </a:p>
      </dgm:t>
    </dgm:pt>
    <dgm:pt modelId="{65158447-9764-4C6F-9125-78270EF35866}" type="pres">
      <dgm:prSet presAssocID="{5719C282-05DC-4AAC-8ADE-09AA890B88F9}" presName="connTx" presStyleLbl="parChTrans1D3" presStyleIdx="2" presStyleCnt="10"/>
      <dgm:spPr/>
      <dgm:t>
        <a:bodyPr/>
        <a:lstStyle/>
        <a:p>
          <a:endParaRPr lang="en-US"/>
        </a:p>
      </dgm:t>
    </dgm:pt>
    <dgm:pt modelId="{A85C3F60-3E5F-41EE-AB04-BEBE68436C66}" type="pres">
      <dgm:prSet presAssocID="{F9EE5779-C8D8-4939-A947-376C61EC0402}" presName="Name30" presStyleCnt="0"/>
      <dgm:spPr/>
    </dgm:pt>
    <dgm:pt modelId="{DC052421-BA47-49F7-B723-F4FC123CEE80}" type="pres">
      <dgm:prSet presAssocID="{F9EE5779-C8D8-4939-A947-376C61EC0402}" presName="level2Shape" presStyleLbl="node3" presStyleIdx="2" presStyleCnt="10" custLinFactX="99667" custLinFactNeighborX="100000"/>
      <dgm:spPr/>
      <dgm:t>
        <a:bodyPr/>
        <a:lstStyle/>
        <a:p>
          <a:endParaRPr lang="en-US"/>
        </a:p>
      </dgm:t>
    </dgm:pt>
    <dgm:pt modelId="{24995779-48C8-47B6-8F27-FBDC4E57200D}" type="pres">
      <dgm:prSet presAssocID="{F9EE5779-C8D8-4939-A947-376C61EC0402}" presName="hierChild3" presStyleCnt="0"/>
      <dgm:spPr/>
    </dgm:pt>
    <dgm:pt modelId="{97F915A8-0DF6-41CD-B2E7-25B4380C03DC}" type="pres">
      <dgm:prSet presAssocID="{88BF4A70-B91E-4B79-8E0B-B9F9CE070B9B}" presName="Name25" presStyleLbl="parChTrans1D3" presStyleIdx="3" presStyleCnt="10"/>
      <dgm:spPr/>
      <dgm:t>
        <a:bodyPr/>
        <a:lstStyle/>
        <a:p>
          <a:endParaRPr lang="en-US"/>
        </a:p>
      </dgm:t>
    </dgm:pt>
    <dgm:pt modelId="{3389EA24-950F-458A-8DD1-9B56BF46D1B5}" type="pres">
      <dgm:prSet presAssocID="{88BF4A70-B91E-4B79-8E0B-B9F9CE070B9B}" presName="connTx" presStyleLbl="parChTrans1D3" presStyleIdx="3" presStyleCnt="10"/>
      <dgm:spPr/>
      <dgm:t>
        <a:bodyPr/>
        <a:lstStyle/>
        <a:p>
          <a:endParaRPr lang="en-US"/>
        </a:p>
      </dgm:t>
    </dgm:pt>
    <dgm:pt modelId="{2397AEE8-5F7C-4BE9-906B-A5DD291E8A7C}" type="pres">
      <dgm:prSet presAssocID="{413B0EA6-3E32-438A-8C87-301B0D669E1C}" presName="Name30" presStyleCnt="0"/>
      <dgm:spPr/>
    </dgm:pt>
    <dgm:pt modelId="{B38C603A-AF3F-4793-95EE-AD870E29F615}" type="pres">
      <dgm:prSet presAssocID="{413B0EA6-3E32-438A-8C87-301B0D669E1C}" presName="level2Shape" presStyleLbl="node3" presStyleIdx="3" presStyleCnt="10" custLinFactX="99667" custLinFactNeighborX="100000"/>
      <dgm:spPr/>
      <dgm:t>
        <a:bodyPr/>
        <a:lstStyle/>
        <a:p>
          <a:endParaRPr lang="en-US"/>
        </a:p>
      </dgm:t>
    </dgm:pt>
    <dgm:pt modelId="{3DB06130-271A-4A33-A8FD-CDAAB27D2708}" type="pres">
      <dgm:prSet presAssocID="{413B0EA6-3E32-438A-8C87-301B0D669E1C}" presName="hierChild3" presStyleCnt="0"/>
      <dgm:spPr/>
    </dgm:pt>
    <dgm:pt modelId="{D21D5F63-CEAE-40D5-8091-BCA8798FEED7}" type="pres">
      <dgm:prSet presAssocID="{993AC2D5-EF48-404B-9193-7652B39F906A}" presName="Name25" presStyleLbl="parChTrans1D3" presStyleIdx="4" presStyleCnt="10"/>
      <dgm:spPr/>
      <dgm:t>
        <a:bodyPr/>
        <a:lstStyle/>
        <a:p>
          <a:endParaRPr lang="en-US"/>
        </a:p>
      </dgm:t>
    </dgm:pt>
    <dgm:pt modelId="{CC227A84-958E-45AA-B509-3A89D625A2A0}" type="pres">
      <dgm:prSet presAssocID="{993AC2D5-EF48-404B-9193-7652B39F906A}" presName="connTx" presStyleLbl="parChTrans1D3" presStyleIdx="4" presStyleCnt="10"/>
      <dgm:spPr/>
      <dgm:t>
        <a:bodyPr/>
        <a:lstStyle/>
        <a:p>
          <a:endParaRPr lang="en-US"/>
        </a:p>
      </dgm:t>
    </dgm:pt>
    <dgm:pt modelId="{626715E5-D771-486C-A2D0-543C1BE11390}" type="pres">
      <dgm:prSet presAssocID="{E7DC10B2-E92C-4DC9-844C-3596CF1538F1}" presName="Name30" presStyleCnt="0"/>
      <dgm:spPr/>
    </dgm:pt>
    <dgm:pt modelId="{074356E5-E060-4A2D-BC67-F04CE9B13354}" type="pres">
      <dgm:prSet presAssocID="{E7DC10B2-E92C-4DC9-844C-3596CF1538F1}" presName="level2Shape" presStyleLbl="node3" presStyleIdx="4" presStyleCnt="10" custLinFactX="99667" custLinFactNeighborX="100000"/>
      <dgm:spPr/>
      <dgm:t>
        <a:bodyPr/>
        <a:lstStyle/>
        <a:p>
          <a:endParaRPr lang="en-US"/>
        </a:p>
      </dgm:t>
    </dgm:pt>
    <dgm:pt modelId="{42D0EBC1-200B-4205-A257-C447C0C611DB}" type="pres">
      <dgm:prSet presAssocID="{E7DC10B2-E92C-4DC9-844C-3596CF1538F1}" presName="hierChild3" presStyleCnt="0"/>
      <dgm:spPr/>
    </dgm:pt>
    <dgm:pt modelId="{10298B00-2164-4F65-A1BB-F56D018F9503}" type="pres">
      <dgm:prSet presAssocID="{65302993-F81A-4EF8-97BF-ECA1E4D1CEEA}" presName="Name25" presStyleLbl="parChTrans1D2" presStyleIdx="1" presStyleCnt="2"/>
      <dgm:spPr/>
      <dgm:t>
        <a:bodyPr/>
        <a:lstStyle/>
        <a:p>
          <a:endParaRPr lang="en-US"/>
        </a:p>
      </dgm:t>
    </dgm:pt>
    <dgm:pt modelId="{0F1C9A78-3DA6-4FFF-A831-AE03522ACF9D}" type="pres">
      <dgm:prSet presAssocID="{65302993-F81A-4EF8-97BF-ECA1E4D1CEEA}" presName="connTx" presStyleLbl="parChTrans1D2" presStyleIdx="1" presStyleCnt="2"/>
      <dgm:spPr/>
      <dgm:t>
        <a:bodyPr/>
        <a:lstStyle/>
        <a:p>
          <a:endParaRPr lang="en-US"/>
        </a:p>
      </dgm:t>
    </dgm:pt>
    <dgm:pt modelId="{B2BB36FD-0CAC-492E-98B9-1E80D1D8DD46}" type="pres">
      <dgm:prSet presAssocID="{97FE592E-168F-4B93-AB85-58320652C75E}" presName="Name30" presStyleCnt="0"/>
      <dgm:spPr/>
    </dgm:pt>
    <dgm:pt modelId="{AA5C94DD-A6CF-4E23-AFC7-00680B167AD1}" type="pres">
      <dgm:prSet presAssocID="{97FE592E-168F-4B93-AB85-58320652C75E}" presName="level2Shape" presStyleLbl="node2" presStyleIdx="1" presStyleCnt="2" custLinFactX="-25921" custLinFactNeighborX="-100000"/>
      <dgm:spPr/>
      <dgm:t>
        <a:bodyPr/>
        <a:lstStyle/>
        <a:p>
          <a:endParaRPr lang="en-US"/>
        </a:p>
      </dgm:t>
    </dgm:pt>
    <dgm:pt modelId="{7492C7BD-E6CD-449A-BFAA-5DF3B318B6BC}" type="pres">
      <dgm:prSet presAssocID="{97FE592E-168F-4B93-AB85-58320652C75E}" presName="hierChild3" presStyleCnt="0"/>
      <dgm:spPr/>
    </dgm:pt>
    <dgm:pt modelId="{EC201CD0-C052-4E45-AB07-A1A2B9E79B6B}" type="pres">
      <dgm:prSet presAssocID="{FCDC8077-A671-40B7-9125-D96B085907F4}" presName="Name25" presStyleLbl="parChTrans1D3" presStyleIdx="5" presStyleCnt="10"/>
      <dgm:spPr/>
      <dgm:t>
        <a:bodyPr/>
        <a:lstStyle/>
        <a:p>
          <a:endParaRPr lang="en-US"/>
        </a:p>
      </dgm:t>
    </dgm:pt>
    <dgm:pt modelId="{E71C10BD-6B5A-4CFB-A569-355DD7A4150B}" type="pres">
      <dgm:prSet presAssocID="{FCDC8077-A671-40B7-9125-D96B085907F4}" presName="connTx" presStyleLbl="parChTrans1D3" presStyleIdx="5" presStyleCnt="10"/>
      <dgm:spPr/>
      <dgm:t>
        <a:bodyPr/>
        <a:lstStyle/>
        <a:p>
          <a:endParaRPr lang="en-US"/>
        </a:p>
      </dgm:t>
    </dgm:pt>
    <dgm:pt modelId="{00A9946F-1BBF-4BE8-8B74-58522F8BADF9}" type="pres">
      <dgm:prSet presAssocID="{CC02932C-9E25-464D-929D-A6FE14461D50}" presName="Name30" presStyleCnt="0"/>
      <dgm:spPr/>
    </dgm:pt>
    <dgm:pt modelId="{E23083F9-960E-4D6A-B698-80018C66E596}" type="pres">
      <dgm:prSet presAssocID="{CC02932C-9E25-464D-929D-A6FE14461D50}" presName="level2Shape" presStyleLbl="node3" presStyleIdx="5" presStyleCnt="10" custLinFactX="99667" custLinFactNeighborX="100000"/>
      <dgm:spPr/>
      <dgm:t>
        <a:bodyPr/>
        <a:lstStyle/>
        <a:p>
          <a:endParaRPr lang="en-US"/>
        </a:p>
      </dgm:t>
    </dgm:pt>
    <dgm:pt modelId="{D8F32E32-DEEC-475E-9D1C-7E83EDFCB1EB}" type="pres">
      <dgm:prSet presAssocID="{CC02932C-9E25-464D-929D-A6FE14461D50}" presName="hierChild3" presStyleCnt="0"/>
      <dgm:spPr/>
    </dgm:pt>
    <dgm:pt modelId="{51ED048F-169F-4DC1-80CA-2D6FAA04CA0D}" type="pres">
      <dgm:prSet presAssocID="{A8D69B65-1AD1-4EF0-AF98-F4983E0D4F4F}" presName="Name25" presStyleLbl="parChTrans1D3" presStyleIdx="6" presStyleCnt="10"/>
      <dgm:spPr/>
      <dgm:t>
        <a:bodyPr/>
        <a:lstStyle/>
        <a:p>
          <a:endParaRPr lang="en-US"/>
        </a:p>
      </dgm:t>
    </dgm:pt>
    <dgm:pt modelId="{2594C98A-3A39-4737-87BF-08250195793B}" type="pres">
      <dgm:prSet presAssocID="{A8D69B65-1AD1-4EF0-AF98-F4983E0D4F4F}" presName="connTx" presStyleLbl="parChTrans1D3" presStyleIdx="6" presStyleCnt="10"/>
      <dgm:spPr/>
      <dgm:t>
        <a:bodyPr/>
        <a:lstStyle/>
        <a:p>
          <a:endParaRPr lang="en-US"/>
        </a:p>
      </dgm:t>
    </dgm:pt>
    <dgm:pt modelId="{DF58C21E-8F6D-4781-BDF7-BE7987EBFE0A}" type="pres">
      <dgm:prSet presAssocID="{A8853445-17AA-4E1F-92CC-8115CE1D9296}" presName="Name30" presStyleCnt="0"/>
      <dgm:spPr/>
    </dgm:pt>
    <dgm:pt modelId="{6DCB3E89-2FEE-46B3-940A-36C83FE49A13}" type="pres">
      <dgm:prSet presAssocID="{A8853445-17AA-4E1F-92CC-8115CE1D9296}" presName="level2Shape" presStyleLbl="node3" presStyleIdx="6" presStyleCnt="10" custLinFactX="99667" custLinFactNeighborX="100000"/>
      <dgm:spPr/>
      <dgm:t>
        <a:bodyPr/>
        <a:lstStyle/>
        <a:p>
          <a:endParaRPr lang="en-US"/>
        </a:p>
      </dgm:t>
    </dgm:pt>
    <dgm:pt modelId="{CACC4E6E-9AE8-4D74-9750-8E44D74B772B}" type="pres">
      <dgm:prSet presAssocID="{A8853445-17AA-4E1F-92CC-8115CE1D9296}" presName="hierChild3" presStyleCnt="0"/>
      <dgm:spPr/>
    </dgm:pt>
    <dgm:pt modelId="{9D8A2528-B76F-48C2-94E5-7F6349D4B109}" type="pres">
      <dgm:prSet presAssocID="{E8FF7FAE-9A9A-4667-8E01-F61B159455EF}" presName="Name25" presStyleLbl="parChTrans1D3" presStyleIdx="7" presStyleCnt="10"/>
      <dgm:spPr/>
      <dgm:t>
        <a:bodyPr/>
        <a:lstStyle/>
        <a:p>
          <a:endParaRPr lang="en-US"/>
        </a:p>
      </dgm:t>
    </dgm:pt>
    <dgm:pt modelId="{D6D9B145-2397-455D-8DD1-2137E73E3C14}" type="pres">
      <dgm:prSet presAssocID="{E8FF7FAE-9A9A-4667-8E01-F61B159455EF}" presName="connTx" presStyleLbl="parChTrans1D3" presStyleIdx="7" presStyleCnt="10"/>
      <dgm:spPr/>
      <dgm:t>
        <a:bodyPr/>
        <a:lstStyle/>
        <a:p>
          <a:endParaRPr lang="en-US"/>
        </a:p>
      </dgm:t>
    </dgm:pt>
    <dgm:pt modelId="{290D47AF-397E-4904-A45E-639048E5D54D}" type="pres">
      <dgm:prSet presAssocID="{A30BB211-10CF-4171-949A-E67F921A932E}" presName="Name30" presStyleCnt="0"/>
      <dgm:spPr/>
    </dgm:pt>
    <dgm:pt modelId="{7E671E21-D49A-46D7-8F14-8743BE7C76D4}" type="pres">
      <dgm:prSet presAssocID="{A30BB211-10CF-4171-949A-E67F921A932E}" presName="level2Shape" presStyleLbl="node3" presStyleIdx="7" presStyleCnt="10" custLinFactX="99667" custLinFactNeighborX="100000"/>
      <dgm:spPr/>
      <dgm:t>
        <a:bodyPr/>
        <a:lstStyle/>
        <a:p>
          <a:endParaRPr lang="en-US"/>
        </a:p>
      </dgm:t>
    </dgm:pt>
    <dgm:pt modelId="{2F683028-A67A-4A32-BEB9-0CC266196EAF}" type="pres">
      <dgm:prSet presAssocID="{A30BB211-10CF-4171-949A-E67F921A932E}" presName="hierChild3" presStyleCnt="0"/>
      <dgm:spPr/>
    </dgm:pt>
    <dgm:pt modelId="{811DD2DF-13C6-4F21-8329-BF0949CD9880}" type="pres">
      <dgm:prSet presAssocID="{6790A505-2A53-426E-8BF7-3EC883721B83}" presName="Name25" presStyleLbl="parChTrans1D3" presStyleIdx="8" presStyleCnt="10"/>
      <dgm:spPr/>
      <dgm:t>
        <a:bodyPr/>
        <a:lstStyle/>
        <a:p>
          <a:endParaRPr lang="en-US"/>
        </a:p>
      </dgm:t>
    </dgm:pt>
    <dgm:pt modelId="{869547C0-44FB-4FBD-936E-BF905801D636}" type="pres">
      <dgm:prSet presAssocID="{6790A505-2A53-426E-8BF7-3EC883721B83}" presName="connTx" presStyleLbl="parChTrans1D3" presStyleIdx="8" presStyleCnt="10"/>
      <dgm:spPr/>
      <dgm:t>
        <a:bodyPr/>
        <a:lstStyle/>
        <a:p>
          <a:endParaRPr lang="en-US"/>
        </a:p>
      </dgm:t>
    </dgm:pt>
    <dgm:pt modelId="{7E944E87-2148-469A-89E1-918806E34102}" type="pres">
      <dgm:prSet presAssocID="{0399D74D-0525-4269-B09B-BF4147DD2EEC}" presName="Name30" presStyleCnt="0"/>
      <dgm:spPr/>
    </dgm:pt>
    <dgm:pt modelId="{6086A14B-C765-4AE8-A106-F1E9C3CF470D}" type="pres">
      <dgm:prSet presAssocID="{0399D74D-0525-4269-B09B-BF4147DD2EEC}" presName="level2Shape" presStyleLbl="node3" presStyleIdx="8" presStyleCnt="10" custLinFactX="99667" custLinFactNeighborX="100000"/>
      <dgm:spPr/>
      <dgm:t>
        <a:bodyPr/>
        <a:lstStyle/>
        <a:p>
          <a:endParaRPr lang="en-US"/>
        </a:p>
      </dgm:t>
    </dgm:pt>
    <dgm:pt modelId="{7453C629-4F33-427B-A47D-C2D347C33C18}" type="pres">
      <dgm:prSet presAssocID="{0399D74D-0525-4269-B09B-BF4147DD2EEC}" presName="hierChild3" presStyleCnt="0"/>
      <dgm:spPr/>
    </dgm:pt>
    <dgm:pt modelId="{9F0BD221-C1DE-413F-8186-9F655020D8AE}" type="pres">
      <dgm:prSet presAssocID="{49F07B21-E549-488B-A15B-DB859FC72B9F}" presName="Name25" presStyleLbl="parChTrans1D3" presStyleIdx="9" presStyleCnt="10"/>
      <dgm:spPr/>
      <dgm:t>
        <a:bodyPr/>
        <a:lstStyle/>
        <a:p>
          <a:endParaRPr lang="en-US"/>
        </a:p>
      </dgm:t>
    </dgm:pt>
    <dgm:pt modelId="{523BA71A-2F92-4A8A-A969-6EF15A616739}" type="pres">
      <dgm:prSet presAssocID="{49F07B21-E549-488B-A15B-DB859FC72B9F}" presName="connTx" presStyleLbl="parChTrans1D3" presStyleIdx="9" presStyleCnt="10"/>
      <dgm:spPr/>
      <dgm:t>
        <a:bodyPr/>
        <a:lstStyle/>
        <a:p>
          <a:endParaRPr lang="en-US"/>
        </a:p>
      </dgm:t>
    </dgm:pt>
    <dgm:pt modelId="{57D7A8A5-887B-46E5-98D6-9714237E70B9}" type="pres">
      <dgm:prSet presAssocID="{483B6543-C12C-41D0-B98E-F71F281D4756}" presName="Name30" presStyleCnt="0"/>
      <dgm:spPr/>
    </dgm:pt>
    <dgm:pt modelId="{9AA2E11D-0E61-4933-B9FD-5C223FF96A36}" type="pres">
      <dgm:prSet presAssocID="{483B6543-C12C-41D0-B98E-F71F281D4756}" presName="level2Shape" presStyleLbl="node3" presStyleIdx="9" presStyleCnt="10" custLinFactX="99667" custLinFactNeighborX="100000"/>
      <dgm:spPr/>
      <dgm:t>
        <a:bodyPr/>
        <a:lstStyle/>
        <a:p>
          <a:endParaRPr lang="en-US"/>
        </a:p>
      </dgm:t>
    </dgm:pt>
    <dgm:pt modelId="{CECECCC2-B1AA-44EA-8A3B-934EE6F0564F}" type="pres">
      <dgm:prSet presAssocID="{483B6543-C12C-41D0-B98E-F71F281D4756}" presName="hierChild3" presStyleCnt="0"/>
      <dgm:spPr/>
    </dgm:pt>
    <dgm:pt modelId="{A85ADF8A-DA42-4842-A369-ADE43937D942}" type="pres">
      <dgm:prSet presAssocID="{1F1D72A8-7299-4D39-9694-E5691DCA7F41}" presName="bgShapesFlow" presStyleCnt="0"/>
      <dgm:spPr/>
    </dgm:pt>
  </dgm:ptLst>
  <dgm:cxnLst>
    <dgm:cxn modelId="{C5778D3D-AB59-4DBA-ABA1-47121314506C}" type="presOf" srcId="{65302993-F81A-4EF8-97BF-ECA1E4D1CEEA}" destId="{10298B00-2164-4F65-A1BB-F56D018F9503}" srcOrd="0" destOrd="0" presId="urn:microsoft.com/office/officeart/2005/8/layout/hierarchy5"/>
    <dgm:cxn modelId="{1A2058BA-4AFB-4E47-8EA0-5EDC72BB57EC}" type="presOf" srcId="{F6A87D95-4B62-4D2B-90F8-47C56789C8B8}" destId="{B2CEFFB5-2D15-4F86-9B1F-4CA65A802747}" srcOrd="0" destOrd="0" presId="urn:microsoft.com/office/officeart/2005/8/layout/hierarchy5"/>
    <dgm:cxn modelId="{3BD76C9A-E755-4FD6-B684-8244A7FB9797}" type="presOf" srcId="{E8FF7FAE-9A9A-4667-8E01-F61B159455EF}" destId="{9D8A2528-B76F-48C2-94E5-7F6349D4B109}" srcOrd="0" destOrd="0" presId="urn:microsoft.com/office/officeart/2005/8/layout/hierarchy5"/>
    <dgm:cxn modelId="{427098A0-8CFE-4F98-87F5-0C7349F825A1}" type="presOf" srcId="{88BF4A70-B91E-4B79-8E0B-B9F9CE070B9B}" destId="{97F915A8-0DF6-41CD-B2E7-25B4380C03DC}" srcOrd="0" destOrd="0" presId="urn:microsoft.com/office/officeart/2005/8/layout/hierarchy5"/>
    <dgm:cxn modelId="{CB0DC8E5-AD68-4280-BD86-28A10D578E3B}" srcId="{97FE592E-168F-4B93-AB85-58320652C75E}" destId="{483B6543-C12C-41D0-B98E-F71F281D4756}" srcOrd="4" destOrd="0" parTransId="{49F07B21-E549-488B-A15B-DB859FC72B9F}" sibTransId="{C2A8A437-D41B-4F5F-8733-02A1BFB616DA}"/>
    <dgm:cxn modelId="{B5C19359-7281-44F1-A6E6-CEA206BF1A01}" type="presOf" srcId="{BAEC2E07-5BF7-4154-97E9-18E1E9A84799}" destId="{FBC584D7-27FA-496B-A9BA-3BB310F20405}" srcOrd="0" destOrd="0" presId="urn:microsoft.com/office/officeart/2005/8/layout/hierarchy5"/>
    <dgm:cxn modelId="{958967D9-5AAE-4467-8A4E-3939E9648D1C}" type="presOf" srcId="{97FE592E-168F-4B93-AB85-58320652C75E}" destId="{AA5C94DD-A6CF-4E23-AFC7-00680B167AD1}" srcOrd="0" destOrd="0" presId="urn:microsoft.com/office/officeart/2005/8/layout/hierarchy5"/>
    <dgm:cxn modelId="{F5434258-D4BF-47E0-8069-19EC22591005}" type="presOf" srcId="{483B6543-C12C-41D0-B98E-F71F281D4756}" destId="{9AA2E11D-0E61-4933-B9FD-5C223FF96A36}" srcOrd="0" destOrd="0" presId="urn:microsoft.com/office/officeart/2005/8/layout/hierarchy5"/>
    <dgm:cxn modelId="{4DA867B5-5447-4274-9EEE-4CFC8FBC5171}" type="presOf" srcId="{993AC2D5-EF48-404B-9193-7652B39F906A}" destId="{D21D5F63-CEAE-40D5-8091-BCA8798FEED7}" srcOrd="0" destOrd="0" presId="urn:microsoft.com/office/officeart/2005/8/layout/hierarchy5"/>
    <dgm:cxn modelId="{48C20172-DB9E-48B7-9B09-6B6C50FF6031}" type="presOf" srcId="{1F1D72A8-7299-4D39-9694-E5691DCA7F41}" destId="{5E2B0E5D-F957-4D4B-AD33-48BAAA63191D}" srcOrd="0" destOrd="0" presId="urn:microsoft.com/office/officeart/2005/8/layout/hierarchy5"/>
    <dgm:cxn modelId="{C091FA3D-5ACB-499E-B058-D8D20EE9D43B}" type="presOf" srcId="{5719C282-05DC-4AAC-8ADE-09AA890B88F9}" destId="{7A174DCE-91ED-4C64-82DC-9531DFEFD4BD}" srcOrd="0" destOrd="0" presId="urn:microsoft.com/office/officeart/2005/8/layout/hierarchy5"/>
    <dgm:cxn modelId="{24E3493C-9572-403A-A2DD-274739D2D637}" type="presOf" srcId="{FCDC8077-A671-40B7-9125-D96B085907F4}" destId="{EC201CD0-C052-4E45-AB07-A1A2B9E79B6B}" srcOrd="0" destOrd="0" presId="urn:microsoft.com/office/officeart/2005/8/layout/hierarchy5"/>
    <dgm:cxn modelId="{4F79C154-9893-4834-BE31-DF6F40551CDA}" type="presOf" srcId="{BC77A0A5-8F33-4A3B-A7D0-5FA28C99DBD9}" destId="{C79509F6-1878-464D-AFAE-1527DB490326}" srcOrd="0" destOrd="0" presId="urn:microsoft.com/office/officeart/2005/8/layout/hierarchy5"/>
    <dgm:cxn modelId="{893BFBD6-A550-4BF2-897D-90BFB853724C}" type="presOf" srcId="{993AC2D5-EF48-404B-9193-7652B39F906A}" destId="{CC227A84-958E-45AA-B509-3A89D625A2A0}" srcOrd="1" destOrd="0" presId="urn:microsoft.com/office/officeart/2005/8/layout/hierarchy5"/>
    <dgm:cxn modelId="{CCE60634-F7D0-4AF9-A054-3719D09734EA}" type="presOf" srcId="{F9EE5779-C8D8-4939-A947-376C61EC0402}" destId="{DC052421-BA47-49F7-B723-F4FC123CEE80}" srcOrd="0" destOrd="0" presId="urn:microsoft.com/office/officeart/2005/8/layout/hierarchy5"/>
    <dgm:cxn modelId="{C91EB41E-A978-48E7-9348-DEFE68542EE2}" type="presOf" srcId="{65302993-F81A-4EF8-97BF-ECA1E4D1CEEA}" destId="{0F1C9A78-3DA6-4FFF-A831-AE03522ACF9D}" srcOrd="1" destOrd="0" presId="urn:microsoft.com/office/officeart/2005/8/layout/hierarchy5"/>
    <dgm:cxn modelId="{DA63FB32-B94E-4EB7-836C-8FE87A09CC3C}" type="presOf" srcId="{E8FF7FAE-9A9A-4667-8E01-F61B159455EF}" destId="{D6D9B145-2397-455D-8DD1-2137E73E3C14}" srcOrd="1" destOrd="0" presId="urn:microsoft.com/office/officeart/2005/8/layout/hierarchy5"/>
    <dgm:cxn modelId="{94E917DC-6EA4-4EEC-9B8B-74AB0EC0CF39}" srcId="{97FE592E-168F-4B93-AB85-58320652C75E}" destId="{CC02932C-9E25-464D-929D-A6FE14461D50}" srcOrd="0" destOrd="0" parTransId="{FCDC8077-A671-40B7-9125-D96B085907F4}" sibTransId="{A3BB8798-37E5-45BB-98BA-424AFF9DCC4F}"/>
    <dgm:cxn modelId="{A282F88D-B13E-40B6-989D-5A7CE3F493AF}" type="presOf" srcId="{49F07B21-E549-488B-A15B-DB859FC72B9F}" destId="{523BA71A-2F92-4A8A-A969-6EF15A616739}" srcOrd="1" destOrd="0" presId="urn:microsoft.com/office/officeart/2005/8/layout/hierarchy5"/>
    <dgm:cxn modelId="{405AE757-A494-4D01-AC5A-21DC2B108B30}" srcId="{0C632E53-8404-407A-ABFF-FBF970EB4220}" destId="{F6A87D95-4B62-4D2B-90F8-47C56789C8B8}" srcOrd="0" destOrd="0" parTransId="{BAEC2E07-5BF7-4154-97E9-18E1E9A84799}" sibTransId="{C397ED56-DDCB-4A24-A8EE-98229F9D53F0}"/>
    <dgm:cxn modelId="{F879CDCE-D110-447C-A7AB-C8E93740C534}" srcId="{0C632E53-8404-407A-ABFF-FBF970EB4220}" destId="{97FE592E-168F-4B93-AB85-58320652C75E}" srcOrd="1" destOrd="0" parTransId="{65302993-F81A-4EF8-97BF-ECA1E4D1CEEA}" sibTransId="{AE91960E-8F5C-4CA1-BF9F-28D5BF7B7AEE}"/>
    <dgm:cxn modelId="{B56C38C9-19C7-420C-8D3F-ED268394F681}" srcId="{1F1D72A8-7299-4D39-9694-E5691DCA7F41}" destId="{0C632E53-8404-407A-ABFF-FBF970EB4220}" srcOrd="0" destOrd="0" parTransId="{1B3D2A6F-1DE7-4426-92BC-5C348E375A78}" sibTransId="{F6240786-50C3-43CC-9DA7-9EEAB63A3648}"/>
    <dgm:cxn modelId="{7D48C435-57E8-4EAC-9257-3219D9DA823D}" type="presOf" srcId="{BAEC2E07-5BF7-4154-97E9-18E1E9A84799}" destId="{8F45346A-6A15-42F1-8830-C54D5723DE32}" srcOrd="1" destOrd="0" presId="urn:microsoft.com/office/officeart/2005/8/layout/hierarchy5"/>
    <dgm:cxn modelId="{6A8DA965-9F77-4A54-84D4-E75BFF3B6C0F}" type="presOf" srcId="{0399D74D-0525-4269-B09B-BF4147DD2EEC}" destId="{6086A14B-C765-4AE8-A106-F1E9C3CF470D}" srcOrd="0" destOrd="0" presId="urn:microsoft.com/office/officeart/2005/8/layout/hierarchy5"/>
    <dgm:cxn modelId="{451DD9BD-210B-408B-A04C-320A48C3925E}" type="presOf" srcId="{C4070CF9-39B3-41B1-9B90-62ADEA6A80AB}" destId="{478D80DA-7E8B-41DA-9B28-CF600CD8FB87}" srcOrd="1" destOrd="0" presId="urn:microsoft.com/office/officeart/2005/8/layout/hierarchy5"/>
    <dgm:cxn modelId="{85A160F8-4392-4F08-AA36-991CB3B42C3A}" srcId="{F6A87D95-4B62-4D2B-90F8-47C56789C8B8}" destId="{413B0EA6-3E32-438A-8C87-301B0D669E1C}" srcOrd="3" destOrd="0" parTransId="{88BF4A70-B91E-4B79-8E0B-B9F9CE070B9B}" sibTransId="{8A54DB11-E768-41EF-B92D-5796E4CEECFD}"/>
    <dgm:cxn modelId="{1CDEDFEC-D799-4BD3-B1E3-AC72E73DD41C}" type="presOf" srcId="{4DFC1D38-D91D-4072-82F6-129DFC5586F8}" destId="{6D7389D9-BBDF-4AA3-841C-52249B182AFC}" srcOrd="1" destOrd="0" presId="urn:microsoft.com/office/officeart/2005/8/layout/hierarchy5"/>
    <dgm:cxn modelId="{34A5E0C0-1160-4FFF-881C-098136F29974}" type="presOf" srcId="{0C632E53-8404-407A-ABFF-FBF970EB4220}" destId="{AFF1C6FE-8F17-44E9-B4A4-B34085E4E063}" srcOrd="0" destOrd="0" presId="urn:microsoft.com/office/officeart/2005/8/layout/hierarchy5"/>
    <dgm:cxn modelId="{7AC22FFE-65CC-4C83-BF5C-53CFD04AF248}" type="presOf" srcId="{A8D69B65-1AD1-4EF0-AF98-F4983E0D4F4F}" destId="{2594C98A-3A39-4737-87BF-08250195793B}" srcOrd="1" destOrd="0" presId="urn:microsoft.com/office/officeart/2005/8/layout/hierarchy5"/>
    <dgm:cxn modelId="{D0BFEFF5-F18F-4461-8C78-C719C8A90D1E}" type="presOf" srcId="{034209D8-ECED-42BF-8BB2-87C35768E298}" destId="{CF7427EB-AD44-4A01-8D74-96EFD8883C79}" srcOrd="0" destOrd="0" presId="urn:microsoft.com/office/officeart/2005/8/layout/hierarchy5"/>
    <dgm:cxn modelId="{3354EEA5-1562-4F16-A87A-80B3F1267C4D}" srcId="{97FE592E-168F-4B93-AB85-58320652C75E}" destId="{A8853445-17AA-4E1F-92CC-8115CE1D9296}" srcOrd="1" destOrd="0" parTransId="{A8D69B65-1AD1-4EF0-AF98-F4983E0D4F4F}" sibTransId="{03C975D5-D359-4B0C-A143-C0F00908C61E}"/>
    <dgm:cxn modelId="{221C433E-72D9-44E9-B733-582835CFFD3E}" type="presOf" srcId="{C4070CF9-39B3-41B1-9B90-62ADEA6A80AB}" destId="{372F9679-445C-4D36-AF8F-892878D587BC}" srcOrd="0" destOrd="0" presId="urn:microsoft.com/office/officeart/2005/8/layout/hierarchy5"/>
    <dgm:cxn modelId="{99055278-9A2C-4644-BAA8-DA276AC930E3}" srcId="{F6A87D95-4B62-4D2B-90F8-47C56789C8B8}" destId="{E7DC10B2-E92C-4DC9-844C-3596CF1538F1}" srcOrd="4" destOrd="0" parTransId="{993AC2D5-EF48-404B-9193-7652B39F906A}" sibTransId="{95B33279-09E7-41AC-8FCF-27B7A8997F1B}"/>
    <dgm:cxn modelId="{08E8300D-832D-4D60-A385-C76DB8794686}" type="presOf" srcId="{49F07B21-E549-488B-A15B-DB859FC72B9F}" destId="{9F0BD221-C1DE-413F-8186-9F655020D8AE}" srcOrd="0" destOrd="0" presId="urn:microsoft.com/office/officeart/2005/8/layout/hierarchy5"/>
    <dgm:cxn modelId="{550637AB-C905-43E5-A47D-FE9A6E7D4EEE}" type="presOf" srcId="{A30BB211-10CF-4171-949A-E67F921A932E}" destId="{7E671E21-D49A-46D7-8F14-8743BE7C76D4}" srcOrd="0" destOrd="0" presId="urn:microsoft.com/office/officeart/2005/8/layout/hierarchy5"/>
    <dgm:cxn modelId="{DCEDC84E-A47D-474A-8B3A-405AA8A3CB4B}" srcId="{97FE592E-168F-4B93-AB85-58320652C75E}" destId="{A30BB211-10CF-4171-949A-E67F921A932E}" srcOrd="2" destOrd="0" parTransId="{E8FF7FAE-9A9A-4667-8E01-F61B159455EF}" sibTransId="{AF1500D0-BE26-41A1-A277-A9C9C3ECBB6C}"/>
    <dgm:cxn modelId="{9311E285-CA55-4E29-A089-7902B789943E}" type="presOf" srcId="{413B0EA6-3E32-438A-8C87-301B0D669E1C}" destId="{B38C603A-AF3F-4793-95EE-AD870E29F615}" srcOrd="0" destOrd="0" presId="urn:microsoft.com/office/officeart/2005/8/layout/hierarchy5"/>
    <dgm:cxn modelId="{19A5711A-77B0-4FC4-BDA1-818C06C9098E}" srcId="{F6A87D95-4B62-4D2B-90F8-47C56789C8B8}" destId="{F9EE5779-C8D8-4939-A947-376C61EC0402}" srcOrd="2" destOrd="0" parTransId="{5719C282-05DC-4AAC-8ADE-09AA890B88F9}" sibTransId="{3A96612D-E493-4E96-81DD-DB247A851286}"/>
    <dgm:cxn modelId="{EAC7BACB-FBE3-48E2-8FC3-41179ED72FF5}" type="presOf" srcId="{A8D69B65-1AD1-4EF0-AF98-F4983E0D4F4F}" destId="{51ED048F-169F-4DC1-80CA-2D6FAA04CA0D}" srcOrd="0" destOrd="0" presId="urn:microsoft.com/office/officeart/2005/8/layout/hierarchy5"/>
    <dgm:cxn modelId="{03D4638C-BAA2-42A6-B453-511817EB86EA}" srcId="{F6A87D95-4B62-4D2B-90F8-47C56789C8B8}" destId="{034209D8-ECED-42BF-8BB2-87C35768E298}" srcOrd="0" destOrd="0" parTransId="{4DFC1D38-D91D-4072-82F6-129DFC5586F8}" sibTransId="{4E2F0993-1C04-4374-880A-13BC0F2AB9B8}"/>
    <dgm:cxn modelId="{80322CE4-0039-44DC-8134-3D02C7308FC4}" type="presOf" srcId="{FCDC8077-A671-40B7-9125-D96B085907F4}" destId="{E71C10BD-6B5A-4CFB-A569-355DD7A4150B}" srcOrd="1" destOrd="0" presId="urn:microsoft.com/office/officeart/2005/8/layout/hierarchy5"/>
    <dgm:cxn modelId="{E781D30E-4653-49D8-8EBE-5C6E06AD7A95}" type="presOf" srcId="{A8853445-17AA-4E1F-92CC-8115CE1D9296}" destId="{6DCB3E89-2FEE-46B3-940A-36C83FE49A13}" srcOrd="0" destOrd="0" presId="urn:microsoft.com/office/officeart/2005/8/layout/hierarchy5"/>
    <dgm:cxn modelId="{11A33AFE-713C-4F14-AD01-39817EBA6CCA}" srcId="{97FE592E-168F-4B93-AB85-58320652C75E}" destId="{0399D74D-0525-4269-B09B-BF4147DD2EEC}" srcOrd="3" destOrd="0" parTransId="{6790A505-2A53-426E-8BF7-3EC883721B83}" sibTransId="{1F4CB08A-D22B-49DD-BDF4-4FC252BA3862}"/>
    <dgm:cxn modelId="{1920EFD8-06B2-487F-8D6C-57A2395D10AB}" srcId="{F6A87D95-4B62-4D2B-90F8-47C56789C8B8}" destId="{BC77A0A5-8F33-4A3B-A7D0-5FA28C99DBD9}" srcOrd="1" destOrd="0" parTransId="{C4070CF9-39B3-41B1-9B90-62ADEA6A80AB}" sibTransId="{653143D9-6DAE-4F49-B85A-D13EC40880BE}"/>
    <dgm:cxn modelId="{53EAB709-B341-4B26-8596-34B01C3A2325}" type="presOf" srcId="{6790A505-2A53-426E-8BF7-3EC883721B83}" destId="{811DD2DF-13C6-4F21-8329-BF0949CD9880}" srcOrd="0" destOrd="0" presId="urn:microsoft.com/office/officeart/2005/8/layout/hierarchy5"/>
    <dgm:cxn modelId="{29D335BC-CCB2-4B21-A0C2-E2B3C8C22D66}" type="presOf" srcId="{E7DC10B2-E92C-4DC9-844C-3596CF1538F1}" destId="{074356E5-E060-4A2D-BC67-F04CE9B13354}" srcOrd="0" destOrd="0" presId="urn:microsoft.com/office/officeart/2005/8/layout/hierarchy5"/>
    <dgm:cxn modelId="{A3F9E3A5-0929-4C95-BCD6-68D1EC5EC5F8}" type="presOf" srcId="{CC02932C-9E25-464D-929D-A6FE14461D50}" destId="{E23083F9-960E-4D6A-B698-80018C66E596}" srcOrd="0" destOrd="0" presId="urn:microsoft.com/office/officeart/2005/8/layout/hierarchy5"/>
    <dgm:cxn modelId="{7B9551EE-2B50-45DF-BDC4-5B0663D1F636}" type="presOf" srcId="{5719C282-05DC-4AAC-8ADE-09AA890B88F9}" destId="{65158447-9764-4C6F-9125-78270EF35866}" srcOrd="1" destOrd="0" presId="urn:microsoft.com/office/officeart/2005/8/layout/hierarchy5"/>
    <dgm:cxn modelId="{7AF5DF92-F52B-40E0-BA47-3659EC8C10FB}" type="presOf" srcId="{88BF4A70-B91E-4B79-8E0B-B9F9CE070B9B}" destId="{3389EA24-950F-458A-8DD1-9B56BF46D1B5}" srcOrd="1" destOrd="0" presId="urn:microsoft.com/office/officeart/2005/8/layout/hierarchy5"/>
    <dgm:cxn modelId="{4C4B1AB3-7CFD-4091-B51C-9DB3A381A137}" type="presOf" srcId="{4DFC1D38-D91D-4072-82F6-129DFC5586F8}" destId="{FC0B06BB-D69C-4F90-A4C8-33C110C7ED37}" srcOrd="0" destOrd="0" presId="urn:microsoft.com/office/officeart/2005/8/layout/hierarchy5"/>
    <dgm:cxn modelId="{2556BCFB-F92C-4535-9612-1FF4B67D4A80}" type="presOf" srcId="{6790A505-2A53-426E-8BF7-3EC883721B83}" destId="{869547C0-44FB-4FBD-936E-BF905801D636}" srcOrd="1" destOrd="0" presId="urn:microsoft.com/office/officeart/2005/8/layout/hierarchy5"/>
    <dgm:cxn modelId="{4AAA4C5B-DD3C-4E49-906F-0C92DD3FA501}" type="presParOf" srcId="{5E2B0E5D-F957-4D4B-AD33-48BAAA63191D}" destId="{2BEDEAC9-12AE-4947-93C5-B968FB8556E1}" srcOrd="0" destOrd="0" presId="urn:microsoft.com/office/officeart/2005/8/layout/hierarchy5"/>
    <dgm:cxn modelId="{C3B77321-452C-4429-A2C6-926C3CECCB70}" type="presParOf" srcId="{2BEDEAC9-12AE-4947-93C5-B968FB8556E1}" destId="{6CD1EE4C-B3E0-449D-8265-B533FC039273}" srcOrd="0" destOrd="0" presId="urn:microsoft.com/office/officeart/2005/8/layout/hierarchy5"/>
    <dgm:cxn modelId="{02769D05-EDF8-4B73-9E04-28186DEDC84E}" type="presParOf" srcId="{6CD1EE4C-B3E0-449D-8265-B533FC039273}" destId="{E0EA89F5-AC84-46EE-B9BB-EF85AE4595F3}" srcOrd="0" destOrd="0" presId="urn:microsoft.com/office/officeart/2005/8/layout/hierarchy5"/>
    <dgm:cxn modelId="{EBEB81EC-A16A-46FA-A069-4310A37A4793}" type="presParOf" srcId="{E0EA89F5-AC84-46EE-B9BB-EF85AE4595F3}" destId="{AFF1C6FE-8F17-44E9-B4A4-B34085E4E063}" srcOrd="0" destOrd="0" presId="urn:microsoft.com/office/officeart/2005/8/layout/hierarchy5"/>
    <dgm:cxn modelId="{E60BE1C7-5BDB-430A-8524-14B28EAB59CB}" type="presParOf" srcId="{E0EA89F5-AC84-46EE-B9BB-EF85AE4595F3}" destId="{C1B4AEEA-D02E-4910-AFAD-1BF21494B879}" srcOrd="1" destOrd="0" presId="urn:microsoft.com/office/officeart/2005/8/layout/hierarchy5"/>
    <dgm:cxn modelId="{264A8BC8-B79B-4406-8D87-0979FF1C3A68}" type="presParOf" srcId="{C1B4AEEA-D02E-4910-AFAD-1BF21494B879}" destId="{FBC584D7-27FA-496B-A9BA-3BB310F20405}" srcOrd="0" destOrd="0" presId="urn:microsoft.com/office/officeart/2005/8/layout/hierarchy5"/>
    <dgm:cxn modelId="{4636CDC7-E14A-44A5-AB1E-A6EF43601C8E}" type="presParOf" srcId="{FBC584D7-27FA-496B-A9BA-3BB310F20405}" destId="{8F45346A-6A15-42F1-8830-C54D5723DE32}" srcOrd="0" destOrd="0" presId="urn:microsoft.com/office/officeart/2005/8/layout/hierarchy5"/>
    <dgm:cxn modelId="{3355CBE8-1736-439D-8A5A-EE483E9B0F1C}" type="presParOf" srcId="{C1B4AEEA-D02E-4910-AFAD-1BF21494B879}" destId="{A07AECBC-6D8A-4A50-939D-9F2CC5C8D2AF}" srcOrd="1" destOrd="0" presId="urn:microsoft.com/office/officeart/2005/8/layout/hierarchy5"/>
    <dgm:cxn modelId="{E75A6196-4D0E-47D4-B631-AE7CD45D7AC3}" type="presParOf" srcId="{A07AECBC-6D8A-4A50-939D-9F2CC5C8D2AF}" destId="{B2CEFFB5-2D15-4F86-9B1F-4CA65A802747}" srcOrd="0" destOrd="0" presId="urn:microsoft.com/office/officeart/2005/8/layout/hierarchy5"/>
    <dgm:cxn modelId="{EB3C819B-1AAD-4620-BF05-C1BFA3CD418D}" type="presParOf" srcId="{A07AECBC-6D8A-4A50-939D-9F2CC5C8D2AF}" destId="{3564B081-915A-4DC9-8113-AC336438534E}" srcOrd="1" destOrd="0" presId="urn:microsoft.com/office/officeart/2005/8/layout/hierarchy5"/>
    <dgm:cxn modelId="{C43BFFE9-406C-457E-A4FD-6AE7108B279F}" type="presParOf" srcId="{3564B081-915A-4DC9-8113-AC336438534E}" destId="{FC0B06BB-D69C-4F90-A4C8-33C110C7ED37}" srcOrd="0" destOrd="0" presId="urn:microsoft.com/office/officeart/2005/8/layout/hierarchy5"/>
    <dgm:cxn modelId="{237EE20B-7BB1-4DB2-BA40-3ADE1A9E0BF4}" type="presParOf" srcId="{FC0B06BB-D69C-4F90-A4C8-33C110C7ED37}" destId="{6D7389D9-BBDF-4AA3-841C-52249B182AFC}" srcOrd="0" destOrd="0" presId="urn:microsoft.com/office/officeart/2005/8/layout/hierarchy5"/>
    <dgm:cxn modelId="{F730F9EB-987F-4504-9AF3-1BEAC6DE20A5}" type="presParOf" srcId="{3564B081-915A-4DC9-8113-AC336438534E}" destId="{DF3F4ACA-F166-4331-A2B8-6DCBD811B7BF}" srcOrd="1" destOrd="0" presId="urn:microsoft.com/office/officeart/2005/8/layout/hierarchy5"/>
    <dgm:cxn modelId="{6399234F-8EEF-4DDF-B713-15F9A9A7E6CF}" type="presParOf" srcId="{DF3F4ACA-F166-4331-A2B8-6DCBD811B7BF}" destId="{CF7427EB-AD44-4A01-8D74-96EFD8883C79}" srcOrd="0" destOrd="0" presId="urn:microsoft.com/office/officeart/2005/8/layout/hierarchy5"/>
    <dgm:cxn modelId="{1D56CD7B-5474-47B3-9EDD-76162A2A568B}" type="presParOf" srcId="{DF3F4ACA-F166-4331-A2B8-6DCBD811B7BF}" destId="{A5EA2BA8-4596-46D0-B253-CD675D05576A}" srcOrd="1" destOrd="0" presId="urn:microsoft.com/office/officeart/2005/8/layout/hierarchy5"/>
    <dgm:cxn modelId="{B929EA84-78AF-46E9-9297-4BB4EDD11576}" type="presParOf" srcId="{3564B081-915A-4DC9-8113-AC336438534E}" destId="{372F9679-445C-4D36-AF8F-892878D587BC}" srcOrd="2" destOrd="0" presId="urn:microsoft.com/office/officeart/2005/8/layout/hierarchy5"/>
    <dgm:cxn modelId="{6B3F2BAE-387C-40A4-905B-04B2E3D9026C}" type="presParOf" srcId="{372F9679-445C-4D36-AF8F-892878D587BC}" destId="{478D80DA-7E8B-41DA-9B28-CF600CD8FB87}" srcOrd="0" destOrd="0" presId="urn:microsoft.com/office/officeart/2005/8/layout/hierarchy5"/>
    <dgm:cxn modelId="{6279F1D0-C2DD-449A-A57D-D4100915B0B8}" type="presParOf" srcId="{3564B081-915A-4DC9-8113-AC336438534E}" destId="{719AA47D-135B-4559-A92E-CB185C078F16}" srcOrd="3" destOrd="0" presId="urn:microsoft.com/office/officeart/2005/8/layout/hierarchy5"/>
    <dgm:cxn modelId="{D6ECE77A-9F32-4BB9-A8CF-BA384222E80B}" type="presParOf" srcId="{719AA47D-135B-4559-A92E-CB185C078F16}" destId="{C79509F6-1878-464D-AFAE-1527DB490326}" srcOrd="0" destOrd="0" presId="urn:microsoft.com/office/officeart/2005/8/layout/hierarchy5"/>
    <dgm:cxn modelId="{F9D6BC1A-3A5F-40DA-B9A7-8329355920A2}" type="presParOf" srcId="{719AA47D-135B-4559-A92E-CB185C078F16}" destId="{95E71DD9-7199-4D82-AF07-6DE849F9EC7D}" srcOrd="1" destOrd="0" presId="urn:microsoft.com/office/officeart/2005/8/layout/hierarchy5"/>
    <dgm:cxn modelId="{DB25B2B5-49C1-4420-BDD1-A3670112650D}" type="presParOf" srcId="{3564B081-915A-4DC9-8113-AC336438534E}" destId="{7A174DCE-91ED-4C64-82DC-9531DFEFD4BD}" srcOrd="4" destOrd="0" presId="urn:microsoft.com/office/officeart/2005/8/layout/hierarchy5"/>
    <dgm:cxn modelId="{D2540F78-6CE6-4D99-9D96-B28AA9B3F981}" type="presParOf" srcId="{7A174DCE-91ED-4C64-82DC-9531DFEFD4BD}" destId="{65158447-9764-4C6F-9125-78270EF35866}" srcOrd="0" destOrd="0" presId="urn:microsoft.com/office/officeart/2005/8/layout/hierarchy5"/>
    <dgm:cxn modelId="{B1DA99D2-E72C-44F8-A5FA-C273FCF3961E}" type="presParOf" srcId="{3564B081-915A-4DC9-8113-AC336438534E}" destId="{A85C3F60-3E5F-41EE-AB04-BEBE68436C66}" srcOrd="5" destOrd="0" presId="urn:microsoft.com/office/officeart/2005/8/layout/hierarchy5"/>
    <dgm:cxn modelId="{5AC238A4-A892-4F91-8864-AE680255F0DF}" type="presParOf" srcId="{A85C3F60-3E5F-41EE-AB04-BEBE68436C66}" destId="{DC052421-BA47-49F7-B723-F4FC123CEE80}" srcOrd="0" destOrd="0" presId="urn:microsoft.com/office/officeart/2005/8/layout/hierarchy5"/>
    <dgm:cxn modelId="{EB950E9C-E315-4480-84F5-D9592A101339}" type="presParOf" srcId="{A85C3F60-3E5F-41EE-AB04-BEBE68436C66}" destId="{24995779-48C8-47B6-8F27-FBDC4E57200D}" srcOrd="1" destOrd="0" presId="urn:microsoft.com/office/officeart/2005/8/layout/hierarchy5"/>
    <dgm:cxn modelId="{88DDB17E-FD82-476A-8DF2-1FF092257AD0}" type="presParOf" srcId="{3564B081-915A-4DC9-8113-AC336438534E}" destId="{97F915A8-0DF6-41CD-B2E7-25B4380C03DC}" srcOrd="6" destOrd="0" presId="urn:microsoft.com/office/officeart/2005/8/layout/hierarchy5"/>
    <dgm:cxn modelId="{9FB5A58D-272A-49A9-9038-90001C89B1C4}" type="presParOf" srcId="{97F915A8-0DF6-41CD-B2E7-25B4380C03DC}" destId="{3389EA24-950F-458A-8DD1-9B56BF46D1B5}" srcOrd="0" destOrd="0" presId="urn:microsoft.com/office/officeart/2005/8/layout/hierarchy5"/>
    <dgm:cxn modelId="{3666AC27-C3F6-40D6-99FB-47C362E912B8}" type="presParOf" srcId="{3564B081-915A-4DC9-8113-AC336438534E}" destId="{2397AEE8-5F7C-4BE9-906B-A5DD291E8A7C}" srcOrd="7" destOrd="0" presId="urn:microsoft.com/office/officeart/2005/8/layout/hierarchy5"/>
    <dgm:cxn modelId="{FD6048AC-C0D1-452E-BDB1-0365FDFB44A8}" type="presParOf" srcId="{2397AEE8-5F7C-4BE9-906B-A5DD291E8A7C}" destId="{B38C603A-AF3F-4793-95EE-AD870E29F615}" srcOrd="0" destOrd="0" presId="urn:microsoft.com/office/officeart/2005/8/layout/hierarchy5"/>
    <dgm:cxn modelId="{20F995D7-71F0-4E8C-B67F-6683F1DFBA30}" type="presParOf" srcId="{2397AEE8-5F7C-4BE9-906B-A5DD291E8A7C}" destId="{3DB06130-271A-4A33-A8FD-CDAAB27D2708}" srcOrd="1" destOrd="0" presId="urn:microsoft.com/office/officeart/2005/8/layout/hierarchy5"/>
    <dgm:cxn modelId="{EFE45E6C-08EB-468A-AF3C-AE82AE4A91B6}" type="presParOf" srcId="{3564B081-915A-4DC9-8113-AC336438534E}" destId="{D21D5F63-CEAE-40D5-8091-BCA8798FEED7}" srcOrd="8" destOrd="0" presId="urn:microsoft.com/office/officeart/2005/8/layout/hierarchy5"/>
    <dgm:cxn modelId="{EB5377DA-C493-486F-926F-E4EBAF498080}" type="presParOf" srcId="{D21D5F63-CEAE-40D5-8091-BCA8798FEED7}" destId="{CC227A84-958E-45AA-B509-3A89D625A2A0}" srcOrd="0" destOrd="0" presId="urn:microsoft.com/office/officeart/2005/8/layout/hierarchy5"/>
    <dgm:cxn modelId="{4456B86D-CC6D-4CB3-B0C1-EE152F6B19BA}" type="presParOf" srcId="{3564B081-915A-4DC9-8113-AC336438534E}" destId="{626715E5-D771-486C-A2D0-543C1BE11390}" srcOrd="9" destOrd="0" presId="urn:microsoft.com/office/officeart/2005/8/layout/hierarchy5"/>
    <dgm:cxn modelId="{C72A7484-D6AF-4C93-9C7A-0B7AEA2A8D6F}" type="presParOf" srcId="{626715E5-D771-486C-A2D0-543C1BE11390}" destId="{074356E5-E060-4A2D-BC67-F04CE9B13354}" srcOrd="0" destOrd="0" presId="urn:microsoft.com/office/officeart/2005/8/layout/hierarchy5"/>
    <dgm:cxn modelId="{CF53AF69-CFEE-4AC2-A503-80DA34168B0D}" type="presParOf" srcId="{626715E5-D771-486C-A2D0-543C1BE11390}" destId="{42D0EBC1-200B-4205-A257-C447C0C611DB}" srcOrd="1" destOrd="0" presId="urn:microsoft.com/office/officeart/2005/8/layout/hierarchy5"/>
    <dgm:cxn modelId="{2E051317-389D-478E-98EB-8616B983993B}" type="presParOf" srcId="{C1B4AEEA-D02E-4910-AFAD-1BF21494B879}" destId="{10298B00-2164-4F65-A1BB-F56D018F9503}" srcOrd="2" destOrd="0" presId="urn:microsoft.com/office/officeart/2005/8/layout/hierarchy5"/>
    <dgm:cxn modelId="{7DE614A3-0E17-4E74-A826-83D131F3A195}" type="presParOf" srcId="{10298B00-2164-4F65-A1BB-F56D018F9503}" destId="{0F1C9A78-3DA6-4FFF-A831-AE03522ACF9D}" srcOrd="0" destOrd="0" presId="urn:microsoft.com/office/officeart/2005/8/layout/hierarchy5"/>
    <dgm:cxn modelId="{009A6466-8449-47B3-B3DE-BE5793F310CB}" type="presParOf" srcId="{C1B4AEEA-D02E-4910-AFAD-1BF21494B879}" destId="{B2BB36FD-0CAC-492E-98B9-1E80D1D8DD46}" srcOrd="3" destOrd="0" presId="urn:microsoft.com/office/officeart/2005/8/layout/hierarchy5"/>
    <dgm:cxn modelId="{B76B8FE7-CD31-4E59-804E-9EA626CDDB2F}" type="presParOf" srcId="{B2BB36FD-0CAC-492E-98B9-1E80D1D8DD46}" destId="{AA5C94DD-A6CF-4E23-AFC7-00680B167AD1}" srcOrd="0" destOrd="0" presId="urn:microsoft.com/office/officeart/2005/8/layout/hierarchy5"/>
    <dgm:cxn modelId="{7C10D989-0D2C-4FBE-B10E-BA1C6CDED299}" type="presParOf" srcId="{B2BB36FD-0CAC-492E-98B9-1E80D1D8DD46}" destId="{7492C7BD-E6CD-449A-BFAA-5DF3B318B6BC}" srcOrd="1" destOrd="0" presId="urn:microsoft.com/office/officeart/2005/8/layout/hierarchy5"/>
    <dgm:cxn modelId="{F81CE1B9-8C68-4718-9311-A7204D173E7C}" type="presParOf" srcId="{7492C7BD-E6CD-449A-BFAA-5DF3B318B6BC}" destId="{EC201CD0-C052-4E45-AB07-A1A2B9E79B6B}" srcOrd="0" destOrd="0" presId="urn:microsoft.com/office/officeart/2005/8/layout/hierarchy5"/>
    <dgm:cxn modelId="{47039F73-EE7C-412D-8126-6EFEA2329CF4}" type="presParOf" srcId="{EC201CD0-C052-4E45-AB07-A1A2B9E79B6B}" destId="{E71C10BD-6B5A-4CFB-A569-355DD7A4150B}" srcOrd="0" destOrd="0" presId="urn:microsoft.com/office/officeart/2005/8/layout/hierarchy5"/>
    <dgm:cxn modelId="{9AD329C8-6409-4C2F-8CF2-67166411AE88}" type="presParOf" srcId="{7492C7BD-E6CD-449A-BFAA-5DF3B318B6BC}" destId="{00A9946F-1BBF-4BE8-8B74-58522F8BADF9}" srcOrd="1" destOrd="0" presId="urn:microsoft.com/office/officeart/2005/8/layout/hierarchy5"/>
    <dgm:cxn modelId="{D507E5D2-609F-4A22-B805-8009F61B6AF8}" type="presParOf" srcId="{00A9946F-1BBF-4BE8-8B74-58522F8BADF9}" destId="{E23083F9-960E-4D6A-B698-80018C66E596}" srcOrd="0" destOrd="0" presId="urn:microsoft.com/office/officeart/2005/8/layout/hierarchy5"/>
    <dgm:cxn modelId="{31D79388-2A86-4E12-8E17-AA73734019D5}" type="presParOf" srcId="{00A9946F-1BBF-4BE8-8B74-58522F8BADF9}" destId="{D8F32E32-DEEC-475E-9D1C-7E83EDFCB1EB}" srcOrd="1" destOrd="0" presId="urn:microsoft.com/office/officeart/2005/8/layout/hierarchy5"/>
    <dgm:cxn modelId="{097FBA18-E793-4830-9F66-CD3EC553462C}" type="presParOf" srcId="{7492C7BD-E6CD-449A-BFAA-5DF3B318B6BC}" destId="{51ED048F-169F-4DC1-80CA-2D6FAA04CA0D}" srcOrd="2" destOrd="0" presId="urn:microsoft.com/office/officeart/2005/8/layout/hierarchy5"/>
    <dgm:cxn modelId="{460D7D49-A515-4521-A30F-D1DFD2FB840A}" type="presParOf" srcId="{51ED048F-169F-4DC1-80CA-2D6FAA04CA0D}" destId="{2594C98A-3A39-4737-87BF-08250195793B}" srcOrd="0" destOrd="0" presId="urn:microsoft.com/office/officeart/2005/8/layout/hierarchy5"/>
    <dgm:cxn modelId="{38EF033D-1301-4BCF-8765-DE3B93758613}" type="presParOf" srcId="{7492C7BD-E6CD-449A-BFAA-5DF3B318B6BC}" destId="{DF58C21E-8F6D-4781-BDF7-BE7987EBFE0A}" srcOrd="3" destOrd="0" presId="urn:microsoft.com/office/officeart/2005/8/layout/hierarchy5"/>
    <dgm:cxn modelId="{F6D8EEC4-7EFD-4C63-B7B5-28047285394E}" type="presParOf" srcId="{DF58C21E-8F6D-4781-BDF7-BE7987EBFE0A}" destId="{6DCB3E89-2FEE-46B3-940A-36C83FE49A13}" srcOrd="0" destOrd="0" presId="urn:microsoft.com/office/officeart/2005/8/layout/hierarchy5"/>
    <dgm:cxn modelId="{AD7BA736-FC17-4631-AFC9-B7CE856977AB}" type="presParOf" srcId="{DF58C21E-8F6D-4781-BDF7-BE7987EBFE0A}" destId="{CACC4E6E-9AE8-4D74-9750-8E44D74B772B}" srcOrd="1" destOrd="0" presId="urn:microsoft.com/office/officeart/2005/8/layout/hierarchy5"/>
    <dgm:cxn modelId="{083AF3B0-0709-4CE6-B204-22B6317F5E32}" type="presParOf" srcId="{7492C7BD-E6CD-449A-BFAA-5DF3B318B6BC}" destId="{9D8A2528-B76F-48C2-94E5-7F6349D4B109}" srcOrd="4" destOrd="0" presId="urn:microsoft.com/office/officeart/2005/8/layout/hierarchy5"/>
    <dgm:cxn modelId="{7C7E98B2-4C1B-496A-A911-18ED21415EA2}" type="presParOf" srcId="{9D8A2528-B76F-48C2-94E5-7F6349D4B109}" destId="{D6D9B145-2397-455D-8DD1-2137E73E3C14}" srcOrd="0" destOrd="0" presId="urn:microsoft.com/office/officeart/2005/8/layout/hierarchy5"/>
    <dgm:cxn modelId="{7D52FD7D-95AA-4E03-9081-63BAD1D7E26D}" type="presParOf" srcId="{7492C7BD-E6CD-449A-BFAA-5DF3B318B6BC}" destId="{290D47AF-397E-4904-A45E-639048E5D54D}" srcOrd="5" destOrd="0" presId="urn:microsoft.com/office/officeart/2005/8/layout/hierarchy5"/>
    <dgm:cxn modelId="{B2BFD91B-B9E5-46AB-BEE8-0214C121BDDA}" type="presParOf" srcId="{290D47AF-397E-4904-A45E-639048E5D54D}" destId="{7E671E21-D49A-46D7-8F14-8743BE7C76D4}" srcOrd="0" destOrd="0" presId="urn:microsoft.com/office/officeart/2005/8/layout/hierarchy5"/>
    <dgm:cxn modelId="{C53FC840-BEEA-49C0-9741-6AC1A5C4CA79}" type="presParOf" srcId="{290D47AF-397E-4904-A45E-639048E5D54D}" destId="{2F683028-A67A-4A32-BEB9-0CC266196EAF}" srcOrd="1" destOrd="0" presId="urn:microsoft.com/office/officeart/2005/8/layout/hierarchy5"/>
    <dgm:cxn modelId="{B0872EF7-D61F-4E44-B7D8-BEC8658CD4E6}" type="presParOf" srcId="{7492C7BD-E6CD-449A-BFAA-5DF3B318B6BC}" destId="{811DD2DF-13C6-4F21-8329-BF0949CD9880}" srcOrd="6" destOrd="0" presId="urn:microsoft.com/office/officeart/2005/8/layout/hierarchy5"/>
    <dgm:cxn modelId="{55876562-CADE-4F58-A7A1-6BBFAA2EB066}" type="presParOf" srcId="{811DD2DF-13C6-4F21-8329-BF0949CD9880}" destId="{869547C0-44FB-4FBD-936E-BF905801D636}" srcOrd="0" destOrd="0" presId="urn:microsoft.com/office/officeart/2005/8/layout/hierarchy5"/>
    <dgm:cxn modelId="{CC34023E-6BA5-4D2A-B15B-EB84B0983DD2}" type="presParOf" srcId="{7492C7BD-E6CD-449A-BFAA-5DF3B318B6BC}" destId="{7E944E87-2148-469A-89E1-918806E34102}" srcOrd="7" destOrd="0" presId="urn:microsoft.com/office/officeart/2005/8/layout/hierarchy5"/>
    <dgm:cxn modelId="{8B4CC49B-1049-44B0-AFE8-245384BD6AAE}" type="presParOf" srcId="{7E944E87-2148-469A-89E1-918806E34102}" destId="{6086A14B-C765-4AE8-A106-F1E9C3CF470D}" srcOrd="0" destOrd="0" presId="urn:microsoft.com/office/officeart/2005/8/layout/hierarchy5"/>
    <dgm:cxn modelId="{261618FD-C418-4614-98A7-DAFE5D9A7876}" type="presParOf" srcId="{7E944E87-2148-469A-89E1-918806E34102}" destId="{7453C629-4F33-427B-A47D-C2D347C33C18}" srcOrd="1" destOrd="0" presId="urn:microsoft.com/office/officeart/2005/8/layout/hierarchy5"/>
    <dgm:cxn modelId="{C2E8A772-7FFC-47B2-944F-A44E8381B917}" type="presParOf" srcId="{7492C7BD-E6CD-449A-BFAA-5DF3B318B6BC}" destId="{9F0BD221-C1DE-413F-8186-9F655020D8AE}" srcOrd="8" destOrd="0" presId="urn:microsoft.com/office/officeart/2005/8/layout/hierarchy5"/>
    <dgm:cxn modelId="{19286F8A-C5A8-4475-8E83-2AA7B0CF4CC7}" type="presParOf" srcId="{9F0BD221-C1DE-413F-8186-9F655020D8AE}" destId="{523BA71A-2F92-4A8A-A969-6EF15A616739}" srcOrd="0" destOrd="0" presId="urn:microsoft.com/office/officeart/2005/8/layout/hierarchy5"/>
    <dgm:cxn modelId="{6C6E2448-C4CB-49D8-943E-EEF53AD08A75}" type="presParOf" srcId="{7492C7BD-E6CD-449A-BFAA-5DF3B318B6BC}" destId="{57D7A8A5-887B-46E5-98D6-9714237E70B9}" srcOrd="9" destOrd="0" presId="urn:microsoft.com/office/officeart/2005/8/layout/hierarchy5"/>
    <dgm:cxn modelId="{5E24093C-D31C-4670-926B-400E01ADF84F}" type="presParOf" srcId="{57D7A8A5-887B-46E5-98D6-9714237E70B9}" destId="{9AA2E11D-0E61-4933-B9FD-5C223FF96A36}" srcOrd="0" destOrd="0" presId="urn:microsoft.com/office/officeart/2005/8/layout/hierarchy5"/>
    <dgm:cxn modelId="{1F643467-C2AA-484D-B38B-AFCC5E4CC29C}" type="presParOf" srcId="{57D7A8A5-887B-46E5-98D6-9714237E70B9}" destId="{CECECCC2-B1AA-44EA-8A3B-934EE6F0564F}" srcOrd="1" destOrd="0" presId="urn:microsoft.com/office/officeart/2005/8/layout/hierarchy5"/>
    <dgm:cxn modelId="{5049002C-C8A2-477F-A4AE-850950721D0E}" type="presParOf" srcId="{5E2B0E5D-F957-4D4B-AD33-48BAAA63191D}" destId="{A85ADF8A-DA42-4842-A369-ADE43937D942}"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1C6FE-8F17-44E9-B4A4-B34085E4E063}">
      <dsp:nvSpPr>
        <dsp:cNvPr id="0" name=""/>
        <dsp:cNvSpPr/>
      </dsp:nvSpPr>
      <dsp:spPr>
        <a:xfrm>
          <a:off x="980229" y="2351535"/>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Attacks </a:t>
          </a:r>
          <a:endParaRPr lang="en-US" sz="1000" kern="1200" dirty="0"/>
        </a:p>
      </dsp:txBody>
      <dsp:txXfrm>
        <a:off x="993523" y="2364829"/>
        <a:ext cx="881165" cy="427288"/>
      </dsp:txXfrm>
    </dsp:sp>
    <dsp:sp modelId="{FBC584D7-27FA-496B-A9BA-3BB310F20405}">
      <dsp:nvSpPr>
        <dsp:cNvPr id="0" name=""/>
        <dsp:cNvSpPr/>
      </dsp:nvSpPr>
      <dsp:spPr>
        <a:xfrm rot="19377428">
          <a:off x="1669405" y="1918104"/>
          <a:ext cx="2166116" cy="15842"/>
        </a:xfrm>
        <a:custGeom>
          <a:avLst/>
          <a:gdLst/>
          <a:ahLst/>
          <a:cxnLst/>
          <a:rect l="0" t="0" r="0" b="0"/>
          <a:pathLst>
            <a:path>
              <a:moveTo>
                <a:pt x="0" y="7921"/>
              </a:moveTo>
              <a:lnTo>
                <a:pt x="2166116" y="7921"/>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698311" y="1871872"/>
        <a:ext cx="108305" cy="108305"/>
      </dsp:txXfrm>
    </dsp:sp>
    <dsp:sp modelId="{B2CEFFB5-2D15-4F86-9B1F-4CA65A802747}">
      <dsp:nvSpPr>
        <dsp:cNvPr id="0" name=""/>
        <dsp:cNvSpPr/>
      </dsp:nvSpPr>
      <dsp:spPr>
        <a:xfrm>
          <a:off x="3616945" y="1046639"/>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Bitstream </a:t>
          </a:r>
          <a:endParaRPr lang="en-US" sz="1000" kern="1200" dirty="0"/>
        </a:p>
      </dsp:txBody>
      <dsp:txXfrm>
        <a:off x="3630239" y="1059933"/>
        <a:ext cx="881165" cy="427288"/>
      </dsp:txXfrm>
    </dsp:sp>
    <dsp:sp modelId="{FC0B06BB-D69C-4F90-A4C8-33C110C7ED37}">
      <dsp:nvSpPr>
        <dsp:cNvPr id="0" name=""/>
        <dsp:cNvSpPr/>
      </dsp:nvSpPr>
      <dsp:spPr>
        <a:xfrm rot="20563675">
          <a:off x="4445424" y="743698"/>
          <a:ext cx="3515939" cy="15842"/>
        </a:xfrm>
        <a:custGeom>
          <a:avLst/>
          <a:gdLst/>
          <a:ahLst/>
          <a:cxnLst/>
          <a:rect l="0" t="0" r="0" b="0"/>
          <a:pathLst>
            <a:path>
              <a:moveTo>
                <a:pt x="0" y="7921"/>
              </a:moveTo>
              <a:lnTo>
                <a:pt x="3515939"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15495" y="663720"/>
        <a:ext cx="175796" cy="175796"/>
      </dsp:txXfrm>
    </dsp:sp>
    <dsp:sp modelId="{CF7427EB-AD44-4A01-8D74-96EFD8883C79}">
      <dsp:nvSpPr>
        <dsp:cNvPr id="0" name=""/>
        <dsp:cNvSpPr/>
      </dsp:nvSpPr>
      <dsp:spPr>
        <a:xfrm>
          <a:off x="7882089" y="2722"/>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Black box Attack</a:t>
          </a:r>
          <a:endParaRPr lang="en-US" sz="1000" kern="1200" dirty="0"/>
        </a:p>
      </dsp:txBody>
      <dsp:txXfrm>
        <a:off x="7895383" y="16016"/>
        <a:ext cx="881165" cy="427288"/>
      </dsp:txXfrm>
    </dsp:sp>
    <dsp:sp modelId="{372F9679-445C-4D36-AF8F-892878D587BC}">
      <dsp:nvSpPr>
        <dsp:cNvPr id="0" name=""/>
        <dsp:cNvSpPr/>
      </dsp:nvSpPr>
      <dsp:spPr>
        <a:xfrm rot="21069793">
          <a:off x="4504533" y="1004677"/>
          <a:ext cx="3397721" cy="15842"/>
        </a:xfrm>
        <a:custGeom>
          <a:avLst/>
          <a:gdLst/>
          <a:ahLst/>
          <a:cxnLst/>
          <a:rect l="0" t="0" r="0" b="0"/>
          <a:pathLst>
            <a:path>
              <a:moveTo>
                <a:pt x="0" y="7921"/>
              </a:moveTo>
              <a:lnTo>
                <a:pt x="3397721"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18450" y="927655"/>
        <a:ext cx="169886" cy="169886"/>
      </dsp:txXfrm>
    </dsp:sp>
    <dsp:sp modelId="{C79509F6-1878-464D-AFAE-1527DB490326}">
      <dsp:nvSpPr>
        <dsp:cNvPr id="0" name=""/>
        <dsp:cNvSpPr/>
      </dsp:nvSpPr>
      <dsp:spPr>
        <a:xfrm>
          <a:off x="7882089" y="524680"/>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Reverse engineering </a:t>
          </a:r>
          <a:endParaRPr lang="en-US" sz="1000" kern="1200" dirty="0"/>
        </a:p>
      </dsp:txBody>
      <dsp:txXfrm>
        <a:off x="7895383" y="537974"/>
        <a:ext cx="881165" cy="427288"/>
      </dsp:txXfrm>
    </dsp:sp>
    <dsp:sp modelId="{7A174DCE-91ED-4C64-82DC-9531DFEFD4BD}">
      <dsp:nvSpPr>
        <dsp:cNvPr id="0" name=""/>
        <dsp:cNvSpPr/>
      </dsp:nvSpPr>
      <dsp:spPr>
        <a:xfrm>
          <a:off x="4524698" y="1265656"/>
          <a:ext cx="3357390" cy="15842"/>
        </a:xfrm>
        <a:custGeom>
          <a:avLst/>
          <a:gdLst/>
          <a:ahLst/>
          <a:cxnLst/>
          <a:rect l="0" t="0" r="0" b="0"/>
          <a:pathLst>
            <a:path>
              <a:moveTo>
                <a:pt x="0" y="7921"/>
              </a:moveTo>
              <a:lnTo>
                <a:pt x="3357390"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19459" y="1189642"/>
        <a:ext cx="167869" cy="167869"/>
      </dsp:txXfrm>
    </dsp:sp>
    <dsp:sp modelId="{DC052421-BA47-49F7-B723-F4FC123CEE80}">
      <dsp:nvSpPr>
        <dsp:cNvPr id="0" name=""/>
        <dsp:cNvSpPr/>
      </dsp:nvSpPr>
      <dsp:spPr>
        <a:xfrm>
          <a:off x="7882089" y="1046639"/>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Cloning of sRAM FPGAs</a:t>
          </a:r>
          <a:endParaRPr lang="en-US" sz="1000" kern="1200" dirty="0"/>
        </a:p>
      </dsp:txBody>
      <dsp:txXfrm>
        <a:off x="7895383" y="1059933"/>
        <a:ext cx="881165" cy="427288"/>
      </dsp:txXfrm>
    </dsp:sp>
    <dsp:sp modelId="{97F915A8-0DF6-41CD-B2E7-25B4380C03DC}">
      <dsp:nvSpPr>
        <dsp:cNvPr id="0" name=""/>
        <dsp:cNvSpPr/>
      </dsp:nvSpPr>
      <dsp:spPr>
        <a:xfrm rot="530207">
          <a:off x="4504533" y="1526635"/>
          <a:ext cx="3397721" cy="15842"/>
        </a:xfrm>
        <a:custGeom>
          <a:avLst/>
          <a:gdLst/>
          <a:ahLst/>
          <a:cxnLst/>
          <a:rect l="0" t="0" r="0" b="0"/>
          <a:pathLst>
            <a:path>
              <a:moveTo>
                <a:pt x="0" y="7921"/>
              </a:moveTo>
              <a:lnTo>
                <a:pt x="3397721"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18450" y="1449613"/>
        <a:ext cx="169886" cy="169886"/>
      </dsp:txXfrm>
    </dsp:sp>
    <dsp:sp modelId="{B38C603A-AF3F-4793-95EE-AD870E29F615}">
      <dsp:nvSpPr>
        <dsp:cNvPr id="0" name=""/>
        <dsp:cNvSpPr/>
      </dsp:nvSpPr>
      <dsp:spPr>
        <a:xfrm>
          <a:off x="7882089" y="1568597"/>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Readback Attack</a:t>
          </a:r>
          <a:endParaRPr lang="en-US" sz="1000" kern="1200" dirty="0"/>
        </a:p>
      </dsp:txBody>
      <dsp:txXfrm>
        <a:off x="7895383" y="1581891"/>
        <a:ext cx="881165" cy="427288"/>
      </dsp:txXfrm>
    </dsp:sp>
    <dsp:sp modelId="{D21D5F63-CEAE-40D5-8091-BCA8798FEED7}">
      <dsp:nvSpPr>
        <dsp:cNvPr id="0" name=""/>
        <dsp:cNvSpPr/>
      </dsp:nvSpPr>
      <dsp:spPr>
        <a:xfrm rot="1036325">
          <a:off x="4445424" y="1787614"/>
          <a:ext cx="3515939" cy="15842"/>
        </a:xfrm>
        <a:custGeom>
          <a:avLst/>
          <a:gdLst/>
          <a:ahLst/>
          <a:cxnLst/>
          <a:rect l="0" t="0" r="0" b="0"/>
          <a:pathLst>
            <a:path>
              <a:moveTo>
                <a:pt x="0" y="7921"/>
              </a:moveTo>
              <a:lnTo>
                <a:pt x="3515939"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15495" y="1707637"/>
        <a:ext cx="175796" cy="175796"/>
      </dsp:txXfrm>
    </dsp:sp>
    <dsp:sp modelId="{074356E5-E060-4A2D-BC67-F04CE9B13354}">
      <dsp:nvSpPr>
        <dsp:cNvPr id="0" name=""/>
        <dsp:cNvSpPr/>
      </dsp:nvSpPr>
      <dsp:spPr>
        <a:xfrm>
          <a:off x="7882089" y="2090555"/>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Side Channel Attack</a:t>
          </a:r>
          <a:endParaRPr lang="en-US" sz="1000" kern="1200" dirty="0"/>
        </a:p>
      </dsp:txBody>
      <dsp:txXfrm>
        <a:off x="7895383" y="2103849"/>
        <a:ext cx="881165" cy="427288"/>
      </dsp:txXfrm>
    </dsp:sp>
    <dsp:sp modelId="{10298B00-2164-4F65-A1BB-F56D018F9503}">
      <dsp:nvSpPr>
        <dsp:cNvPr id="0" name=""/>
        <dsp:cNvSpPr/>
      </dsp:nvSpPr>
      <dsp:spPr>
        <a:xfrm rot="2186046">
          <a:off x="1673254" y="3223000"/>
          <a:ext cx="2197172" cy="15842"/>
        </a:xfrm>
        <a:custGeom>
          <a:avLst/>
          <a:gdLst/>
          <a:ahLst/>
          <a:cxnLst/>
          <a:rect l="0" t="0" r="0" b="0"/>
          <a:pathLst>
            <a:path>
              <a:moveTo>
                <a:pt x="0" y="7921"/>
              </a:moveTo>
              <a:lnTo>
                <a:pt x="2197172" y="7921"/>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716910" y="3175992"/>
        <a:ext cx="109858" cy="109858"/>
      </dsp:txXfrm>
    </dsp:sp>
    <dsp:sp modelId="{AA5C94DD-A6CF-4E23-AFC7-00680B167AD1}">
      <dsp:nvSpPr>
        <dsp:cNvPr id="0" name=""/>
        <dsp:cNvSpPr/>
      </dsp:nvSpPr>
      <dsp:spPr>
        <a:xfrm>
          <a:off x="3655697" y="3656430"/>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Configuration of the device</a:t>
          </a:r>
          <a:endParaRPr lang="en-US" sz="1000" kern="1200" dirty="0"/>
        </a:p>
      </dsp:txBody>
      <dsp:txXfrm>
        <a:off x="3668991" y="3669724"/>
        <a:ext cx="881165" cy="427288"/>
      </dsp:txXfrm>
    </dsp:sp>
    <dsp:sp modelId="{EC201CD0-C052-4E45-AB07-A1A2B9E79B6B}">
      <dsp:nvSpPr>
        <dsp:cNvPr id="0" name=""/>
        <dsp:cNvSpPr/>
      </dsp:nvSpPr>
      <dsp:spPr>
        <a:xfrm rot="20552305">
          <a:off x="4483292" y="3353489"/>
          <a:ext cx="3478954" cy="15842"/>
        </a:xfrm>
        <a:custGeom>
          <a:avLst/>
          <a:gdLst/>
          <a:ahLst/>
          <a:cxnLst/>
          <a:rect l="0" t="0" r="0" b="0"/>
          <a:pathLst>
            <a:path>
              <a:moveTo>
                <a:pt x="0" y="7921"/>
              </a:moveTo>
              <a:lnTo>
                <a:pt x="3478954"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35796" y="3274437"/>
        <a:ext cx="173947" cy="173947"/>
      </dsp:txXfrm>
    </dsp:sp>
    <dsp:sp modelId="{E23083F9-960E-4D6A-B698-80018C66E596}">
      <dsp:nvSpPr>
        <dsp:cNvPr id="0" name=""/>
        <dsp:cNvSpPr/>
      </dsp:nvSpPr>
      <dsp:spPr>
        <a:xfrm>
          <a:off x="7882089" y="2612514"/>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Fault injection</a:t>
          </a:r>
        </a:p>
      </dsp:txBody>
      <dsp:txXfrm>
        <a:off x="7895383" y="2625808"/>
        <a:ext cx="881165" cy="427288"/>
      </dsp:txXfrm>
    </dsp:sp>
    <dsp:sp modelId="{51ED048F-169F-4DC1-80CA-2D6FAA04CA0D}">
      <dsp:nvSpPr>
        <dsp:cNvPr id="0" name=""/>
        <dsp:cNvSpPr/>
      </dsp:nvSpPr>
      <dsp:spPr>
        <a:xfrm rot="21063702">
          <a:off x="4543052" y="3614469"/>
          <a:ext cx="3359434" cy="15842"/>
        </a:xfrm>
        <a:custGeom>
          <a:avLst/>
          <a:gdLst/>
          <a:ahLst/>
          <a:cxnLst/>
          <a:rect l="0" t="0" r="0" b="0"/>
          <a:pathLst>
            <a:path>
              <a:moveTo>
                <a:pt x="0" y="7921"/>
              </a:moveTo>
              <a:lnTo>
                <a:pt x="3359434"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38784" y="3538404"/>
        <a:ext cx="167971" cy="167971"/>
      </dsp:txXfrm>
    </dsp:sp>
    <dsp:sp modelId="{6DCB3E89-2FEE-46B3-940A-36C83FE49A13}">
      <dsp:nvSpPr>
        <dsp:cNvPr id="0" name=""/>
        <dsp:cNvSpPr/>
      </dsp:nvSpPr>
      <dsp:spPr>
        <a:xfrm>
          <a:off x="7882089" y="3134472"/>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Hardware virus</a:t>
          </a:r>
        </a:p>
      </dsp:txBody>
      <dsp:txXfrm>
        <a:off x="7895383" y="3147766"/>
        <a:ext cx="881165" cy="427288"/>
      </dsp:txXfrm>
    </dsp:sp>
    <dsp:sp modelId="{9D8A2528-B76F-48C2-94E5-7F6349D4B109}">
      <dsp:nvSpPr>
        <dsp:cNvPr id="0" name=""/>
        <dsp:cNvSpPr/>
      </dsp:nvSpPr>
      <dsp:spPr>
        <a:xfrm>
          <a:off x="4563450" y="3875448"/>
          <a:ext cx="3318638" cy="15842"/>
        </a:xfrm>
        <a:custGeom>
          <a:avLst/>
          <a:gdLst/>
          <a:ahLst/>
          <a:cxnLst/>
          <a:rect l="0" t="0" r="0" b="0"/>
          <a:pathLst>
            <a:path>
              <a:moveTo>
                <a:pt x="0" y="7921"/>
              </a:moveTo>
              <a:lnTo>
                <a:pt x="3318638"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39804" y="3800403"/>
        <a:ext cx="165931" cy="165931"/>
      </dsp:txXfrm>
    </dsp:sp>
    <dsp:sp modelId="{7E671E21-D49A-46D7-8F14-8743BE7C76D4}">
      <dsp:nvSpPr>
        <dsp:cNvPr id="0" name=""/>
        <dsp:cNvSpPr/>
      </dsp:nvSpPr>
      <dsp:spPr>
        <a:xfrm>
          <a:off x="7882089" y="3656430"/>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Manipulating design through JTAG</a:t>
          </a:r>
        </a:p>
      </dsp:txBody>
      <dsp:txXfrm>
        <a:off x="7895383" y="3669724"/>
        <a:ext cx="881165" cy="427288"/>
      </dsp:txXfrm>
    </dsp:sp>
    <dsp:sp modelId="{811DD2DF-13C6-4F21-8329-BF0949CD9880}">
      <dsp:nvSpPr>
        <dsp:cNvPr id="0" name=""/>
        <dsp:cNvSpPr/>
      </dsp:nvSpPr>
      <dsp:spPr>
        <a:xfrm rot="536298">
          <a:off x="4543052" y="4136427"/>
          <a:ext cx="3359434" cy="15842"/>
        </a:xfrm>
        <a:custGeom>
          <a:avLst/>
          <a:gdLst/>
          <a:ahLst/>
          <a:cxnLst/>
          <a:rect l="0" t="0" r="0" b="0"/>
          <a:pathLst>
            <a:path>
              <a:moveTo>
                <a:pt x="0" y="7921"/>
              </a:moveTo>
              <a:lnTo>
                <a:pt x="3359434"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38784" y="4060362"/>
        <a:ext cx="167971" cy="167971"/>
      </dsp:txXfrm>
    </dsp:sp>
    <dsp:sp modelId="{6086A14B-C765-4AE8-A106-F1E9C3CF470D}">
      <dsp:nvSpPr>
        <dsp:cNvPr id="0" name=""/>
        <dsp:cNvSpPr/>
      </dsp:nvSpPr>
      <dsp:spPr>
        <a:xfrm>
          <a:off x="7882089" y="4178389"/>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Voltage modification</a:t>
          </a:r>
        </a:p>
      </dsp:txBody>
      <dsp:txXfrm>
        <a:off x="7895383" y="4191683"/>
        <a:ext cx="881165" cy="427288"/>
      </dsp:txXfrm>
    </dsp:sp>
    <dsp:sp modelId="{9F0BD221-C1DE-413F-8186-9F655020D8AE}">
      <dsp:nvSpPr>
        <dsp:cNvPr id="0" name=""/>
        <dsp:cNvSpPr/>
      </dsp:nvSpPr>
      <dsp:spPr>
        <a:xfrm rot="1047695">
          <a:off x="4483292" y="4397406"/>
          <a:ext cx="3478954" cy="15842"/>
        </a:xfrm>
        <a:custGeom>
          <a:avLst/>
          <a:gdLst/>
          <a:ahLst/>
          <a:cxnLst/>
          <a:rect l="0" t="0" r="0" b="0"/>
          <a:pathLst>
            <a:path>
              <a:moveTo>
                <a:pt x="0" y="7921"/>
              </a:moveTo>
              <a:lnTo>
                <a:pt x="3478954" y="7921"/>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6135796" y="4318353"/>
        <a:ext cx="173947" cy="173947"/>
      </dsp:txXfrm>
    </dsp:sp>
    <dsp:sp modelId="{9AA2E11D-0E61-4933-B9FD-5C223FF96A36}">
      <dsp:nvSpPr>
        <dsp:cNvPr id="0" name=""/>
        <dsp:cNvSpPr/>
      </dsp:nvSpPr>
      <dsp:spPr>
        <a:xfrm>
          <a:off x="7882089" y="4700347"/>
          <a:ext cx="907753" cy="45387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Temperature modification</a:t>
          </a:r>
        </a:p>
      </dsp:txBody>
      <dsp:txXfrm>
        <a:off x="7895383" y="4713641"/>
        <a:ext cx="881165" cy="4272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B1114-950A-4964-AE8C-17E4A38914E8}" type="datetimeFigureOut">
              <a:rPr lang="en-US" smtClean="0"/>
              <a:t>4/28/2014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0BB55-6473-4C48-8F6F-08753EEA880D}" type="slidenum">
              <a:rPr lang="en-US" smtClean="0"/>
              <a:t>‹#›</a:t>
            </a:fld>
            <a:endParaRPr lang="en-US"/>
          </a:p>
        </p:txBody>
      </p:sp>
    </p:spTree>
    <p:extLst>
      <p:ext uri="{BB962C8B-B14F-4D97-AF65-F5344CB8AC3E}">
        <p14:creationId xmlns:p14="http://schemas.microsoft.com/office/powerpoint/2010/main" val="253034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Network_security#cite_note-1" TargetMode="External"/><Relationship Id="rId7" Type="http://schemas.openxmlformats.org/officeDocument/2006/relationships/hyperlink" Target="http://en.wikipedia.org/wiki/Computer_network"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Unauthorized" TargetMode="External"/><Relationship Id="rId5" Type="http://schemas.openxmlformats.org/officeDocument/2006/relationships/hyperlink" Target="http://en.wikipedia.org/wiki/Network_administrator" TargetMode="External"/><Relationship Id="rId4" Type="http://schemas.openxmlformats.org/officeDocument/2006/relationships/hyperlink" Target="http://en.wikipedia.org/wiki/Polic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Ron_Rivest"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en.wikipedia.org/wiki/Leonard_Adleman" TargetMode="External"/><Relationship Id="rId4" Type="http://schemas.openxmlformats.org/officeDocument/2006/relationships/hyperlink" Target="http://en.wikipedia.org/wiki/Adi_Shami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nedos.net/host2013.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Network security</a:t>
            </a:r>
            <a:r>
              <a:rPr lang="en-US" sz="1200" b="0" i="0" u="none" strike="noStrike" kern="1200" baseline="300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consists of the provisions and </a:t>
            </a:r>
            <a:r>
              <a:rPr lang="en-US" sz="1200" b="0" i="0" u="none" strike="noStrike" kern="1200" dirty="0" smtClean="0">
                <a:solidFill>
                  <a:schemeClr val="tx1"/>
                </a:solidFill>
                <a:effectLst/>
                <a:latin typeface="+mn-lt"/>
                <a:ea typeface="+mn-ea"/>
                <a:cs typeface="+mn-cs"/>
                <a:hlinkClick r:id="rId4" tooltip="Policies"/>
              </a:rPr>
              <a:t>policies</a:t>
            </a:r>
            <a:r>
              <a:rPr lang="en-US" sz="1200" b="0" i="0" kern="1200" dirty="0" smtClean="0">
                <a:solidFill>
                  <a:schemeClr val="tx1"/>
                </a:solidFill>
                <a:effectLst/>
                <a:latin typeface="+mn-lt"/>
                <a:ea typeface="+mn-ea"/>
                <a:cs typeface="+mn-cs"/>
              </a:rPr>
              <a:t> adopted by a </a:t>
            </a:r>
            <a:r>
              <a:rPr lang="en-US" sz="1200" b="0" i="0" u="none" strike="noStrike" kern="1200" dirty="0" smtClean="0">
                <a:solidFill>
                  <a:schemeClr val="tx1"/>
                </a:solidFill>
                <a:effectLst/>
                <a:latin typeface="+mn-lt"/>
                <a:ea typeface="+mn-ea"/>
                <a:cs typeface="+mn-cs"/>
                <a:hlinkClick r:id="rId5" tooltip="Network administrator"/>
              </a:rPr>
              <a:t>network administrator</a:t>
            </a:r>
            <a:r>
              <a:rPr lang="en-US" sz="1200" b="0" i="0" kern="1200" dirty="0" smtClean="0">
                <a:solidFill>
                  <a:schemeClr val="tx1"/>
                </a:solidFill>
                <a:effectLst/>
                <a:latin typeface="+mn-lt"/>
                <a:ea typeface="+mn-ea"/>
                <a:cs typeface="+mn-cs"/>
              </a:rPr>
              <a:t> to prevent and monitor </a:t>
            </a:r>
            <a:r>
              <a:rPr lang="en-US" sz="1200" b="0" i="0" u="none" strike="noStrike" kern="1200" dirty="0" smtClean="0">
                <a:solidFill>
                  <a:schemeClr val="tx1"/>
                </a:solidFill>
                <a:effectLst/>
                <a:latin typeface="+mn-lt"/>
                <a:ea typeface="+mn-ea"/>
                <a:cs typeface="+mn-cs"/>
                <a:hlinkClick r:id="rId6" tooltip="Unauthorized"/>
              </a:rPr>
              <a:t>unauthorized</a:t>
            </a:r>
            <a:r>
              <a:rPr lang="en-US" sz="1200" b="0" i="0" kern="1200" dirty="0" smtClean="0">
                <a:solidFill>
                  <a:schemeClr val="tx1"/>
                </a:solidFill>
                <a:effectLst/>
                <a:latin typeface="+mn-lt"/>
                <a:ea typeface="+mn-ea"/>
                <a:cs typeface="+mn-cs"/>
              </a:rPr>
              <a:t> access, misuse, modification, or denial of a </a:t>
            </a:r>
            <a:r>
              <a:rPr lang="en-US" sz="1200" b="0" i="0" u="none" strike="noStrike" kern="1200" dirty="0" smtClean="0">
                <a:solidFill>
                  <a:schemeClr val="tx1"/>
                </a:solidFill>
                <a:effectLst/>
                <a:latin typeface="+mn-lt"/>
                <a:ea typeface="+mn-ea"/>
                <a:cs typeface="+mn-cs"/>
                <a:hlinkClick r:id="rId7" tooltip="Computer network"/>
              </a:rPr>
              <a:t>computer network</a:t>
            </a:r>
            <a:r>
              <a:rPr lang="en-US" sz="1200" b="0" i="0" kern="1200" dirty="0" smtClean="0">
                <a:solidFill>
                  <a:schemeClr val="tx1"/>
                </a:solidFill>
                <a:effectLst/>
                <a:latin typeface="+mn-lt"/>
                <a:ea typeface="+mn-ea"/>
                <a:cs typeface="+mn-cs"/>
              </a:rPr>
              <a:t> and network-accessible resources</a:t>
            </a:r>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3</a:t>
            </a:fld>
            <a:endParaRPr lang="en-US" dirty="0"/>
          </a:p>
        </p:txBody>
      </p:sp>
    </p:spTree>
    <p:extLst>
      <p:ext uri="{BB962C8B-B14F-4D97-AF65-F5344CB8AC3E}">
        <p14:creationId xmlns:p14="http://schemas.microsoft.com/office/powerpoint/2010/main" val="52621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This attack is only feasible for small FPGAs.</a:t>
            </a:r>
          </a:p>
          <a:p>
            <a:pPr algn="just"/>
            <a:r>
              <a:rPr lang="en-US" dirty="0" smtClean="0"/>
              <a:t>The reverse engineering effort grows and becomes less feasible as the size and complexity of the FPGA increases.</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16</a:t>
            </a:fld>
            <a:endParaRPr lang="en-US" dirty="0"/>
          </a:p>
        </p:txBody>
      </p:sp>
    </p:spTree>
    <p:extLst>
      <p:ext uri="{BB962C8B-B14F-4D97-AF65-F5344CB8AC3E}">
        <p14:creationId xmlns:p14="http://schemas.microsoft.com/office/powerpoint/2010/main" val="56448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transformation of an encoded bitstream into a functionally equivalent description of the original 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scenario, someone uses the information stored in the programmable-logic device to reconstruct the original circuit details and then alters and incorporates those details in part or whole into other designs.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Hardware Description Languages (HDLs) are used to describe the</a:t>
            </a:r>
            <a:r>
              <a:rPr lang="en-US" baseline="0" dirty="0" smtClean="0"/>
              <a:t> </a:t>
            </a:r>
            <a:r>
              <a:rPr lang="en-US" dirty="0" smtClean="0"/>
              <a:t>behavior and structure of system and circuit designs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The software flow starts with HDL synthesis that optimizes and translates the functional description according to the resources available in the target FPGA architecture</a:t>
            </a:r>
          </a:p>
          <a:p>
            <a:r>
              <a:rPr lang="en-US" sz="1200" b="0" i="0" u="none" strike="noStrike" kern="1200" baseline="0" dirty="0" smtClean="0">
                <a:solidFill>
                  <a:schemeClr val="tx1"/>
                </a:solidFill>
                <a:latin typeface="+mn-lt"/>
                <a:ea typeface="+mn-ea"/>
                <a:cs typeface="+mn-cs"/>
              </a:rPr>
              <a:t>(e.g. Stratix look-up table, Spartan multiplier) into a </a:t>
            </a:r>
            <a:r>
              <a:rPr lang="en-US" sz="1200" b="0" i="0" u="none" strike="noStrike" kern="1200" baseline="0" dirty="0" err="1" smtClean="0">
                <a:solidFill>
                  <a:schemeClr val="tx1"/>
                </a:solidFill>
                <a:latin typeface="+mn-lt"/>
                <a:ea typeface="+mn-ea"/>
                <a:cs typeface="+mn-cs"/>
              </a:rPr>
              <a:t>netlist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Netlists</a:t>
            </a:r>
            <a:r>
              <a:rPr lang="en-US" sz="1200" b="0" i="0" u="none" strike="noStrike" kern="1200" baseline="0" dirty="0" smtClean="0">
                <a:solidFill>
                  <a:schemeClr val="tx1"/>
                </a:solidFill>
                <a:latin typeface="+mn-lt"/>
                <a:ea typeface="+mn-ea"/>
                <a:cs typeface="+mn-cs"/>
              </a:rPr>
              <a:t> contain a description of the instantiated primitives and the connections between them, usually in the</a:t>
            </a:r>
          </a:p>
          <a:p>
            <a:r>
              <a:rPr lang="en-US" sz="1200" b="0" i="0" u="none" strike="noStrike" kern="1200" baseline="0" dirty="0" smtClean="0">
                <a:solidFill>
                  <a:schemeClr val="tx1"/>
                </a:solidFill>
                <a:latin typeface="+mn-lt"/>
                <a:ea typeface="+mn-ea"/>
                <a:cs typeface="+mn-cs"/>
              </a:rPr>
              <a:t>standardized electronic design interchange format (EDIF). Synthesis tools are available from several EDA vendors, not necessarily from the FPGA vendor of the target device,</a:t>
            </a:r>
          </a:p>
          <a:p>
            <a:r>
              <a:rPr lang="en-US" sz="1200" b="0" i="0" u="none" strike="noStrike" kern="1200" baseline="0" dirty="0" smtClean="0">
                <a:solidFill>
                  <a:schemeClr val="tx1"/>
                </a:solidFill>
                <a:latin typeface="+mn-lt"/>
                <a:ea typeface="+mn-ea"/>
                <a:cs typeface="+mn-cs"/>
              </a:rPr>
              <a:t>unlike the tools used for the rest of the process. The information contained in the </a:t>
            </a:r>
            <a:r>
              <a:rPr lang="en-US" sz="1200" b="0" i="0" u="none" strike="noStrike" kern="1200" baseline="0" dirty="0" err="1" smtClean="0">
                <a:solidFill>
                  <a:schemeClr val="tx1"/>
                </a:solidFill>
                <a:latin typeface="+mn-lt"/>
                <a:ea typeface="+mn-ea"/>
                <a:cs typeface="+mn-cs"/>
              </a:rPr>
              <a:t>netlist</a:t>
            </a:r>
            <a:r>
              <a:rPr lang="en-US" sz="1200" b="0" i="0" u="none" strike="noStrike" kern="1200" baseline="0" dirty="0" smtClean="0">
                <a:solidFill>
                  <a:schemeClr val="tx1"/>
                </a:solidFill>
                <a:latin typeface="+mn-lt"/>
                <a:ea typeface="+mn-ea"/>
                <a:cs typeface="+mn-cs"/>
              </a:rPr>
              <a:t> is then mapped/fitted to the specific primitives of the architecture and then those are placed and routed to a particular target device to produce a </a:t>
            </a:r>
            <a:r>
              <a:rPr lang="en-US" sz="1200" b="0" i="0" u="none" strike="noStrike" kern="1200" baseline="0" dirty="0" err="1" smtClean="0">
                <a:solidFill>
                  <a:schemeClr val="tx1"/>
                </a:solidFill>
                <a:latin typeface="+mn-lt"/>
                <a:ea typeface="+mn-ea"/>
                <a:cs typeface="+mn-cs"/>
              </a:rPr>
              <a:t>placelist</a:t>
            </a:r>
            <a:r>
              <a:rPr lang="en-US" sz="1200" b="0" i="0" u="none" strike="noStrike" kern="1200" baseline="0" dirty="0" smtClean="0">
                <a:solidFill>
                  <a:schemeClr val="tx1"/>
                </a:solidFill>
                <a:latin typeface="+mn-lt"/>
                <a:ea typeface="+mn-ea"/>
                <a:cs typeface="+mn-cs"/>
              </a:rPr>
              <a:t>, where the specific route of every interconnect and physical placement of all primitives are described. The</a:t>
            </a:r>
          </a:p>
          <a:p>
            <a:r>
              <a:rPr lang="en-US" sz="1200" b="0" i="0" u="none" strike="noStrike" kern="1200" baseline="0" dirty="0" err="1" smtClean="0">
                <a:solidFill>
                  <a:schemeClr val="tx1"/>
                </a:solidFill>
                <a:latin typeface="+mn-lt"/>
                <a:ea typeface="+mn-ea"/>
                <a:cs typeface="+mn-cs"/>
              </a:rPr>
              <a:t>placelist</a:t>
            </a:r>
            <a:r>
              <a:rPr lang="en-US" sz="1200" b="0" i="0" u="none" strike="noStrike" kern="1200" baseline="0" dirty="0" smtClean="0">
                <a:solidFill>
                  <a:schemeClr val="tx1"/>
                </a:solidFill>
                <a:latin typeface="+mn-lt"/>
                <a:ea typeface="+mn-ea"/>
                <a:cs typeface="+mn-cs"/>
              </a:rPr>
              <a:t> is then encoded to produce a bitstream le that when loaded onto the FPGA establishes the routing to and from all the instantiated elements by setting the state of</a:t>
            </a:r>
          </a:p>
          <a:p>
            <a:r>
              <a:rPr lang="en-US" sz="1200" b="0" i="0" u="none" strike="noStrike" kern="1200" baseline="0" dirty="0" smtClean="0">
                <a:solidFill>
                  <a:schemeClr val="tx1"/>
                </a:solidFill>
                <a:latin typeface="+mn-lt"/>
                <a:ea typeface="+mn-ea"/>
                <a:cs typeface="+mn-cs"/>
              </a:rPr>
              <a:t>memory cells, pass gates, and routing switches.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21</a:t>
            </a:fld>
            <a:endParaRPr lang="en-US" dirty="0"/>
          </a:p>
        </p:txBody>
      </p:sp>
    </p:spTree>
    <p:extLst>
      <p:ext uri="{BB962C8B-B14F-4D97-AF65-F5344CB8AC3E}">
        <p14:creationId xmlns:p14="http://schemas.microsoft.com/office/powerpoint/2010/main" val="339146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t>For example, Actel’s A54SX16A contains 800,000 antifuses with only 2 to 5% programmable.</a:t>
            </a:r>
          </a:p>
          <a:p>
            <a:pPr algn="just"/>
            <a:r>
              <a:rPr lang="en-US" sz="1200" dirty="0" smtClean="0"/>
              <a:t>The only way to look at the state of each antifuse is to cut in to cross sections, which will most likely destroy the die.</a:t>
            </a:r>
          </a:p>
          <a:p>
            <a:r>
              <a:rPr lang="en-US" sz="1200" dirty="0" smtClean="0"/>
              <a:t>A practical attack against AF FPGAs was performed and it was possible to alter one cell in two months at a cost of $1000.</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22</a:t>
            </a:fld>
            <a:endParaRPr lang="en-US" dirty="0"/>
          </a:p>
        </p:txBody>
      </p:sp>
    </p:spTree>
    <p:extLst>
      <p:ext uri="{BB962C8B-B14F-4D97-AF65-F5344CB8AC3E}">
        <p14:creationId xmlns:p14="http://schemas.microsoft.com/office/powerpoint/2010/main" val="902848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security implications that arise in a system using an SRAM in a FPGA are obvious, if the configuration data is stored unprotected in the system but external to the FPGA.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standard scenario, the configuration data is stored externally in nonvolatile memory and is transmitted to the FPGA at power up in order to configure the FPGA.</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23</a:t>
            </a:fld>
            <a:endParaRPr lang="en-US" dirty="0"/>
          </a:p>
        </p:txBody>
      </p:sp>
    </p:spTree>
    <p:extLst>
      <p:ext uri="{BB962C8B-B14F-4D97-AF65-F5344CB8AC3E}">
        <p14:creationId xmlns:p14="http://schemas.microsoft.com/office/powerpoint/2010/main" val="259697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a:t>
            </a:r>
            <a:r>
              <a:rPr lang="en-US" baseline="0" dirty="0" smtClean="0"/>
              <a:t> what each term means.  Non volatile + FPGA?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solution would be to check the serial number before executing the design and delete the circuit if it is not correct. </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24</a:t>
            </a:fld>
            <a:endParaRPr lang="en-US" dirty="0"/>
          </a:p>
        </p:txBody>
      </p:sp>
    </p:spTree>
    <p:extLst>
      <p:ext uri="{BB962C8B-B14F-4D97-AF65-F5344CB8AC3E}">
        <p14:creationId xmlns:p14="http://schemas.microsoft.com/office/powerpoint/2010/main" val="388443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Device DNA: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Because this identifier is programmed into OTP eFUSEs at device final test, it is tamper resistant. First introduced with the Spartan-3A FPGA, the Device DNA number is used with a customer-defined security algorithm in user logic to generate an active value/checksum. Typically, this value is compared to a pre-stored check value to determine whether design functionality can proceed. While Device DNA prevents cloning, it does not protect against spoofing per se. However, the custom-designed security function can be constructed to include a dead-man switch output, which can be used elsewhere in the system either to prevent certain other functions from operating or to detect tampering.</a:t>
            </a:r>
          </a:p>
          <a:p>
            <a:pPr lvl="1" algn="just"/>
            <a:r>
              <a:rPr lang="en-US" dirty="0" smtClean="0"/>
              <a:t>Virtex-6 and Spartan-6 FPGAs contain an embedded, </a:t>
            </a:r>
            <a:r>
              <a:rPr lang="fr-FR" dirty="0" smtClean="0"/>
              <a:t>unique device identifier (Device DNA).</a:t>
            </a:r>
            <a:endParaRPr lang="en-US" dirty="0" smtClean="0"/>
          </a:p>
          <a:p>
            <a:pPr lvl="1" algn="just"/>
            <a:r>
              <a:rPr lang="fr-FR" dirty="0" smtClean="0"/>
              <a:t>This unique 57-bit identifier (analogous to a </a:t>
            </a:r>
            <a:r>
              <a:rPr lang="en-US" dirty="0" smtClean="0"/>
              <a:t>serial number) is nonvolatile and permanently programmed into the FPGA in the FUSE_ID eFUSE register.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BB RAM: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During normal operation, these memory cells are powered by an auxiliary voltage input to avoid draining this battery. An application can take advantage of this need for external power by cutting the power to both the FPGA and the key storage if tampering or other unauthorized access is attempted. Moreover, an additional powerful key storage security feature exists in Xilinx devices: Any attempted access or write to the battery-backed RAM causes its contents to be cleared and the entire configuration of the FPGA erased prior to access enable.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Efuse:</a:t>
            </a:r>
          </a:p>
          <a:p>
            <a:pPr lvl="1" algn="just"/>
            <a:r>
              <a:rPr lang="en-US" dirty="0" smtClean="0"/>
              <a:t>Allows user to securely store bitstream decryption key.</a:t>
            </a:r>
          </a:p>
          <a:p>
            <a:pPr lvl="1" algn="just"/>
            <a:r>
              <a:rPr lang="en-US" dirty="0" smtClean="0"/>
              <a:t>No need for the BB-RAM and the external battery. </a:t>
            </a:r>
          </a:p>
          <a:p>
            <a:pPr lvl="1" algn="just"/>
            <a:r>
              <a:rPr lang="en-US" dirty="0" smtClean="0"/>
              <a:t>The OTP eFUSE links are permanently programmed via an external voltage supply.</a:t>
            </a:r>
          </a:p>
          <a:p>
            <a:pPr lvl="1" algn="just"/>
            <a:r>
              <a:rPr lang="en-US" dirty="0" smtClean="0"/>
              <a:t>Can be used for applications which require no battery backup.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25</a:t>
            </a:fld>
            <a:endParaRPr lang="en-US" dirty="0"/>
          </a:p>
        </p:txBody>
      </p:sp>
    </p:spTree>
    <p:extLst>
      <p:ext uri="{BB962C8B-B14F-4D97-AF65-F5344CB8AC3E}">
        <p14:creationId xmlns:p14="http://schemas.microsoft.com/office/powerpoint/2010/main" val="129023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Allows reading a configuration out of the FPGA for easy debugging.</a:t>
            </a:r>
          </a:p>
          <a:p>
            <a:pPr algn="just"/>
            <a:r>
              <a:rPr lang="en-US" dirty="0" smtClean="0"/>
              <a:t>The idea of the attack is </a:t>
            </a:r>
          </a:p>
          <a:p>
            <a:pPr lvl="1" algn="just"/>
            <a:r>
              <a:rPr lang="en-US" dirty="0" smtClean="0"/>
              <a:t>Reading the configuration of FPGA through JTAG or programming interface in order to obtain secret information.</a:t>
            </a:r>
          </a:p>
          <a:p>
            <a:pPr lvl="1" algn="just"/>
            <a:r>
              <a:rPr lang="en-US" dirty="0" smtClean="0"/>
              <a:t>Example</a:t>
            </a:r>
            <a:r>
              <a:rPr lang="en-US" baseline="0" dirty="0" smtClean="0"/>
              <a:t> of software counterfeiting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26</a:t>
            </a:fld>
            <a:endParaRPr lang="en-US" dirty="0"/>
          </a:p>
        </p:txBody>
      </p:sp>
    </p:spTree>
    <p:extLst>
      <p:ext uri="{BB962C8B-B14F-4D97-AF65-F5344CB8AC3E}">
        <p14:creationId xmlns:p14="http://schemas.microsoft.com/office/powerpoint/2010/main" val="2941284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security bit can be used to prevent the readback functionality.</a:t>
            </a:r>
          </a:p>
          <a:p>
            <a:r>
              <a:rPr lang="en-US" dirty="0" smtClean="0"/>
              <a:t>Although, fault injection has proven successful to overcome these countermeasures in FPGA.</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27</a:t>
            </a:fld>
            <a:endParaRPr lang="en-US" dirty="0"/>
          </a:p>
        </p:txBody>
      </p:sp>
    </p:spTree>
    <p:extLst>
      <p:ext uri="{BB962C8B-B14F-4D97-AF65-F5344CB8AC3E}">
        <p14:creationId xmlns:p14="http://schemas.microsoft.com/office/powerpoint/2010/main" val="945088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Any physical implementation of a cryptographic system provides a side channel that leaks important</a:t>
            </a:r>
            <a:r>
              <a:rPr lang="en-US" baseline="0" dirty="0" smtClean="0"/>
              <a:t> </a:t>
            </a:r>
            <a:r>
              <a:rPr lang="en-US" dirty="0" smtClean="0"/>
              <a:t>information.</a:t>
            </a:r>
          </a:p>
          <a:p>
            <a:r>
              <a:rPr lang="en-US" dirty="0" smtClean="0"/>
              <a:t>A side channel can be power consumption, timing behavior, and electromagnetic radiation.</a:t>
            </a:r>
          </a:p>
          <a:p>
            <a:pPr algn="just"/>
            <a:r>
              <a:rPr lang="en-US" dirty="0" smtClean="0"/>
              <a:t>Power analysis of the bitstream can reveal important information about its content. </a:t>
            </a:r>
          </a:p>
          <a:p>
            <a:pPr algn="just"/>
            <a:r>
              <a:rPr lang="en-US" dirty="0" smtClean="0"/>
              <a:t>This content can have public and private keys of the encryption mechanism</a:t>
            </a:r>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28</a:t>
            </a:fld>
            <a:endParaRPr lang="en-US" dirty="0"/>
          </a:p>
        </p:txBody>
      </p:sp>
    </p:spTree>
    <p:extLst>
      <p:ext uri="{BB962C8B-B14F-4D97-AF65-F5344CB8AC3E}">
        <p14:creationId xmlns:p14="http://schemas.microsoft.com/office/powerpoint/2010/main" val="2606850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ECC-&gt;Elliptic Curve Cryptography</a:t>
            </a:r>
          </a:p>
          <a:p>
            <a:r>
              <a:rPr lang="en-US" sz="1200" b="0" i="0" u="none" strike="noStrike" kern="1200" baseline="0" dirty="0" smtClean="0">
                <a:solidFill>
                  <a:schemeClr val="tx1"/>
                </a:solidFill>
                <a:latin typeface="+mn-lt"/>
                <a:ea typeface="+mn-ea"/>
                <a:cs typeface="+mn-cs"/>
              </a:rPr>
              <a:t>A SEMA attack is typically used when there is a conditional</a:t>
            </a:r>
          </a:p>
          <a:p>
            <a:r>
              <a:rPr lang="en-US" sz="1200" b="0" i="0" u="none" strike="noStrike" kern="1200" baseline="0" dirty="0" smtClean="0">
                <a:solidFill>
                  <a:schemeClr val="tx1"/>
                </a:solidFill>
                <a:latin typeface="+mn-lt"/>
                <a:ea typeface="+mn-ea"/>
                <a:cs typeface="+mn-cs"/>
              </a:rPr>
              <a:t>branch in the algorithm, which results in a different radiation</a:t>
            </a:r>
          </a:p>
          <a:p>
            <a:r>
              <a:rPr lang="en-US" sz="1200" b="0" i="0" u="none" strike="noStrike" kern="1200" baseline="0" dirty="0" smtClean="0">
                <a:solidFill>
                  <a:schemeClr val="tx1"/>
                </a:solidFill>
                <a:latin typeface="+mn-lt"/>
                <a:ea typeface="+mn-ea"/>
                <a:cs typeface="+mn-cs"/>
              </a:rPr>
              <a:t>pattern whenever the branch is taken. </a:t>
            </a:r>
          </a:p>
          <a:p>
            <a:r>
              <a:rPr lang="en-US" sz="1200" b="0" i="0" u="none" strike="noStrike" kern="1200" baseline="0" dirty="0" smtClean="0">
                <a:solidFill>
                  <a:schemeClr val="tx1"/>
                </a:solidFill>
                <a:latin typeface="+mn-lt"/>
                <a:ea typeface="+mn-ea"/>
                <a:cs typeface="+mn-cs"/>
              </a:rPr>
              <a:t>key used during this measurement is 11001100,</a:t>
            </a:r>
          </a:p>
          <a:p>
            <a:r>
              <a:rPr lang="en-US" sz="1200" b="0" i="0" u="none" strike="noStrike" kern="1200" baseline="0" dirty="0" smtClean="0">
                <a:solidFill>
                  <a:schemeClr val="tx1"/>
                </a:solidFill>
                <a:latin typeface="+mn-lt"/>
                <a:ea typeface="+mn-ea"/>
                <a:cs typeface="+mn-cs"/>
              </a:rPr>
              <a:t>because there is difference between the EM radiation traces</a:t>
            </a:r>
          </a:p>
          <a:p>
            <a:r>
              <a:rPr lang="en-US" sz="1200" b="0" i="0" u="none" strike="noStrike" kern="1200" baseline="0" dirty="0" smtClean="0">
                <a:solidFill>
                  <a:schemeClr val="tx1"/>
                </a:solidFill>
                <a:latin typeface="+mn-lt"/>
                <a:ea typeface="+mn-ea"/>
                <a:cs typeface="+mn-cs"/>
              </a:rPr>
              <a:t>of the EC point addition and doubling</a:t>
            </a:r>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30</a:t>
            </a:fld>
            <a:endParaRPr lang="en-US"/>
          </a:p>
        </p:txBody>
      </p:sp>
    </p:spTree>
    <p:extLst>
      <p:ext uri="{BB962C8B-B14F-4D97-AF65-F5344CB8AC3E}">
        <p14:creationId xmlns:p14="http://schemas.microsoft.com/office/powerpoint/2010/main" val="235863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Moreover, with the ever-expanding usage of FPGAs in products and systems of all</a:t>
            </a:r>
          </a:p>
          <a:p>
            <a:r>
              <a:rPr lang="en-US" sz="1200" b="0" i="0" u="none" strike="noStrike" kern="1200" baseline="0" dirty="0" smtClean="0">
                <a:solidFill>
                  <a:schemeClr val="tx1"/>
                </a:solidFill>
                <a:latin typeface="+mn-lt"/>
                <a:ea typeface="+mn-ea"/>
                <a:cs typeface="+mn-cs"/>
              </a:rPr>
              <a:t>kinds, FPGAs often form the core of any system. This rise in both the usage and</a:t>
            </a:r>
          </a:p>
          <a:p>
            <a:r>
              <a:rPr lang="en-US" sz="1200" b="0" i="0" u="none" strike="noStrike" kern="1200" baseline="0" dirty="0" smtClean="0">
                <a:solidFill>
                  <a:schemeClr val="tx1"/>
                </a:solidFill>
                <a:latin typeface="+mn-lt"/>
                <a:ea typeface="+mn-ea"/>
                <a:cs typeface="+mn-cs"/>
              </a:rPr>
              <a:t>importance of FPGAs in a system make protecting the IP contained in FPGAs as</a:t>
            </a:r>
          </a:p>
          <a:p>
            <a:r>
              <a:rPr lang="en-US" sz="1200" b="0" i="0" u="none" strike="noStrike" kern="1200" baseline="0" dirty="0" smtClean="0">
                <a:solidFill>
                  <a:schemeClr val="tx1"/>
                </a:solidFill>
                <a:latin typeface="+mn-lt"/>
                <a:ea typeface="+mn-ea"/>
                <a:cs typeface="+mn-cs"/>
              </a:rPr>
              <a:t>important as protecting the data processed by the FPGA.</a:t>
            </a:r>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4</a:t>
            </a:fld>
            <a:endParaRPr lang="en-US" dirty="0"/>
          </a:p>
        </p:txBody>
      </p:sp>
    </p:spTree>
    <p:extLst>
      <p:ext uri="{BB962C8B-B14F-4D97-AF65-F5344CB8AC3E}">
        <p14:creationId xmlns:p14="http://schemas.microsoft.com/office/powerpoint/2010/main" val="3868020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DEMA attack uses the property that processing different data needs a distinct amount</a:t>
            </a:r>
          </a:p>
          <a:p>
            <a:r>
              <a:rPr lang="en-US" sz="1200" b="0" i="0" u="none" strike="noStrike" kern="1200" baseline="0" dirty="0" smtClean="0">
                <a:solidFill>
                  <a:schemeClr val="tx1"/>
                </a:solidFill>
                <a:latin typeface="+mn-lt"/>
                <a:ea typeface="+mn-ea"/>
                <a:cs typeface="+mn-cs"/>
              </a:rPr>
              <a:t>of power and radiates a different field</a:t>
            </a:r>
          </a:p>
          <a:p>
            <a:r>
              <a:rPr lang="en-US" sz="1200" b="0" i="0" u="none" strike="noStrike" kern="1200" baseline="0" dirty="0" smtClean="0">
                <a:solidFill>
                  <a:schemeClr val="tx1"/>
                </a:solidFill>
                <a:latin typeface="+mn-lt"/>
                <a:ea typeface="+mn-ea"/>
                <a:cs typeface="+mn-cs"/>
              </a:rPr>
              <a:t>In a </a:t>
            </a:r>
            <a:r>
              <a:rPr lang="en-US" sz="1200" b="0" i="1" u="none" strike="noStrike" kern="1200" baseline="0" dirty="0" smtClean="0">
                <a:solidFill>
                  <a:schemeClr val="tx1"/>
                </a:solidFill>
                <a:latin typeface="+mn-lt"/>
                <a:ea typeface="+mn-ea"/>
                <a:cs typeface="+mn-cs"/>
              </a:rPr>
              <a:t>differential electromagnetic analysis </a:t>
            </a:r>
            <a:r>
              <a:rPr lang="en-US" sz="1200" b="0" i="0" u="none" strike="noStrike" kern="1200" baseline="0" dirty="0" smtClean="0">
                <a:solidFill>
                  <a:schemeClr val="tx1"/>
                </a:solidFill>
                <a:latin typeface="+mn-lt"/>
                <a:ea typeface="+mn-ea"/>
                <a:cs typeface="+mn-cs"/>
              </a:rPr>
              <a:t>(DEMA)</a:t>
            </a:r>
          </a:p>
          <a:p>
            <a:r>
              <a:rPr lang="en-US" sz="1200" b="0" i="0" u="none" strike="noStrike" kern="1200" baseline="0" dirty="0" smtClean="0">
                <a:solidFill>
                  <a:schemeClr val="tx1"/>
                </a:solidFill>
                <a:latin typeface="+mn-lt"/>
                <a:ea typeface="+mn-ea"/>
                <a:cs typeface="+mn-cs"/>
              </a:rPr>
              <a:t>attack, many measurements are used in order to filter out noise</a:t>
            </a:r>
          </a:p>
          <a:p>
            <a:r>
              <a:rPr lang="en-US" sz="1200" b="0" i="0" u="none" strike="noStrike" kern="1200" baseline="0" dirty="0" smtClean="0">
                <a:solidFill>
                  <a:schemeClr val="tx1"/>
                </a:solidFill>
                <a:latin typeface="+mn-lt"/>
                <a:ea typeface="+mn-ea"/>
                <a:cs typeface="+mn-cs"/>
              </a:rPr>
              <a:t>and the key is derived using a statistical analysis.</a:t>
            </a:r>
          </a:p>
          <a:p>
            <a:endParaRPr lang="en-US" sz="1200" b="0" i="0" u="none" strike="noStrike" kern="1200" baseline="0" dirty="0" smtClean="0">
              <a:solidFill>
                <a:schemeClr val="tx1"/>
              </a:solidFill>
              <a:latin typeface="+mn-lt"/>
              <a:ea typeface="+mn-ea"/>
              <a:cs typeface="+mn-cs"/>
            </a:endParaRPr>
          </a:p>
          <a:p>
            <a:r>
              <a:rPr lang="en-US" dirty="0" smtClean="0"/>
              <a:t>Here attackers can use the number of transitions in the register</a:t>
            </a:r>
            <a:r>
              <a:rPr lang="en-US" baseline="0" dirty="0" smtClean="0"/>
              <a:t> for calculating EM Radiation.</a:t>
            </a:r>
          </a:p>
          <a:p>
            <a:r>
              <a:rPr lang="en-US" sz="1200" b="0" i="0" u="none" strike="noStrike" kern="1200" baseline="0" dirty="0" smtClean="0">
                <a:solidFill>
                  <a:schemeClr val="tx1"/>
                </a:solidFill>
                <a:latin typeface="+mn-lt"/>
                <a:ea typeface="+mn-ea"/>
                <a:cs typeface="+mn-cs"/>
              </a:rPr>
              <a:t>In DEMA, an attacker uses a hypothetical model of the</a:t>
            </a:r>
          </a:p>
          <a:p>
            <a:r>
              <a:rPr lang="en-US" sz="1200" b="0" i="0" u="none" strike="noStrike" kern="1200" baseline="0" dirty="0" smtClean="0">
                <a:solidFill>
                  <a:schemeClr val="tx1"/>
                </a:solidFill>
                <a:latin typeface="+mn-lt"/>
                <a:ea typeface="+mn-ea"/>
                <a:cs typeface="+mn-cs"/>
              </a:rPr>
              <a:t>attacked device. The quality of this model is dependent on</a:t>
            </a:r>
          </a:p>
          <a:p>
            <a:r>
              <a:rPr lang="en-US" sz="1200" b="0" i="0" u="none" strike="noStrike" kern="1200" baseline="0" dirty="0" smtClean="0">
                <a:solidFill>
                  <a:schemeClr val="tx1"/>
                </a:solidFill>
                <a:latin typeface="+mn-lt"/>
                <a:ea typeface="+mn-ea"/>
                <a:cs typeface="+mn-cs"/>
              </a:rPr>
              <a:t>the knowledge of the attacker. The model is used to predict</a:t>
            </a:r>
          </a:p>
          <a:p>
            <a:r>
              <a:rPr lang="en-US" sz="1200" b="0" i="0" u="none" strike="noStrike" kern="1200" baseline="0" dirty="0" smtClean="0">
                <a:solidFill>
                  <a:schemeClr val="tx1"/>
                </a:solidFill>
                <a:latin typeface="+mn-lt"/>
                <a:ea typeface="+mn-ea"/>
                <a:cs typeface="+mn-cs"/>
              </a:rPr>
              <a:t>several values for the electromagnetic radiation of a device.</a:t>
            </a:r>
          </a:p>
          <a:p>
            <a:r>
              <a:rPr lang="en-US" sz="1200" b="0" i="0" u="none" strike="noStrike" kern="1200" baseline="0" dirty="0" smtClean="0">
                <a:solidFill>
                  <a:schemeClr val="tx1"/>
                </a:solidFill>
                <a:latin typeface="+mn-lt"/>
                <a:ea typeface="+mn-ea"/>
                <a:cs typeface="+mn-cs"/>
              </a:rPr>
              <a:t>These predictions are compared to the real, measured electromagnetic</a:t>
            </a:r>
          </a:p>
          <a:p>
            <a:r>
              <a:rPr lang="en-US" sz="1200" b="0" i="0" u="none" strike="noStrike" kern="1200" baseline="0" dirty="0" smtClean="0">
                <a:solidFill>
                  <a:schemeClr val="tx1"/>
                </a:solidFill>
                <a:latin typeface="+mn-lt"/>
                <a:ea typeface="+mn-ea"/>
                <a:cs typeface="+mn-cs"/>
              </a:rPr>
              <a:t>radiation of the device. Comparisons are performed</a:t>
            </a:r>
          </a:p>
          <a:p>
            <a:r>
              <a:rPr lang="en-US" sz="1200" b="0" i="0" u="none" strike="noStrike" kern="1200" baseline="0" dirty="0" smtClean="0">
                <a:solidFill>
                  <a:schemeClr val="tx1"/>
                </a:solidFill>
                <a:latin typeface="+mn-lt"/>
                <a:ea typeface="+mn-ea"/>
                <a:cs typeface="+mn-cs"/>
              </a:rPr>
              <a:t>by applying statistical methods on the data</a:t>
            </a:r>
            <a:endParaRPr lang="en-US" dirty="0" smtClean="0"/>
          </a:p>
          <a:p>
            <a:r>
              <a:rPr lang="en-US" dirty="0" smtClean="0"/>
              <a:t>So the attackers</a:t>
            </a:r>
            <a:r>
              <a:rPr lang="en-US" baseline="0" dirty="0" smtClean="0"/>
              <a:t> target one bit at a time. They obtain these graphs by filtering techniques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During the execution of the EC point multiplications, C program</a:t>
            </a:r>
          </a:p>
          <a:p>
            <a:r>
              <a:rPr lang="en-US" sz="1200" b="0" i="0" u="none" strike="noStrike" kern="1200" baseline="0" dirty="0" smtClean="0">
                <a:solidFill>
                  <a:schemeClr val="tx1"/>
                </a:solidFill>
                <a:latin typeface="+mn-lt"/>
                <a:ea typeface="+mn-ea"/>
                <a:cs typeface="+mn-cs"/>
              </a:rPr>
              <a:t>computes the number of bits that change from 0 to 1 and</a:t>
            </a:r>
          </a:p>
          <a:p>
            <a:r>
              <a:rPr lang="en-US" sz="1200" b="0" i="0" u="none" strike="noStrike" kern="1200" baseline="0" dirty="0" smtClean="0">
                <a:solidFill>
                  <a:schemeClr val="tx1"/>
                </a:solidFill>
                <a:latin typeface="+mn-lt"/>
                <a:ea typeface="+mn-ea"/>
                <a:cs typeface="+mn-cs"/>
              </a:rPr>
              <a:t>from 1 to 0 in register.</a:t>
            </a:r>
          </a:p>
          <a:p>
            <a:r>
              <a:rPr lang="en-US" sz="1200" b="0" i="0" u="none" strike="noStrike" kern="1200" baseline="0" dirty="0" smtClean="0">
                <a:solidFill>
                  <a:schemeClr val="tx1"/>
                </a:solidFill>
                <a:latin typeface="+mn-lt"/>
                <a:ea typeface="+mn-ea"/>
                <a:cs typeface="+mn-cs"/>
              </a:rPr>
              <a:t>There will be two values for each spike,</a:t>
            </a:r>
          </a:p>
          <a:p>
            <a:r>
              <a:rPr lang="en-US" sz="1200" b="0" i="0" u="none" strike="noStrike" kern="1200" baseline="0" dirty="0" smtClean="0">
                <a:solidFill>
                  <a:schemeClr val="tx1"/>
                </a:solidFill>
                <a:latin typeface="+mn-lt"/>
                <a:ea typeface="+mn-ea"/>
                <a:cs typeface="+mn-cs"/>
              </a:rPr>
              <a:t>one for the guess that the key-bit is 0, one for the guess that</a:t>
            </a:r>
          </a:p>
          <a:p>
            <a:r>
              <a:rPr lang="en-US" sz="1200" b="0" i="0" u="none" strike="noStrike" kern="1200" baseline="0" dirty="0" smtClean="0">
                <a:solidFill>
                  <a:schemeClr val="tx1"/>
                </a:solidFill>
                <a:latin typeface="+mn-lt"/>
                <a:ea typeface="+mn-ea"/>
                <a:cs typeface="+mn-cs"/>
              </a:rPr>
              <a:t>the key-bit is 1</a:t>
            </a:r>
          </a:p>
          <a:p>
            <a:r>
              <a:rPr lang="en-US" sz="1200" b="0" i="0" u="none" strike="noStrike" kern="1200" baseline="0" dirty="0" smtClean="0">
                <a:solidFill>
                  <a:schemeClr val="tx1"/>
                </a:solidFill>
                <a:latin typeface="+mn-lt"/>
                <a:ea typeface="+mn-ea"/>
                <a:cs typeface="+mn-cs"/>
              </a:rPr>
              <a:t>The correlations for spike give us the correct key-bit by using only 1000</a:t>
            </a:r>
          </a:p>
          <a:p>
            <a:r>
              <a:rPr lang="en-US" sz="1200" b="0" i="0" u="none" strike="noStrike" kern="1200" baseline="0" dirty="0" smtClean="0">
                <a:solidFill>
                  <a:schemeClr val="tx1"/>
                </a:solidFill>
                <a:latin typeface="+mn-lt"/>
                <a:ea typeface="+mn-ea"/>
                <a:cs typeface="+mn-cs"/>
              </a:rPr>
              <a:t>measurements.</a:t>
            </a:r>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32</a:t>
            </a:fld>
            <a:endParaRPr lang="en-US"/>
          </a:p>
        </p:txBody>
      </p:sp>
    </p:spTree>
    <p:extLst>
      <p:ext uri="{BB962C8B-B14F-4D97-AF65-F5344CB8AC3E}">
        <p14:creationId xmlns:p14="http://schemas.microsoft.com/office/powerpoint/2010/main" val="2800583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power-analysis attacks exploit the relationship between the instantaneous power consumption of a device and the instructions that are executed. For simple power-analysis attacks it is assumed</a:t>
            </a:r>
          </a:p>
          <a:p>
            <a:r>
              <a:rPr lang="en-US" dirty="0" smtClean="0"/>
              <a:t>that every instruction has its unique power-consumption trace. An attacker simply monitors the device's power consumption while it performs a cryptographic</a:t>
            </a:r>
          </a:p>
          <a:p>
            <a:r>
              <a:rPr lang="en-US" dirty="0" smtClean="0"/>
              <a:t>operation.</a:t>
            </a:r>
          </a:p>
          <a:p>
            <a:r>
              <a:rPr lang="en-US" dirty="0" smtClean="0"/>
              <a:t>Then, the attacker carefully studies the obtained power-consumption trace to determine the sequence of instructions performed by the device. If this</a:t>
            </a:r>
          </a:p>
          <a:p>
            <a:r>
              <a:rPr lang="en-US" dirty="0" smtClean="0"/>
              <a:t>sequence is directly related to the secret key which was involved in the cryptographic operation, the attacker can deduce this secret key from the power-</a:t>
            </a:r>
          </a:p>
          <a:p>
            <a:r>
              <a:rPr lang="en-US" dirty="0" smtClean="0"/>
              <a:t>consumption trace. Such an attack typically targets implementations which use</a:t>
            </a:r>
          </a:p>
          <a:p>
            <a:r>
              <a:rPr lang="en-US" dirty="0" smtClean="0"/>
              <a:t>key dependent branching in the implementation.</a:t>
            </a:r>
          </a:p>
          <a:p>
            <a:r>
              <a:rPr lang="en-US" sz="1200" dirty="0" smtClean="0"/>
              <a:t>SPA attacks recover the secret keys by directly observing features within individual power  consumption measurements. </a:t>
            </a:r>
          </a:p>
          <a:p>
            <a:r>
              <a:rPr lang="en-US" sz="1200" dirty="0" smtClean="0"/>
              <a:t>Implementations that have significantly different power consumption depending on secret key bits are most vulnerable to SPA.</a:t>
            </a:r>
          </a:p>
          <a:p>
            <a:r>
              <a:rPr lang="en-US" sz="1200" dirty="0" smtClean="0"/>
              <a:t> For example, implementations of modular exponentiation for RSA (</a:t>
            </a:r>
            <a:r>
              <a:rPr lang="en-US" dirty="0" smtClean="0">
                <a:hlinkClick r:id="rId3" tooltip="Ron Rivest"/>
              </a:rPr>
              <a:t>Ron Rivest</a:t>
            </a:r>
            <a:r>
              <a:rPr lang="en-US" dirty="0" smtClean="0"/>
              <a:t>, </a:t>
            </a:r>
            <a:r>
              <a:rPr lang="en-US" dirty="0" smtClean="0">
                <a:hlinkClick r:id="rId4" tooltip="Adi Shamir"/>
              </a:rPr>
              <a:t>Adi Shamir</a:t>
            </a:r>
            <a:r>
              <a:rPr lang="en-US" dirty="0" smtClean="0"/>
              <a:t>, and </a:t>
            </a:r>
            <a:r>
              <a:rPr lang="en-US" dirty="0" smtClean="0">
                <a:hlinkClick r:id="rId5" tooltip="Leonard Adleman"/>
              </a:rPr>
              <a:t>Leonard Adleman</a:t>
            </a:r>
            <a:r>
              <a:rPr lang="en-US" dirty="0" smtClean="0"/>
              <a:t>)</a:t>
            </a:r>
            <a:r>
              <a:rPr lang="en-US" sz="1200" dirty="0" smtClean="0"/>
              <a:t> </a:t>
            </a:r>
          </a:p>
          <a:p>
            <a:r>
              <a:rPr lang="en-US" sz="1200" dirty="0" smtClean="0"/>
              <a:t>In each case, the pattern of these operations reveals the value of the key.</a:t>
            </a:r>
          </a:p>
          <a:p>
            <a:r>
              <a:rPr lang="en-US" sz="1200" dirty="0" smtClean="0"/>
              <a:t>Figure</a:t>
            </a:r>
            <a:r>
              <a:rPr lang="en-US" sz="1200" baseline="0" dirty="0" smtClean="0"/>
              <a:t> </a:t>
            </a:r>
            <a:r>
              <a:rPr lang="en-US" sz="1200" dirty="0" smtClean="0"/>
              <a:t>shows the power trace from an RSA operation using a standard square and multiply sequence. The square and multiply operations have visibly different power profiles that are easy to </a:t>
            </a:r>
          </a:p>
          <a:p>
            <a:r>
              <a:rPr lang="en-US" sz="1200" dirty="0" smtClean="0"/>
              <a:t>distinguish. </a:t>
            </a:r>
          </a:p>
          <a:p>
            <a:r>
              <a:rPr lang="en-US" sz="1200" dirty="0" smtClean="0"/>
              <a:t>In particular, each ‘1’ in the secret exponent consists of a squaring step (lower power) followed by a multiplication step (higher power), while a ‘0’ in the exponent involves only a squaring </a:t>
            </a:r>
          </a:p>
          <a:p>
            <a:r>
              <a:rPr lang="en-US" sz="1200" dirty="0" smtClean="0"/>
              <a:t>step (lower power). </a:t>
            </a:r>
          </a:p>
          <a:p>
            <a:r>
              <a:rPr lang="en-US" sz="1200" dirty="0" smtClean="0"/>
              <a:t>In Figure 1, steps involved with processing a “0” have been highlighted in green, while steps involved in processing a “1” are highlighted in red. </a:t>
            </a:r>
          </a:p>
          <a:p>
            <a:endParaRPr lang="en-US" dirty="0"/>
          </a:p>
        </p:txBody>
      </p:sp>
      <p:sp>
        <p:nvSpPr>
          <p:cNvPr id="4" name="Slide Number Placeholder 3"/>
          <p:cNvSpPr>
            <a:spLocks noGrp="1"/>
          </p:cNvSpPr>
          <p:nvPr>
            <p:ph type="sldNum" sz="quarter" idx="10"/>
          </p:nvPr>
        </p:nvSpPr>
        <p:spPr/>
        <p:txBody>
          <a:bodyPr/>
          <a:lstStyle/>
          <a:p>
            <a:fld id="{940E6377-C8A6-452E-AA76-AFB99833CC07}" type="slidenum">
              <a:rPr lang="en-US" smtClean="0"/>
              <a:t>33</a:t>
            </a:fld>
            <a:endParaRPr lang="en-US" dirty="0"/>
          </a:p>
        </p:txBody>
      </p:sp>
    </p:spTree>
    <p:extLst>
      <p:ext uri="{BB962C8B-B14F-4D97-AF65-F5344CB8AC3E}">
        <p14:creationId xmlns:p14="http://schemas.microsoft.com/office/powerpoint/2010/main" val="1797338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34</a:t>
            </a:fld>
            <a:endParaRPr lang="en-US" dirty="0"/>
          </a:p>
        </p:txBody>
      </p:sp>
    </p:spTree>
    <p:extLst>
      <p:ext uri="{BB962C8B-B14F-4D97-AF65-F5344CB8AC3E}">
        <p14:creationId xmlns:p14="http://schemas.microsoft.com/office/powerpoint/2010/main" val="3321637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CMOS transistors emit photons during their computation.</a:t>
            </a:r>
          </a:p>
          <a:p>
            <a:r>
              <a:rPr lang="en-US" dirty="0" smtClean="0"/>
              <a:t>When current flows between the source and the drain, the electrons gain energy and accelerate due to the electrical field.</a:t>
            </a:r>
          </a:p>
          <a:p>
            <a:r>
              <a:rPr lang="en-US" dirty="0" smtClean="0"/>
              <a:t>Emission energy is much higher for transition 0-&gt;1 than 1-&gt;0</a:t>
            </a:r>
          </a:p>
          <a:p>
            <a:r>
              <a:rPr lang="en-US" dirty="0" smtClean="0"/>
              <a:t>To observe the light emitted, the chip needs to be opened either from its backside or front side, depending on its package type.</a:t>
            </a:r>
          </a:p>
          <a:p>
            <a:r>
              <a:rPr lang="en-US" dirty="0" smtClean="0"/>
              <a:t>Photons can be collected by high sensitivity photon sensor. InGaAs detectors have the best quantum efficiency.</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35</a:t>
            </a:fld>
            <a:endParaRPr lang="en-US" dirty="0"/>
          </a:p>
        </p:txBody>
      </p:sp>
    </p:spTree>
    <p:extLst>
      <p:ext uri="{BB962C8B-B14F-4D97-AF65-F5344CB8AC3E}">
        <p14:creationId xmlns:p14="http://schemas.microsoft.com/office/powerpoint/2010/main" val="4275165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addition, a built-in potentiometer can be used to increase the FPGA core voltage (1.5V to 3V) in order to increase</a:t>
            </a:r>
          </a:p>
          <a:p>
            <a:r>
              <a:rPr lang="en-US" sz="1200" b="0" i="0" u="none" strike="noStrike" kern="1200" baseline="0" dirty="0" smtClean="0">
                <a:solidFill>
                  <a:schemeClr val="tx1"/>
                </a:solidFill>
                <a:latin typeface="+mn-lt"/>
                <a:ea typeface="+mn-ea"/>
                <a:cs typeface="+mn-cs"/>
              </a:rPr>
              <a:t>the light emission activity. It is not necessary to know either the architecture of the algorithm, or its implementation, as the overall light emission</a:t>
            </a:r>
          </a:p>
          <a:p>
            <a:r>
              <a:rPr lang="en-US" sz="1200" b="0" i="0" u="none" strike="noStrike" kern="1200" baseline="0" dirty="0" smtClean="0">
                <a:solidFill>
                  <a:schemeClr val="tx1"/>
                </a:solidFill>
                <a:latin typeface="+mn-lt"/>
                <a:ea typeface="+mn-ea"/>
                <a:cs typeface="+mn-cs"/>
              </a:rPr>
              <a:t>of the cipher block is collected instead of a specific area (SBOX output, XOR</a:t>
            </a:r>
          </a:p>
          <a:p>
            <a:r>
              <a:rPr lang="en-US" sz="1200" b="0" i="0" u="none" strike="noStrike" kern="1200" baseline="0" dirty="0" smtClean="0">
                <a:solidFill>
                  <a:schemeClr val="tx1"/>
                </a:solidFill>
                <a:latin typeface="+mn-lt"/>
                <a:ea typeface="+mn-ea"/>
                <a:cs typeface="+mn-cs"/>
              </a:rPr>
              <a:t>operation...). It is then the data post-treatment on the TRE (Light Emission Traces) curves which will</a:t>
            </a:r>
          </a:p>
          <a:p>
            <a:r>
              <a:rPr lang="en-US" sz="1200" b="0" i="0" u="none" strike="noStrike" kern="1200" baseline="0" dirty="0" smtClean="0">
                <a:solidFill>
                  <a:schemeClr val="tx1"/>
                </a:solidFill>
                <a:latin typeface="+mn-lt"/>
                <a:ea typeface="+mn-ea"/>
                <a:cs typeface="+mn-cs"/>
              </a:rPr>
              <a:t>give us the expected results.</a:t>
            </a:r>
            <a:endParaRPr lang="en-US" dirty="0"/>
          </a:p>
        </p:txBody>
      </p:sp>
      <p:sp>
        <p:nvSpPr>
          <p:cNvPr id="4" name="Slide Number Placeholder 3"/>
          <p:cNvSpPr>
            <a:spLocks noGrp="1"/>
          </p:cNvSpPr>
          <p:nvPr>
            <p:ph type="sldNum" sz="quarter" idx="10"/>
          </p:nvPr>
        </p:nvSpPr>
        <p:spPr/>
        <p:txBody>
          <a:bodyPr/>
          <a:lstStyle/>
          <a:p>
            <a:fld id="{940E6377-C8A6-452E-AA76-AFB99833CC07}" type="slidenum">
              <a:rPr lang="en-US" smtClean="0"/>
              <a:t>36</a:t>
            </a:fld>
            <a:endParaRPr lang="en-US" dirty="0"/>
          </a:p>
        </p:txBody>
      </p:sp>
    </p:spTree>
    <p:extLst>
      <p:ext uri="{BB962C8B-B14F-4D97-AF65-F5344CB8AC3E}">
        <p14:creationId xmlns:p14="http://schemas.microsoft.com/office/powerpoint/2010/main" val="1501075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Modifying the normal operating voltages and/or temperature of an FPGA.</a:t>
            </a:r>
          </a:p>
          <a:p>
            <a:r>
              <a:rPr lang="en-US" dirty="0" smtClean="0"/>
              <a:t>This causes the device to behave in an unintended way.</a:t>
            </a:r>
          </a:p>
          <a:p>
            <a:r>
              <a:rPr lang="en-US" dirty="0" smtClean="0"/>
              <a:t>Used to extract data from it or cause it to bypass certain security features.</a:t>
            </a:r>
          </a:p>
          <a:p>
            <a:r>
              <a:rPr lang="en-US" dirty="0" smtClean="0"/>
              <a:t>Cryptographic module shall monitor and correctly respond to fluctuations in the operating temperature and voltage outside of the specified normal operating ranges.</a:t>
            </a:r>
          </a:p>
          <a:p>
            <a:r>
              <a:rPr lang="en-US" dirty="0" smtClean="0"/>
              <a:t>To help meet this type of requirement, on-chip hard IP blocks can be used, namely, the Virtex-6 FPGA System Monitor (SYSMON) or the 7 series FPGAs Xilinx analog-to-digital converter (XADC).</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39</a:t>
            </a:fld>
            <a:endParaRPr lang="en-US" dirty="0"/>
          </a:p>
        </p:txBody>
      </p:sp>
    </p:spTree>
    <p:extLst>
      <p:ext uri="{BB962C8B-B14F-4D97-AF65-F5344CB8AC3E}">
        <p14:creationId xmlns:p14="http://schemas.microsoft.com/office/powerpoint/2010/main" val="1087022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Cryptographic module shall monitor and correctly respond to fluctuations in the operating temperature and voltage outside of the specified normal operating ranges.</a:t>
            </a:r>
          </a:p>
          <a:p>
            <a:r>
              <a:rPr lang="en-US" dirty="0" smtClean="0"/>
              <a:t>To help meet this type of requirement, on-chip hard IP blocks can be used, namely, the Virtex-6 FPGA System Monitor (SYSMON) or the 7 series FPGAs Xilinx analog-to-digital converter (XADC).</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40</a:t>
            </a:fld>
            <a:endParaRPr lang="en-US" dirty="0"/>
          </a:p>
        </p:txBody>
      </p:sp>
    </p:spTree>
    <p:extLst>
      <p:ext uri="{BB962C8B-B14F-4D97-AF65-F5344CB8AC3E}">
        <p14:creationId xmlns:p14="http://schemas.microsoft.com/office/powerpoint/2010/main" val="4189632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Cryptographic module shall monitor and correctly respond to fluctuations in the operating temperature and voltage outside of the specified normal operating ranges.</a:t>
            </a:r>
          </a:p>
          <a:p>
            <a:r>
              <a:rPr lang="en-US" dirty="0" smtClean="0"/>
              <a:t>To help meet this type of requirement, on-chip hard IP blocks can be used, namely, the Virtex-6 FPGA System Monitor (SYSMON) or the 7 series FPGAs Xilinx analog-to-digital converter (XADC).</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41</a:t>
            </a:fld>
            <a:endParaRPr lang="en-US" dirty="0"/>
          </a:p>
        </p:txBody>
      </p:sp>
    </p:spTree>
    <p:extLst>
      <p:ext uri="{BB962C8B-B14F-4D97-AF65-F5344CB8AC3E}">
        <p14:creationId xmlns:p14="http://schemas.microsoft.com/office/powerpoint/2010/main" val="4100278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Cryptographic module shall monitor and correctly respond to fluctuations in the operating temperature and voltage outside of the specified normal operating ranges.</a:t>
            </a:r>
          </a:p>
          <a:p>
            <a:r>
              <a:rPr lang="en-US" dirty="0" smtClean="0"/>
              <a:t>To help meet this type of requirement, on-chip hard IP blocks can be used, namely, the Virtex-6 FPGA System Monitor (SYSMON) or the 7 series FPGAs Xilinx analog-to-digital converter (XADC).</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43</a:t>
            </a:fld>
            <a:endParaRPr lang="en-US" dirty="0"/>
          </a:p>
        </p:txBody>
      </p:sp>
    </p:spTree>
    <p:extLst>
      <p:ext uri="{BB962C8B-B14F-4D97-AF65-F5344CB8AC3E}">
        <p14:creationId xmlns:p14="http://schemas.microsoft.com/office/powerpoint/2010/main" val="3317408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DPR changes the hardware architecture of the circuit, an unauthorized bitstream can cause fatal, unrecoverable damage to the system or may cause secret information to leak through a network connection. </a:t>
            </a:r>
          </a:p>
          <a:p>
            <a:r>
              <a:rPr lang="en-US" sz="1200" kern="1200" dirty="0" smtClean="0">
                <a:solidFill>
                  <a:schemeClr val="tx1"/>
                </a:solidFill>
                <a:effectLst/>
                <a:latin typeface="+mn-lt"/>
                <a:ea typeface="+mn-ea"/>
                <a:cs typeface="+mn-cs"/>
              </a:rPr>
              <a:t>is the malicious manipulation of the hardware itself and/or the software that runs on the chip, that</a:t>
            </a:r>
          </a:p>
          <a:p>
            <a:r>
              <a:rPr lang="en-US" sz="1200" kern="1200" dirty="0" smtClean="0">
                <a:solidFill>
                  <a:schemeClr val="tx1"/>
                </a:solidFill>
                <a:effectLst/>
                <a:latin typeface="+mn-lt"/>
                <a:ea typeface="+mn-ea"/>
                <a:cs typeface="+mn-cs"/>
              </a:rPr>
              <a:t>once activated, renders the chip inoperable.</a:t>
            </a:r>
          </a:p>
          <a:p>
            <a:r>
              <a:rPr lang="en-US" sz="1200" kern="1200" dirty="0" smtClean="0">
                <a:solidFill>
                  <a:schemeClr val="tx1"/>
                </a:solidFill>
                <a:effectLst/>
                <a:latin typeface="+mn-lt"/>
                <a:ea typeface="+mn-ea"/>
                <a:cs typeface="+mn-cs"/>
              </a:rPr>
              <a:t>The kill switch could be performed through thinning certain crucial wires, so that electro migration eventually eliminates</a:t>
            </a:r>
          </a:p>
          <a:p>
            <a:r>
              <a:rPr lang="en-US" sz="1200" kern="1200" dirty="0" smtClean="0">
                <a:solidFill>
                  <a:schemeClr val="tx1"/>
                </a:solidFill>
                <a:effectLst/>
                <a:latin typeface="+mn-lt"/>
                <a:ea typeface="+mn-ea"/>
                <a:cs typeface="+mn-cs"/>
              </a:rPr>
              <a:t>part of a wire, creating an open connection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40E6377-C8A6-452E-AA76-AFB99833CC07}" type="slidenum">
              <a:rPr lang="en-US" smtClean="0"/>
              <a:t>45</a:t>
            </a:fld>
            <a:endParaRPr lang="en-US" dirty="0"/>
          </a:p>
        </p:txBody>
      </p:sp>
    </p:spTree>
    <p:extLst>
      <p:ext uri="{BB962C8B-B14F-4D97-AF65-F5344CB8AC3E}">
        <p14:creationId xmlns:p14="http://schemas.microsoft.com/office/powerpoint/2010/main" val="280634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this slide add a slide on things that need to be secured in FPGA.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most common threat against an implementation of a cryptographic algorithm is to learn a confidential cryptographic key.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times, the sole criteria is to simply execute certain cryptographic operation with presumably secret key.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5</a:t>
            </a:fld>
            <a:endParaRPr lang="en-US" dirty="0"/>
          </a:p>
        </p:txBody>
      </p:sp>
    </p:spTree>
    <p:extLst>
      <p:ext uri="{BB962C8B-B14F-4D97-AF65-F5344CB8AC3E}">
        <p14:creationId xmlns:p14="http://schemas.microsoft.com/office/powerpoint/2010/main" val="681103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dirty="0" smtClean="0"/>
              <a:t>PUF or physical uncloneable  function is a physical entity which is easy to manufacture but difficult to duplicate or clone.</a:t>
            </a:r>
          </a:p>
          <a:p>
            <a:pPr marL="342900" indent="-342900" algn="l">
              <a:buFont typeface="Arial" panose="020B0604020202020204" pitchFamily="34" charset="0"/>
              <a:buChar char="•"/>
            </a:pPr>
            <a:r>
              <a:rPr lang="en-US" dirty="0" smtClean="0"/>
              <a:t>PUFs implement a challenge-response authentication which means the function generates an output depending on the input</a:t>
            </a:r>
          </a:p>
          <a:p>
            <a:pPr marL="342900" indent="-342900" algn="l">
              <a:buFont typeface="Arial" panose="020B0604020202020204" pitchFamily="34" charset="0"/>
              <a:buChar char="•"/>
            </a:pPr>
            <a:r>
              <a:rPr lang="en-US" dirty="0" smtClean="0"/>
              <a:t>A physical stimulus is applied to the structure and PUF will respond in an unpredictable way.</a:t>
            </a:r>
          </a:p>
          <a:p>
            <a:pPr marL="342900" indent="-342900" algn="l">
              <a:buFont typeface="Arial" panose="020B0604020202020204" pitchFamily="34" charset="0"/>
              <a:buChar char="•"/>
            </a:pPr>
            <a:r>
              <a:rPr lang="en-US" dirty="0" smtClean="0"/>
              <a:t>This is because of the physical factors which are introduced at the time of manufacture which are unpredictable.</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47</a:t>
            </a:fld>
            <a:endParaRPr lang="en-US" dirty="0"/>
          </a:p>
        </p:txBody>
      </p:sp>
    </p:spTree>
    <p:extLst>
      <p:ext uri="{BB962C8B-B14F-4D97-AF65-F5344CB8AC3E}">
        <p14:creationId xmlns:p14="http://schemas.microsoft.com/office/powerpoint/2010/main" val="340126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Uncloneable Functions for Device Authentication</a:t>
            </a:r>
          </a:p>
          <a:p>
            <a:r>
              <a:rPr lang="en-US" dirty="0" smtClean="0"/>
              <a:t>and Secret Key Generation  G. Edward Suh, Srinivas Devadas</a:t>
            </a:r>
          </a:p>
          <a:p>
            <a:endParaRPr lang="en-US" dirty="0" smtClean="0"/>
          </a:p>
          <a:p>
            <a:pPr algn="just"/>
            <a:r>
              <a:rPr lang="en-US" dirty="0" smtClean="0"/>
              <a:t>PUFs generate different outputs for same inputs.</a:t>
            </a:r>
          </a:p>
          <a:p>
            <a:pPr algn="just"/>
            <a:r>
              <a:rPr lang="en-US" dirty="0" smtClean="0"/>
              <a:t>Also, they can generate same outputs for different inputs.</a:t>
            </a:r>
          </a:p>
          <a:p>
            <a:pPr algn="just"/>
            <a:r>
              <a:rPr lang="en-US" dirty="0" smtClean="0"/>
              <a:t>This randomness is due to the Challenge-Response Pairs.</a:t>
            </a:r>
          </a:p>
          <a:p>
            <a:pPr algn="just"/>
            <a:r>
              <a:rPr lang="en-US" dirty="0" smtClean="0"/>
              <a:t>This randomness is the ideal for cryptographic applications where, if the  key is random then the encryption more secure.</a:t>
            </a:r>
          </a:p>
          <a:p>
            <a:endParaRPr lang="en-US" dirty="0"/>
          </a:p>
        </p:txBody>
      </p:sp>
      <p:sp>
        <p:nvSpPr>
          <p:cNvPr id="4" name="Slide Number Placeholder 3"/>
          <p:cNvSpPr>
            <a:spLocks noGrp="1"/>
          </p:cNvSpPr>
          <p:nvPr>
            <p:ph type="sldNum" sz="quarter" idx="10"/>
          </p:nvPr>
        </p:nvSpPr>
        <p:spPr/>
        <p:txBody>
          <a:bodyPr/>
          <a:lstStyle/>
          <a:p>
            <a:fld id="{404000FF-CE6A-4A4E-B6C1-146205DD92FA}" type="slidenum">
              <a:rPr lang="en-US" smtClean="0"/>
              <a:t>48</a:t>
            </a:fld>
            <a:endParaRPr lang="en-US" dirty="0"/>
          </a:p>
        </p:txBody>
      </p:sp>
    </p:spTree>
    <p:extLst>
      <p:ext uri="{BB962C8B-B14F-4D97-AF65-F5344CB8AC3E}">
        <p14:creationId xmlns:p14="http://schemas.microsoft.com/office/powerpoint/2010/main" val="3218439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Helfmeier, Clemens; Nedospasov, Dmitry; Boit, Christian; Seifert, Jean-Pierre (2013). </a:t>
            </a:r>
            <a:r>
              <a:rPr lang="en-US" sz="1200" b="0" i="0" u="none" strike="noStrike" kern="1200" dirty="0" smtClean="0">
                <a:solidFill>
                  <a:schemeClr val="tx1"/>
                </a:solidFill>
                <a:effectLst/>
                <a:latin typeface="+mn-lt"/>
                <a:ea typeface="+mn-ea"/>
                <a:cs typeface="+mn-cs"/>
                <a:hlinkClick r:id="rId3"/>
              </a:rPr>
              <a:t>"Cloning Physically Uncloneable Functions"</a:t>
            </a:r>
            <a:r>
              <a:rPr lang="en-US" sz="1200" b="0" i="0" kern="1200" dirty="0" smtClean="0">
                <a:solidFill>
                  <a:schemeClr val="tx1"/>
                </a:solidFill>
                <a:effectLst/>
                <a:latin typeface="+mn-lt"/>
                <a:ea typeface="+mn-ea"/>
                <a:cs typeface="+mn-cs"/>
              </a:rPr>
              <a:t>. IEEE Hardware Oriented Security and Trust (IEEE HOST 2013). June 2–3, 2013 Austin, TX, USA</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 Using the CE ,manipulate the transistor to give a more deterministic </a:t>
            </a:r>
            <a:r>
              <a:rPr lang="en-US" sz="1200" b="0" i="0" kern="1200" dirty="0" err="1" smtClean="0">
                <a:solidFill>
                  <a:schemeClr val="tx1"/>
                </a:solidFill>
                <a:effectLst/>
                <a:latin typeface="+mn-lt"/>
                <a:ea typeface="+mn-ea"/>
                <a:cs typeface="+mn-cs"/>
              </a:rPr>
              <a:t>reponse</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 Use the </a:t>
            </a:r>
            <a:r>
              <a:rPr lang="en-US" sz="1200" b="0" i="0" kern="1200" dirty="0" err="1" smtClean="0">
                <a:solidFill>
                  <a:schemeClr val="tx1"/>
                </a:solidFill>
                <a:effectLst/>
                <a:latin typeface="+mn-lt"/>
                <a:ea typeface="+mn-ea"/>
                <a:cs typeface="+mn-cs"/>
              </a:rPr>
              <a:t>Focussed</a:t>
            </a:r>
            <a:r>
              <a:rPr lang="en-US" sz="1200" b="0" i="0" kern="1200" dirty="0" smtClean="0">
                <a:solidFill>
                  <a:schemeClr val="tx1"/>
                </a:solidFill>
                <a:effectLst/>
                <a:latin typeface="+mn-lt"/>
                <a:ea typeface="+mn-ea"/>
                <a:cs typeface="+mn-cs"/>
              </a:rPr>
              <a:t> Ion Beam to scan the area </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 The binary nature of the physical</a:t>
            </a:r>
          </a:p>
          <a:p>
            <a:r>
              <a:rPr lang="en-US" sz="1200" b="0" i="0" kern="1200" dirty="0" smtClean="0">
                <a:solidFill>
                  <a:schemeClr val="tx1"/>
                </a:solidFill>
                <a:effectLst/>
                <a:latin typeface="+mn-lt"/>
                <a:ea typeface="+mn-ea"/>
                <a:cs typeface="+mn-cs"/>
              </a:rPr>
              <a:t>response of SRAM means that a simple bitmap generated</a:t>
            </a:r>
          </a:p>
          <a:p>
            <a:r>
              <a:rPr lang="en-US" sz="1200" b="0" i="0" kern="1200" dirty="0" smtClean="0">
                <a:solidFill>
                  <a:schemeClr val="tx1"/>
                </a:solidFill>
                <a:effectLst/>
                <a:latin typeface="+mn-lt"/>
                <a:ea typeface="+mn-ea"/>
                <a:cs typeface="+mn-cs"/>
              </a:rPr>
              <a:t>during the PUF characterization can be utilized for the FIB CE</a:t>
            </a:r>
          </a:p>
          <a:p>
            <a:r>
              <a:rPr lang="en-US" sz="1200" b="0" i="0" kern="1200" dirty="0" smtClean="0">
                <a:solidFill>
                  <a:schemeClr val="tx1"/>
                </a:solidFill>
                <a:effectLst/>
                <a:latin typeface="+mn-lt"/>
                <a:ea typeface="+mn-ea"/>
                <a:cs typeface="+mn-cs"/>
              </a:rPr>
              <a:t>with high success probability</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4.Such a bitmap makes it possible</a:t>
            </a:r>
          </a:p>
          <a:p>
            <a:r>
              <a:rPr lang="en-US" sz="1200" b="0" i="0" kern="1200" dirty="0" smtClean="0">
                <a:solidFill>
                  <a:schemeClr val="tx1"/>
                </a:solidFill>
                <a:effectLst/>
                <a:latin typeface="+mn-lt"/>
                <a:ea typeface="+mn-ea"/>
                <a:cs typeface="+mn-cs"/>
              </a:rPr>
              <a:t>to edit tens of cells simultaneously, making it possible to clone</a:t>
            </a:r>
          </a:p>
          <a:p>
            <a:r>
              <a:rPr lang="en-US" sz="1200" b="0" i="0" kern="1200" dirty="0" smtClean="0">
                <a:solidFill>
                  <a:schemeClr val="tx1"/>
                </a:solidFill>
                <a:effectLst/>
                <a:latin typeface="+mn-lt"/>
                <a:ea typeface="+mn-ea"/>
                <a:cs typeface="+mn-cs"/>
              </a:rPr>
              <a:t>the response of an SRAM array of several kilobits in size.</a:t>
            </a:r>
          </a:p>
          <a:p>
            <a:endParaRPr lang="en-US" dirty="0"/>
          </a:p>
        </p:txBody>
      </p:sp>
      <p:sp>
        <p:nvSpPr>
          <p:cNvPr id="4" name="Slide Number Placeholder 3"/>
          <p:cNvSpPr>
            <a:spLocks noGrp="1"/>
          </p:cNvSpPr>
          <p:nvPr>
            <p:ph type="sldNum" sz="quarter" idx="10"/>
          </p:nvPr>
        </p:nvSpPr>
        <p:spPr/>
        <p:txBody>
          <a:bodyPr/>
          <a:lstStyle/>
          <a:p>
            <a:fld id="{404000FF-CE6A-4A4E-B6C1-146205DD92FA}" type="slidenum">
              <a:rPr lang="en-US" smtClean="0"/>
              <a:t>52</a:t>
            </a:fld>
            <a:endParaRPr lang="en-US" dirty="0"/>
          </a:p>
        </p:txBody>
      </p:sp>
    </p:spTree>
    <p:extLst>
      <p:ext uri="{BB962C8B-B14F-4D97-AF65-F5344CB8AC3E}">
        <p14:creationId xmlns:p14="http://schemas.microsoft.com/office/powerpoint/2010/main" val="362665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By their very nature, FPGAs are a secure platform for design because device manufacture is separated from end-application design by an original equipment manufacturer (OEM), and end-product manufacture is handled separately.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an FPGA, therefore, separation of knowledge bases is intrinsic to the nature of</a:t>
            </a:r>
          </a:p>
          <a:p>
            <a:r>
              <a:rPr lang="en-US" sz="1200" b="0" i="0" u="none" strike="noStrike" kern="1200" baseline="0" dirty="0" smtClean="0">
                <a:solidFill>
                  <a:schemeClr val="tx1"/>
                </a:solidFill>
                <a:latin typeface="+mn-lt"/>
                <a:ea typeface="+mn-ea"/>
                <a:cs typeface="+mn-cs"/>
              </a:rPr>
              <a:t>the device and its method of implementation:</a:t>
            </a:r>
          </a:p>
          <a:p>
            <a:r>
              <a:rPr lang="en-US" sz="1200" b="0" i="0" u="none" strike="noStrike" kern="1200" baseline="0" dirty="0" smtClean="0">
                <a:solidFill>
                  <a:schemeClr val="tx1"/>
                </a:solidFill>
                <a:latin typeface="+mn-lt"/>
                <a:ea typeface="+mn-ea"/>
                <a:cs typeface="+mn-cs"/>
              </a:rPr>
              <a:t>• The device supplier handles the design and manufacture of the </a:t>
            </a:r>
            <a:r>
              <a:rPr lang="en-US" sz="1200" b="0" i="0" u="none" strike="noStrike" kern="1200" baseline="0" dirty="0" err="1" smtClean="0">
                <a:solidFill>
                  <a:schemeClr val="tx1"/>
                </a:solidFill>
                <a:latin typeface="+mn-lt"/>
                <a:ea typeface="+mn-ea"/>
                <a:cs typeface="+mn-cs"/>
              </a:rPr>
              <a:t>unprogrammed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silicon but does not have access to the end application.</a:t>
            </a:r>
          </a:p>
          <a:p>
            <a:r>
              <a:rPr lang="en-US" sz="1200" b="0" i="0" u="none" strike="noStrike" kern="1200" baseline="0" dirty="0" smtClean="0">
                <a:solidFill>
                  <a:schemeClr val="tx1"/>
                </a:solidFill>
                <a:latin typeface="+mn-lt"/>
                <a:ea typeface="+mn-ea"/>
                <a:cs typeface="+mn-cs"/>
              </a:rPr>
              <a:t>• Conversely, the end-application designer does not have access to the details of</a:t>
            </a:r>
          </a:p>
          <a:p>
            <a:r>
              <a:rPr lang="en-US" sz="1200" b="0" i="0" u="none" strike="noStrike" kern="1200" baseline="0" dirty="0" smtClean="0">
                <a:solidFill>
                  <a:schemeClr val="tx1"/>
                </a:solidFill>
                <a:latin typeface="+mn-lt"/>
                <a:ea typeface="+mn-ea"/>
                <a:cs typeface="+mn-cs"/>
              </a:rPr>
              <a:t>how the FPGA base device is designed, nor to its internal security structures. The</a:t>
            </a:r>
          </a:p>
          <a:p>
            <a:r>
              <a:rPr lang="en-US" sz="1200" b="0" i="0" u="none" strike="noStrike" kern="1200" baseline="0" dirty="0" smtClean="0">
                <a:solidFill>
                  <a:schemeClr val="tx1"/>
                </a:solidFill>
                <a:latin typeface="+mn-lt"/>
                <a:ea typeface="+mn-ea"/>
                <a:cs typeface="+mn-cs"/>
              </a:rPr>
              <a:t>application design engineer sees only a software-abstracted view of the device.</a:t>
            </a:r>
          </a:p>
          <a:p>
            <a:r>
              <a:rPr lang="en-US" sz="1200" b="0" i="0" u="none" strike="noStrike" kern="1200" baseline="0" dirty="0" smtClean="0">
                <a:solidFill>
                  <a:schemeClr val="tx1"/>
                </a:solidFill>
                <a:latin typeface="+mn-lt"/>
                <a:ea typeface="+mn-ea"/>
                <a:cs typeface="+mn-cs"/>
              </a:rPr>
              <a:t>• Product manufacturing can be given only an encrypted bitstream and a bill of</a:t>
            </a:r>
          </a:p>
          <a:p>
            <a:r>
              <a:rPr lang="en-US" sz="1200" b="0" i="0" u="none" strike="noStrike" kern="1200" baseline="0" dirty="0" smtClean="0">
                <a:solidFill>
                  <a:schemeClr val="tx1"/>
                </a:solidFill>
                <a:latin typeface="+mn-lt"/>
                <a:ea typeface="+mn-ea"/>
                <a:cs typeface="+mn-cs"/>
              </a:rPr>
              <a:t>material (BOM), and therefore has knowledge neither of the end-application</a:t>
            </a:r>
          </a:p>
          <a:p>
            <a:r>
              <a:rPr lang="en-US" sz="1200" b="0" i="0" u="none" strike="noStrike" kern="1200" baseline="0" dirty="0" smtClean="0">
                <a:solidFill>
                  <a:schemeClr val="tx1"/>
                </a:solidFill>
                <a:latin typeface="+mn-lt"/>
                <a:ea typeface="+mn-ea"/>
                <a:cs typeface="+mn-cs"/>
              </a:rPr>
              <a:t>design nor the FPGA design.</a:t>
            </a:r>
          </a:p>
          <a:p>
            <a:r>
              <a:rPr lang="en-US" sz="1200" b="0" i="0" u="none" strike="noStrike" kern="1200" baseline="0" dirty="0" smtClean="0">
                <a:solidFill>
                  <a:schemeClr val="tx1"/>
                </a:solidFill>
                <a:latin typeface="+mn-lt"/>
                <a:ea typeface="+mn-ea"/>
                <a:cs typeface="+mn-cs"/>
              </a:rPr>
              <a:t>• Programming of the bitstream decryption key can be handled in a secure facility</a:t>
            </a:r>
          </a:p>
          <a:p>
            <a:r>
              <a:rPr lang="en-US" sz="1200" b="0" i="0" u="none" strike="noStrike" kern="1200" baseline="0" dirty="0" smtClean="0">
                <a:solidFill>
                  <a:schemeClr val="tx1"/>
                </a:solidFill>
                <a:latin typeface="+mn-lt"/>
                <a:ea typeface="+mn-ea"/>
                <a:cs typeface="+mn-cs"/>
              </a:rPr>
              <a:t>separate from product manufacturing—for example, during final test by the OEM</a:t>
            </a:r>
          </a:p>
          <a:p>
            <a:r>
              <a:rPr lang="en-US" sz="1200" b="0" i="0" u="none" strike="noStrike" kern="1200" baseline="0" dirty="0" smtClean="0">
                <a:solidFill>
                  <a:schemeClr val="tx1"/>
                </a:solidFill>
                <a:latin typeface="+mn-lt"/>
                <a:ea typeface="+mn-ea"/>
                <a:cs typeface="+mn-cs"/>
              </a:rPr>
              <a:t>or other trusted third party.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contrast, with a custom device, the end-application designer and the manufacturer</a:t>
            </a:r>
          </a:p>
          <a:p>
            <a:r>
              <a:rPr lang="en-US" sz="1200" b="0" i="0" u="none" strike="noStrike" kern="1200" baseline="0" dirty="0" smtClean="0">
                <a:solidFill>
                  <a:schemeClr val="tx1"/>
                </a:solidFill>
                <a:latin typeface="+mn-lt"/>
                <a:ea typeface="+mn-ea"/>
                <a:cs typeface="+mn-cs"/>
              </a:rPr>
              <a:t>(fab) have complete details of the device structure and function. Additionally, a</a:t>
            </a:r>
          </a:p>
          <a:p>
            <a:r>
              <a:rPr lang="en-US" sz="1200" b="0" i="0" u="none" strike="noStrike" kern="1200" baseline="0" dirty="0" smtClean="0">
                <a:solidFill>
                  <a:schemeClr val="tx1"/>
                </a:solidFill>
                <a:latin typeface="+mn-lt"/>
                <a:ea typeface="+mn-ea"/>
                <a:cs typeface="+mn-cs"/>
              </a:rPr>
              <a:t>custom device can be “de-lidded,” the process of chemically or mechanically</a:t>
            </a:r>
          </a:p>
          <a:p>
            <a:r>
              <a:rPr lang="en-US" sz="1200" b="0" i="0" u="none" strike="noStrike" kern="1200" baseline="0" dirty="0" smtClean="0">
                <a:solidFill>
                  <a:schemeClr val="tx1"/>
                </a:solidFill>
                <a:latin typeface="+mn-lt"/>
                <a:ea typeface="+mn-ea"/>
                <a:cs typeface="+mn-cs"/>
              </a:rPr>
              <a:t>removing one layer at a time. Using this method, the entire design database can be</a:t>
            </a:r>
          </a:p>
          <a:p>
            <a:r>
              <a:rPr lang="en-US" sz="1200" b="0" i="0" u="none" strike="noStrike" kern="1200" baseline="0" dirty="0" smtClean="0">
                <a:solidFill>
                  <a:schemeClr val="tx1"/>
                </a:solidFill>
                <a:latin typeface="+mn-lt"/>
                <a:ea typeface="+mn-ea"/>
                <a:cs typeface="+mn-cs"/>
              </a:rPr>
              <a:t>recovered. Performing the same process on an FPGA might recover the structure of</a:t>
            </a:r>
          </a:p>
          <a:p>
            <a:r>
              <a:rPr lang="en-US" sz="1200" b="0" i="0" u="none" strike="noStrike" kern="1200" baseline="0" dirty="0" smtClean="0">
                <a:solidFill>
                  <a:schemeClr val="tx1"/>
                </a:solidFill>
                <a:latin typeface="+mn-lt"/>
                <a:ea typeface="+mn-ea"/>
                <a:cs typeface="+mn-cs"/>
              </a:rPr>
              <a:t>the device, </a:t>
            </a:r>
            <a:r>
              <a:rPr lang="en-US" sz="1200" b="0" i="1" u="none" strike="noStrike" kern="1200" baseline="0" dirty="0" smtClean="0">
                <a:solidFill>
                  <a:schemeClr val="tx1"/>
                </a:solidFill>
                <a:latin typeface="+mn-lt"/>
                <a:ea typeface="+mn-ea"/>
                <a:cs typeface="+mn-cs"/>
              </a:rPr>
              <a:t>but in the </a:t>
            </a:r>
            <a:r>
              <a:rPr lang="en-US" sz="1200" b="0" i="1" u="none" strike="noStrike" kern="1200" baseline="0" dirty="0" err="1" smtClean="0">
                <a:solidFill>
                  <a:schemeClr val="tx1"/>
                </a:solidFill>
                <a:latin typeface="+mn-lt"/>
                <a:ea typeface="+mn-ea"/>
                <a:cs typeface="+mn-cs"/>
              </a:rPr>
              <a:t>unprogrammed</a:t>
            </a:r>
            <a:r>
              <a:rPr lang="en-US" sz="1200" b="0" i="1" u="none" strike="noStrike" kern="1200" baseline="0" dirty="0" smtClean="0">
                <a:solidFill>
                  <a:schemeClr val="tx1"/>
                </a:solidFill>
                <a:latin typeface="+mn-lt"/>
                <a:ea typeface="+mn-ea"/>
                <a:cs typeface="+mn-cs"/>
              </a:rPr>
              <a:t> state</a:t>
            </a:r>
            <a:r>
              <a:rPr lang="en-US" sz="1200" b="0" i="0" u="none" strike="noStrike" kern="1200" baseline="0" dirty="0" smtClean="0">
                <a:solidFill>
                  <a:schemeClr val="tx1"/>
                </a:solidFill>
                <a:latin typeface="+mn-lt"/>
                <a:ea typeface="+mn-ea"/>
                <a:cs typeface="+mn-cs"/>
              </a:rPr>
              <a:t>. No customer data is compromised.</a:t>
            </a:r>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6</a:t>
            </a:fld>
            <a:endParaRPr lang="en-US" dirty="0"/>
          </a:p>
        </p:txBody>
      </p:sp>
    </p:spTree>
    <p:extLst>
      <p:ext uri="{BB962C8B-B14F-4D97-AF65-F5344CB8AC3E}">
        <p14:creationId xmlns:p14="http://schemas.microsoft.com/office/powerpoint/2010/main" val="321326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principal is an entity that participates in a security system. This entity can be a subject, a person, a role, or a piece of equipment, such as a PC, smartcard, or </a:t>
            </a:r>
            <a:r>
              <a:rPr lang="en-US" sz="1200" b="0" i="0" u="none" strike="noStrike" kern="1200" baseline="0" dirty="0" err="1" smtClean="0">
                <a:solidFill>
                  <a:schemeClr val="tx1"/>
                </a:solidFill>
                <a:latin typeface="+mn-lt"/>
                <a:ea typeface="+mn-ea"/>
                <a:cs typeface="+mn-cs"/>
              </a:rPr>
              <a:t>cardreader</a:t>
            </a:r>
            <a:r>
              <a:rPr lang="en-US" sz="1200" b="0" i="0" u="none" strike="noStrike" kern="1200" baseline="0" dirty="0" smtClean="0">
                <a:solidFill>
                  <a:schemeClr val="tx1"/>
                </a:solidFill>
                <a:latin typeface="+mn-lt"/>
                <a:ea typeface="+mn-ea"/>
                <a:cs typeface="+mn-cs"/>
              </a:rPr>
              <a:t> terminal“</a:t>
            </a:r>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7</a:t>
            </a:fld>
            <a:endParaRPr lang="en-US" dirty="0"/>
          </a:p>
        </p:txBody>
      </p:sp>
    </p:spTree>
    <p:extLst>
      <p:ext uri="{BB962C8B-B14F-4D97-AF65-F5344CB8AC3E}">
        <p14:creationId xmlns:p14="http://schemas.microsoft.com/office/powerpoint/2010/main" val="160893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system developer must be assisted by several other principals such as manufacturers, and cores and EDA vendors. At the end of the development cycle the product is in the system owner's hands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Security-wise, FPGA vendors have two dominant concerns. Firstly, they need to protect</a:t>
            </a:r>
          </a:p>
          <a:p>
            <a:r>
              <a:rPr lang="en-US" sz="1200" b="0" i="0" u="none" strike="noStrike" kern="1200" baseline="0" dirty="0" smtClean="0">
                <a:solidFill>
                  <a:schemeClr val="tx1"/>
                </a:solidFill>
                <a:latin typeface="+mn-lt"/>
                <a:ea typeface="+mn-ea"/>
                <a:cs typeface="+mn-cs"/>
              </a:rPr>
              <a:t>their own proprietary designs and technology from being reverse engineered, copied,</a:t>
            </a:r>
          </a:p>
          <a:p>
            <a:r>
              <a:rPr lang="en-US" sz="1200" b="0" i="0" u="none" strike="noStrike" kern="1200" baseline="0" dirty="0" smtClean="0">
                <a:solidFill>
                  <a:schemeClr val="tx1"/>
                </a:solidFill>
                <a:latin typeface="+mn-lt"/>
                <a:ea typeface="+mn-ea"/>
                <a:cs typeface="+mn-cs"/>
              </a:rPr>
              <a:t>exposed, or </a:t>
            </a:r>
            <a:r>
              <a:rPr lang="en-US" sz="1200" b="0" i="0" u="none" strike="noStrike" kern="1200" baseline="0" dirty="0" err="1" smtClean="0">
                <a:solidFill>
                  <a:schemeClr val="tx1"/>
                </a:solidFill>
                <a:latin typeface="+mn-lt"/>
                <a:ea typeface="+mn-ea"/>
                <a:cs typeface="+mn-cs"/>
              </a:rPr>
              <a:t>modied</a:t>
            </a:r>
            <a:r>
              <a:rPr lang="en-US" sz="1200" b="0" i="0" u="none" strike="noStrike" kern="1200" baseline="0" dirty="0" smtClean="0">
                <a:solidFill>
                  <a:schemeClr val="tx1"/>
                </a:solidFill>
                <a:latin typeface="+mn-lt"/>
                <a:ea typeface="+mn-ea"/>
                <a:cs typeface="+mn-cs"/>
              </a:rPr>
              <a:t>. Secondly, they need to provide their customers means to protect</a:t>
            </a:r>
          </a:p>
          <a:p>
            <a:r>
              <a:rPr lang="en-US" sz="1200" b="0" i="0" u="none" strike="noStrike" kern="1200" baseline="0" dirty="0" smtClean="0">
                <a:solidFill>
                  <a:schemeClr val="tx1"/>
                </a:solidFill>
                <a:latin typeface="+mn-lt"/>
                <a:ea typeface="+mn-ea"/>
                <a:cs typeface="+mn-cs"/>
              </a:rPr>
              <a:t>their own designs throughout the design </a:t>
            </a:r>
            <a:r>
              <a:rPr lang="en-US" sz="1200" b="0" i="0" u="none" strike="noStrike" kern="1200" baseline="0" dirty="0" err="1" smtClean="0">
                <a:solidFill>
                  <a:schemeClr val="tx1"/>
                </a:solidFill>
                <a:latin typeface="+mn-lt"/>
                <a:ea typeface="+mn-ea"/>
                <a:cs typeface="+mn-cs"/>
              </a:rPr>
              <a:t>ow</a:t>
            </a:r>
            <a:r>
              <a:rPr lang="en-US" sz="1200" b="0" i="0" u="none" strike="noStrike" kern="1200" baseline="0" dirty="0" smtClean="0">
                <a:solidFill>
                  <a:schemeClr val="tx1"/>
                </a:solidFill>
                <a:latin typeface="+mn-lt"/>
                <a:ea typeface="+mn-ea"/>
                <a:cs typeface="+mn-cs"/>
              </a:rPr>
              <a:t> and in the </a:t>
            </a:r>
            <a:r>
              <a:rPr lang="en-US" sz="1200" b="0" i="0" u="none" strike="noStrike" kern="1200" baseline="0" dirty="0" err="1" smtClean="0">
                <a:solidFill>
                  <a:schemeClr val="tx1"/>
                </a:solidFill>
                <a:latin typeface="+mn-lt"/>
                <a:ea typeface="+mn-ea"/>
                <a:cs typeface="+mn-cs"/>
              </a:rPr>
              <a:t>eld</a:t>
            </a:r>
            <a:r>
              <a:rPr lang="en-US" sz="1200" b="0" i="0" u="none" strike="noStrike" kern="1200" baseline="0" dirty="0" smtClean="0">
                <a:solidFill>
                  <a:schemeClr val="tx1"/>
                </a:solidFill>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8</a:t>
            </a:fld>
            <a:endParaRPr lang="en-US" dirty="0"/>
          </a:p>
        </p:txBody>
      </p:sp>
    </p:spTree>
    <p:extLst>
      <p:ext uri="{BB962C8B-B14F-4D97-AF65-F5344CB8AC3E}">
        <p14:creationId xmlns:p14="http://schemas.microsoft.com/office/powerpoint/2010/main" val="94194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set of bits containing the functionality of the fpga. The way it is suppose</a:t>
            </a:r>
            <a:r>
              <a:rPr lang="en-US" baseline="0" dirty="0" smtClean="0"/>
              <a:t> to work for a given functionality.</a:t>
            </a:r>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10</a:t>
            </a:fld>
            <a:endParaRPr lang="en-US" dirty="0"/>
          </a:p>
        </p:txBody>
      </p:sp>
    </p:spTree>
    <p:extLst>
      <p:ext uri="{BB962C8B-B14F-4D97-AF65-F5344CB8AC3E}">
        <p14:creationId xmlns:p14="http://schemas.microsoft.com/office/powerpoint/2010/main" val="424863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13</a:t>
            </a:fld>
            <a:endParaRPr lang="en-US" dirty="0"/>
          </a:p>
        </p:txBody>
      </p:sp>
    </p:spTree>
    <p:extLst>
      <p:ext uri="{BB962C8B-B14F-4D97-AF65-F5344CB8AC3E}">
        <p14:creationId xmlns:p14="http://schemas.microsoft.com/office/powerpoint/2010/main" val="184806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Modify</a:t>
            </a:r>
            <a:r>
              <a:rPr lang="en-US" baseline="0" dirty="0" smtClean="0"/>
              <a:t> types of attacks.</a:t>
            </a:r>
            <a:endParaRPr lang="en-US" dirty="0"/>
          </a:p>
        </p:txBody>
      </p:sp>
      <p:sp>
        <p:nvSpPr>
          <p:cNvPr id="4" name="Slide Number Placeholder 3"/>
          <p:cNvSpPr>
            <a:spLocks noGrp="1"/>
          </p:cNvSpPr>
          <p:nvPr>
            <p:ph type="sldNum" sz="quarter" idx="10"/>
          </p:nvPr>
        </p:nvSpPr>
        <p:spPr/>
        <p:txBody>
          <a:bodyPr/>
          <a:lstStyle/>
          <a:p>
            <a:fld id="{ED1D9927-21CA-4C9E-980B-B342ED96FE9B}" type="slidenum">
              <a:rPr lang="en-US" smtClean="0"/>
              <a:t>14</a:t>
            </a:fld>
            <a:endParaRPr lang="en-US" dirty="0"/>
          </a:p>
        </p:txBody>
      </p:sp>
    </p:spTree>
    <p:extLst>
      <p:ext uri="{BB962C8B-B14F-4D97-AF65-F5344CB8AC3E}">
        <p14:creationId xmlns:p14="http://schemas.microsoft.com/office/powerpoint/2010/main" val="31958964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CDFE2B-2EFD-418A-A1FF-20D9F48A9989}"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59A3DEE-77AC-46BC-B079-C389DD5BB608}" type="slidenum">
              <a:rPr lang="en-US" smtClean="0"/>
              <a:t>‹#›</a:t>
            </a:fld>
            <a:endParaRPr lang="en-US"/>
          </a:p>
        </p:txBody>
      </p:sp>
    </p:spTree>
    <p:extLst>
      <p:ext uri="{BB962C8B-B14F-4D97-AF65-F5344CB8AC3E}">
        <p14:creationId xmlns:p14="http://schemas.microsoft.com/office/powerpoint/2010/main" val="171787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CDFE2B-2EFD-418A-A1FF-20D9F48A9989}"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A3DEE-77AC-46BC-B079-C389DD5BB608}" type="slidenum">
              <a:rPr lang="en-US" smtClean="0"/>
              <a:t>‹#›</a:t>
            </a:fld>
            <a:endParaRPr lang="en-US"/>
          </a:p>
        </p:txBody>
      </p:sp>
    </p:spTree>
    <p:extLst>
      <p:ext uri="{BB962C8B-B14F-4D97-AF65-F5344CB8AC3E}">
        <p14:creationId xmlns:p14="http://schemas.microsoft.com/office/powerpoint/2010/main" val="41797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CDFE2B-2EFD-418A-A1FF-20D9F48A9989}"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A3DEE-77AC-46BC-B079-C389DD5BB608}" type="slidenum">
              <a:rPr lang="en-US" smtClean="0"/>
              <a:t>‹#›</a:t>
            </a:fld>
            <a:endParaRPr lang="en-US"/>
          </a:p>
        </p:txBody>
      </p:sp>
    </p:spTree>
    <p:extLst>
      <p:ext uri="{BB962C8B-B14F-4D97-AF65-F5344CB8AC3E}">
        <p14:creationId xmlns:p14="http://schemas.microsoft.com/office/powerpoint/2010/main" val="208368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CDFE2B-2EFD-418A-A1FF-20D9F48A9989}"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A3DEE-77AC-46BC-B079-C389DD5BB608}" type="slidenum">
              <a:rPr lang="en-US" smtClean="0"/>
              <a:t>‹#›</a:t>
            </a:fld>
            <a:endParaRPr lang="en-US"/>
          </a:p>
        </p:txBody>
      </p:sp>
    </p:spTree>
    <p:extLst>
      <p:ext uri="{BB962C8B-B14F-4D97-AF65-F5344CB8AC3E}">
        <p14:creationId xmlns:p14="http://schemas.microsoft.com/office/powerpoint/2010/main" val="19502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BCDFE2B-2EFD-418A-A1FF-20D9F48A9989}" type="datetimeFigureOut">
              <a:rPr lang="en-US" smtClean="0"/>
              <a:t>4/28/2014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59A3DEE-77AC-46BC-B079-C389DD5BB608}" type="slidenum">
              <a:rPr lang="en-US" smtClean="0"/>
              <a:t>‹#›</a:t>
            </a:fld>
            <a:endParaRPr lang="en-US"/>
          </a:p>
        </p:txBody>
      </p:sp>
    </p:spTree>
    <p:extLst>
      <p:ext uri="{BB962C8B-B14F-4D97-AF65-F5344CB8AC3E}">
        <p14:creationId xmlns:p14="http://schemas.microsoft.com/office/powerpoint/2010/main" val="302536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CDFE2B-2EFD-418A-A1FF-20D9F48A9989}"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A3DEE-77AC-46BC-B079-C389DD5BB608}" type="slidenum">
              <a:rPr lang="en-US" smtClean="0"/>
              <a:t>‹#›</a:t>
            </a:fld>
            <a:endParaRPr lang="en-US"/>
          </a:p>
        </p:txBody>
      </p:sp>
    </p:spTree>
    <p:extLst>
      <p:ext uri="{BB962C8B-B14F-4D97-AF65-F5344CB8AC3E}">
        <p14:creationId xmlns:p14="http://schemas.microsoft.com/office/powerpoint/2010/main" val="151558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CDFE2B-2EFD-418A-A1FF-20D9F48A9989}" type="datetimeFigureOut">
              <a:rPr lang="en-US" smtClean="0"/>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A3DEE-77AC-46BC-B079-C389DD5BB608}" type="slidenum">
              <a:rPr lang="en-US" smtClean="0"/>
              <a:t>‹#›</a:t>
            </a:fld>
            <a:endParaRPr lang="en-US"/>
          </a:p>
        </p:txBody>
      </p:sp>
    </p:spTree>
    <p:extLst>
      <p:ext uri="{BB962C8B-B14F-4D97-AF65-F5344CB8AC3E}">
        <p14:creationId xmlns:p14="http://schemas.microsoft.com/office/powerpoint/2010/main" val="307686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CDFE2B-2EFD-418A-A1FF-20D9F48A9989}" type="datetimeFigureOut">
              <a:rPr lang="en-US" smtClean="0"/>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A3DEE-77AC-46BC-B079-C389DD5BB608}" type="slidenum">
              <a:rPr lang="en-US" smtClean="0"/>
              <a:t>‹#›</a:t>
            </a:fld>
            <a:endParaRPr lang="en-US"/>
          </a:p>
        </p:txBody>
      </p:sp>
    </p:spTree>
    <p:extLst>
      <p:ext uri="{BB962C8B-B14F-4D97-AF65-F5344CB8AC3E}">
        <p14:creationId xmlns:p14="http://schemas.microsoft.com/office/powerpoint/2010/main" val="84858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FE2B-2EFD-418A-A1FF-20D9F48A9989}" type="datetimeFigureOut">
              <a:rPr lang="en-US" smtClean="0"/>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A3DEE-77AC-46BC-B079-C389DD5BB608}" type="slidenum">
              <a:rPr lang="en-US" smtClean="0"/>
              <a:t>‹#›</a:t>
            </a:fld>
            <a:endParaRPr lang="en-US"/>
          </a:p>
        </p:txBody>
      </p:sp>
    </p:spTree>
    <p:extLst>
      <p:ext uri="{BB962C8B-B14F-4D97-AF65-F5344CB8AC3E}">
        <p14:creationId xmlns:p14="http://schemas.microsoft.com/office/powerpoint/2010/main" val="87520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FE2B-2EFD-418A-A1FF-20D9F48A9989}"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59A3DEE-77AC-46BC-B079-C389DD5BB608}" type="slidenum">
              <a:rPr lang="en-US" smtClean="0"/>
              <a:t>‹#›</a:t>
            </a:fld>
            <a:endParaRPr lang="en-US"/>
          </a:p>
        </p:txBody>
      </p:sp>
    </p:spTree>
    <p:extLst>
      <p:ext uri="{BB962C8B-B14F-4D97-AF65-F5344CB8AC3E}">
        <p14:creationId xmlns:p14="http://schemas.microsoft.com/office/powerpoint/2010/main" val="300823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FE2B-2EFD-418A-A1FF-20D9F48A9989}" type="datetimeFigureOut">
              <a:rPr lang="en-US" smtClean="0"/>
              <a:t>4/28/2014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59A3DEE-77AC-46BC-B079-C389DD5BB608}" type="slidenum">
              <a:rPr lang="en-US" smtClean="0"/>
              <a:t>‹#›</a:t>
            </a:fld>
            <a:endParaRPr lang="en-US"/>
          </a:p>
        </p:txBody>
      </p:sp>
    </p:spTree>
    <p:extLst>
      <p:ext uri="{BB962C8B-B14F-4D97-AF65-F5344CB8AC3E}">
        <p14:creationId xmlns:p14="http://schemas.microsoft.com/office/powerpoint/2010/main" val="219698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BCDFE2B-2EFD-418A-A1FF-20D9F48A9989}" type="datetimeFigureOut">
              <a:rPr lang="en-US" smtClean="0"/>
              <a:t>4/28/2014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59A3DEE-77AC-46BC-B079-C389DD5BB608}" type="slidenum">
              <a:rPr lang="en-US" smtClean="0"/>
              <a:t>‹#›</a:t>
            </a:fld>
            <a:endParaRPr lang="en-US"/>
          </a:p>
        </p:txBody>
      </p:sp>
    </p:spTree>
    <p:extLst>
      <p:ext uri="{BB962C8B-B14F-4D97-AF65-F5344CB8AC3E}">
        <p14:creationId xmlns:p14="http://schemas.microsoft.com/office/powerpoint/2010/main" val="2171514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6700" dirty="0"/>
              <a:t>FPGA Security and Cryptographic       Application Generating </a:t>
            </a:r>
            <a:r>
              <a:rPr lang="en-US" sz="6700" dirty="0" smtClean="0"/>
              <a:t>Stream Cyphers</a:t>
            </a:r>
            <a:r>
              <a:rPr lang="en-US" dirty="0"/>
              <a:t>	</a:t>
            </a:r>
          </a:p>
        </p:txBody>
      </p:sp>
      <p:sp>
        <p:nvSpPr>
          <p:cNvPr id="3" name="Subtitle 2"/>
          <p:cNvSpPr>
            <a:spLocks noGrp="1"/>
          </p:cNvSpPr>
          <p:nvPr>
            <p:ph type="subTitle" idx="1"/>
          </p:nvPr>
        </p:nvSpPr>
        <p:spPr>
          <a:xfrm>
            <a:off x="1069848" y="4389120"/>
            <a:ext cx="7891272" cy="2214880"/>
          </a:xfrm>
        </p:spPr>
        <p:txBody>
          <a:bodyPr>
            <a:normAutofit/>
          </a:bodyPr>
          <a:lstStyle/>
          <a:p>
            <a:pPr algn="r"/>
            <a:r>
              <a:rPr lang="en-US" dirty="0" smtClean="0"/>
              <a:t>Shemal Shroff</a:t>
            </a:r>
          </a:p>
          <a:p>
            <a:pPr algn="r"/>
            <a:r>
              <a:rPr lang="en-US" dirty="0" err="1" smtClean="0"/>
              <a:t>Shoaib</a:t>
            </a:r>
            <a:r>
              <a:rPr lang="en-US" dirty="0"/>
              <a:t> </a:t>
            </a:r>
            <a:r>
              <a:rPr lang="en-US" dirty="0" err="1" smtClean="0"/>
              <a:t>Bhuria</a:t>
            </a:r>
            <a:endParaRPr lang="en-US" dirty="0" smtClean="0"/>
          </a:p>
          <a:p>
            <a:pPr algn="r"/>
            <a:r>
              <a:rPr lang="en-US" dirty="0" err="1" smtClean="0"/>
              <a:t>Yash</a:t>
            </a:r>
            <a:r>
              <a:rPr lang="en-US" dirty="0" smtClean="0"/>
              <a:t> </a:t>
            </a:r>
            <a:r>
              <a:rPr lang="en-US" dirty="0" err="1" smtClean="0"/>
              <a:t>Naik</a:t>
            </a:r>
            <a:endParaRPr lang="en-US" dirty="0" smtClean="0"/>
          </a:p>
          <a:p>
            <a:pPr algn="r"/>
            <a:r>
              <a:rPr lang="en-US" dirty="0" smtClean="0"/>
              <a:t>Peter Hall</a:t>
            </a:r>
          </a:p>
          <a:p>
            <a:endParaRPr lang="en-US" dirty="0"/>
          </a:p>
        </p:txBody>
      </p:sp>
    </p:spTree>
    <p:extLst>
      <p:ext uri="{BB962C8B-B14F-4D97-AF65-F5344CB8AC3E}">
        <p14:creationId xmlns:p14="http://schemas.microsoft.com/office/powerpoint/2010/main" val="2194443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Things to secure in FPGA</a:t>
            </a:r>
            <a:endParaRPr lang="en-US" dirty="0"/>
          </a:p>
        </p:txBody>
      </p:sp>
      <p:sp>
        <p:nvSpPr>
          <p:cNvPr id="3" name="Content Placeholder 2"/>
          <p:cNvSpPr>
            <a:spLocks noGrp="1"/>
          </p:cNvSpPr>
          <p:nvPr>
            <p:ph idx="1"/>
          </p:nvPr>
        </p:nvSpPr>
        <p:spPr/>
        <p:txBody>
          <a:bodyPr/>
          <a:lstStyle/>
          <a:p>
            <a:r>
              <a:rPr lang="en-US" dirty="0" smtClean="0"/>
              <a:t>Bitstream </a:t>
            </a:r>
          </a:p>
          <a:p>
            <a:r>
              <a:rPr lang="en-US" dirty="0" smtClean="0"/>
              <a:t>Configuration of the device</a:t>
            </a:r>
          </a:p>
          <a:p>
            <a:pPr marL="0" indent="0">
              <a:buNone/>
            </a:pPr>
            <a:endParaRPr lang="en-US" dirty="0"/>
          </a:p>
        </p:txBody>
      </p:sp>
    </p:spTree>
    <p:extLst>
      <p:ext uri="{BB962C8B-B14F-4D97-AF65-F5344CB8AC3E}">
        <p14:creationId xmlns:p14="http://schemas.microsoft.com/office/powerpoint/2010/main" val="427424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do you need to secure a bitstream?</a:t>
            </a:r>
            <a:endParaRPr lang="en-US" dirty="0"/>
          </a:p>
        </p:txBody>
      </p:sp>
      <p:sp>
        <p:nvSpPr>
          <p:cNvPr id="3" name="Content Placeholder 2"/>
          <p:cNvSpPr>
            <a:spLocks noGrp="1"/>
          </p:cNvSpPr>
          <p:nvPr>
            <p:ph idx="1"/>
          </p:nvPr>
        </p:nvSpPr>
        <p:spPr/>
        <p:txBody>
          <a:bodyPr/>
          <a:lstStyle/>
          <a:p>
            <a:r>
              <a:rPr lang="en-US" dirty="0" smtClean="0"/>
              <a:t>Bitstream has all the configuration bits required for programming the FPGA.</a:t>
            </a:r>
          </a:p>
          <a:p>
            <a:r>
              <a:rPr lang="en-US" dirty="0" smtClean="0"/>
              <a:t>If the bitstream is compromised then your design can be cloned or reverse engineered.</a:t>
            </a:r>
          </a:p>
          <a:p>
            <a:endParaRPr lang="en-US" dirty="0"/>
          </a:p>
        </p:txBody>
      </p:sp>
    </p:spTree>
    <p:extLst>
      <p:ext uri="{BB962C8B-B14F-4D97-AF65-F5344CB8AC3E}">
        <p14:creationId xmlns:p14="http://schemas.microsoft.com/office/powerpoint/2010/main" val="322170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do you need to secure the configuration of the FPGA?</a:t>
            </a:r>
            <a:endParaRPr lang="en-US" dirty="0"/>
          </a:p>
        </p:txBody>
      </p:sp>
      <p:sp>
        <p:nvSpPr>
          <p:cNvPr id="3" name="Content Placeholder 2"/>
          <p:cNvSpPr>
            <a:spLocks noGrp="1"/>
          </p:cNvSpPr>
          <p:nvPr>
            <p:ph idx="1"/>
          </p:nvPr>
        </p:nvSpPr>
        <p:spPr>
          <a:xfrm>
            <a:off x="1069848" y="2183362"/>
            <a:ext cx="10058400" cy="3988837"/>
          </a:xfrm>
        </p:spPr>
        <p:txBody>
          <a:bodyPr/>
          <a:lstStyle/>
          <a:p>
            <a:r>
              <a:rPr lang="en-US" dirty="0" smtClean="0"/>
              <a:t>To protect the logic of FPGA</a:t>
            </a:r>
          </a:p>
          <a:p>
            <a:r>
              <a:rPr lang="en-US" dirty="0" smtClean="0"/>
              <a:t>To prevent manipulation of design using JTAG.</a:t>
            </a:r>
          </a:p>
          <a:p>
            <a:r>
              <a:rPr lang="en-US" dirty="0" smtClean="0"/>
              <a:t>Single Event Upset (SEU) or faults</a:t>
            </a:r>
          </a:p>
          <a:p>
            <a:r>
              <a:rPr lang="en-US" dirty="0" smtClean="0"/>
              <a:t>Verify that the application is trusted to be correct. </a:t>
            </a:r>
            <a:endParaRPr lang="en-US" dirty="0"/>
          </a:p>
          <a:p>
            <a:r>
              <a:rPr lang="en-US" dirty="0" smtClean="0"/>
              <a:t>Authenticate the application.</a:t>
            </a:r>
          </a:p>
          <a:p>
            <a:endParaRPr lang="en-US" dirty="0" smtClean="0"/>
          </a:p>
          <a:p>
            <a:endParaRPr lang="en-US" dirty="0"/>
          </a:p>
        </p:txBody>
      </p:sp>
    </p:spTree>
    <p:extLst>
      <p:ext uri="{BB962C8B-B14F-4D97-AF65-F5344CB8AC3E}">
        <p14:creationId xmlns:p14="http://schemas.microsoft.com/office/powerpoint/2010/main" val="210478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2548" y="294132"/>
            <a:ext cx="10058400" cy="1609344"/>
          </a:xfrm>
        </p:spPr>
        <p:txBody>
          <a:bodyPr/>
          <a:lstStyle/>
          <a:p>
            <a:r>
              <a:rPr lang="en-US" dirty="0" smtClean="0"/>
              <a:t>Types of attack</a:t>
            </a:r>
            <a:endParaRPr lang="en-US" dirty="0"/>
          </a:p>
        </p:txBody>
      </p:sp>
      <p:graphicFrame>
        <p:nvGraphicFramePr>
          <p:cNvPr id="7" name="Content Placeholder 6"/>
          <p:cNvGraphicFramePr>
            <a:graphicFrameLocks noGrp="1"/>
          </p:cNvGraphicFramePr>
          <p:nvPr>
            <p:ph idx="1"/>
            <p:extLst/>
          </p:nvPr>
        </p:nvGraphicFramePr>
        <p:xfrm>
          <a:off x="1069848" y="1892300"/>
          <a:ext cx="10505253" cy="5156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81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Type of bitstream Attacks</a:t>
            </a:r>
            <a:endParaRPr lang="en-US" dirty="0"/>
          </a:p>
        </p:txBody>
      </p:sp>
      <p:sp>
        <p:nvSpPr>
          <p:cNvPr id="3" name="Content Placeholder 2"/>
          <p:cNvSpPr>
            <a:spLocks noGrp="1"/>
          </p:cNvSpPr>
          <p:nvPr>
            <p:ph sz="half" idx="1"/>
          </p:nvPr>
        </p:nvSpPr>
        <p:spPr/>
        <p:txBody>
          <a:bodyPr/>
          <a:lstStyle/>
          <a:p>
            <a:pPr marL="457200" indent="-457200">
              <a:buFont typeface="+mj-lt"/>
              <a:buAutoNum type="arabicPeriod"/>
            </a:pPr>
            <a:r>
              <a:rPr lang="en-US" dirty="0" smtClean="0"/>
              <a:t>Black Box Attack</a:t>
            </a:r>
          </a:p>
          <a:p>
            <a:pPr marL="457200" indent="-457200">
              <a:buFont typeface="+mj-lt"/>
              <a:buAutoNum type="arabicPeriod"/>
            </a:pPr>
            <a:r>
              <a:rPr lang="en-US" dirty="0" smtClean="0"/>
              <a:t>Reverse-Engineering of the Bitstreams</a:t>
            </a:r>
          </a:p>
          <a:p>
            <a:pPr marL="457200" indent="-457200">
              <a:buFont typeface="+mj-lt"/>
              <a:buAutoNum type="arabicPeriod"/>
            </a:pPr>
            <a:r>
              <a:rPr lang="en-US" dirty="0" smtClean="0"/>
              <a:t>Cloning of sRAM FPGAs</a:t>
            </a:r>
          </a:p>
          <a:p>
            <a:pPr marL="457200" indent="-457200">
              <a:buFont typeface="+mj-lt"/>
              <a:buAutoNum type="arabicPeriod"/>
            </a:pPr>
            <a:r>
              <a:rPr lang="en-US" dirty="0" smtClean="0"/>
              <a:t>Readback Attack</a:t>
            </a:r>
          </a:p>
          <a:p>
            <a:pPr marL="457200" indent="-457200">
              <a:buFont typeface="+mj-lt"/>
              <a:buAutoNum type="arabicPeriod"/>
            </a:pPr>
            <a:r>
              <a:rPr lang="en-US" dirty="0" smtClean="0"/>
              <a:t>Side Channel Attacks</a:t>
            </a:r>
          </a:p>
        </p:txBody>
      </p:sp>
    </p:spTree>
    <p:extLst>
      <p:ext uri="{BB962C8B-B14F-4D97-AF65-F5344CB8AC3E}">
        <p14:creationId xmlns:p14="http://schemas.microsoft.com/office/powerpoint/2010/main" val="247644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classification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6436" y="1662545"/>
            <a:ext cx="8654473" cy="4509655"/>
          </a:xfrm>
        </p:spPr>
      </p:pic>
    </p:spTree>
    <p:extLst>
      <p:ext uri="{BB962C8B-B14F-4D97-AF65-F5344CB8AC3E}">
        <p14:creationId xmlns:p14="http://schemas.microsoft.com/office/powerpoint/2010/main" val="1561414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Black Box Attack</a:t>
            </a:r>
            <a:endParaRPr lang="en-US" dirty="0"/>
          </a:p>
        </p:txBody>
      </p:sp>
      <p:sp>
        <p:nvSpPr>
          <p:cNvPr id="3" name="Content Placeholder 2"/>
          <p:cNvSpPr>
            <a:spLocks noGrp="1"/>
          </p:cNvSpPr>
          <p:nvPr>
            <p:ph sz="half" idx="1"/>
          </p:nvPr>
        </p:nvSpPr>
        <p:spPr/>
        <p:txBody>
          <a:bodyPr/>
          <a:lstStyle/>
          <a:p>
            <a:pPr algn="just"/>
            <a:r>
              <a:rPr lang="en-US" dirty="0" smtClean="0"/>
              <a:t>Step 1: The attacker inputs all possible combinations, while saving the corresponding outputs. </a:t>
            </a:r>
          </a:p>
          <a:p>
            <a:pPr algn="just"/>
            <a:r>
              <a:rPr lang="en-US" dirty="0" smtClean="0"/>
              <a:t>Step 2: Develops a K-map to simplify the resulting tables</a:t>
            </a:r>
          </a:p>
          <a:p>
            <a:pPr algn="just"/>
            <a:r>
              <a:rPr lang="en-US" dirty="0" smtClean="0"/>
              <a:t>Step 3: Extracts the logic of the FPGA. </a:t>
            </a:r>
          </a:p>
          <a:p>
            <a:pPr marL="0" indent="0" algn="just">
              <a:buNone/>
            </a:pPr>
            <a:endParaRPr lang="en-US" dirty="0" smtClean="0"/>
          </a:p>
          <a:p>
            <a:endParaRPr lang="en-US" dirty="0"/>
          </a:p>
        </p:txBody>
      </p:sp>
      <p:sp>
        <p:nvSpPr>
          <p:cNvPr id="6" name="Content Placeholder 5"/>
          <p:cNvSpPr>
            <a:spLocks noGrp="1"/>
          </p:cNvSpPr>
          <p:nvPr>
            <p:ph sz="half" idx="2"/>
          </p:nvPr>
        </p:nvSpPr>
        <p:spPr/>
        <p:txBody>
          <a:bodyPr/>
          <a:lstStyle/>
          <a:p>
            <a:endParaRPr lang="en-US" dirty="0"/>
          </a:p>
        </p:txBody>
      </p:sp>
      <p:sp>
        <p:nvSpPr>
          <p:cNvPr id="4" name="Rectangle 3"/>
          <p:cNvSpPr/>
          <p:nvPr/>
        </p:nvSpPr>
        <p:spPr>
          <a:xfrm>
            <a:off x="350982" y="6295072"/>
            <a:ext cx="10908145" cy="430887"/>
          </a:xfrm>
          <a:prstGeom prst="rect">
            <a:avLst/>
          </a:prstGeom>
        </p:spPr>
        <p:txBody>
          <a:bodyPr wrap="square">
            <a:spAutoFit/>
          </a:bodyPr>
          <a:lstStyle/>
          <a:p>
            <a:r>
              <a:rPr lang="en-US" sz="1100" dirty="0"/>
              <a:t>Thomas Wollinger and Christoff Paar, Security Aspects of FPGAs in Cryptographic Applications in New Algorithms, Architectures and Applications for Reconfigurable Computing,  Springer, 2005,  Ch. 21, pp 265-278.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122" y="2216848"/>
            <a:ext cx="4422941" cy="3317206"/>
          </a:xfrm>
          <a:prstGeom prst="rect">
            <a:avLst/>
          </a:prstGeom>
        </p:spPr>
      </p:pic>
    </p:spTree>
    <p:extLst>
      <p:ext uri="{BB962C8B-B14F-4D97-AF65-F5344CB8AC3E}">
        <p14:creationId xmlns:p14="http://schemas.microsoft.com/office/powerpoint/2010/main" val="28132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a:t>
            </a:r>
            <a:endParaRPr lang="en-US" dirty="0"/>
          </a:p>
        </p:txBody>
      </p:sp>
      <p:graphicFrame>
        <p:nvGraphicFramePr>
          <p:cNvPr id="11" name="Content Placeholder 10"/>
          <p:cNvGraphicFramePr>
            <a:graphicFrameLocks noGrp="1"/>
          </p:cNvGraphicFramePr>
          <p:nvPr>
            <p:ph idx="1"/>
            <p:extLst/>
          </p:nvPr>
        </p:nvGraphicFramePr>
        <p:xfrm>
          <a:off x="492370" y="3001109"/>
          <a:ext cx="5413907" cy="1584681"/>
        </p:xfrm>
        <a:graphic>
          <a:graphicData uri="http://schemas.openxmlformats.org/drawingml/2006/table">
            <a:tbl>
              <a:tblPr firstRow="1" bandRow="1">
                <a:tableStyleId>{5940675A-B579-460E-94D1-54222C63F5DA}</a:tableStyleId>
              </a:tblPr>
              <a:tblGrid>
                <a:gridCol w="1316732"/>
                <a:gridCol w="848832"/>
                <a:gridCol w="1082781"/>
                <a:gridCol w="1082781"/>
                <a:gridCol w="1082781"/>
              </a:tblGrid>
              <a:tr h="648373">
                <a:tc>
                  <a:txBody>
                    <a:bodyPr/>
                    <a:lstStyle/>
                    <a:p>
                      <a:r>
                        <a:rPr lang="en-US" b="1" dirty="0" smtClean="0"/>
                        <a:t> C          AB       </a:t>
                      </a:r>
                      <a:endParaRPr lang="en-US" b="1" dirty="0"/>
                    </a:p>
                  </a:txBody>
                  <a:tcPr/>
                </a:tc>
                <a:tc>
                  <a:txBody>
                    <a:bodyPr/>
                    <a:lstStyle/>
                    <a:p>
                      <a:r>
                        <a:rPr lang="en-US" dirty="0" smtClean="0"/>
                        <a:t>00</a:t>
                      </a:r>
                      <a:endParaRPr lang="en-US" dirty="0"/>
                    </a:p>
                  </a:txBody>
                  <a:tcPr/>
                </a:tc>
                <a:tc>
                  <a:txBody>
                    <a:bodyPr/>
                    <a:lstStyle/>
                    <a:p>
                      <a:r>
                        <a:rPr lang="en-US" dirty="0" smtClean="0"/>
                        <a:t>01</a:t>
                      </a:r>
                      <a:endParaRPr lang="en-US" dirty="0"/>
                    </a:p>
                  </a:txBody>
                  <a:tcPr/>
                </a:tc>
                <a:tc>
                  <a:txBody>
                    <a:bodyPr/>
                    <a:lstStyle/>
                    <a:p>
                      <a:r>
                        <a:rPr lang="en-US" dirty="0" smtClean="0"/>
                        <a:t>11</a:t>
                      </a:r>
                      <a:endParaRPr lang="en-US" dirty="0"/>
                    </a:p>
                  </a:txBody>
                  <a:tcPr/>
                </a:tc>
                <a:tc>
                  <a:txBody>
                    <a:bodyPr/>
                    <a:lstStyle/>
                    <a:p>
                      <a:r>
                        <a:rPr lang="en-US" dirty="0" smtClean="0"/>
                        <a:t>10</a:t>
                      </a:r>
                      <a:endParaRPr lang="en-US" dirty="0"/>
                    </a:p>
                  </a:txBody>
                  <a:tcPr/>
                </a:tc>
              </a:tr>
              <a:tr h="468154">
                <a:tc>
                  <a:txBody>
                    <a:bodyPr/>
                    <a:lstStyle/>
                    <a:p>
                      <a:r>
                        <a:rPr lang="en-US" b="1" dirty="0" smtClean="0"/>
                        <a:t>0</a:t>
                      </a:r>
                      <a:endParaRPr lang="en-US" b="1"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468154">
                <a:tc>
                  <a:txBody>
                    <a:bodyPr/>
                    <a:lstStyle/>
                    <a:p>
                      <a:r>
                        <a:rPr lang="en-US" b="1" dirty="0" smtClean="0"/>
                        <a:t>1</a:t>
                      </a:r>
                      <a:endParaRPr lang="en-US" b="1"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graphicFrame>
        <p:nvGraphicFramePr>
          <p:cNvPr id="7" name="Table 6"/>
          <p:cNvGraphicFramePr>
            <a:graphicFrameLocks noGrp="1"/>
          </p:cNvGraphicFramePr>
          <p:nvPr>
            <p:extLst/>
          </p:nvPr>
        </p:nvGraphicFramePr>
        <p:xfrm>
          <a:off x="6011575" y="2308201"/>
          <a:ext cx="4769748" cy="3606800"/>
        </p:xfrm>
        <a:graphic>
          <a:graphicData uri="http://schemas.openxmlformats.org/drawingml/2006/table">
            <a:tbl>
              <a:tblPr firstRow="1" bandRow="1">
                <a:tableStyleId>{5940675A-B579-460E-94D1-54222C63F5DA}</a:tableStyleId>
              </a:tblPr>
              <a:tblGrid>
                <a:gridCol w="1192437"/>
                <a:gridCol w="1192437"/>
                <a:gridCol w="1192437"/>
                <a:gridCol w="1192437"/>
              </a:tblGrid>
              <a:tr h="370840">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c>
                  <a:txBody>
                    <a:bodyPr/>
                    <a:lstStyle/>
                    <a:p>
                      <a:pPr algn="ctr"/>
                      <a:r>
                        <a:rPr lang="en-US" dirty="0" smtClean="0"/>
                        <a:t>Output (Y)</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bl>
          </a:graphicData>
        </a:graphic>
      </p:graphicFrame>
      <p:cxnSp>
        <p:nvCxnSpPr>
          <p:cNvPr id="13" name="Straight Connector 12"/>
          <p:cNvCxnSpPr/>
          <p:nvPr/>
        </p:nvCxnSpPr>
        <p:spPr>
          <a:xfrm>
            <a:off x="819419" y="2991777"/>
            <a:ext cx="990720" cy="6471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15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Logic Circuit</a:t>
            </a:r>
            <a:endParaRPr lang="en-US" dirty="0"/>
          </a:p>
        </p:txBody>
      </p:sp>
      <p:sp>
        <p:nvSpPr>
          <p:cNvPr id="3" name="Content Placeholder 2"/>
          <p:cNvSpPr>
            <a:spLocks noGrp="1"/>
          </p:cNvSpPr>
          <p:nvPr>
            <p:ph idx="1"/>
          </p:nvPr>
        </p:nvSpPr>
        <p:spPr/>
        <p:txBody>
          <a:bodyPr/>
          <a:lstStyle/>
          <a:p>
            <a:r>
              <a:rPr lang="en-US" dirty="0" smtClean="0"/>
              <a:t>Y = (A.B)’.B.C’</a:t>
            </a:r>
          </a:p>
          <a:p>
            <a:pPr marL="0" indent="0">
              <a:buNone/>
            </a:pPr>
            <a:r>
              <a:rPr lang="en-US" dirty="0" smtClean="0"/>
              <a:t>      =  A’BC’</a:t>
            </a:r>
            <a:endParaRPr lang="en-US"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138" y="1825625"/>
            <a:ext cx="5439507" cy="3953852"/>
          </a:xfrm>
          <a:prstGeom prst="rect">
            <a:avLst/>
          </a:prstGeom>
        </p:spPr>
      </p:pic>
    </p:spTree>
    <p:extLst>
      <p:ext uri="{BB962C8B-B14F-4D97-AF65-F5344CB8AC3E}">
        <p14:creationId xmlns:p14="http://schemas.microsoft.com/office/powerpoint/2010/main" val="19164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 </a:t>
            </a:r>
            <a:endParaRPr lang="en-US" dirty="0"/>
          </a:p>
        </p:txBody>
      </p:sp>
      <p:sp>
        <p:nvSpPr>
          <p:cNvPr id="3" name="Content Placeholder 2"/>
          <p:cNvSpPr>
            <a:spLocks noGrp="1"/>
          </p:cNvSpPr>
          <p:nvPr>
            <p:ph idx="1"/>
          </p:nvPr>
        </p:nvSpPr>
        <p:spPr/>
        <p:txBody>
          <a:bodyPr>
            <a:normAutofit/>
          </a:bodyPr>
          <a:lstStyle/>
          <a:p>
            <a:pPr algn="just"/>
            <a:r>
              <a:rPr lang="en-US" dirty="0"/>
              <a:t>N</a:t>
            </a:r>
            <a:r>
              <a:rPr lang="en-US" dirty="0" smtClean="0"/>
              <a:t>ot </a:t>
            </a:r>
            <a:r>
              <a:rPr lang="en-US" dirty="0"/>
              <a:t>a real threat nowadays, due </a:t>
            </a:r>
            <a:r>
              <a:rPr lang="en-US" dirty="0" smtClean="0"/>
              <a:t>to:</a:t>
            </a:r>
          </a:p>
          <a:p>
            <a:pPr lvl="1" algn="just"/>
            <a:r>
              <a:rPr lang="en-US" dirty="0" smtClean="0"/>
              <a:t> complexity </a:t>
            </a:r>
            <a:r>
              <a:rPr lang="en-US" dirty="0"/>
              <a:t>of the designs </a:t>
            </a:r>
            <a:endParaRPr lang="en-US" dirty="0" smtClean="0"/>
          </a:p>
          <a:p>
            <a:pPr lvl="1" algn="just"/>
            <a:r>
              <a:rPr lang="en-US" dirty="0" smtClean="0"/>
              <a:t> </a:t>
            </a:r>
            <a:r>
              <a:rPr lang="en-US" dirty="0"/>
              <a:t>size of state-of-the-art </a:t>
            </a:r>
            <a:r>
              <a:rPr lang="en-US" dirty="0" smtClean="0"/>
              <a:t>FPGAs.</a:t>
            </a:r>
          </a:p>
          <a:p>
            <a:pPr algn="just"/>
            <a:r>
              <a:rPr lang="en-US" dirty="0" smtClean="0"/>
              <a:t>Common I/O pins which makes it difficult to connect to the right pin.</a:t>
            </a:r>
          </a:p>
          <a:p>
            <a:pPr lvl="0" algn="just"/>
            <a:r>
              <a:rPr lang="en-US" dirty="0" smtClean="0"/>
              <a:t>An attacker has to connect to device’s </a:t>
            </a:r>
            <a:r>
              <a:rPr lang="en-US" dirty="0"/>
              <a:t>pin of a </a:t>
            </a:r>
            <a:r>
              <a:rPr lang="en-US" dirty="0" smtClean="0"/>
              <a:t>known function like,</a:t>
            </a:r>
          </a:p>
          <a:p>
            <a:pPr lvl="1" algn="just"/>
            <a:r>
              <a:rPr lang="en-US" dirty="0" smtClean="0"/>
              <a:t>Microprocessor </a:t>
            </a:r>
            <a:r>
              <a:rPr lang="en-US" dirty="0"/>
              <a:t>interrupt input, </a:t>
            </a:r>
          </a:p>
          <a:p>
            <a:pPr marL="0" indent="0" algn="just">
              <a:buNone/>
            </a:pPr>
            <a:r>
              <a:rPr lang="en-US" dirty="0" smtClean="0"/>
              <a:t> And also, </a:t>
            </a:r>
            <a:endParaRPr lang="en-US" dirty="0"/>
          </a:p>
          <a:p>
            <a:pPr algn="just"/>
            <a:r>
              <a:rPr lang="en-US" dirty="0" smtClean="0"/>
              <a:t>Figure out </a:t>
            </a:r>
            <a:r>
              <a:rPr lang="en-US" dirty="0"/>
              <a:t>whether </a:t>
            </a:r>
            <a:r>
              <a:rPr lang="en-US" dirty="0" smtClean="0"/>
              <a:t>to:</a:t>
            </a:r>
          </a:p>
          <a:p>
            <a:pPr lvl="1" algn="just"/>
            <a:r>
              <a:rPr lang="en-US" dirty="0" smtClean="0"/>
              <a:t>Drive </a:t>
            </a:r>
            <a:r>
              <a:rPr lang="en-US" dirty="0"/>
              <a:t>a pin with a voltage, </a:t>
            </a:r>
            <a:endParaRPr lang="en-US" dirty="0" smtClean="0"/>
          </a:p>
          <a:p>
            <a:pPr lvl="1" algn="just"/>
            <a:r>
              <a:rPr lang="en-US" dirty="0"/>
              <a:t>S</a:t>
            </a:r>
            <a:r>
              <a:rPr lang="en-US" dirty="0" smtClean="0"/>
              <a:t>ense </a:t>
            </a:r>
            <a:r>
              <a:rPr lang="en-US" dirty="0"/>
              <a:t>its output state, or both isn’t a straightforward exercise</a:t>
            </a:r>
            <a:r>
              <a:rPr lang="en-US" dirty="0" smtClean="0"/>
              <a:t>. </a:t>
            </a:r>
            <a:endParaRPr lang="en-US" dirty="0"/>
          </a:p>
          <a:p>
            <a:pPr marL="0" indent="0" algn="just">
              <a:buNone/>
            </a:pPr>
            <a:endParaRPr lang="en-US" dirty="0"/>
          </a:p>
        </p:txBody>
      </p:sp>
      <p:sp>
        <p:nvSpPr>
          <p:cNvPr id="4" name="Content Placeholder 2"/>
          <p:cNvSpPr txBox="1">
            <a:spLocks/>
          </p:cNvSpPr>
          <p:nvPr/>
        </p:nvSpPr>
        <p:spPr>
          <a:xfrm>
            <a:off x="841248" y="6199632"/>
            <a:ext cx="10515600" cy="555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smtClean="0"/>
              <a:t>B. Dipert. Cunning circuits confound crooks. http://www.e-insite.net/ednmag/contents/images/21df2.pdf, October 12 2000.</a:t>
            </a:r>
          </a:p>
          <a:p>
            <a:pPr marL="0" indent="0" algn="ctr">
              <a:buFont typeface="Arial" panose="020B0604020202020204" pitchFamily="34" charset="0"/>
              <a:buNone/>
            </a:pPr>
            <a:endParaRPr lang="en-US" sz="1100" dirty="0"/>
          </a:p>
        </p:txBody>
      </p:sp>
      <p:sp>
        <p:nvSpPr>
          <p:cNvPr id="5" name="Rectangle 4"/>
          <p:cNvSpPr/>
          <p:nvPr/>
        </p:nvSpPr>
        <p:spPr>
          <a:xfrm>
            <a:off x="378691" y="6427113"/>
            <a:ext cx="10908145" cy="430887"/>
          </a:xfrm>
          <a:prstGeom prst="rect">
            <a:avLst/>
          </a:prstGeom>
        </p:spPr>
        <p:txBody>
          <a:bodyPr wrap="square">
            <a:spAutoFit/>
          </a:bodyPr>
          <a:lstStyle/>
          <a:p>
            <a:r>
              <a:rPr lang="en-US" sz="1100" dirty="0"/>
              <a:t>Thomas Wollinger and Christoff Paar, Security Aspects of FPGAs in Cryptographic Applications in New Algorithms, Architectures and Applications for Reconfigurable Computing,  Springer, 2005,  Ch. 21, pp 265-278.</a:t>
            </a:r>
          </a:p>
        </p:txBody>
      </p:sp>
    </p:spTree>
    <p:extLst>
      <p:ext uri="{BB962C8B-B14F-4D97-AF65-F5344CB8AC3E}">
        <p14:creationId xmlns:p14="http://schemas.microsoft.com/office/powerpoint/2010/main" val="36838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Security</a:t>
            </a:r>
          </a:p>
          <a:p>
            <a:r>
              <a:rPr lang="en-US" dirty="0" smtClean="0"/>
              <a:t>Relevance to FPGA</a:t>
            </a:r>
          </a:p>
          <a:p>
            <a:r>
              <a:rPr lang="en-US" dirty="0" smtClean="0"/>
              <a:t>Design and Manufacture flow for an FPGA</a:t>
            </a:r>
          </a:p>
          <a:p>
            <a:r>
              <a:rPr lang="en-US" dirty="0" smtClean="0"/>
              <a:t>Things to secure and why?</a:t>
            </a:r>
          </a:p>
          <a:p>
            <a:r>
              <a:rPr lang="en-US" dirty="0" smtClean="0"/>
              <a:t>Types of Attack</a:t>
            </a:r>
          </a:p>
          <a:p>
            <a:r>
              <a:rPr lang="en-US" dirty="0" smtClean="0"/>
              <a:t>Prevention </a:t>
            </a:r>
          </a:p>
          <a:p>
            <a:r>
              <a:rPr lang="en-US" dirty="0"/>
              <a:t>PUFs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2674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Complexity of the Black Box Attack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r>
                  <a:rPr lang="en-US" dirty="0" smtClean="0"/>
                  <a:t>We have, in total,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64</m:t>
                        </m:r>
                      </m:sup>
                    </m:sSup>
                  </m:oMath>
                </a14:m>
                <a:r>
                  <a:rPr lang="en-US" dirty="0" smtClean="0"/>
                  <a:t> input combinations. </a:t>
                </a:r>
                <a:endParaRPr lang="en-US" dirty="0"/>
              </a:p>
              <a:p>
                <a:r>
                  <a:rPr lang="en-US" dirty="0" smtClean="0"/>
                  <a:t>Lets assume that latency for the adder is 10 ns. </a:t>
                </a:r>
              </a:p>
              <a:p>
                <a:r>
                  <a:rPr lang="en-US" dirty="0" smtClean="0"/>
                  <a:t>Therefore, time to apply all the combinations is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64</m:t>
                        </m:r>
                      </m:sup>
                    </m:sSup>
                  </m:oMath>
                </a14:m>
                <a:r>
                  <a:rPr lang="en-US" dirty="0" smtClean="0"/>
                  <a:t>x10 ns. </a:t>
                </a:r>
              </a:p>
              <a:p>
                <a:r>
                  <a:rPr lang="en-US" dirty="0" smtClean="0"/>
                  <a:t>This takes approximately 5849 years which is equivalent to 5.849 x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11</m:t>
                        </m:r>
                      </m:sup>
                    </m:sSup>
                  </m:oMath>
                </a14:m>
                <a:r>
                  <a:rPr lang="en-US" dirty="0" smtClean="0"/>
                  <a:t> hours.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a:stretch>
              </a:blipFill>
            </p:spPr>
            <p:txBody>
              <a:bodyPr/>
              <a:lstStyle/>
              <a:p>
                <a:r>
                  <a:rPr lang="en-US">
                    <a:noFill/>
                  </a:rPr>
                  <a:t> </a:t>
                </a:r>
              </a:p>
            </p:txBody>
          </p:sp>
        </mc:Fallback>
      </mc:AlternateContent>
      <p:sp>
        <p:nvSpPr>
          <p:cNvPr id="4" name="Rectangle 3"/>
          <p:cNvSpPr/>
          <p:nvPr/>
        </p:nvSpPr>
        <p:spPr>
          <a:xfrm>
            <a:off x="3334327" y="2632364"/>
            <a:ext cx="1801091" cy="11822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Adder </a:t>
            </a:r>
            <a:endParaRPr lang="en-US" dirty="0"/>
          </a:p>
        </p:txBody>
      </p:sp>
      <p:cxnSp>
        <p:nvCxnSpPr>
          <p:cNvPr id="8" name="Straight Connector 7"/>
          <p:cNvCxnSpPr/>
          <p:nvPr/>
        </p:nvCxnSpPr>
        <p:spPr>
          <a:xfrm>
            <a:off x="1524000" y="2964873"/>
            <a:ext cx="1810327"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524000" y="3426691"/>
            <a:ext cx="1810327"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4" idx="3"/>
          </p:cNvCxnSpPr>
          <p:nvPr/>
        </p:nvCxnSpPr>
        <p:spPr>
          <a:xfrm>
            <a:off x="5135418" y="3223491"/>
            <a:ext cx="775855"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628960" y="2632364"/>
            <a:ext cx="1167307" cy="369332"/>
          </a:xfrm>
          <a:prstGeom prst="rect">
            <a:avLst/>
          </a:prstGeom>
          <a:noFill/>
        </p:spPr>
        <p:txBody>
          <a:bodyPr wrap="none" rtlCol="0">
            <a:spAutoFit/>
          </a:bodyPr>
          <a:lstStyle/>
          <a:p>
            <a:r>
              <a:rPr lang="en-US" dirty="0" smtClean="0"/>
              <a:t>A = 32 bits</a:t>
            </a:r>
            <a:endParaRPr lang="en-US" dirty="0"/>
          </a:p>
        </p:txBody>
      </p:sp>
      <p:sp>
        <p:nvSpPr>
          <p:cNvPr id="15" name="TextBox 14"/>
          <p:cNvSpPr txBox="1"/>
          <p:nvPr/>
        </p:nvSpPr>
        <p:spPr>
          <a:xfrm>
            <a:off x="1628960" y="3038765"/>
            <a:ext cx="2467119" cy="369332"/>
          </a:xfrm>
          <a:prstGeom prst="rect">
            <a:avLst/>
          </a:prstGeom>
          <a:noFill/>
        </p:spPr>
        <p:txBody>
          <a:bodyPr wrap="square" rtlCol="0">
            <a:spAutoFit/>
          </a:bodyPr>
          <a:lstStyle/>
          <a:p>
            <a:r>
              <a:rPr lang="en-US" dirty="0" smtClean="0"/>
              <a:t>B = 32 bits</a:t>
            </a:r>
            <a:endParaRPr lang="en-US" dirty="0"/>
          </a:p>
        </p:txBody>
      </p:sp>
      <p:sp>
        <p:nvSpPr>
          <p:cNvPr id="18" name="TextBox 17"/>
          <p:cNvSpPr txBox="1"/>
          <p:nvPr/>
        </p:nvSpPr>
        <p:spPr>
          <a:xfrm>
            <a:off x="6003634" y="3046824"/>
            <a:ext cx="856325" cy="369332"/>
          </a:xfrm>
          <a:prstGeom prst="rect">
            <a:avLst/>
          </a:prstGeom>
          <a:noFill/>
        </p:spPr>
        <p:txBody>
          <a:bodyPr wrap="none" rtlCol="0">
            <a:spAutoFit/>
          </a:bodyPr>
          <a:lstStyle/>
          <a:p>
            <a:r>
              <a:rPr lang="en-US" dirty="0" smtClean="0"/>
              <a:t>Output</a:t>
            </a:r>
            <a:endParaRPr lang="en-US" dirty="0"/>
          </a:p>
        </p:txBody>
      </p:sp>
    </p:spTree>
    <p:extLst>
      <p:ext uri="{BB962C8B-B14F-4D97-AF65-F5344CB8AC3E}">
        <p14:creationId xmlns:p14="http://schemas.microsoft.com/office/powerpoint/2010/main" val="381308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par>
                                <p:cTn id="19" presetID="21"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3" grpId="0"/>
      <p:bldP spid="1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Reverse-Engineering of Bitstreams</a:t>
            </a:r>
            <a:endParaRPr lang="en-US" dirty="0"/>
          </a:p>
        </p:txBody>
      </p:sp>
      <p:sp>
        <p:nvSpPr>
          <p:cNvPr id="3" name="Content Placeholder 2"/>
          <p:cNvSpPr>
            <a:spLocks noGrp="1"/>
          </p:cNvSpPr>
          <p:nvPr>
            <p:ph idx="1"/>
          </p:nvPr>
        </p:nvSpPr>
        <p:spPr>
          <a:xfrm>
            <a:off x="1069848" y="2121408"/>
            <a:ext cx="10058400" cy="4736592"/>
          </a:xfrm>
        </p:spPr>
        <p:txBody>
          <a:bodyPr/>
          <a:lstStyle/>
          <a:p>
            <a:pPr algn="just"/>
            <a:r>
              <a:rPr lang="en-US" dirty="0" smtClean="0"/>
              <a:t>Reconstructing the original circuit details</a:t>
            </a:r>
          </a:p>
          <a:p>
            <a:pPr algn="just"/>
            <a:r>
              <a:rPr lang="en-US" dirty="0" smtClean="0"/>
              <a:t>Altering the design </a:t>
            </a:r>
          </a:p>
          <a:p>
            <a:pPr algn="just"/>
            <a:r>
              <a:rPr lang="en-US" dirty="0" smtClean="0"/>
              <a:t>Incorporating it in other designs</a:t>
            </a:r>
            <a:endParaRPr lang="en-US" dirty="0"/>
          </a:p>
          <a:p>
            <a:pPr algn="just"/>
            <a:endParaRPr lang="en-US" dirty="0"/>
          </a:p>
          <a:p>
            <a:pPr algn="just"/>
            <a:endParaRPr lang="en-US" dirty="0" smtClean="0"/>
          </a:p>
          <a:p>
            <a:pPr algn="just"/>
            <a:endParaRPr lang="en-US" dirty="0"/>
          </a:p>
          <a:p>
            <a:pPr algn="just"/>
            <a:endParaRPr lang="en-US" dirty="0" smtClean="0"/>
          </a:p>
          <a:p>
            <a:pPr algn="just"/>
            <a:endParaRPr lang="en-US" dirty="0"/>
          </a:p>
          <a:p>
            <a:pPr marL="0" indent="0" algn="just">
              <a:buNone/>
            </a:pPr>
            <a:endParaRPr lang="en-US" dirty="0" smtClean="0"/>
          </a:p>
          <a:p>
            <a:pPr algn="just"/>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606" y="4397383"/>
            <a:ext cx="5666883" cy="1024362"/>
          </a:xfrm>
          <a:prstGeom prst="rect">
            <a:avLst/>
          </a:prstGeom>
        </p:spPr>
      </p:pic>
      <p:cxnSp>
        <p:nvCxnSpPr>
          <p:cNvPr id="6" name="Straight Arrow Connector 5"/>
          <p:cNvCxnSpPr/>
          <p:nvPr/>
        </p:nvCxnSpPr>
        <p:spPr>
          <a:xfrm flipH="1">
            <a:off x="3325091" y="5763491"/>
            <a:ext cx="55048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78400" y="5421745"/>
            <a:ext cx="3703782" cy="369332"/>
          </a:xfrm>
          <a:prstGeom prst="rect">
            <a:avLst/>
          </a:prstGeom>
          <a:noFill/>
        </p:spPr>
        <p:txBody>
          <a:bodyPr wrap="square" rtlCol="0">
            <a:spAutoFit/>
          </a:bodyPr>
          <a:lstStyle/>
          <a:p>
            <a:r>
              <a:rPr lang="en-US" dirty="0" smtClean="0"/>
              <a:t>Reverse Engineering</a:t>
            </a:r>
            <a:endParaRPr lang="en-US" dirty="0"/>
          </a:p>
        </p:txBody>
      </p:sp>
      <p:sp>
        <p:nvSpPr>
          <p:cNvPr id="8" name="Rectangle 7"/>
          <p:cNvSpPr/>
          <p:nvPr/>
        </p:nvSpPr>
        <p:spPr>
          <a:xfrm>
            <a:off x="378691" y="6427113"/>
            <a:ext cx="10908145" cy="430887"/>
          </a:xfrm>
          <a:prstGeom prst="rect">
            <a:avLst/>
          </a:prstGeom>
        </p:spPr>
        <p:txBody>
          <a:bodyPr wrap="square">
            <a:spAutoFit/>
          </a:bodyPr>
          <a:lstStyle/>
          <a:p>
            <a:r>
              <a:rPr lang="en-US" sz="1100" dirty="0"/>
              <a:t>Thomas Wollinger and Christoff Paar, Security Aspects of FPGAs in Cryptographic Applications in New Algorithms, Architectures and Applications for Reconfigurable Computing,  Springer, 2005,  Ch. 21, pp 265-278.</a:t>
            </a:r>
          </a:p>
        </p:txBody>
      </p:sp>
      <p:sp>
        <p:nvSpPr>
          <p:cNvPr id="10" name="Rectangle 9"/>
          <p:cNvSpPr/>
          <p:nvPr/>
        </p:nvSpPr>
        <p:spPr>
          <a:xfrm>
            <a:off x="3763816" y="5796171"/>
            <a:ext cx="5651084" cy="261610"/>
          </a:xfrm>
          <a:prstGeom prst="rect">
            <a:avLst/>
          </a:prstGeom>
        </p:spPr>
        <p:txBody>
          <a:bodyPr wrap="square">
            <a:spAutoFit/>
          </a:bodyPr>
          <a:lstStyle/>
          <a:p>
            <a:r>
              <a:rPr lang="en-US" sz="1100" dirty="0"/>
              <a:t>Saar Drimer, </a:t>
            </a:r>
            <a:r>
              <a:rPr lang="en-US" sz="1100" i="1" dirty="0"/>
              <a:t>Volatile FPGA Design Security – A Survey, </a:t>
            </a:r>
            <a:r>
              <a:rPr lang="en-US" sz="1100" dirty="0"/>
              <a:t>v0.96, April 2008.</a:t>
            </a:r>
          </a:p>
        </p:txBody>
      </p:sp>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9964" y="3081619"/>
            <a:ext cx="2418279" cy="2681872"/>
          </a:xfrm>
          <a:prstGeom prst="rect">
            <a:avLst/>
          </a:prstGeom>
        </p:spPr>
      </p:pic>
    </p:spTree>
    <p:extLst>
      <p:ext uri="{BB962C8B-B14F-4D97-AF65-F5344CB8AC3E}">
        <p14:creationId xmlns:p14="http://schemas.microsoft.com/office/powerpoint/2010/main" val="35946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a:t>
            </a:r>
            <a:endParaRPr lang="en-US" dirty="0"/>
          </a:p>
        </p:txBody>
      </p:sp>
      <p:sp>
        <p:nvSpPr>
          <p:cNvPr id="3" name="Content Placeholder 2"/>
          <p:cNvSpPr>
            <a:spLocks noGrp="1"/>
          </p:cNvSpPr>
          <p:nvPr>
            <p:ph sz="half" idx="1"/>
          </p:nvPr>
        </p:nvSpPr>
        <p:spPr>
          <a:xfrm>
            <a:off x="1069848" y="1736436"/>
            <a:ext cx="4754880" cy="4435764"/>
          </a:xfrm>
        </p:spPr>
        <p:txBody>
          <a:bodyPr>
            <a:noAutofit/>
          </a:bodyPr>
          <a:lstStyle/>
          <a:p>
            <a:pPr algn="just"/>
            <a:r>
              <a:rPr lang="en-US" sz="1800" dirty="0" smtClean="0"/>
              <a:t>These are the toughest to crack. Why?</a:t>
            </a:r>
          </a:p>
          <a:p>
            <a:pPr algn="just"/>
            <a:r>
              <a:rPr lang="en-US" sz="1800" dirty="0" smtClean="0"/>
              <a:t>Increase in gate counts w.r.t number of I/O pins</a:t>
            </a:r>
          </a:p>
          <a:p>
            <a:pPr algn="just"/>
            <a:r>
              <a:rPr lang="en-US" sz="1800" dirty="0" smtClean="0"/>
              <a:t>Antifuse </a:t>
            </a:r>
          </a:p>
          <a:p>
            <a:pPr algn="just"/>
            <a:r>
              <a:rPr lang="en-US" sz="1800" dirty="0" smtClean="0"/>
              <a:t>Encryption</a:t>
            </a:r>
          </a:p>
          <a:p>
            <a:pPr algn="just"/>
            <a:r>
              <a:rPr lang="en-US" sz="1800" dirty="0" smtClean="0"/>
              <a:t>PUFs</a:t>
            </a:r>
            <a:endParaRPr lang="en-US" sz="1800" dirty="0" smtClean="0"/>
          </a:p>
        </p:txBody>
      </p:sp>
      <p:sp>
        <p:nvSpPr>
          <p:cNvPr id="4" name="Content Placeholder 3"/>
          <p:cNvSpPr>
            <a:spLocks noGrp="1"/>
          </p:cNvSpPr>
          <p:nvPr>
            <p:ph sz="half" idx="2"/>
          </p:nvPr>
        </p:nvSpPr>
        <p:spPr>
          <a:xfrm>
            <a:off x="6364224" y="2093976"/>
            <a:ext cx="4754880" cy="4556206"/>
          </a:xfrm>
        </p:spPr>
        <p:txBody>
          <a:bodyPr>
            <a:normAutofit lnSpcReduction="10000"/>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pPr marL="0" indent="0">
              <a:buNone/>
            </a:pPr>
            <a:endParaRPr lang="en-US" sz="1100" dirty="0" smtClean="0"/>
          </a:p>
          <a:p>
            <a:pPr marL="0" indent="0">
              <a:buNone/>
            </a:pPr>
            <a:r>
              <a:rPr lang="en-US" sz="1100" dirty="0" smtClean="0"/>
              <a:t>B</a:t>
            </a:r>
            <a:r>
              <a:rPr lang="en-US" sz="1100" dirty="0"/>
              <a:t>. Dipert. Cunning circuits confound crooks. http://www.e-insite.net/ednmag/contents/images/21df2.pdf, October 12 2000.</a:t>
            </a:r>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364224" y="1736436"/>
            <a:ext cx="5280140" cy="3309678"/>
          </a:xfrm>
          <a:prstGeom prst="rect">
            <a:avLst/>
          </a:prstGeom>
          <a:noFill/>
          <a:ln>
            <a:noFill/>
          </a:ln>
        </p:spPr>
      </p:pic>
    </p:spTree>
    <p:extLst>
      <p:ext uri="{BB962C8B-B14F-4D97-AF65-F5344CB8AC3E}">
        <p14:creationId xmlns:p14="http://schemas.microsoft.com/office/powerpoint/2010/main" val="64667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Cloning of </a:t>
            </a:r>
            <a:r>
              <a:rPr lang="en-US" sz="4400" dirty="0" smtClean="0"/>
              <a:t>S</a:t>
            </a:r>
            <a:r>
              <a:rPr lang="en-US" dirty="0" smtClean="0"/>
              <a:t>ram</a:t>
            </a:r>
            <a:r>
              <a:rPr lang="en-US" dirty="0"/>
              <a:t> </a:t>
            </a:r>
            <a:r>
              <a:rPr lang="en-US" dirty="0" smtClean="0"/>
              <a:t>FPGA</a:t>
            </a:r>
            <a:r>
              <a:rPr lang="en-US" sz="4000" dirty="0" smtClean="0"/>
              <a:t>s</a:t>
            </a:r>
            <a:endParaRPr lang="en-US" sz="4000" dirty="0"/>
          </a:p>
        </p:txBody>
      </p:sp>
      <p:sp>
        <p:nvSpPr>
          <p:cNvPr id="3" name="Content Placeholder 2"/>
          <p:cNvSpPr>
            <a:spLocks noGrp="1"/>
          </p:cNvSpPr>
          <p:nvPr>
            <p:ph idx="1"/>
          </p:nvPr>
        </p:nvSpPr>
        <p:spPr/>
        <p:txBody>
          <a:bodyPr>
            <a:normAutofit/>
          </a:bodyPr>
          <a:lstStyle/>
          <a:p>
            <a:pPr algn="just"/>
            <a:r>
              <a:rPr lang="en-US" dirty="0" smtClean="0"/>
              <a:t>Security implications of storing data unprotected and external to FPGA</a:t>
            </a:r>
          </a:p>
          <a:p>
            <a:pPr algn="just"/>
            <a:r>
              <a:rPr lang="en-US" dirty="0"/>
              <a:t>N</a:t>
            </a:r>
            <a:r>
              <a:rPr lang="en-US" dirty="0" smtClean="0"/>
              <a:t>on-volatile memory</a:t>
            </a:r>
          </a:p>
          <a:p>
            <a:pPr algn="just"/>
            <a:r>
              <a:rPr lang="en-US" dirty="0" smtClean="0"/>
              <a:t>Transmitted during power up</a:t>
            </a:r>
          </a:p>
          <a:p>
            <a:pPr algn="just"/>
            <a:r>
              <a:rPr lang="en-US" dirty="0" smtClean="0"/>
              <a:t>Vulnerability = can be easily eavesdropped </a:t>
            </a:r>
          </a:p>
          <a:p>
            <a:pPr algn="just"/>
            <a:r>
              <a:rPr lang="en-US" dirty="0" smtClean="0"/>
              <a:t>Feasible</a:t>
            </a:r>
          </a:p>
          <a:p>
            <a:pPr marL="0" indent="0">
              <a:buNone/>
            </a:pPr>
            <a:endParaRPr lang="en-US" dirty="0"/>
          </a:p>
        </p:txBody>
      </p:sp>
      <p:sp>
        <p:nvSpPr>
          <p:cNvPr id="4" name="Rectangle 3"/>
          <p:cNvSpPr/>
          <p:nvPr/>
        </p:nvSpPr>
        <p:spPr>
          <a:xfrm>
            <a:off x="378691" y="6427113"/>
            <a:ext cx="10908145" cy="430887"/>
          </a:xfrm>
          <a:prstGeom prst="rect">
            <a:avLst/>
          </a:prstGeom>
        </p:spPr>
        <p:txBody>
          <a:bodyPr wrap="square">
            <a:spAutoFit/>
          </a:bodyPr>
          <a:lstStyle/>
          <a:p>
            <a:r>
              <a:rPr lang="en-US" sz="1100" dirty="0"/>
              <a:t>Thomas Wollinger and Christoff Paar, Security Aspects of FPGAs in Cryptographic Applications in New Algorithms, Architectures and Applications for Reconfigurable Computing,  Springer, 2005,  Ch. 21, pp 265-278.</a:t>
            </a:r>
          </a:p>
        </p:txBody>
      </p:sp>
    </p:spTree>
    <p:extLst>
      <p:ext uri="{BB962C8B-B14F-4D97-AF65-F5344CB8AC3E}">
        <p14:creationId xmlns:p14="http://schemas.microsoft.com/office/powerpoint/2010/main" val="9656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 </a:t>
            </a:r>
            <a:endParaRPr lang="en-US" dirty="0"/>
          </a:p>
        </p:txBody>
      </p:sp>
      <p:sp>
        <p:nvSpPr>
          <p:cNvPr id="3" name="Content Placeholder 2"/>
          <p:cNvSpPr>
            <a:spLocks noGrp="1"/>
          </p:cNvSpPr>
          <p:nvPr>
            <p:ph idx="1"/>
          </p:nvPr>
        </p:nvSpPr>
        <p:spPr/>
        <p:txBody>
          <a:bodyPr/>
          <a:lstStyle/>
          <a:p>
            <a:pPr algn="just"/>
            <a:r>
              <a:rPr lang="en-US" dirty="0" smtClean="0"/>
              <a:t>Non-volatile + FPGA on one chip</a:t>
            </a:r>
          </a:p>
          <a:p>
            <a:pPr algn="just"/>
            <a:r>
              <a:rPr lang="en-US" dirty="0" smtClean="0"/>
              <a:t>Battery-Backed RAM</a:t>
            </a:r>
          </a:p>
          <a:p>
            <a:pPr algn="just"/>
            <a:r>
              <a:rPr lang="en-US" dirty="0" smtClean="0"/>
              <a:t>eFUSE</a:t>
            </a:r>
          </a:p>
          <a:p>
            <a:pPr algn="just"/>
            <a:r>
              <a:rPr lang="en-US" dirty="0" smtClean="0"/>
              <a:t>Device DNA</a:t>
            </a:r>
          </a:p>
          <a:p>
            <a:pPr algn="just"/>
            <a:r>
              <a:rPr lang="en-US" dirty="0" smtClean="0"/>
              <a:t>Encryption </a:t>
            </a:r>
          </a:p>
          <a:p>
            <a:pPr algn="just"/>
            <a:r>
              <a:rPr lang="en-US" dirty="0" smtClean="0"/>
              <a:t>PUFs</a:t>
            </a:r>
            <a:endParaRPr lang="en-US" dirty="0"/>
          </a:p>
        </p:txBody>
      </p:sp>
      <p:sp>
        <p:nvSpPr>
          <p:cNvPr id="4" name="Rectangle 3"/>
          <p:cNvSpPr/>
          <p:nvPr/>
        </p:nvSpPr>
        <p:spPr>
          <a:xfrm>
            <a:off x="378691" y="6427113"/>
            <a:ext cx="10908145" cy="430887"/>
          </a:xfrm>
          <a:prstGeom prst="rect">
            <a:avLst/>
          </a:prstGeom>
        </p:spPr>
        <p:txBody>
          <a:bodyPr wrap="square">
            <a:spAutoFit/>
          </a:bodyPr>
          <a:lstStyle/>
          <a:p>
            <a:r>
              <a:rPr lang="en-US" sz="1100" dirty="0"/>
              <a:t>Thomas Wollinger and Christoff Paar, Security Aspects of FPGAs in Cryptographic Applications in New Algorithms, Architectures and Applications for Reconfigurable Computing,  Springer, 2005,  Ch. 21, pp 265-278.</a:t>
            </a:r>
          </a:p>
        </p:txBody>
      </p:sp>
    </p:spTree>
    <p:extLst>
      <p:ext uri="{BB962C8B-B14F-4D97-AF65-F5344CB8AC3E}">
        <p14:creationId xmlns:p14="http://schemas.microsoft.com/office/powerpoint/2010/main" val="5176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Description</a:t>
            </a:r>
            <a:endParaRPr lang="en-US" dirty="0"/>
          </a:p>
        </p:txBody>
      </p:sp>
      <p:sp>
        <p:nvSpPr>
          <p:cNvPr id="5" name="Content Placeholder 4"/>
          <p:cNvSpPr>
            <a:spLocks noGrp="1"/>
          </p:cNvSpPr>
          <p:nvPr>
            <p:ph idx="1"/>
          </p:nvPr>
        </p:nvSpPr>
        <p:spPr>
          <a:xfrm>
            <a:off x="1069848" y="2121407"/>
            <a:ext cx="10058400" cy="4736593"/>
          </a:xfrm>
        </p:spPr>
        <p:txBody>
          <a:bodyPr>
            <a:normAutofit/>
          </a:bodyPr>
          <a:lstStyle/>
          <a:p>
            <a:pPr algn="just"/>
            <a:r>
              <a:rPr lang="en-US" dirty="0"/>
              <a:t>Battery-Backed </a:t>
            </a:r>
            <a:r>
              <a:rPr lang="en-US" dirty="0" smtClean="0"/>
              <a:t>RAM</a:t>
            </a:r>
          </a:p>
          <a:p>
            <a:pPr lvl="1" algn="just"/>
            <a:r>
              <a:rPr lang="en-US" dirty="0" smtClean="0"/>
              <a:t>256-bit </a:t>
            </a:r>
            <a:r>
              <a:rPr lang="en-US" dirty="0"/>
              <a:t>key </a:t>
            </a:r>
            <a:r>
              <a:rPr lang="en-US" dirty="0" smtClean="0"/>
              <a:t>stored </a:t>
            </a:r>
            <a:r>
              <a:rPr lang="en-US" dirty="0"/>
              <a:t>in volatile on-chip memory </a:t>
            </a:r>
            <a:r>
              <a:rPr lang="en-US" dirty="0" smtClean="0"/>
              <a:t>cells. </a:t>
            </a:r>
          </a:p>
          <a:p>
            <a:pPr lvl="1" algn="just"/>
            <a:r>
              <a:rPr lang="en-US" dirty="0" smtClean="0"/>
              <a:t>Must receive continuous power from the external battery.</a:t>
            </a:r>
          </a:p>
          <a:p>
            <a:pPr algn="just"/>
            <a:r>
              <a:rPr lang="en-US" dirty="0" smtClean="0"/>
              <a:t>eFUSE</a:t>
            </a:r>
          </a:p>
          <a:p>
            <a:pPr lvl="1" algn="just"/>
            <a:r>
              <a:rPr lang="en-US" dirty="0" smtClean="0"/>
              <a:t>securely store </a:t>
            </a:r>
            <a:r>
              <a:rPr lang="en-US" dirty="0"/>
              <a:t>bitstream decryption </a:t>
            </a:r>
            <a:r>
              <a:rPr lang="en-US" dirty="0" smtClean="0"/>
              <a:t>key.</a:t>
            </a:r>
          </a:p>
          <a:p>
            <a:pPr lvl="1" algn="just"/>
            <a:r>
              <a:rPr lang="en-US" dirty="0" smtClean="0"/>
              <a:t>No BB-RAM and external battery. </a:t>
            </a:r>
          </a:p>
          <a:p>
            <a:pPr lvl="1" algn="just"/>
            <a:r>
              <a:rPr lang="en-US" dirty="0" smtClean="0"/>
              <a:t>The </a:t>
            </a:r>
            <a:r>
              <a:rPr lang="en-US" dirty="0"/>
              <a:t>OTP eFUSE links are permanently </a:t>
            </a:r>
            <a:r>
              <a:rPr lang="en-US" dirty="0" smtClean="0"/>
              <a:t>programmed.</a:t>
            </a:r>
          </a:p>
          <a:p>
            <a:pPr lvl="1" algn="just"/>
            <a:r>
              <a:rPr lang="en-US" dirty="0" smtClean="0"/>
              <a:t>No need battery backup.</a:t>
            </a:r>
          </a:p>
          <a:p>
            <a:pPr algn="just"/>
            <a:r>
              <a:rPr lang="en-US" dirty="0" smtClean="0"/>
              <a:t>Device DNA</a:t>
            </a:r>
          </a:p>
          <a:p>
            <a:pPr lvl="1" algn="just"/>
            <a:r>
              <a:rPr lang="en-US" dirty="0" smtClean="0"/>
              <a:t>Virtex-6 has </a:t>
            </a:r>
            <a:r>
              <a:rPr lang="en-US" dirty="0"/>
              <a:t>embedded, </a:t>
            </a:r>
            <a:r>
              <a:rPr lang="fr-FR" dirty="0"/>
              <a:t>unique device identifier (Device DNA).</a:t>
            </a:r>
            <a:endParaRPr lang="en-US" dirty="0" smtClean="0"/>
          </a:p>
          <a:p>
            <a:pPr lvl="1" algn="just"/>
            <a:r>
              <a:rPr lang="fr-FR" dirty="0" smtClean="0"/>
              <a:t>unique </a:t>
            </a:r>
            <a:r>
              <a:rPr lang="fr-FR" dirty="0"/>
              <a:t>57-bit identifier </a:t>
            </a:r>
            <a:r>
              <a:rPr lang="en-US" dirty="0" smtClean="0"/>
              <a:t>is </a:t>
            </a:r>
            <a:r>
              <a:rPr lang="en-US" dirty="0"/>
              <a:t>nonvolatile and permanently programmed </a:t>
            </a:r>
            <a:endParaRPr lang="en-US" dirty="0" smtClean="0"/>
          </a:p>
          <a:p>
            <a:endParaRPr lang="en-US" dirty="0"/>
          </a:p>
        </p:txBody>
      </p:sp>
    </p:spTree>
    <p:extLst>
      <p:ext uri="{BB962C8B-B14F-4D97-AF65-F5344CB8AC3E}">
        <p14:creationId xmlns:p14="http://schemas.microsoft.com/office/powerpoint/2010/main" val="37820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Readback Attack</a:t>
            </a:r>
            <a:endParaRPr lang="en-US" dirty="0"/>
          </a:p>
        </p:txBody>
      </p:sp>
      <p:sp>
        <p:nvSpPr>
          <p:cNvPr id="3" name="Content Placeholder 2"/>
          <p:cNvSpPr>
            <a:spLocks noGrp="1"/>
          </p:cNvSpPr>
          <p:nvPr>
            <p:ph idx="1"/>
          </p:nvPr>
        </p:nvSpPr>
        <p:spPr/>
        <p:txBody>
          <a:bodyPr/>
          <a:lstStyle/>
          <a:p>
            <a:pPr algn="just"/>
            <a:r>
              <a:rPr lang="en-US" dirty="0" smtClean="0"/>
              <a:t>Present in all FPGAs. </a:t>
            </a:r>
          </a:p>
          <a:p>
            <a:pPr algn="just"/>
            <a:r>
              <a:rPr lang="en-US" dirty="0" smtClean="0"/>
              <a:t> For easy debugging.</a:t>
            </a:r>
          </a:p>
          <a:p>
            <a:pPr algn="just"/>
            <a:r>
              <a:rPr lang="en-US" dirty="0" smtClean="0"/>
              <a:t>Read the configuration of FPGA through JTAG.</a:t>
            </a:r>
          </a:p>
        </p:txBody>
      </p:sp>
      <p:sp>
        <p:nvSpPr>
          <p:cNvPr id="4" name="Rectangle 3"/>
          <p:cNvSpPr/>
          <p:nvPr/>
        </p:nvSpPr>
        <p:spPr>
          <a:xfrm>
            <a:off x="378691" y="6427113"/>
            <a:ext cx="10908145" cy="430887"/>
          </a:xfrm>
          <a:prstGeom prst="rect">
            <a:avLst/>
          </a:prstGeom>
        </p:spPr>
        <p:txBody>
          <a:bodyPr wrap="square">
            <a:spAutoFit/>
          </a:bodyPr>
          <a:lstStyle/>
          <a:p>
            <a:r>
              <a:rPr lang="en-US" sz="1100" dirty="0"/>
              <a:t>Thomas Wollinger and Christoff Paar, Security Aspects of FPGAs in Cryptographic Applications in New Algorithms, Architectures and Applications for Reconfigurable Computing,  Springer, 2005,  Ch. 21, pp 265-278.</a:t>
            </a:r>
          </a:p>
        </p:txBody>
      </p:sp>
    </p:spTree>
    <p:extLst>
      <p:ext uri="{BB962C8B-B14F-4D97-AF65-F5344CB8AC3E}">
        <p14:creationId xmlns:p14="http://schemas.microsoft.com/office/powerpoint/2010/main" val="8920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a:t>A security bit can be used to prevent the readback functionality.</a:t>
            </a:r>
          </a:p>
          <a:p>
            <a:r>
              <a:rPr lang="en-US" dirty="0"/>
              <a:t>Although, fault injection has proven successful to overcome these countermeasures in FPGA</a:t>
            </a:r>
            <a:r>
              <a:rPr lang="en-US" dirty="0" smtClean="0"/>
              <a:t>.</a:t>
            </a:r>
          </a:p>
          <a:p>
            <a:r>
              <a:rPr lang="en-US" dirty="0" smtClean="0"/>
              <a:t>PUFs</a:t>
            </a:r>
            <a:endParaRPr lang="en-US" dirty="0"/>
          </a:p>
          <a:p>
            <a:endParaRPr lang="en-US" dirty="0"/>
          </a:p>
        </p:txBody>
      </p:sp>
    </p:spTree>
    <p:extLst>
      <p:ext uri="{BB962C8B-B14F-4D97-AF65-F5344CB8AC3E}">
        <p14:creationId xmlns:p14="http://schemas.microsoft.com/office/powerpoint/2010/main" val="3167383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Side </a:t>
            </a:r>
            <a:r>
              <a:rPr lang="en-US" dirty="0"/>
              <a:t>C</a:t>
            </a:r>
            <a:r>
              <a:rPr lang="en-US" dirty="0" smtClean="0"/>
              <a:t>hannel Attacks	</a:t>
            </a:r>
            <a:endParaRPr lang="en-US" dirty="0"/>
          </a:p>
        </p:txBody>
      </p:sp>
      <p:sp>
        <p:nvSpPr>
          <p:cNvPr id="3" name="Content Placeholder 2"/>
          <p:cNvSpPr>
            <a:spLocks noGrp="1"/>
          </p:cNvSpPr>
          <p:nvPr>
            <p:ph idx="1"/>
          </p:nvPr>
        </p:nvSpPr>
        <p:spPr>
          <a:xfrm>
            <a:off x="1069848" y="1810139"/>
            <a:ext cx="10058400" cy="4738443"/>
          </a:xfrm>
        </p:spPr>
        <p:txBody>
          <a:bodyPr>
            <a:noAutofit/>
          </a:bodyPr>
          <a:lstStyle/>
          <a:p>
            <a:pPr algn="just"/>
            <a:r>
              <a:rPr lang="en-US" dirty="0" smtClean="0"/>
              <a:t>side </a:t>
            </a:r>
            <a:r>
              <a:rPr lang="en-US" dirty="0"/>
              <a:t>channel </a:t>
            </a:r>
            <a:r>
              <a:rPr lang="en-US" dirty="0" smtClean="0"/>
              <a:t>can leak important information.</a:t>
            </a:r>
          </a:p>
          <a:p>
            <a:r>
              <a:rPr lang="en-US" dirty="0" smtClean="0"/>
              <a:t>Side channel can be:</a:t>
            </a:r>
          </a:p>
          <a:p>
            <a:pPr lvl="1"/>
            <a:r>
              <a:rPr lang="en-US" dirty="0"/>
              <a:t>p</a:t>
            </a:r>
            <a:r>
              <a:rPr lang="en-US" dirty="0" smtClean="0"/>
              <a:t>ower consumption</a:t>
            </a:r>
          </a:p>
          <a:p>
            <a:pPr lvl="1"/>
            <a:r>
              <a:rPr lang="en-US" dirty="0" smtClean="0"/>
              <a:t>Light </a:t>
            </a:r>
          </a:p>
          <a:p>
            <a:pPr lvl="1"/>
            <a:r>
              <a:rPr lang="en-US" dirty="0" smtClean="0"/>
              <a:t>Electromagnetic </a:t>
            </a:r>
            <a:r>
              <a:rPr lang="en-US" dirty="0"/>
              <a:t>radiation</a:t>
            </a:r>
            <a:r>
              <a:rPr lang="en-US" dirty="0" smtClean="0"/>
              <a:t>.</a:t>
            </a:r>
          </a:p>
          <a:p>
            <a:pPr algn="just"/>
            <a:r>
              <a:rPr lang="en-US" dirty="0" smtClean="0"/>
              <a:t>Power analysis of bitstream </a:t>
            </a:r>
          </a:p>
          <a:p>
            <a:pPr algn="just"/>
            <a:endParaRPr lang="en-US" dirty="0" smtClean="0"/>
          </a:p>
          <a:p>
            <a:pPr marL="0" indent="0" algn="just">
              <a:buNone/>
            </a:pPr>
            <a:endParaRPr lang="en-US" dirty="0"/>
          </a:p>
          <a:p>
            <a:pPr marL="0" indent="0" algn="just">
              <a:buNone/>
            </a:pPr>
            <a:endParaRPr lang="en-US" dirty="0" smtClean="0"/>
          </a:p>
          <a:p>
            <a:pPr marL="0" indent="0" algn="ctr">
              <a:buNone/>
            </a:pPr>
            <a:endParaRPr lang="en-US" sz="1050" dirty="0" smtClean="0"/>
          </a:p>
          <a:p>
            <a:pPr marL="0" indent="0" algn="ctr">
              <a:buNone/>
            </a:pPr>
            <a:endParaRPr lang="en-US" sz="1050" dirty="0"/>
          </a:p>
          <a:p>
            <a:pPr marL="0" indent="0">
              <a:buNone/>
            </a:pPr>
            <a:r>
              <a:rPr lang="en-US" sz="1050" dirty="0" smtClean="0"/>
              <a:t>A. Bogdanov, A. Moradi</a:t>
            </a:r>
            <a:r>
              <a:rPr lang="en-US" sz="1050" dirty="0"/>
              <a:t> </a:t>
            </a:r>
            <a:r>
              <a:rPr lang="en-US" sz="1050" dirty="0" smtClean="0"/>
              <a:t>et. Al, efficient and side-channel resistant authenticated encryption of FPGA Bitstreams, International Conference on Reconfigurable computing and FPGAs, 2012.</a:t>
            </a:r>
            <a:endParaRPr lang="en-US" sz="1050" dirty="0"/>
          </a:p>
        </p:txBody>
      </p:sp>
      <p:sp>
        <p:nvSpPr>
          <p:cNvPr id="4" name="Rectangle 3"/>
          <p:cNvSpPr/>
          <p:nvPr/>
        </p:nvSpPr>
        <p:spPr>
          <a:xfrm>
            <a:off x="1069848" y="6427113"/>
            <a:ext cx="10216988" cy="430887"/>
          </a:xfrm>
          <a:prstGeom prst="rect">
            <a:avLst/>
          </a:prstGeom>
        </p:spPr>
        <p:txBody>
          <a:bodyPr wrap="square">
            <a:spAutoFit/>
          </a:bodyPr>
          <a:lstStyle/>
          <a:p>
            <a:r>
              <a:rPr lang="en-US" sz="1100" dirty="0"/>
              <a:t>Thomas Wollinger and Christoff Paar, Security Aspects of FPGAs in Cryptographic Applications in New Algorithms, Architectures and Applications for Reconfigurable Computing,  Springer, 2005,  Ch. 21, pp 265-278.</a:t>
            </a:r>
          </a:p>
        </p:txBody>
      </p:sp>
      <p:pic>
        <p:nvPicPr>
          <p:cNvPr id="6" name="Picture 5"/>
          <p:cNvPicPr>
            <a:picLocks noChangeAspect="1"/>
          </p:cNvPicPr>
          <p:nvPr/>
        </p:nvPicPr>
        <p:blipFill>
          <a:blip r:embed="rId3"/>
          <a:stretch>
            <a:fillRect/>
          </a:stretch>
        </p:blipFill>
        <p:spPr>
          <a:xfrm>
            <a:off x="6757917" y="1655465"/>
            <a:ext cx="4969850" cy="3732461"/>
          </a:xfrm>
          <a:prstGeom prst="rect">
            <a:avLst/>
          </a:prstGeom>
        </p:spPr>
      </p:pic>
    </p:spTree>
    <p:extLst>
      <p:ext uri="{BB962C8B-B14F-4D97-AF65-F5344CB8AC3E}">
        <p14:creationId xmlns:p14="http://schemas.microsoft.com/office/powerpoint/2010/main" val="1754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5.1 Simple em attack</a:t>
            </a:r>
            <a:endParaRPr lang="en-US" dirty="0"/>
          </a:p>
        </p:txBody>
      </p:sp>
      <p:sp>
        <p:nvSpPr>
          <p:cNvPr id="3" name="Content Placeholder 2"/>
          <p:cNvSpPr>
            <a:spLocks noGrp="1"/>
          </p:cNvSpPr>
          <p:nvPr>
            <p:ph idx="1"/>
          </p:nvPr>
        </p:nvSpPr>
        <p:spPr/>
        <p:txBody>
          <a:bodyPr/>
          <a:lstStyle/>
          <a:p>
            <a:r>
              <a:rPr lang="en-US" dirty="0" smtClean="0"/>
              <a:t>Magnetic field surrounding FPGA</a:t>
            </a:r>
          </a:p>
          <a:p>
            <a:endParaRPr lang="en-US" dirty="0" smtClean="0"/>
          </a:p>
          <a:p>
            <a:r>
              <a:rPr lang="en-US" dirty="0" smtClean="0"/>
              <a:t>Loop antenna to pick variations of field</a:t>
            </a:r>
          </a:p>
          <a:p>
            <a:endParaRPr lang="en-US" dirty="0" smtClean="0"/>
          </a:p>
          <a:p>
            <a:r>
              <a:rPr lang="en-US" dirty="0" smtClean="0"/>
              <a:t>160 bit EC point Multiplication</a:t>
            </a:r>
            <a:endParaRPr lang="en-US" dirty="0"/>
          </a:p>
        </p:txBody>
      </p:sp>
      <p:pic>
        <p:nvPicPr>
          <p:cNvPr id="6" name="Picture 5"/>
          <p:cNvPicPr>
            <a:picLocks noChangeAspect="1"/>
          </p:cNvPicPr>
          <p:nvPr/>
        </p:nvPicPr>
        <p:blipFill>
          <a:blip r:embed="rId2"/>
          <a:stretch>
            <a:fillRect/>
          </a:stretch>
        </p:blipFill>
        <p:spPr>
          <a:xfrm>
            <a:off x="7299501" y="2457803"/>
            <a:ext cx="4219575" cy="2876550"/>
          </a:xfrm>
          <a:prstGeom prst="rect">
            <a:avLst/>
          </a:prstGeom>
        </p:spPr>
      </p:pic>
    </p:spTree>
    <p:extLst>
      <p:ext uri="{BB962C8B-B14F-4D97-AF65-F5344CB8AC3E}">
        <p14:creationId xmlns:p14="http://schemas.microsoft.com/office/powerpoint/2010/main" val="9698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pPr algn="ctr"/>
            <a:r>
              <a:rPr lang="en-US" dirty="0" smtClean="0"/>
              <a:t>What is Security (from a networking aspect)? </a:t>
            </a:r>
            <a:endParaRPr lang="en-US" dirty="0"/>
          </a:p>
        </p:txBody>
      </p:sp>
      <p:sp>
        <p:nvSpPr>
          <p:cNvPr id="3" name="Content Placeholder 2"/>
          <p:cNvSpPr>
            <a:spLocks noGrp="1"/>
          </p:cNvSpPr>
          <p:nvPr>
            <p:ph idx="1"/>
          </p:nvPr>
        </p:nvSpPr>
        <p:spPr>
          <a:xfrm>
            <a:off x="1069848" y="1931437"/>
            <a:ext cx="10058400" cy="4737217"/>
          </a:xfrm>
        </p:spPr>
        <p:txBody>
          <a:bodyPr>
            <a:normAutofit fontScale="70000" lnSpcReduction="20000"/>
          </a:bodyPr>
          <a:lstStyle/>
          <a:p>
            <a:r>
              <a:rPr lang="en-US" sz="2900" dirty="0" smtClean="0"/>
              <a:t>Provisions and policies adopted by a network administrator</a:t>
            </a:r>
          </a:p>
          <a:p>
            <a:r>
              <a:rPr lang="en-US" sz="2900" dirty="0" smtClean="0"/>
              <a:t>To prevent and monitor: </a:t>
            </a:r>
          </a:p>
          <a:p>
            <a:pPr lvl="1"/>
            <a:r>
              <a:rPr lang="en-US" sz="2600" dirty="0"/>
              <a:t>U</a:t>
            </a:r>
            <a:r>
              <a:rPr lang="en-US" sz="2600" dirty="0" smtClean="0"/>
              <a:t>nauthorized access, </a:t>
            </a:r>
          </a:p>
          <a:p>
            <a:pPr lvl="1"/>
            <a:r>
              <a:rPr lang="en-US" sz="2600" dirty="0" smtClean="0"/>
              <a:t>Misuse,</a:t>
            </a:r>
          </a:p>
          <a:p>
            <a:pPr lvl="1"/>
            <a:r>
              <a:rPr lang="en-US" sz="2600" dirty="0" smtClean="0"/>
              <a:t>Modification, </a:t>
            </a:r>
          </a:p>
          <a:p>
            <a:pPr lvl="1"/>
            <a:r>
              <a:rPr lang="en-US" sz="2600" dirty="0"/>
              <a:t>D</a:t>
            </a:r>
            <a:r>
              <a:rPr lang="en-US" sz="2600" dirty="0" smtClean="0"/>
              <a:t>enial of a computer network and network-accessible resources. </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200" dirty="0" smtClean="0"/>
          </a:p>
          <a:p>
            <a:pPr marL="0" indent="0">
              <a:buNone/>
            </a:pPr>
            <a:r>
              <a:rPr lang="en-US" sz="1200" dirty="0" smtClean="0"/>
              <a:t>Simmonds</a:t>
            </a:r>
            <a:r>
              <a:rPr lang="en-US" sz="1200" dirty="0"/>
              <a:t>, </a:t>
            </a:r>
            <a:r>
              <a:rPr lang="en-US" sz="1200" dirty="0" smtClean="0"/>
              <a:t>A; </a:t>
            </a:r>
            <a:r>
              <a:rPr lang="en-US" sz="1200" dirty="0"/>
              <a:t>Sandilands, P; van Ekert, L (2004). "An Ontology for Network Security Attacks". </a:t>
            </a:r>
            <a:r>
              <a:rPr lang="en-US" sz="1200" i="1" dirty="0"/>
              <a:t>Lecture Notes in Computer Science</a:t>
            </a:r>
            <a:r>
              <a:rPr lang="en-US" sz="1200" dirty="0"/>
              <a:t>. Lecture Notes in </a:t>
            </a:r>
            <a:r>
              <a:rPr lang="en-US" sz="1200" dirty="0" smtClean="0"/>
              <a:t>     Computer </a:t>
            </a:r>
            <a:r>
              <a:rPr lang="en-US" sz="1200" dirty="0"/>
              <a:t>Science </a:t>
            </a:r>
            <a:r>
              <a:rPr lang="en-US" sz="1200" b="1" dirty="0"/>
              <a:t>3285</a:t>
            </a:r>
            <a:r>
              <a:rPr lang="en-US" sz="1200" dirty="0"/>
              <a:t>: 317–323</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54944" y="3668765"/>
            <a:ext cx="2444496" cy="22250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525377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5.1 Simple </a:t>
            </a:r>
            <a:r>
              <a:rPr lang="en-US" dirty="0" err="1"/>
              <a:t>em</a:t>
            </a:r>
            <a:r>
              <a:rPr lang="en-US" dirty="0"/>
              <a:t> attack</a:t>
            </a:r>
          </a:p>
        </p:txBody>
      </p:sp>
      <p:sp>
        <p:nvSpPr>
          <p:cNvPr id="3" name="Content Placeholder 2"/>
          <p:cNvSpPr>
            <a:spLocks noGrp="1"/>
          </p:cNvSpPr>
          <p:nvPr>
            <p:ph idx="1"/>
          </p:nvPr>
        </p:nvSpPr>
        <p:spPr/>
        <p:txBody>
          <a:bodyPr/>
          <a:lstStyle/>
          <a:p>
            <a:r>
              <a:rPr lang="en-US" dirty="0" smtClean="0"/>
              <a:t>Prior info of Encryption is must</a:t>
            </a:r>
            <a:endParaRPr lang="en-US" dirty="0"/>
          </a:p>
        </p:txBody>
      </p:sp>
      <p:pic>
        <p:nvPicPr>
          <p:cNvPr id="4" name="Picture 3"/>
          <p:cNvPicPr>
            <a:picLocks noChangeAspect="1"/>
          </p:cNvPicPr>
          <p:nvPr/>
        </p:nvPicPr>
        <p:blipFill>
          <a:blip r:embed="rId3"/>
          <a:stretch>
            <a:fillRect/>
          </a:stretch>
        </p:blipFill>
        <p:spPr>
          <a:xfrm>
            <a:off x="1136523" y="2789490"/>
            <a:ext cx="4962525" cy="2714625"/>
          </a:xfrm>
          <a:prstGeom prst="rect">
            <a:avLst/>
          </a:prstGeom>
        </p:spPr>
      </p:pic>
      <p:pic>
        <p:nvPicPr>
          <p:cNvPr id="5" name="Picture 4"/>
          <p:cNvPicPr>
            <a:picLocks noChangeAspect="1"/>
          </p:cNvPicPr>
          <p:nvPr/>
        </p:nvPicPr>
        <p:blipFill>
          <a:blip r:embed="rId4"/>
          <a:stretch>
            <a:fillRect/>
          </a:stretch>
        </p:blipFill>
        <p:spPr>
          <a:xfrm>
            <a:off x="6032373" y="1817941"/>
            <a:ext cx="5734050" cy="4657725"/>
          </a:xfrm>
          <a:prstGeom prst="rect">
            <a:avLst/>
          </a:prstGeom>
        </p:spPr>
      </p:pic>
    </p:spTree>
    <p:extLst>
      <p:ext uri="{BB962C8B-B14F-4D97-AF65-F5344CB8AC3E}">
        <p14:creationId xmlns:p14="http://schemas.microsoft.com/office/powerpoint/2010/main" val="2785370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WE fix this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03148" y="2121408"/>
            <a:ext cx="4962525" cy="2714625"/>
          </a:xfrm>
          <a:prstGeom prst="rect">
            <a:avLst/>
          </a:prstGeom>
        </p:spPr>
      </p:pic>
      <p:pic>
        <p:nvPicPr>
          <p:cNvPr id="5" name="Picture 4"/>
          <p:cNvPicPr>
            <a:picLocks noChangeAspect="1"/>
          </p:cNvPicPr>
          <p:nvPr/>
        </p:nvPicPr>
        <p:blipFill>
          <a:blip r:embed="rId3"/>
          <a:stretch>
            <a:fillRect/>
          </a:stretch>
        </p:blipFill>
        <p:spPr>
          <a:xfrm>
            <a:off x="6153023" y="2121408"/>
            <a:ext cx="5153025" cy="3562350"/>
          </a:xfrm>
          <a:prstGeom prst="rect">
            <a:avLst/>
          </a:prstGeom>
        </p:spPr>
      </p:pic>
    </p:spTree>
    <p:extLst>
      <p:ext uri="{BB962C8B-B14F-4D97-AF65-F5344CB8AC3E}">
        <p14:creationId xmlns:p14="http://schemas.microsoft.com/office/powerpoint/2010/main" val="2213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5.2 DIFFERENTIAL EM ATTACK</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03123" y="2121408"/>
            <a:ext cx="5153025" cy="3562350"/>
          </a:xfrm>
          <a:prstGeom prst="rect">
            <a:avLst/>
          </a:prstGeom>
        </p:spPr>
      </p:pic>
      <p:pic>
        <p:nvPicPr>
          <p:cNvPr id="6" name="Picture 5"/>
          <p:cNvPicPr>
            <a:picLocks noChangeAspect="1"/>
          </p:cNvPicPr>
          <p:nvPr/>
        </p:nvPicPr>
        <p:blipFill>
          <a:blip r:embed="rId4"/>
          <a:stretch>
            <a:fillRect/>
          </a:stretch>
        </p:blipFill>
        <p:spPr>
          <a:xfrm>
            <a:off x="5941887" y="1799182"/>
            <a:ext cx="5551614" cy="4206802"/>
          </a:xfrm>
          <a:prstGeom prst="rect">
            <a:avLst/>
          </a:prstGeom>
        </p:spPr>
      </p:pic>
    </p:spTree>
    <p:extLst>
      <p:ext uri="{BB962C8B-B14F-4D97-AF65-F5344CB8AC3E}">
        <p14:creationId xmlns:p14="http://schemas.microsoft.com/office/powerpoint/2010/main" val="2897815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5.3 SIMPLE POWER ANALYSIS</a:t>
            </a:r>
            <a:endParaRPr lang="en-US" dirty="0"/>
          </a:p>
        </p:txBody>
      </p:sp>
      <p:sp>
        <p:nvSpPr>
          <p:cNvPr id="3" name="Content Placeholder 2"/>
          <p:cNvSpPr>
            <a:spLocks noGrp="1"/>
          </p:cNvSpPr>
          <p:nvPr>
            <p:ph idx="1"/>
          </p:nvPr>
        </p:nvSpPr>
        <p:spPr>
          <a:xfrm>
            <a:off x="1069848" y="1603717"/>
            <a:ext cx="10058400" cy="566928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Power </a:t>
            </a:r>
            <a:r>
              <a:rPr lang="en-US" dirty="0"/>
              <a:t>trace from an RSA operation </a:t>
            </a:r>
            <a:endParaRPr lang="en-US" dirty="0" smtClean="0"/>
          </a:p>
          <a:p>
            <a:r>
              <a:rPr lang="en-US" dirty="0" smtClean="0"/>
              <a:t>Uses standard </a:t>
            </a:r>
            <a:r>
              <a:rPr lang="en-US" dirty="0"/>
              <a:t>square and multiply </a:t>
            </a:r>
            <a:endParaRPr lang="en-US" dirty="0" smtClean="0"/>
          </a:p>
          <a:p>
            <a:r>
              <a:rPr lang="en-US" dirty="0" smtClean="0"/>
              <a:t>Square </a:t>
            </a:r>
            <a:r>
              <a:rPr lang="en-US" dirty="0"/>
              <a:t>and multiply operations have visibly different power </a:t>
            </a:r>
            <a:r>
              <a:rPr lang="en-US" dirty="0" smtClean="0"/>
              <a:t>profiles </a:t>
            </a:r>
            <a:endParaRPr lang="en-US" dirty="0"/>
          </a:p>
          <a:p>
            <a:r>
              <a:rPr lang="en-US" dirty="0" smtClean="0"/>
              <a:t>‘1’  relates to squaring </a:t>
            </a:r>
            <a:r>
              <a:rPr lang="en-US" dirty="0"/>
              <a:t>step </a:t>
            </a:r>
            <a:r>
              <a:rPr lang="en-US" dirty="0" smtClean="0"/>
              <a:t>followed </a:t>
            </a:r>
            <a:r>
              <a:rPr lang="en-US" dirty="0"/>
              <a:t>by a multiplication </a:t>
            </a:r>
            <a:r>
              <a:rPr lang="en-US" dirty="0" smtClean="0"/>
              <a:t>step</a:t>
            </a:r>
          </a:p>
          <a:p>
            <a:r>
              <a:rPr lang="en-US" dirty="0" smtClean="0"/>
              <a:t>‘0</a:t>
            </a:r>
            <a:r>
              <a:rPr lang="en-US" dirty="0"/>
              <a:t>’ in the exponent involves only a </a:t>
            </a:r>
            <a:r>
              <a:rPr lang="en-US" dirty="0" smtClean="0"/>
              <a:t>squaring step </a:t>
            </a:r>
            <a:endParaRPr lang="en-US" dirty="0"/>
          </a:p>
        </p:txBody>
      </p:sp>
      <p:pic>
        <p:nvPicPr>
          <p:cNvPr id="4" name="Picture 3"/>
          <p:cNvPicPr>
            <a:picLocks noChangeAspect="1"/>
          </p:cNvPicPr>
          <p:nvPr/>
        </p:nvPicPr>
        <p:blipFill>
          <a:blip r:embed="rId3"/>
          <a:stretch>
            <a:fillRect/>
          </a:stretch>
        </p:blipFill>
        <p:spPr>
          <a:xfrm>
            <a:off x="3081338" y="2236480"/>
            <a:ext cx="6029325" cy="1943100"/>
          </a:xfrm>
          <a:prstGeom prst="rect">
            <a:avLst/>
          </a:prstGeom>
        </p:spPr>
      </p:pic>
    </p:spTree>
    <p:extLst>
      <p:ext uri="{BB962C8B-B14F-4D97-AF65-F5344CB8AC3E}">
        <p14:creationId xmlns:p14="http://schemas.microsoft.com/office/powerpoint/2010/main" val="412778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5.4 Differential power analysis</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9975" y="2696693"/>
            <a:ext cx="4754563" cy="2972738"/>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64288" y="2707815"/>
            <a:ext cx="4754562" cy="2950494"/>
          </a:xfrm>
        </p:spPr>
      </p:pic>
    </p:spTree>
    <p:extLst>
      <p:ext uri="{BB962C8B-B14F-4D97-AF65-F5344CB8AC3E}">
        <p14:creationId xmlns:p14="http://schemas.microsoft.com/office/powerpoint/2010/main" val="2999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5.5 Light Emission as a side channel 	</a:t>
            </a:r>
            <a:endParaRPr lang="en-US" dirty="0"/>
          </a:p>
        </p:txBody>
      </p:sp>
      <p:sp>
        <p:nvSpPr>
          <p:cNvPr id="3" name="Content Placeholder 2"/>
          <p:cNvSpPr>
            <a:spLocks noGrp="1"/>
          </p:cNvSpPr>
          <p:nvPr>
            <p:ph idx="1"/>
          </p:nvPr>
        </p:nvSpPr>
        <p:spPr>
          <a:xfrm>
            <a:off x="1069848" y="2121407"/>
            <a:ext cx="10058400" cy="4658083"/>
          </a:xfrm>
        </p:spPr>
        <p:txBody>
          <a:bodyPr>
            <a:normAutofit/>
          </a:bodyPr>
          <a:lstStyle/>
          <a:p>
            <a:r>
              <a:rPr lang="en-US" dirty="0" smtClean="0"/>
              <a:t>CMOS transistors emit photons.</a:t>
            </a:r>
          </a:p>
          <a:p>
            <a:r>
              <a:rPr lang="en-US" dirty="0" smtClean="0"/>
              <a:t>Electrons gain energy when current flows.</a:t>
            </a:r>
          </a:p>
          <a:p>
            <a:r>
              <a:rPr lang="en-US" dirty="0" smtClean="0"/>
              <a:t>Emission energy is much higher for transition 0-&gt;1 than 1-&gt;0</a:t>
            </a:r>
          </a:p>
          <a:p>
            <a:r>
              <a:rPr lang="en-US" dirty="0"/>
              <a:t>To observe the light emitted, the chip needs to be opened either from </a:t>
            </a:r>
            <a:r>
              <a:rPr lang="en-US" dirty="0" smtClean="0"/>
              <a:t>its backside </a:t>
            </a:r>
            <a:r>
              <a:rPr lang="en-US" dirty="0"/>
              <a:t>or </a:t>
            </a:r>
            <a:r>
              <a:rPr lang="en-US" dirty="0" smtClean="0"/>
              <a:t>front side</a:t>
            </a:r>
            <a:r>
              <a:rPr lang="en-US" dirty="0"/>
              <a:t>, depending on its package </a:t>
            </a:r>
            <a:r>
              <a:rPr lang="en-US" dirty="0" smtClean="0"/>
              <a:t>type.</a:t>
            </a:r>
          </a:p>
          <a:p>
            <a:r>
              <a:rPr lang="en-US" dirty="0" smtClean="0"/>
              <a:t>Photons collected by high sensitivity photon sensor.</a:t>
            </a:r>
          </a:p>
          <a:p>
            <a:r>
              <a:rPr lang="en-US" dirty="0" smtClean="0"/>
              <a:t>InGaAs detectors have best quantum efficiency.</a:t>
            </a:r>
          </a:p>
          <a:p>
            <a:endParaRPr lang="en-US" dirty="0"/>
          </a:p>
          <a:p>
            <a:endParaRPr lang="en-US" dirty="0" smtClean="0"/>
          </a:p>
          <a:p>
            <a:pPr marL="0" indent="0">
              <a:buNone/>
            </a:pPr>
            <a:endParaRPr lang="en-US" dirty="0" smtClean="0"/>
          </a:p>
          <a:p>
            <a:pPr marL="0" indent="0">
              <a:buNone/>
            </a:pPr>
            <a:r>
              <a:rPr lang="en-US" sz="1100" dirty="0" smtClean="0"/>
              <a:t>J.Di. Battista, J. Courrege, B. Rouzeyre, L. Torres and P. Perdu, “When Failure Analysis meets Side-Channel Attacks”, CHES 2010, IACR, Santa Barbara, California, USA.</a:t>
            </a:r>
            <a:endParaRPr lang="en-US" sz="1100" dirty="0"/>
          </a:p>
        </p:txBody>
      </p:sp>
    </p:spTree>
    <p:extLst>
      <p:ext uri="{BB962C8B-B14F-4D97-AF65-F5344CB8AC3E}">
        <p14:creationId xmlns:p14="http://schemas.microsoft.com/office/powerpoint/2010/main" val="8691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57556"/>
          </a:xfrm>
        </p:spPr>
        <p:txBody>
          <a:bodyPr>
            <a:normAutofit fontScale="90000"/>
          </a:bodyPr>
          <a:lstStyle/>
          <a:p>
            <a:pPr algn="ctr"/>
            <a:r>
              <a:rPr lang="en-US" dirty="0" smtClean="0"/>
              <a:t>5.6 Light </a:t>
            </a:r>
            <a:r>
              <a:rPr lang="en-US" dirty="0"/>
              <a:t>Emission as a side channel 	</a:t>
            </a:r>
          </a:p>
        </p:txBody>
      </p:sp>
      <p:sp>
        <p:nvSpPr>
          <p:cNvPr id="3" name="Content Placeholder 2"/>
          <p:cNvSpPr>
            <a:spLocks noGrp="1"/>
          </p:cNvSpPr>
          <p:nvPr>
            <p:ph idx="1"/>
          </p:nvPr>
        </p:nvSpPr>
        <p:spPr>
          <a:xfrm>
            <a:off x="1069848" y="2121408"/>
            <a:ext cx="10058400" cy="4873158"/>
          </a:xfrm>
        </p:spPr>
        <p:txBody>
          <a:bodyPr>
            <a:normAutofit lnSpcReduction="10000"/>
          </a:bodyPr>
          <a:lstStyle/>
          <a:p>
            <a:r>
              <a:rPr lang="en-US" dirty="0" smtClean="0"/>
              <a:t>First the light emission activity is localized by turning the cryptoprocessor is on/off.</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I</a:t>
            </a:r>
            <a:r>
              <a:rPr lang="en-US" dirty="0" smtClean="0"/>
              <a:t>t </a:t>
            </a:r>
            <a:r>
              <a:rPr lang="en-US" dirty="0"/>
              <a:t>is not necessary to know either the </a:t>
            </a:r>
            <a:r>
              <a:rPr lang="en-US" dirty="0" smtClean="0"/>
              <a:t>architecture </a:t>
            </a:r>
            <a:r>
              <a:rPr lang="en-US" dirty="0"/>
              <a:t>of the </a:t>
            </a:r>
            <a:r>
              <a:rPr lang="en-US" dirty="0" smtClean="0"/>
              <a:t>algorithm, </a:t>
            </a:r>
            <a:r>
              <a:rPr lang="en-US" dirty="0"/>
              <a:t>or its </a:t>
            </a:r>
            <a:r>
              <a:rPr lang="en-US" dirty="0" smtClean="0"/>
              <a:t>implementation.</a:t>
            </a:r>
          </a:p>
          <a:p>
            <a:r>
              <a:rPr lang="en-US" dirty="0"/>
              <a:t>This technique is now less used because of the increasing number of metal layers which act as a light screen.</a:t>
            </a:r>
          </a:p>
          <a:p>
            <a:endParaRPr lang="en-US" dirty="0" smtClean="0"/>
          </a:p>
          <a:p>
            <a:endParaRPr lang="en-US" dirty="0" smtClean="0"/>
          </a:p>
          <a:p>
            <a:endParaRPr lang="en-US" dirty="0"/>
          </a:p>
        </p:txBody>
      </p:sp>
      <p:pic>
        <p:nvPicPr>
          <p:cNvPr id="5" name="Picture 4"/>
          <p:cNvPicPr>
            <a:picLocks noChangeAspect="1"/>
          </p:cNvPicPr>
          <p:nvPr/>
        </p:nvPicPr>
        <p:blipFill>
          <a:blip r:embed="rId3"/>
          <a:stretch>
            <a:fillRect/>
          </a:stretch>
        </p:blipFill>
        <p:spPr>
          <a:xfrm>
            <a:off x="1069848" y="2917327"/>
            <a:ext cx="2698227" cy="2452119"/>
          </a:xfrm>
          <a:prstGeom prst="rect">
            <a:avLst/>
          </a:prstGeom>
        </p:spPr>
      </p:pic>
      <p:pic>
        <p:nvPicPr>
          <p:cNvPr id="7" name="Picture 6"/>
          <p:cNvPicPr>
            <a:picLocks noChangeAspect="1"/>
          </p:cNvPicPr>
          <p:nvPr/>
        </p:nvPicPr>
        <p:blipFill>
          <a:blip r:embed="rId4"/>
          <a:stretch>
            <a:fillRect/>
          </a:stretch>
        </p:blipFill>
        <p:spPr>
          <a:xfrm>
            <a:off x="4726101" y="2670449"/>
            <a:ext cx="6293620" cy="2698997"/>
          </a:xfrm>
          <a:prstGeom prst="rect">
            <a:avLst/>
          </a:prstGeom>
        </p:spPr>
      </p:pic>
    </p:spTree>
    <p:extLst>
      <p:ext uri="{BB962C8B-B14F-4D97-AF65-F5344CB8AC3E}">
        <p14:creationId xmlns:p14="http://schemas.microsoft.com/office/powerpoint/2010/main" val="24974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a:t>
            </a:r>
            <a:endParaRPr lang="en-US" dirty="0"/>
          </a:p>
        </p:txBody>
      </p:sp>
      <p:sp>
        <p:nvSpPr>
          <p:cNvPr id="3" name="Content Placeholder 2"/>
          <p:cNvSpPr>
            <a:spLocks noGrp="1"/>
          </p:cNvSpPr>
          <p:nvPr>
            <p:ph idx="1"/>
          </p:nvPr>
        </p:nvSpPr>
        <p:spPr/>
        <p:txBody>
          <a:bodyPr/>
          <a:lstStyle/>
          <a:p>
            <a:pPr algn="just"/>
            <a:r>
              <a:rPr lang="en-US" dirty="0"/>
              <a:t>There are two kinds of countermeasures: Hardware and </a:t>
            </a:r>
            <a:r>
              <a:rPr lang="en-US" dirty="0" smtClean="0"/>
              <a:t>software</a:t>
            </a:r>
          </a:p>
          <a:p>
            <a:pPr algn="just"/>
            <a:r>
              <a:rPr lang="en-US" dirty="0" smtClean="0"/>
              <a:t>Software </a:t>
            </a:r>
            <a:r>
              <a:rPr lang="en-US" dirty="0"/>
              <a:t>countermeasures refer </a:t>
            </a:r>
            <a:r>
              <a:rPr lang="en-US" dirty="0" smtClean="0"/>
              <a:t>to </a:t>
            </a:r>
            <a:r>
              <a:rPr lang="en-US" dirty="0"/>
              <a:t>algorithmic changes, such as masking of secret keys with random values, which are also applicable to implementations in custom hardware or FPGA</a:t>
            </a:r>
            <a:r>
              <a:rPr lang="en-US" dirty="0" smtClean="0"/>
              <a:t>.</a:t>
            </a:r>
          </a:p>
          <a:p>
            <a:pPr algn="just"/>
            <a:r>
              <a:rPr lang="en-US" dirty="0" smtClean="0"/>
              <a:t>More Complex Algorithms </a:t>
            </a:r>
          </a:p>
          <a:p>
            <a:pPr algn="just"/>
            <a:r>
              <a:rPr lang="en-US" dirty="0" smtClean="0"/>
              <a:t>Hardware </a:t>
            </a:r>
            <a:r>
              <a:rPr lang="en-US" dirty="0"/>
              <a:t>countermeasures often deal either with some form of power trace smoothing or with transistor-level changes of the logic.</a:t>
            </a:r>
          </a:p>
          <a:p>
            <a:r>
              <a:rPr lang="en-US" dirty="0"/>
              <a:t>This technique is now less used because of the increasing number of metal layers which act as a light screen.</a:t>
            </a:r>
          </a:p>
          <a:p>
            <a:pPr marL="0" indent="0">
              <a:buNone/>
            </a:pPr>
            <a:endParaRPr lang="en-US" dirty="0"/>
          </a:p>
        </p:txBody>
      </p:sp>
      <p:sp>
        <p:nvSpPr>
          <p:cNvPr id="5" name="Rectangle 4"/>
          <p:cNvSpPr/>
          <p:nvPr/>
        </p:nvSpPr>
        <p:spPr>
          <a:xfrm>
            <a:off x="378691" y="6427113"/>
            <a:ext cx="10908145" cy="430887"/>
          </a:xfrm>
          <a:prstGeom prst="rect">
            <a:avLst/>
          </a:prstGeom>
        </p:spPr>
        <p:txBody>
          <a:bodyPr wrap="square">
            <a:spAutoFit/>
          </a:bodyPr>
          <a:lstStyle/>
          <a:p>
            <a:r>
              <a:rPr lang="en-US" sz="1100" dirty="0"/>
              <a:t>Thomas Wollinger and Christoff Paar, Security Aspects of FPGAs in Cryptographic Applications in New Algorithms, Architectures and Applications for Reconfigurable Computing,  Springer, 2005,  Ch. 21, pp 265-278.</a:t>
            </a:r>
          </a:p>
        </p:txBody>
      </p:sp>
    </p:spTree>
    <p:extLst>
      <p:ext uri="{BB962C8B-B14F-4D97-AF65-F5344CB8AC3E}">
        <p14:creationId xmlns:p14="http://schemas.microsoft.com/office/powerpoint/2010/main" val="30878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configuration of fpga</a:t>
            </a:r>
            <a:endParaRPr lang="en-US" dirty="0"/>
          </a:p>
        </p:txBody>
      </p:sp>
      <p:sp>
        <p:nvSpPr>
          <p:cNvPr id="3" name="Content Placeholder 2"/>
          <p:cNvSpPr>
            <a:spLocks noGrp="1"/>
          </p:cNvSpPr>
          <p:nvPr>
            <p:ph idx="1"/>
          </p:nvPr>
        </p:nvSpPr>
        <p:spPr/>
        <p:txBody>
          <a:bodyPr/>
          <a:lstStyle/>
          <a:p>
            <a:r>
              <a:rPr lang="en-US" dirty="0" smtClean="0"/>
              <a:t>Temperature Modification</a:t>
            </a:r>
          </a:p>
          <a:p>
            <a:r>
              <a:rPr lang="en-US" dirty="0" smtClean="0"/>
              <a:t>Voltage Modification</a:t>
            </a:r>
          </a:p>
          <a:p>
            <a:r>
              <a:rPr lang="en-US" dirty="0" smtClean="0"/>
              <a:t>Fault Injection/Single Event Upsets</a:t>
            </a:r>
          </a:p>
          <a:p>
            <a:r>
              <a:rPr lang="en-US" dirty="0" smtClean="0"/>
              <a:t>Hardware Virus</a:t>
            </a:r>
          </a:p>
          <a:p>
            <a:r>
              <a:rPr lang="en-US" dirty="0" smtClean="0"/>
              <a:t>Manipulating design through JTAG</a:t>
            </a:r>
            <a:endParaRPr lang="en-US" dirty="0"/>
          </a:p>
        </p:txBody>
      </p:sp>
    </p:spTree>
    <p:extLst>
      <p:ext uri="{BB962C8B-B14F-4D97-AF65-F5344CB8AC3E}">
        <p14:creationId xmlns:p14="http://schemas.microsoft.com/office/powerpoint/2010/main" val="2722150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Temperature/Voltage </a:t>
            </a:r>
            <a:r>
              <a:rPr lang="en-US" dirty="0"/>
              <a:t>Monitoring and Alarms (Detection)</a:t>
            </a:r>
          </a:p>
        </p:txBody>
      </p:sp>
      <p:sp>
        <p:nvSpPr>
          <p:cNvPr id="3" name="Content Placeholder 2"/>
          <p:cNvSpPr>
            <a:spLocks noGrp="1"/>
          </p:cNvSpPr>
          <p:nvPr>
            <p:ph idx="1"/>
          </p:nvPr>
        </p:nvSpPr>
        <p:spPr>
          <a:xfrm>
            <a:off x="1069848" y="2121408"/>
            <a:ext cx="10058400" cy="4342892"/>
          </a:xfrm>
        </p:spPr>
        <p:txBody>
          <a:bodyPr>
            <a:normAutofit/>
          </a:bodyPr>
          <a:lstStyle/>
          <a:p>
            <a:r>
              <a:rPr lang="en-US" dirty="0" smtClean="0"/>
              <a:t>Modify operating voltages or temperatures </a:t>
            </a:r>
            <a:r>
              <a:rPr lang="en-US" dirty="0"/>
              <a:t>of </a:t>
            </a:r>
            <a:r>
              <a:rPr lang="en-US" dirty="0" smtClean="0"/>
              <a:t>FPGA.</a:t>
            </a:r>
          </a:p>
          <a:p>
            <a:r>
              <a:rPr lang="en-US" dirty="0" smtClean="0"/>
              <a:t>Causes unintended behavior.</a:t>
            </a:r>
          </a:p>
          <a:p>
            <a:r>
              <a:rPr lang="en-US" dirty="0" smtClean="0"/>
              <a:t>Can be used to extract </a:t>
            </a:r>
            <a:r>
              <a:rPr lang="en-US" dirty="0"/>
              <a:t>data </a:t>
            </a:r>
            <a:r>
              <a:rPr lang="en-US" dirty="0" smtClean="0"/>
              <a:t>or bypass </a:t>
            </a:r>
            <a:r>
              <a:rPr lang="en-US" dirty="0"/>
              <a:t>certain security features</a:t>
            </a:r>
            <a:r>
              <a:rPr lang="en-US" dirty="0" smtClean="0"/>
              <a:t>.</a:t>
            </a:r>
          </a:p>
        </p:txBody>
      </p:sp>
    </p:spTree>
    <p:extLst>
      <p:ext uri="{BB962C8B-B14F-4D97-AF65-F5344CB8AC3E}">
        <p14:creationId xmlns:p14="http://schemas.microsoft.com/office/powerpoint/2010/main" val="47086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is it relevant to an FPGA?</a:t>
            </a:r>
            <a:endParaRPr lang="en-US" dirty="0"/>
          </a:p>
        </p:txBody>
      </p:sp>
      <p:sp>
        <p:nvSpPr>
          <p:cNvPr id="3" name="Content Placeholder 2"/>
          <p:cNvSpPr>
            <a:spLocks noGrp="1"/>
          </p:cNvSpPr>
          <p:nvPr>
            <p:ph idx="1"/>
          </p:nvPr>
        </p:nvSpPr>
        <p:spPr>
          <a:xfrm>
            <a:off x="1069848" y="2121408"/>
            <a:ext cx="10058400" cy="4736592"/>
          </a:xfrm>
        </p:spPr>
        <p:txBody>
          <a:bodyPr>
            <a:normAutofit/>
          </a:bodyPr>
          <a:lstStyle/>
          <a:p>
            <a:r>
              <a:rPr lang="en-US" dirty="0" smtClean="0"/>
              <a:t>Research on “FPGA Security” has been active since the early 2000s.</a:t>
            </a:r>
          </a:p>
          <a:p>
            <a:r>
              <a:rPr lang="en-US" dirty="0" smtClean="0"/>
              <a:t>Several commercial and military applications employ programmable logic. </a:t>
            </a:r>
            <a:endParaRPr lang="en-US" dirty="0"/>
          </a:p>
          <a:p>
            <a:r>
              <a:rPr lang="en-US" dirty="0" smtClean="0"/>
              <a:t>This makes design </a:t>
            </a:r>
            <a:r>
              <a:rPr lang="en-US" dirty="0"/>
              <a:t>security </a:t>
            </a:r>
            <a:r>
              <a:rPr lang="en-US" dirty="0" smtClean="0"/>
              <a:t>important for </a:t>
            </a:r>
            <a:r>
              <a:rPr lang="en-US" dirty="0"/>
              <a:t>safety and national security</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r>
              <a:rPr lang="en-US" sz="1100" dirty="0" smtClean="0"/>
              <a:t>WP365, Solving Today’s Design Security Concerns, Xilinx White Paper. </a:t>
            </a:r>
          </a:p>
          <a:p>
            <a:pPr marL="0" indent="0">
              <a:buNone/>
            </a:pPr>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356" y="4090988"/>
            <a:ext cx="2190750" cy="2085975"/>
          </a:xfrm>
          <a:prstGeom prst="rect">
            <a:avLst/>
          </a:prstGeom>
        </p:spPr>
      </p:pic>
    </p:spTree>
    <p:extLst>
      <p:ext uri="{BB962C8B-B14F-4D97-AF65-F5344CB8AC3E}">
        <p14:creationId xmlns:p14="http://schemas.microsoft.com/office/powerpoint/2010/main" val="11742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a:t>
            </a:r>
            <a:endParaRPr lang="en-US" dirty="0"/>
          </a:p>
        </p:txBody>
      </p:sp>
      <p:sp>
        <p:nvSpPr>
          <p:cNvPr id="3" name="Content Placeholder 2"/>
          <p:cNvSpPr>
            <a:spLocks noGrp="1"/>
          </p:cNvSpPr>
          <p:nvPr>
            <p:ph idx="1"/>
          </p:nvPr>
        </p:nvSpPr>
        <p:spPr/>
        <p:txBody>
          <a:bodyPr/>
          <a:lstStyle/>
          <a:p>
            <a:r>
              <a:rPr lang="en-US" dirty="0" smtClean="0"/>
              <a:t>Monitor </a:t>
            </a:r>
            <a:r>
              <a:rPr lang="en-US" dirty="0"/>
              <a:t>and correctly respond to fluctuations </a:t>
            </a:r>
            <a:r>
              <a:rPr lang="en-US" dirty="0" smtClean="0"/>
              <a:t>in the </a:t>
            </a:r>
            <a:r>
              <a:rPr lang="en-US" dirty="0"/>
              <a:t>operating temperature and </a:t>
            </a:r>
            <a:r>
              <a:rPr lang="en-US" dirty="0" smtClean="0"/>
              <a:t>voltage.</a:t>
            </a:r>
            <a:endParaRPr lang="en-US" dirty="0"/>
          </a:p>
          <a:p>
            <a:r>
              <a:rPr lang="en-US" dirty="0" smtClean="0"/>
              <a:t>Virtex-6 </a:t>
            </a:r>
            <a:r>
              <a:rPr lang="en-US" dirty="0"/>
              <a:t>FPGA System Monitor (SYSMON</a:t>
            </a:r>
            <a:r>
              <a:rPr lang="en-US" dirty="0" smtClean="0"/>
              <a:t>)</a:t>
            </a:r>
          </a:p>
        </p:txBody>
      </p:sp>
    </p:spTree>
    <p:extLst>
      <p:ext uri="{BB962C8B-B14F-4D97-AF65-F5344CB8AC3E}">
        <p14:creationId xmlns:p14="http://schemas.microsoft.com/office/powerpoint/2010/main" val="20930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Injection </a:t>
            </a:r>
            <a:r>
              <a:rPr lang="en-US" dirty="0"/>
              <a:t>of FAULT’s</a:t>
            </a:r>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p:cNvPicPr>
            <a:picLocks noChangeAspect="1"/>
          </p:cNvPicPr>
          <p:nvPr/>
        </p:nvPicPr>
        <p:blipFill>
          <a:blip r:embed="rId3"/>
          <a:stretch>
            <a:fillRect/>
          </a:stretch>
        </p:blipFill>
        <p:spPr>
          <a:xfrm>
            <a:off x="1069848" y="2121408"/>
            <a:ext cx="2581275" cy="2867025"/>
          </a:xfrm>
          <a:prstGeom prst="rect">
            <a:avLst/>
          </a:prstGeo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5113" y="2280811"/>
            <a:ext cx="7267566" cy="3826412"/>
          </a:xfrm>
          <a:prstGeom prst="rect">
            <a:avLst/>
          </a:prstGeom>
        </p:spPr>
      </p:pic>
    </p:spTree>
    <p:extLst>
      <p:ext uri="{BB962C8B-B14F-4D97-AF65-F5344CB8AC3E}">
        <p14:creationId xmlns:p14="http://schemas.microsoft.com/office/powerpoint/2010/main" val="23480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Injection of </a:t>
            </a:r>
            <a:r>
              <a:rPr lang="en-US" dirty="0" smtClean="0"/>
              <a:t>FAULT</a:t>
            </a:r>
            <a:r>
              <a:rPr lang="en-US" dirty="0"/>
              <a:t>s</a:t>
            </a:r>
          </a:p>
        </p:txBody>
      </p:sp>
      <p:sp>
        <p:nvSpPr>
          <p:cNvPr id="3" name="Content Placeholder 2"/>
          <p:cNvSpPr>
            <a:spLocks noGrp="1"/>
          </p:cNvSpPr>
          <p:nvPr>
            <p:ph sz="half" idx="1"/>
          </p:nvPr>
        </p:nvSpPr>
        <p:spPr/>
        <p:txBody>
          <a:bodyPr/>
          <a:lstStyle/>
          <a:p>
            <a:endParaRPr lang="en-US" dirty="0"/>
          </a:p>
        </p:txBody>
      </p:sp>
      <p:sp>
        <p:nvSpPr>
          <p:cNvPr id="8" name="Content Placeholder 7"/>
          <p:cNvSpPr>
            <a:spLocks noGrp="1"/>
          </p:cNvSpPr>
          <p:nvPr>
            <p:ph sz="half" idx="2"/>
          </p:nvPr>
        </p:nvSpPr>
        <p:spPr/>
        <p:txBody>
          <a:bodyPr/>
          <a:lstStyle/>
          <a:p>
            <a:endParaRPr lang="en-US" dirty="0"/>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268" y="2204357"/>
            <a:ext cx="6709559" cy="3772447"/>
          </a:xfrm>
          <a:prstGeom prst="rect">
            <a:avLst/>
          </a:prstGeom>
        </p:spPr>
      </p:pic>
      <p:pic>
        <p:nvPicPr>
          <p:cNvPr id="4" name="Picture 3"/>
          <p:cNvPicPr>
            <a:picLocks noChangeAspect="1"/>
          </p:cNvPicPr>
          <p:nvPr/>
        </p:nvPicPr>
        <p:blipFill>
          <a:blip r:embed="rId3"/>
          <a:stretch>
            <a:fillRect/>
          </a:stretch>
        </p:blipFill>
        <p:spPr>
          <a:xfrm>
            <a:off x="1069848" y="2194560"/>
            <a:ext cx="1971675" cy="3419475"/>
          </a:xfrm>
          <a:prstGeom prst="rect">
            <a:avLst/>
          </a:prstGeom>
        </p:spPr>
      </p:pic>
    </p:spTree>
    <p:extLst>
      <p:ext uri="{BB962C8B-B14F-4D97-AF65-F5344CB8AC3E}">
        <p14:creationId xmlns:p14="http://schemas.microsoft.com/office/powerpoint/2010/main" val="1789689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Injection of </a:t>
            </a:r>
            <a:r>
              <a:rPr lang="en-US" dirty="0" smtClean="0"/>
              <a:t>FAULTs</a:t>
            </a:r>
            <a:endParaRPr lang="en-US" dirty="0"/>
          </a:p>
        </p:txBody>
      </p:sp>
      <p:sp>
        <p:nvSpPr>
          <p:cNvPr id="3" name="Content Placeholder 2"/>
          <p:cNvSpPr>
            <a:spLocks noGrp="1"/>
          </p:cNvSpPr>
          <p:nvPr>
            <p:ph idx="1"/>
          </p:nvPr>
        </p:nvSpPr>
        <p:spPr/>
        <p:txBody>
          <a:bodyPr/>
          <a:lstStyle/>
          <a:p>
            <a:endParaRPr lang="en-US" dirty="0" smtClean="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150" y="2093976"/>
            <a:ext cx="5663497" cy="4452175"/>
          </a:xfrm>
          <a:prstGeom prst="rect">
            <a:avLst/>
          </a:prstGeom>
        </p:spPr>
      </p:pic>
    </p:spTree>
    <p:extLst>
      <p:ext uri="{BB962C8B-B14F-4D97-AF65-F5344CB8AC3E}">
        <p14:creationId xmlns:p14="http://schemas.microsoft.com/office/powerpoint/2010/main" val="370546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 </a:t>
            </a:r>
            <a:endParaRPr lang="en-US" dirty="0"/>
          </a:p>
        </p:txBody>
      </p:sp>
      <p:sp>
        <p:nvSpPr>
          <p:cNvPr id="3" name="Content Placeholder 2"/>
          <p:cNvSpPr>
            <a:spLocks noGrp="1"/>
          </p:cNvSpPr>
          <p:nvPr>
            <p:ph idx="1"/>
          </p:nvPr>
        </p:nvSpPr>
        <p:spPr/>
        <p:txBody>
          <a:bodyPr/>
          <a:lstStyle/>
          <a:p>
            <a:r>
              <a:rPr lang="en-US" dirty="0" smtClean="0"/>
              <a:t>CRC circuitry </a:t>
            </a:r>
          </a:p>
          <a:p>
            <a:r>
              <a:rPr lang="en-US" dirty="0" smtClean="0"/>
              <a:t>Zeroization of Device</a:t>
            </a:r>
            <a:endParaRPr lang="en-US" dirty="0"/>
          </a:p>
        </p:txBody>
      </p:sp>
      <p:sp>
        <p:nvSpPr>
          <p:cNvPr id="4" name="Rectangle 3"/>
          <p:cNvSpPr/>
          <p:nvPr/>
        </p:nvSpPr>
        <p:spPr>
          <a:xfrm>
            <a:off x="1069848" y="6427113"/>
            <a:ext cx="10216988" cy="430887"/>
          </a:xfrm>
          <a:prstGeom prst="rect">
            <a:avLst/>
          </a:prstGeom>
        </p:spPr>
        <p:txBody>
          <a:bodyPr wrap="square">
            <a:spAutoFit/>
          </a:bodyPr>
          <a:lstStyle/>
          <a:p>
            <a:r>
              <a:rPr lang="en-US" sz="1100" dirty="0"/>
              <a:t>Thomas Wollinger and Christoff Paar, Security Aspects of FPGAs in Cryptographic Applications in New Algorithms, Architectures and Applications for Reconfigurable Computing,  Springer, 2005,  Ch. 21, pp 265-278.</a:t>
            </a:r>
          </a:p>
        </p:txBody>
      </p:sp>
    </p:spTree>
    <p:extLst>
      <p:ext uri="{BB962C8B-B14F-4D97-AF65-F5344CB8AC3E}">
        <p14:creationId xmlns:p14="http://schemas.microsoft.com/office/powerpoint/2010/main" val="242634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REST OF THEM</a:t>
            </a:r>
            <a:endParaRPr lang="en-US" dirty="0"/>
          </a:p>
        </p:txBody>
      </p:sp>
      <p:sp>
        <p:nvSpPr>
          <p:cNvPr id="3" name="Content Placeholder 2"/>
          <p:cNvSpPr>
            <a:spLocks noGrp="1"/>
          </p:cNvSpPr>
          <p:nvPr>
            <p:ph idx="1"/>
          </p:nvPr>
        </p:nvSpPr>
        <p:spPr/>
        <p:txBody>
          <a:bodyPr/>
          <a:lstStyle/>
          <a:p>
            <a:r>
              <a:rPr lang="en-US" dirty="0" smtClean="0"/>
              <a:t>Hardware virus or a hardware Trojan</a:t>
            </a:r>
          </a:p>
          <a:p>
            <a:r>
              <a:rPr lang="en-US" dirty="0"/>
              <a:t>K</a:t>
            </a:r>
            <a:r>
              <a:rPr lang="en-US" dirty="0" smtClean="0"/>
              <a:t>ill switch</a:t>
            </a:r>
          </a:p>
          <a:p>
            <a:r>
              <a:rPr lang="en-US" dirty="0"/>
              <a:t>Manipulating the design through JTAG</a:t>
            </a:r>
          </a:p>
          <a:p>
            <a:endParaRPr lang="en-US" dirty="0"/>
          </a:p>
          <a:p>
            <a:endParaRPr lang="en-US" dirty="0"/>
          </a:p>
        </p:txBody>
      </p:sp>
    </p:spTree>
    <p:extLst>
      <p:ext uri="{BB962C8B-B14F-4D97-AF65-F5344CB8AC3E}">
        <p14:creationId xmlns:p14="http://schemas.microsoft.com/office/powerpoint/2010/main" val="1022181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a:t>
            </a:r>
            <a:endParaRPr lang="en-US" dirty="0"/>
          </a:p>
        </p:txBody>
      </p:sp>
      <p:sp>
        <p:nvSpPr>
          <p:cNvPr id="3" name="Content Placeholder 2"/>
          <p:cNvSpPr>
            <a:spLocks noGrp="1"/>
          </p:cNvSpPr>
          <p:nvPr>
            <p:ph idx="1"/>
          </p:nvPr>
        </p:nvSpPr>
        <p:spPr/>
        <p:txBody>
          <a:bodyPr/>
          <a:lstStyle/>
          <a:p>
            <a:r>
              <a:rPr lang="en-US" dirty="0" smtClean="0"/>
              <a:t>Disable write feature in JTAG</a:t>
            </a:r>
          </a:p>
          <a:p>
            <a:r>
              <a:rPr lang="en-US" dirty="0" smtClean="0"/>
              <a:t>Don’t download untrusted designs.</a:t>
            </a:r>
            <a:endParaRPr lang="en-US" dirty="0"/>
          </a:p>
        </p:txBody>
      </p:sp>
    </p:spTree>
    <p:extLst>
      <p:ext uri="{BB962C8B-B14F-4D97-AF65-F5344CB8AC3E}">
        <p14:creationId xmlns:p14="http://schemas.microsoft.com/office/powerpoint/2010/main" val="234737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PUFs?</a:t>
            </a:r>
            <a:endParaRPr lang="en-US" dirty="0"/>
          </a:p>
        </p:txBody>
      </p:sp>
      <p:sp>
        <p:nvSpPr>
          <p:cNvPr id="3" name="Subtitle 2"/>
          <p:cNvSpPr>
            <a:spLocks noGrp="1"/>
          </p:cNvSpPr>
          <p:nvPr>
            <p:ph idx="1"/>
          </p:nvPr>
        </p:nvSpPr>
        <p:spPr/>
        <p:txBody>
          <a:bodyPr>
            <a:normAutofit/>
          </a:bodyPr>
          <a:lstStyle/>
          <a:p>
            <a:r>
              <a:rPr lang="en-US" dirty="0" smtClean="0"/>
              <a:t>Physical entity easy to manufacture but difficult to clone.</a:t>
            </a:r>
          </a:p>
          <a:p>
            <a:r>
              <a:rPr lang="en-US" dirty="0" smtClean="0"/>
              <a:t>PUFs implement a </a:t>
            </a:r>
            <a:r>
              <a:rPr lang="en-US" dirty="0" smtClean="0"/>
              <a:t>challenge-response authentication. </a:t>
            </a:r>
            <a:endParaRPr lang="en-US" dirty="0" smtClean="0"/>
          </a:p>
          <a:p>
            <a:r>
              <a:rPr lang="en-US" dirty="0" smtClean="0"/>
              <a:t>Unpredictable response.</a:t>
            </a:r>
          </a:p>
          <a:p>
            <a:r>
              <a:rPr lang="en-US" dirty="0" smtClean="0"/>
              <a:t>This is because of the physical factors.</a:t>
            </a:r>
            <a:endParaRPr lang="en-US" dirty="0"/>
          </a:p>
        </p:txBody>
      </p:sp>
    </p:spTree>
    <p:extLst>
      <p:ext uri="{BB962C8B-B14F-4D97-AF65-F5344CB8AC3E}">
        <p14:creationId xmlns:p14="http://schemas.microsoft.com/office/powerpoint/2010/main" val="33957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are PUFs used in cryptographic applications?</a:t>
            </a:r>
            <a:endParaRPr lang="en-US" dirty="0"/>
          </a:p>
        </p:txBody>
      </p:sp>
      <p:sp>
        <p:nvSpPr>
          <p:cNvPr id="3" name="Content Placeholder 2"/>
          <p:cNvSpPr>
            <a:spLocks noGrp="1"/>
          </p:cNvSpPr>
          <p:nvPr>
            <p:ph sz="half" idx="1"/>
          </p:nvPr>
        </p:nvSpPr>
        <p:spPr/>
        <p:txBody>
          <a:bodyPr/>
          <a:lstStyle/>
          <a:p>
            <a:pPr algn="just"/>
            <a:r>
              <a:rPr lang="en-US" dirty="0" smtClean="0"/>
              <a:t>PUFs generate different outputs for same inputs.</a:t>
            </a:r>
          </a:p>
          <a:p>
            <a:pPr algn="just"/>
            <a:r>
              <a:rPr lang="en-US" dirty="0" smtClean="0"/>
              <a:t>Also, they can generate same outputs for different inputs.</a:t>
            </a:r>
          </a:p>
          <a:p>
            <a:pPr algn="just"/>
            <a:r>
              <a:rPr lang="en-US" dirty="0" smtClean="0"/>
              <a:t>This randomness is due to the Challenge-Response Pairs.</a:t>
            </a:r>
          </a:p>
          <a:p>
            <a:pPr algn="just"/>
            <a:r>
              <a:rPr lang="en-US" dirty="0" smtClean="0"/>
              <a:t>Ideal for cryptographic applications</a:t>
            </a:r>
          </a:p>
        </p:txBody>
      </p:sp>
      <p:pic>
        <p:nvPicPr>
          <p:cNvPr id="5" name="Content Placeholder 4"/>
          <p:cNvPicPr>
            <a:picLocks noGrp="1" noChangeAspect="1"/>
          </p:cNvPicPr>
          <p:nvPr>
            <p:ph sz="half" idx="2"/>
          </p:nvPr>
        </p:nvPicPr>
        <p:blipFill>
          <a:blip r:embed="rId3"/>
          <a:stretch>
            <a:fillRect/>
          </a:stretch>
        </p:blipFill>
        <p:spPr>
          <a:xfrm>
            <a:off x="6364288" y="3169036"/>
            <a:ext cx="4754562" cy="2028052"/>
          </a:xfrm>
          <a:prstGeom prst="rect">
            <a:avLst/>
          </a:prstGeom>
        </p:spPr>
      </p:pic>
    </p:spTree>
    <p:extLst>
      <p:ext uri="{BB962C8B-B14F-4D97-AF65-F5344CB8AC3E}">
        <p14:creationId xmlns:p14="http://schemas.microsoft.com/office/powerpoint/2010/main" val="342456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Main Types of PUFs</a:t>
            </a:r>
          </a:p>
        </p:txBody>
      </p:sp>
      <p:sp>
        <p:nvSpPr>
          <p:cNvPr id="6" name="Content Placeholder 5"/>
          <p:cNvSpPr>
            <a:spLocks noGrp="1"/>
          </p:cNvSpPr>
          <p:nvPr>
            <p:ph idx="1"/>
          </p:nvPr>
        </p:nvSpPr>
        <p:spPr/>
        <p:txBody>
          <a:bodyPr/>
          <a:lstStyle/>
          <a:p>
            <a:r>
              <a:rPr lang="en-US" dirty="0"/>
              <a:t>Arbiter PUFs</a:t>
            </a:r>
          </a:p>
          <a:p>
            <a:pPr lvl="1"/>
            <a:r>
              <a:rPr lang="en-US" dirty="0"/>
              <a:t>Based on MUXes and Arbiter</a:t>
            </a:r>
          </a:p>
          <a:p>
            <a:r>
              <a:rPr lang="en-US" dirty="0"/>
              <a:t>Ring Oscillator or RO-PUF</a:t>
            </a:r>
          </a:p>
          <a:p>
            <a:pPr lvl="1"/>
            <a:r>
              <a:rPr lang="en-US" dirty="0"/>
              <a:t>Based on Delay Circuit and Counters</a:t>
            </a:r>
          </a:p>
          <a:p>
            <a:pPr lvl="1"/>
            <a:endParaRPr lang="en-US" dirty="0"/>
          </a:p>
          <a:p>
            <a:pPr marL="0" indent="0">
              <a:buNone/>
            </a:pPr>
            <a:endParaRPr lang="en-US" dirty="0"/>
          </a:p>
          <a:p>
            <a:pPr marL="0" indent="0">
              <a:buNone/>
            </a:pPr>
            <a:r>
              <a:rPr lang="en-US" dirty="0" smtClean="0"/>
              <a:t>Note</a:t>
            </a:r>
            <a:r>
              <a:rPr lang="en-US" dirty="0"/>
              <a:t>: </a:t>
            </a:r>
            <a:r>
              <a:rPr lang="en-US" dirty="0" smtClean="0"/>
              <a:t>RO </a:t>
            </a:r>
            <a:r>
              <a:rPr lang="en-US" dirty="0"/>
              <a:t>PUFs are more suitable for ASICs and </a:t>
            </a:r>
            <a:r>
              <a:rPr lang="en-US" dirty="0" smtClean="0"/>
              <a:t>FPGAs. Therefore, we </a:t>
            </a:r>
            <a:r>
              <a:rPr lang="en-US" dirty="0"/>
              <a:t>will  </a:t>
            </a:r>
            <a:r>
              <a:rPr lang="en-US" dirty="0" smtClean="0"/>
              <a:t>    concentrate </a:t>
            </a:r>
            <a:r>
              <a:rPr lang="en-US" dirty="0"/>
              <a:t>on it.</a:t>
            </a:r>
          </a:p>
          <a:p>
            <a:pPr lvl="1" indent="0">
              <a:buNone/>
            </a:pPr>
            <a:r>
              <a:rPr lang="en-US" dirty="0"/>
              <a:t>			</a:t>
            </a:r>
          </a:p>
        </p:txBody>
      </p:sp>
    </p:spTree>
    <p:extLst>
      <p:ext uri="{BB962C8B-B14F-4D97-AF65-F5344CB8AC3E}">
        <p14:creationId xmlns:p14="http://schemas.microsoft.com/office/powerpoint/2010/main" val="34513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1000"/>
                                        <p:tgtEl>
                                          <p:spTgt spid="6">
                                            <p:txEl>
                                              <p:pRg st="6" end="6"/>
                                            </p:txEl>
                                          </p:spTgt>
                                        </p:tgtEl>
                                      </p:cBhvr>
                                    </p:animEffect>
                                    <p:anim calcmode="lin" valueType="num">
                                      <p:cBhvr>
                                        <p:cTn id="2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would someone attack the FPGA?</a:t>
            </a:r>
            <a:endParaRPr lang="en-US" dirty="0"/>
          </a:p>
        </p:txBody>
      </p:sp>
      <p:sp>
        <p:nvSpPr>
          <p:cNvPr id="3" name="Content Placeholder 2"/>
          <p:cNvSpPr>
            <a:spLocks noGrp="1"/>
          </p:cNvSpPr>
          <p:nvPr>
            <p:ph sz="half" idx="1"/>
          </p:nvPr>
        </p:nvSpPr>
        <p:spPr>
          <a:xfrm>
            <a:off x="1069847" y="1773383"/>
            <a:ext cx="10327826" cy="5084618"/>
          </a:xfrm>
        </p:spPr>
        <p:txBody>
          <a:bodyPr>
            <a:normAutofit/>
          </a:bodyPr>
          <a:lstStyle/>
          <a:p>
            <a:r>
              <a:rPr lang="en-US" dirty="0" smtClean="0"/>
              <a:t>To learn the confidential cryptographic key.</a:t>
            </a:r>
          </a:p>
          <a:p>
            <a:r>
              <a:rPr lang="en-US" dirty="0" smtClean="0"/>
              <a:t>One-to-one copy or “cloning” together with its key.</a:t>
            </a:r>
          </a:p>
          <a:p>
            <a:r>
              <a:rPr lang="en-US" dirty="0" smtClean="0"/>
              <a:t>Reverse engineering of encryption algorithm.</a:t>
            </a:r>
          </a:p>
          <a:p>
            <a:r>
              <a:rPr lang="en-US" dirty="0" smtClean="0"/>
              <a:t>Execute certain cryptographic operation with presumably secret key. </a:t>
            </a:r>
          </a:p>
          <a:p>
            <a:pPr lvl="1"/>
            <a:r>
              <a:rPr lang="en-US" dirty="0" smtClean="0"/>
              <a:t>E.g. pay-tv and in-government communications</a:t>
            </a:r>
          </a:p>
          <a:p>
            <a:endParaRPr lang="en-US" dirty="0" smtClean="0"/>
          </a:p>
          <a:p>
            <a:endParaRPr lang="en-US" dirty="0" smtClean="0"/>
          </a:p>
          <a:p>
            <a:endParaRPr lang="en-US" dirty="0" smtClean="0"/>
          </a:p>
          <a:p>
            <a:endParaRPr lang="en-US" dirty="0"/>
          </a:p>
          <a:p>
            <a:endParaRPr lang="en-US" dirty="0" smtClean="0"/>
          </a:p>
          <a:p>
            <a:pPr marL="0" indent="0">
              <a:buNone/>
            </a:pPr>
            <a:endParaRPr lang="en-US" sz="1300" dirty="0" smtClean="0"/>
          </a:p>
          <a:p>
            <a:pPr marL="0" indent="0">
              <a:buNone/>
            </a:pPr>
            <a:r>
              <a:rPr lang="en-US" sz="1300" dirty="0" smtClean="0"/>
              <a:t>Thomas Wollinger and Christoff Paar, Security Aspects of FPGAs in Cryptographic Applications in New Algorithms, Architectures and Applications for Reconfigurable Computing,  Springer, 2005,  Ch. 21, pp 265-278.</a:t>
            </a:r>
            <a:endParaRPr lang="en-US" sz="13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060" y="3787796"/>
            <a:ext cx="3442188" cy="2234467"/>
          </a:xfrm>
          <a:prstGeom prst="rect">
            <a:avLst/>
          </a:prstGeom>
        </p:spPr>
      </p:pic>
    </p:spTree>
    <p:extLst>
      <p:ext uri="{BB962C8B-B14F-4D97-AF65-F5344CB8AC3E}">
        <p14:creationId xmlns:p14="http://schemas.microsoft.com/office/powerpoint/2010/main" val="176832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RO-PUF</a:t>
            </a:r>
            <a:endParaRPr lang="en-US" dirty="0"/>
          </a:p>
        </p:txBody>
      </p:sp>
      <p:pic>
        <p:nvPicPr>
          <p:cNvPr id="14" name="Content Placeholder 7"/>
          <p:cNvPicPr>
            <a:picLocks noGrp="1" noChangeAspect="1"/>
          </p:cNvPicPr>
          <p:nvPr>
            <p:ph sz="half" idx="1"/>
          </p:nvPr>
        </p:nvPicPr>
        <p:blipFill>
          <a:blip r:embed="rId2"/>
          <a:stretch>
            <a:fillRect/>
          </a:stretch>
        </p:blipFill>
        <p:spPr>
          <a:xfrm>
            <a:off x="1069975" y="1891145"/>
            <a:ext cx="4754563" cy="3586686"/>
          </a:xfrm>
          <a:prstGeom prst="rect">
            <a:avLst/>
          </a:prstGeom>
        </p:spPr>
      </p:pic>
      <p:sp>
        <p:nvSpPr>
          <p:cNvPr id="13" name="Content Placeholder 12"/>
          <p:cNvSpPr>
            <a:spLocks noGrp="1"/>
          </p:cNvSpPr>
          <p:nvPr>
            <p:ph sz="half" idx="2"/>
          </p:nvPr>
        </p:nvSpPr>
        <p:spPr/>
        <p:txBody>
          <a:bodyPr/>
          <a:lstStyle/>
          <a:p>
            <a:r>
              <a:rPr lang="en-US" dirty="0"/>
              <a:t>Consists of N oscillators circuits.</a:t>
            </a:r>
          </a:p>
          <a:p>
            <a:r>
              <a:rPr lang="en-US" dirty="0"/>
              <a:t>Each Oscillator has a unique frequency.</a:t>
            </a:r>
          </a:p>
          <a:p>
            <a:r>
              <a:rPr lang="en-US" dirty="0"/>
              <a:t>At any instance two oscillators are picked by the MUXes.</a:t>
            </a:r>
          </a:p>
          <a:p>
            <a:r>
              <a:rPr lang="en-US" dirty="0"/>
              <a:t>Every counter will counter number of cycles.</a:t>
            </a:r>
          </a:p>
          <a:p>
            <a:r>
              <a:rPr lang="en-US" dirty="0"/>
              <a:t>Output will be  0 or 1 depending on counter </a:t>
            </a:r>
            <a:r>
              <a:rPr lang="en-US" dirty="0" smtClean="0"/>
              <a:t>values.</a:t>
            </a:r>
            <a:endParaRPr lang="en-US" dirty="0"/>
          </a:p>
          <a:p>
            <a:endParaRPr lang="en-US" dirty="0"/>
          </a:p>
        </p:txBody>
      </p:sp>
    </p:spTree>
    <p:extLst>
      <p:ext uri="{BB962C8B-B14F-4D97-AF65-F5344CB8AC3E}">
        <p14:creationId xmlns:p14="http://schemas.microsoft.com/office/powerpoint/2010/main" val="21762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500"/>
                                        <p:tgtEl>
                                          <p:spTgt spid="1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fade">
                                      <p:cBhvr>
                                        <p:cTn id="36"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Limitations of RO-PUF</a:t>
            </a:r>
          </a:p>
        </p:txBody>
      </p:sp>
      <p:sp>
        <p:nvSpPr>
          <p:cNvPr id="3" name="Content Placeholder 2"/>
          <p:cNvSpPr>
            <a:spLocks noGrp="1"/>
          </p:cNvSpPr>
          <p:nvPr>
            <p:ph sz="half" idx="1"/>
          </p:nvPr>
        </p:nvSpPr>
        <p:spPr/>
        <p:txBody>
          <a:bodyPr/>
          <a:lstStyle/>
          <a:p>
            <a:r>
              <a:rPr lang="en-US" dirty="0"/>
              <a:t>Sensitive to temperature variations</a:t>
            </a:r>
          </a:p>
          <a:p>
            <a:r>
              <a:rPr lang="en-US" dirty="0"/>
              <a:t>Limited number of Outputs</a:t>
            </a:r>
          </a:p>
          <a:p>
            <a:r>
              <a:rPr lang="en-US" dirty="0"/>
              <a:t>Limited number of Challenge Response Pairs</a:t>
            </a:r>
          </a:p>
          <a:p>
            <a:endParaRPr lang="en-US" dirty="0"/>
          </a:p>
        </p:txBody>
      </p:sp>
      <p:pic>
        <p:nvPicPr>
          <p:cNvPr id="8" name="Content Placeholder 4"/>
          <p:cNvPicPr>
            <a:picLocks noGrp="1" noChangeAspect="1"/>
          </p:cNvPicPr>
          <p:nvPr>
            <p:ph sz="half" idx="2"/>
          </p:nvPr>
        </p:nvPicPr>
        <p:blipFill>
          <a:blip r:embed="rId2"/>
          <a:stretch>
            <a:fillRect/>
          </a:stretch>
        </p:blipFill>
        <p:spPr>
          <a:xfrm>
            <a:off x="6364288" y="2194560"/>
            <a:ext cx="4754562" cy="3243739"/>
          </a:xfrm>
          <a:prstGeom prst="rect">
            <a:avLst/>
          </a:prstGeom>
        </p:spPr>
      </p:pic>
    </p:spTree>
    <p:extLst>
      <p:ext uri="{BB962C8B-B14F-4D97-AF65-F5344CB8AC3E}">
        <p14:creationId xmlns:p14="http://schemas.microsoft.com/office/powerpoint/2010/main" val="277454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attacker always pops up</a:t>
            </a:r>
            <a:endParaRPr lang="en-US" dirty="0"/>
          </a:p>
        </p:txBody>
      </p:sp>
      <p:sp>
        <p:nvSpPr>
          <p:cNvPr id="3" name="Content Placeholder 2"/>
          <p:cNvSpPr>
            <a:spLocks noGrp="1"/>
          </p:cNvSpPr>
          <p:nvPr>
            <p:ph idx="4294967295"/>
          </p:nvPr>
        </p:nvSpPr>
        <p:spPr>
          <a:xfrm>
            <a:off x="1676400" y="2093913"/>
            <a:ext cx="10515600" cy="3948112"/>
          </a:xfrm>
        </p:spPr>
        <p:txBody>
          <a:bodyPr>
            <a:normAutofit/>
          </a:bodyPr>
          <a:lstStyle/>
          <a:p>
            <a:r>
              <a:rPr lang="en-US" dirty="0" smtClean="0"/>
              <a:t>PUFs used to store memory (sRAMs) are the vulnerable to attacks because,</a:t>
            </a:r>
          </a:p>
          <a:p>
            <a:pPr lvl="1"/>
            <a:r>
              <a:rPr lang="en-US" dirty="0" smtClean="0"/>
              <a:t>They are </a:t>
            </a:r>
            <a:r>
              <a:rPr lang="en-US" dirty="0" smtClean="0"/>
              <a:t>not </a:t>
            </a:r>
            <a:r>
              <a:rPr lang="en-US" dirty="0"/>
              <a:t>M</a:t>
            </a:r>
            <a:r>
              <a:rPr lang="en-US" dirty="0" smtClean="0"/>
              <a:t>anufacturer </a:t>
            </a:r>
            <a:r>
              <a:rPr lang="en-US" dirty="0" smtClean="0"/>
              <a:t>Resistant</a:t>
            </a:r>
          </a:p>
          <a:p>
            <a:pPr lvl="1"/>
            <a:r>
              <a:rPr lang="en-US" dirty="0" smtClean="0"/>
              <a:t>Nature of Response</a:t>
            </a:r>
          </a:p>
          <a:p>
            <a:pPr lvl="1"/>
            <a:r>
              <a:rPr lang="en-US" dirty="0" smtClean="0"/>
              <a:t>Controlled</a:t>
            </a:r>
          </a:p>
          <a:p>
            <a:r>
              <a:rPr lang="en-US" dirty="0" smtClean="0"/>
              <a:t>In IEEE HOST 2013, an sRAM PUF was cloned to generate an identical response to a same input.</a:t>
            </a:r>
          </a:p>
          <a:p>
            <a:r>
              <a:rPr lang="en-US" dirty="0" smtClean="0"/>
              <a:t>The attackers used a “Focused Ion Beam Circuit Edit” for the same.</a:t>
            </a:r>
          </a:p>
          <a:p>
            <a:pPr marL="0" indent="0">
              <a:buNone/>
            </a:pPr>
            <a:r>
              <a:rPr lang="en-US" dirty="0"/>
              <a:t>	</a:t>
            </a:r>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40059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0210" y="136467"/>
            <a:ext cx="6317673" cy="6086764"/>
          </a:xfrm>
          <a:ln>
            <a:noFill/>
          </a:ln>
        </p:spPr>
      </p:pic>
      <p:sp>
        <p:nvSpPr>
          <p:cNvPr id="12" name="Rectangle 11"/>
          <p:cNvSpPr/>
          <p:nvPr/>
        </p:nvSpPr>
        <p:spPr>
          <a:xfrm>
            <a:off x="3606799" y="99522"/>
            <a:ext cx="2492248" cy="281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314622" y="99522"/>
            <a:ext cx="2492248" cy="281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06887" y="3142904"/>
            <a:ext cx="2492248" cy="281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314622" y="3142904"/>
            <a:ext cx="2492248" cy="2810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606799" y="6456081"/>
            <a:ext cx="5651084" cy="261610"/>
          </a:xfrm>
          <a:prstGeom prst="rect">
            <a:avLst/>
          </a:prstGeom>
        </p:spPr>
        <p:txBody>
          <a:bodyPr wrap="square">
            <a:spAutoFit/>
          </a:bodyPr>
          <a:lstStyle/>
          <a:p>
            <a:r>
              <a:rPr lang="en-US" sz="1100" dirty="0"/>
              <a:t>Saar Drimer, </a:t>
            </a:r>
            <a:r>
              <a:rPr lang="en-US" sz="1100" i="1" dirty="0"/>
              <a:t>Volatile FPGA Design Security – A Survey, </a:t>
            </a:r>
            <a:r>
              <a:rPr lang="en-US" sz="1100" dirty="0"/>
              <a:t>v0.96, April 2008.</a:t>
            </a:r>
          </a:p>
        </p:txBody>
      </p:sp>
    </p:spTree>
    <p:extLst>
      <p:ext uri="{BB962C8B-B14F-4D97-AF65-F5344CB8AC3E}">
        <p14:creationId xmlns:p14="http://schemas.microsoft.com/office/powerpoint/2010/main" val="23764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Design and manufacture flow</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99916" y="2049806"/>
            <a:ext cx="4736654" cy="2579083"/>
          </a:xfrm>
        </p:spPr>
      </p:pic>
      <p:sp>
        <p:nvSpPr>
          <p:cNvPr id="8" name="Content Placeholder 7"/>
          <p:cNvSpPr>
            <a:spLocks noGrp="1"/>
          </p:cNvSpPr>
          <p:nvPr>
            <p:ph sz="half" idx="2"/>
          </p:nvPr>
        </p:nvSpPr>
        <p:spPr>
          <a:xfrm>
            <a:off x="1208238" y="4844530"/>
            <a:ext cx="9920010" cy="1327669"/>
          </a:xfrm>
        </p:spPr>
        <p:txBody>
          <a:bodyPr/>
          <a:lstStyle/>
          <a:p>
            <a:pPr marL="0" indent="0" algn="just">
              <a:buNone/>
            </a:pPr>
            <a:r>
              <a:rPr lang="en-US" dirty="0" smtClean="0"/>
              <a:t>Figure: Simplified depiction </a:t>
            </a:r>
            <a:r>
              <a:rPr lang="en-US" dirty="0"/>
              <a:t>of the FPGA design, manufacturing, packaging, and </a:t>
            </a:r>
            <a:r>
              <a:rPr lang="en-US" dirty="0" smtClean="0"/>
              <a:t>testing processes.</a:t>
            </a:r>
            <a:endParaRPr lang="en-US" dirty="0"/>
          </a:p>
        </p:txBody>
      </p:sp>
      <p:sp>
        <p:nvSpPr>
          <p:cNvPr id="5" name="Rectangle 4"/>
          <p:cNvSpPr/>
          <p:nvPr/>
        </p:nvSpPr>
        <p:spPr>
          <a:xfrm>
            <a:off x="3606799" y="6456081"/>
            <a:ext cx="5651084" cy="261610"/>
          </a:xfrm>
          <a:prstGeom prst="rect">
            <a:avLst/>
          </a:prstGeom>
        </p:spPr>
        <p:txBody>
          <a:bodyPr wrap="square">
            <a:spAutoFit/>
          </a:bodyPr>
          <a:lstStyle/>
          <a:p>
            <a:r>
              <a:rPr lang="en-US" sz="1100" dirty="0"/>
              <a:t>Saar Drimer, </a:t>
            </a:r>
            <a:r>
              <a:rPr lang="en-US" sz="1100" i="1" dirty="0"/>
              <a:t>Volatile FPGA Design Security – A Survey, </a:t>
            </a:r>
            <a:r>
              <a:rPr lang="en-US" sz="1100" dirty="0"/>
              <a:t>v0.96, April 2008.</a:t>
            </a:r>
          </a:p>
        </p:txBody>
      </p:sp>
    </p:spTree>
    <p:extLst>
      <p:ext uri="{BB962C8B-B14F-4D97-AF65-F5344CB8AC3E}">
        <p14:creationId xmlns:p14="http://schemas.microsoft.com/office/powerpoint/2010/main" val="188734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Development, manufacturing and distribution of an fpga-BASED SYSTEM</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9975" y="2711412"/>
            <a:ext cx="4754563" cy="2943301"/>
          </a:xfrm>
        </p:spPr>
      </p:pic>
      <p:sp>
        <p:nvSpPr>
          <p:cNvPr id="4" name="Content Placeholder 3"/>
          <p:cNvSpPr>
            <a:spLocks noGrp="1"/>
          </p:cNvSpPr>
          <p:nvPr>
            <p:ph sz="half" idx="2"/>
          </p:nvPr>
        </p:nvSpPr>
        <p:spPr>
          <a:xfrm>
            <a:off x="6364224" y="2711412"/>
            <a:ext cx="4754880" cy="3460788"/>
          </a:xfrm>
        </p:spPr>
        <p:txBody>
          <a:bodyPr/>
          <a:lstStyle/>
          <a:p>
            <a:pPr marL="0" indent="0" algn="just">
              <a:buNone/>
            </a:pPr>
            <a:r>
              <a:rPr lang="en-US" dirty="0" smtClean="0"/>
              <a:t>Figure: Development</a:t>
            </a:r>
            <a:r>
              <a:rPr lang="en-US" dirty="0"/>
              <a:t>, manufacturing, and distribution of an FPGA-based </a:t>
            </a:r>
            <a:r>
              <a:rPr lang="en-US" dirty="0" smtClean="0"/>
              <a:t>system. </a:t>
            </a:r>
          </a:p>
        </p:txBody>
      </p:sp>
      <p:sp>
        <p:nvSpPr>
          <p:cNvPr id="6" name="Rectangle 5"/>
          <p:cNvSpPr/>
          <p:nvPr/>
        </p:nvSpPr>
        <p:spPr>
          <a:xfrm>
            <a:off x="3606799" y="6456081"/>
            <a:ext cx="5651084" cy="261610"/>
          </a:xfrm>
          <a:prstGeom prst="rect">
            <a:avLst/>
          </a:prstGeom>
        </p:spPr>
        <p:txBody>
          <a:bodyPr wrap="square">
            <a:spAutoFit/>
          </a:bodyPr>
          <a:lstStyle/>
          <a:p>
            <a:r>
              <a:rPr lang="en-US" sz="1100" dirty="0"/>
              <a:t>Saar Drimer, </a:t>
            </a:r>
            <a:r>
              <a:rPr lang="en-US" sz="1100" i="1" dirty="0"/>
              <a:t>Volatile FPGA Design Security – A Survey, </a:t>
            </a:r>
            <a:r>
              <a:rPr lang="en-US" sz="1100" dirty="0"/>
              <a:t>v0.96, April 2008.</a:t>
            </a:r>
          </a:p>
        </p:txBody>
      </p:sp>
    </p:spTree>
    <p:extLst>
      <p:ext uri="{BB962C8B-B14F-4D97-AF65-F5344CB8AC3E}">
        <p14:creationId xmlns:p14="http://schemas.microsoft.com/office/powerpoint/2010/main" val="4271934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Weakest link in SRAM-based devices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4999" b="-1051"/>
          <a:stretch/>
        </p:blipFill>
        <p:spPr>
          <a:xfrm>
            <a:off x="3232727" y="1690688"/>
            <a:ext cx="5606473" cy="4130678"/>
          </a:xfrm>
        </p:spPr>
      </p:pic>
      <p:sp>
        <p:nvSpPr>
          <p:cNvPr id="3" name="Rectangle 2"/>
          <p:cNvSpPr/>
          <p:nvPr/>
        </p:nvSpPr>
        <p:spPr>
          <a:xfrm>
            <a:off x="1006763" y="6126170"/>
            <a:ext cx="10058400" cy="261610"/>
          </a:xfrm>
          <a:prstGeom prst="rect">
            <a:avLst/>
          </a:prstGeom>
        </p:spPr>
        <p:txBody>
          <a:bodyPr wrap="square">
            <a:spAutoFit/>
          </a:bodyPr>
          <a:lstStyle/>
          <a:p>
            <a:r>
              <a:rPr lang="en-US" sz="1100" dirty="0" smtClean="0"/>
              <a:t>B</a:t>
            </a:r>
            <a:r>
              <a:rPr lang="en-US" sz="1100" dirty="0"/>
              <a:t>. Dipert. Cunning circuits confound crooks. http://</a:t>
            </a:r>
            <a:r>
              <a:rPr lang="en-US" sz="1100" dirty="0" smtClean="0"/>
              <a:t>www.e-insite.net/ednmag/contents/images/21df2.pdf</a:t>
            </a:r>
            <a:r>
              <a:rPr lang="en-US" sz="1100" dirty="0"/>
              <a:t>, October 12 2000.</a:t>
            </a:r>
          </a:p>
        </p:txBody>
      </p:sp>
    </p:spTree>
    <p:extLst>
      <p:ext uri="{BB962C8B-B14F-4D97-AF65-F5344CB8AC3E}">
        <p14:creationId xmlns:p14="http://schemas.microsoft.com/office/powerpoint/2010/main" val="11398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4776</Words>
  <Application>Microsoft Office PowerPoint</Application>
  <PresentationFormat>Widescreen</PresentationFormat>
  <Paragraphs>604</Paragraphs>
  <Slides>52</Slides>
  <Notes>32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Cambria Math</vt:lpstr>
      <vt:lpstr>Rockwell</vt:lpstr>
      <vt:lpstr>Rockwell Condensed</vt:lpstr>
      <vt:lpstr>Wingdings</vt:lpstr>
      <vt:lpstr>Wood Type</vt:lpstr>
      <vt:lpstr>FPGA Security and Cryptographic       Application Generating Stream Cyphers </vt:lpstr>
      <vt:lpstr>outline</vt:lpstr>
      <vt:lpstr>What is Security (from a networking aspect)? </vt:lpstr>
      <vt:lpstr>How is it relevant to an FPGA?</vt:lpstr>
      <vt:lpstr>Why would someone attack the FPGA?</vt:lpstr>
      <vt:lpstr>PowerPoint Presentation</vt:lpstr>
      <vt:lpstr>Design and manufacture flow</vt:lpstr>
      <vt:lpstr>Development, manufacturing and distribution of an fpga-BASED SYSTEM</vt:lpstr>
      <vt:lpstr>Weakest link in SRAM-based devices</vt:lpstr>
      <vt:lpstr>Things to secure in FPGA</vt:lpstr>
      <vt:lpstr>Why do you need to secure a bitstream?</vt:lpstr>
      <vt:lpstr>Why do you need to secure the configuration of the FPGA?</vt:lpstr>
      <vt:lpstr>Types of attack</vt:lpstr>
      <vt:lpstr>Type of bitstream Attacks</vt:lpstr>
      <vt:lpstr>classification</vt:lpstr>
      <vt:lpstr>1. Black Box Attack</vt:lpstr>
      <vt:lpstr>Example</vt:lpstr>
      <vt:lpstr>Logic Circuit</vt:lpstr>
      <vt:lpstr>Prevention </vt:lpstr>
      <vt:lpstr>Complexity of the Black Box Attack</vt:lpstr>
      <vt:lpstr>2. Reverse-Engineering of Bitstreams</vt:lpstr>
      <vt:lpstr>prevention</vt:lpstr>
      <vt:lpstr>3. Cloning of Sram FPGAs</vt:lpstr>
      <vt:lpstr>Prevention </vt:lpstr>
      <vt:lpstr>Description</vt:lpstr>
      <vt:lpstr>4. Readback Attack</vt:lpstr>
      <vt:lpstr>prevention</vt:lpstr>
      <vt:lpstr>5. Side Channel Attacks </vt:lpstr>
      <vt:lpstr>5.1 Simple em attack</vt:lpstr>
      <vt:lpstr>5.1 Simple em attack</vt:lpstr>
      <vt:lpstr>How can WE fix this ?</vt:lpstr>
      <vt:lpstr>5.2 DIFFERENTIAL EM ATTACK</vt:lpstr>
      <vt:lpstr>5.3 SIMPLE POWER ANALYSIS</vt:lpstr>
      <vt:lpstr>5.4 Differential power analysis</vt:lpstr>
      <vt:lpstr>5.5 Light Emission as a side channel  </vt:lpstr>
      <vt:lpstr>5.6 Light Emission as a side channel  </vt:lpstr>
      <vt:lpstr>Prevention</vt:lpstr>
      <vt:lpstr>Changing the configuration of fpga</vt:lpstr>
      <vt:lpstr>Temperature/Voltage Monitoring and Alarms (Detection)</vt:lpstr>
      <vt:lpstr>PREVENTION</vt:lpstr>
      <vt:lpstr>Injection of FAULT’s</vt:lpstr>
      <vt:lpstr>Injection of FAULTs</vt:lpstr>
      <vt:lpstr>Injection of FAULTs</vt:lpstr>
      <vt:lpstr>Prevention </vt:lpstr>
      <vt:lpstr>REST OF THEM</vt:lpstr>
      <vt:lpstr>prevention</vt:lpstr>
      <vt:lpstr>What are PUFs?</vt:lpstr>
      <vt:lpstr>Why are PUFs used in cryptographic applications?</vt:lpstr>
      <vt:lpstr>Main Types of PUFs</vt:lpstr>
      <vt:lpstr>RO-PUF</vt:lpstr>
      <vt:lpstr>Limitations of RO-PUF</vt:lpstr>
      <vt:lpstr>Some attacker always pops 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FPGA Security and Cryptographic       Application Generating Stream Cyphers </dc:title>
  <dc:creator>Shemal Shroff</dc:creator>
  <cp:lastModifiedBy>Shemal Shroff</cp:lastModifiedBy>
  <cp:revision>1</cp:revision>
  <dcterms:created xsi:type="dcterms:W3CDTF">2014-04-28T19:24:24Z</dcterms:created>
  <dcterms:modified xsi:type="dcterms:W3CDTF">2014-04-28T19:25:17Z</dcterms:modified>
</cp:coreProperties>
</file>