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454" r:id="rId3"/>
    <p:sldId id="416" r:id="rId4"/>
    <p:sldId id="417" r:id="rId5"/>
    <p:sldId id="418" r:id="rId6"/>
    <p:sldId id="456" r:id="rId7"/>
    <p:sldId id="419" r:id="rId8"/>
    <p:sldId id="449" r:id="rId9"/>
    <p:sldId id="380" r:id="rId10"/>
    <p:sldId id="382" r:id="rId11"/>
    <p:sldId id="383" r:id="rId12"/>
    <p:sldId id="384" r:id="rId13"/>
    <p:sldId id="422" r:id="rId14"/>
    <p:sldId id="425" r:id="rId15"/>
    <p:sldId id="426" r:id="rId16"/>
    <p:sldId id="424" r:id="rId17"/>
    <p:sldId id="385" r:id="rId18"/>
    <p:sldId id="386" r:id="rId19"/>
    <p:sldId id="387" r:id="rId20"/>
    <p:sldId id="450" r:id="rId21"/>
    <p:sldId id="415" r:id="rId22"/>
    <p:sldId id="427" r:id="rId23"/>
    <p:sldId id="429" r:id="rId24"/>
    <p:sldId id="428" r:id="rId25"/>
    <p:sldId id="430" r:id="rId26"/>
    <p:sldId id="432" r:id="rId27"/>
    <p:sldId id="433" r:id="rId28"/>
    <p:sldId id="434" r:id="rId29"/>
    <p:sldId id="435" r:id="rId30"/>
    <p:sldId id="437" r:id="rId31"/>
    <p:sldId id="438" r:id="rId32"/>
    <p:sldId id="439" r:id="rId33"/>
    <p:sldId id="431" r:id="rId34"/>
    <p:sldId id="442" r:id="rId35"/>
    <p:sldId id="444" r:id="rId36"/>
    <p:sldId id="445" r:id="rId37"/>
    <p:sldId id="447" r:id="rId38"/>
    <p:sldId id="448" r:id="rId39"/>
    <p:sldId id="451" r:id="rId40"/>
    <p:sldId id="397" r:id="rId41"/>
    <p:sldId id="455" r:id="rId42"/>
    <p:sldId id="453" r:id="rId43"/>
    <p:sldId id="459" r:id="rId44"/>
    <p:sldId id="263" r:id="rId45"/>
    <p:sldId id="446" r:id="rId46"/>
    <p:sldId id="414" r:id="rId47"/>
    <p:sldId id="457" r:id="rId48"/>
    <p:sldId id="458" r:id="rId49"/>
    <p:sldId id="26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FF11D2"/>
    <a:srgbClr val="E3EBF5"/>
    <a:srgbClr val="E0E9F4"/>
    <a:srgbClr val="F9F9F9"/>
    <a:srgbClr val="FFFFFF"/>
    <a:srgbClr val="004821"/>
    <a:srgbClr val="C2009D"/>
    <a:srgbClr val="20215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2" autoAdjust="0"/>
    <p:restoredTop sz="99516" autoAdjust="0"/>
  </p:normalViewPr>
  <p:slideViewPr>
    <p:cSldViewPr snapToObjects="1">
      <p:cViewPr varScale="1">
        <p:scale>
          <a:sx n="93" d="100"/>
          <a:sy n="93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amed\Dropbox\PhD\Software\noclynx\docs\credits\third_fu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amed\Dropbox\PhD\publications\fpl16\images\multislave_xp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amed\Dropbox\PhD\publications\fpl16\images\multislave_xpu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hamed\Dropbox\PhD\publications\fpl16\images\overall_are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amed\Dropbox\PhD\publications\fpl16\images\multislave_xpu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amed\Dropbox\PhD\Software\noclynx\docs\credits\third_fu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2"/>
          <c:tx>
            <c:v>LYNX NoC</c:v>
          </c:tx>
          <c:spPr>
            <a:ln>
              <a:noFill/>
            </a:ln>
          </c:spPr>
          <c:marker>
            <c:symbol val="x"/>
            <c:size val="10"/>
            <c:spPr>
              <a:noFill/>
              <a:ln w="19050" cap="flat">
                <a:solidFill>
                  <a:schemeClr val="accent2">
                    <a:lumMod val="75000"/>
                  </a:schemeClr>
                </a:solidFill>
                <a:miter lim="800000"/>
              </a:ln>
            </c:spPr>
          </c:marker>
          <c:trendline>
            <c:spPr>
              <a:ln w="12700">
                <a:solidFill>
                  <a:schemeClr val="accent2">
                    <a:lumMod val="75000"/>
                  </a:schemeClr>
                </a:solidFill>
              </a:ln>
            </c:spPr>
            <c:trendlineType val="log"/>
            <c:dispRSqr val="0"/>
            <c:dispEq val="0"/>
          </c:trendline>
          <c:xVal>
            <c:numRef>
              <c:f>'Noc Summary'!$B$3:$B$16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xVal>
          <c:yVal>
            <c:numRef>
              <c:f>'Noc Summary'!$F$3:$F$16</c:f>
              <c:numCache>
                <c:formatCode>General</c:formatCode>
                <c:ptCount val="14"/>
                <c:pt idx="0">
                  <c:v>17.03964101139</c:v>
                </c:pt>
                <c:pt idx="1">
                  <c:v>17.83937352617</c:v>
                </c:pt>
                <c:pt idx="2">
                  <c:v>16.843615264629999</c:v>
                </c:pt>
                <c:pt idx="3">
                  <c:v>21.849153484600002</c:v>
                </c:pt>
                <c:pt idx="4">
                  <c:v>20.680778975400003</c:v>
                </c:pt>
                <c:pt idx="5">
                  <c:v>18.022227061900001</c:v>
                </c:pt>
                <c:pt idx="6">
                  <c:v>21.0040355822</c:v>
                </c:pt>
                <c:pt idx="7">
                  <c:v>23.990996959900002</c:v>
                </c:pt>
                <c:pt idx="8">
                  <c:v>26.983068958800001</c:v>
                </c:pt>
                <c:pt idx="9">
                  <c:v>18.193323981300001</c:v>
                </c:pt>
                <c:pt idx="10">
                  <c:v>20.672365592600002</c:v>
                </c:pt>
                <c:pt idx="11">
                  <c:v>22.078349084899997</c:v>
                </c:pt>
                <c:pt idx="12">
                  <c:v>24.5711540223</c:v>
                </c:pt>
                <c:pt idx="13">
                  <c:v>26.591107243100002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080-4BA9-9BE3-15E7A328E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04640"/>
        <c:axId val="111915008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0"/>
                <c:tx>
                  <c:v>Qsys Bus (with clock crossing)</c:v>
                </c:tx>
                <c:spPr>
                  <a:ln w="28575">
                    <a:noFill/>
                  </a:ln>
                </c:spPr>
                <c:marker>
                  <c:symbol val="square"/>
                  <c:size val="9"/>
                  <c:spPr>
                    <a:noFill/>
                    <a:ln w="19050" cap="flat">
                      <a:solidFill>
                        <a:schemeClr val="accent1">
                          <a:lumMod val="75000"/>
                        </a:schemeClr>
                      </a:solidFill>
                      <a:miter lim="800000"/>
                    </a:ln>
                  </c:spPr>
                </c:marker>
                <c:trendline>
                  <c:spPr>
                    <a:ln w="12700">
                      <a:solidFill>
                        <a:schemeClr val="accent1">
                          <a:lumMod val="75000"/>
                        </a:schemeClr>
                      </a:solidFill>
                    </a:ln>
                  </c:spPr>
                  <c:trendlineType val="linear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'Bus Summary'!$B$20:$B$33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10</c:v>
                      </c:pt>
                      <c:pt idx="9">
                        <c:v>11</c:v>
                      </c:pt>
                      <c:pt idx="10">
                        <c:v>12</c:v>
                      </c:pt>
                      <c:pt idx="11">
                        <c:v>13</c:v>
                      </c:pt>
                      <c:pt idx="12">
                        <c:v>14</c:v>
                      </c:pt>
                      <c:pt idx="13">
                        <c:v>15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'Bus Summary'!$E$20:$E$33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10</c:v>
                      </c:pt>
                      <c:pt idx="1">
                        <c:v>14</c:v>
                      </c:pt>
                      <c:pt idx="2">
                        <c:v>18</c:v>
                      </c:pt>
                      <c:pt idx="3">
                        <c:v>22</c:v>
                      </c:pt>
                      <c:pt idx="4">
                        <c:v>26</c:v>
                      </c:pt>
                      <c:pt idx="5">
                        <c:v>30</c:v>
                      </c:pt>
                      <c:pt idx="6">
                        <c:v>34</c:v>
                      </c:pt>
                      <c:pt idx="7">
                        <c:v>38</c:v>
                      </c:pt>
                      <c:pt idx="8">
                        <c:v>42</c:v>
                      </c:pt>
                      <c:pt idx="9">
                        <c:v>46</c:v>
                      </c:pt>
                      <c:pt idx="10">
                        <c:v>50</c:v>
                      </c:pt>
                      <c:pt idx="11">
                        <c:v>54</c:v>
                      </c:pt>
                      <c:pt idx="12">
                        <c:v>58</c:v>
                      </c:pt>
                      <c:pt idx="13">
                        <c:v>62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0-7080-4BA9-9BE3-15E7A328E76E}"/>
                  </c:ext>
                </c:extLst>
              </c15:ser>
            </c15:filteredScatterSeries>
            <c15:filteredScatterSeries>
              <c15:ser>
                <c:idx val="0"/>
                <c:order val="1"/>
                <c:tx>
                  <c:v>Qsys Bus (no clock crossing)</c:v>
                </c:tx>
                <c:spPr>
                  <a:ln>
                    <a:noFill/>
                  </a:ln>
                </c:spPr>
                <c:marker>
                  <c:symbol val="diamond"/>
                  <c:size val="13"/>
                  <c:spPr>
                    <a:noFill/>
                    <a:ln w="19050" cap="flat">
                      <a:solidFill>
                        <a:schemeClr val="accent3">
                          <a:lumMod val="75000"/>
                        </a:schemeClr>
                      </a:solidFill>
                      <a:miter lim="800000"/>
                    </a:ln>
                  </c:spPr>
                </c:marker>
                <c:trendline>
                  <c:spPr>
                    <a:ln w="12700">
                      <a:solidFill>
                        <a:schemeClr val="accent3">
                          <a:lumMod val="75000"/>
                        </a:schemeClr>
                      </a:solidFill>
                    </a:ln>
                  </c:spPr>
                  <c:trendlineType val="linear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'Bus Summary'!$B$3:$B$16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10</c:v>
                      </c:pt>
                      <c:pt idx="9">
                        <c:v>11</c:v>
                      </c:pt>
                      <c:pt idx="10">
                        <c:v>12</c:v>
                      </c:pt>
                      <c:pt idx="11">
                        <c:v>13</c:v>
                      </c:pt>
                      <c:pt idx="12">
                        <c:v>14</c:v>
                      </c:pt>
                      <c:pt idx="13">
                        <c:v>15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'Bus Summary'!$E$3:$E$16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8</c:v>
                      </c:pt>
                      <c:pt idx="1">
                        <c:v>11</c:v>
                      </c:pt>
                      <c:pt idx="2">
                        <c:v>14</c:v>
                      </c:pt>
                      <c:pt idx="3">
                        <c:v>17</c:v>
                      </c:pt>
                      <c:pt idx="4">
                        <c:v>20</c:v>
                      </c:pt>
                      <c:pt idx="5">
                        <c:v>23</c:v>
                      </c:pt>
                      <c:pt idx="6">
                        <c:v>26</c:v>
                      </c:pt>
                      <c:pt idx="7">
                        <c:v>29</c:v>
                      </c:pt>
                      <c:pt idx="8">
                        <c:v>32</c:v>
                      </c:pt>
                      <c:pt idx="9">
                        <c:v>35</c:v>
                      </c:pt>
                      <c:pt idx="10">
                        <c:v>38</c:v>
                      </c:pt>
                      <c:pt idx="11">
                        <c:v>41</c:v>
                      </c:pt>
                      <c:pt idx="12">
                        <c:v>44</c:v>
                      </c:pt>
                      <c:pt idx="13">
                        <c:v>47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7080-4BA9-9BE3-15E7A328E76E}"/>
                  </c:ext>
                </c:extLst>
              </c15:ser>
            </c15:filteredScatterSeries>
          </c:ext>
        </c:extLst>
      </c:scatterChart>
      <c:valAx>
        <c:axId val="111904640"/>
        <c:scaling>
          <c:orientation val="minMax"/>
          <c:max val="16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800" b="0"/>
                  <a:t>Number of Masters</a:t>
                </a:r>
              </a:p>
            </c:rich>
          </c:tx>
          <c:layout>
            <c:manualLayout>
              <c:xMode val="edge"/>
              <c:yMode val="edge"/>
              <c:x val="0.43224793054714322"/>
              <c:y val="0.931467394109775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1915008"/>
        <c:crosses val="autoZero"/>
        <c:crossBetween val="midCat"/>
        <c:majorUnit val="3"/>
      </c:valAx>
      <c:valAx>
        <c:axId val="111915008"/>
        <c:scaling>
          <c:orientation val="minMax"/>
          <c:max val="7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Latency</a:t>
                </a:r>
                <a:r>
                  <a:rPr lang="en-CA" sz="1800" b="0" baseline="0"/>
                  <a:t> [Clock Cycles]</a:t>
                </a:r>
                <a:endParaRPr lang="en-CA" sz="1800" b="0"/>
              </a:p>
            </c:rich>
          </c:tx>
          <c:layout>
            <c:manualLayout>
              <c:xMode val="edge"/>
              <c:yMode val="edge"/>
              <c:x val="7.3188543739724837E-3"/>
              <c:y val="0.28127493140513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1904640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burst_size!$F$2</c:f>
              <c:strCache>
                <c:ptCount val="1"/>
                <c:pt idx="0">
                  <c:v>LYNX NoC (ROB)</c:v>
                </c:pt>
              </c:strCache>
            </c:strRef>
          </c:tx>
          <c:marker>
            <c:symbol val="x"/>
            <c:size val="11"/>
            <c:spPr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burst_size!$F$3:$F$7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D9F-457C-AA5D-A3C5301A1070}"/>
            </c:ext>
          </c:extLst>
        </c:ser>
        <c:ser>
          <c:idx val="2"/>
          <c:order val="1"/>
          <c:tx>
            <c:strRef>
              <c:f>burst_size!$E$2</c:f>
              <c:strCache>
                <c:ptCount val="1"/>
                <c:pt idx="0">
                  <c:v>LYNX NoC (VC)</c:v>
                </c:pt>
              </c:strCache>
            </c:strRef>
          </c:tx>
          <c:marker>
            <c:symbol val="square"/>
            <c:size val="11"/>
            <c:spPr>
              <a:noFill/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burst_size!$E$3:$E$7</c:f>
              <c:numCache>
                <c:formatCode>General</c:formatCode>
                <c:ptCount val="5"/>
                <c:pt idx="0">
                  <c:v>0.21052631578947367</c:v>
                </c:pt>
                <c:pt idx="1">
                  <c:v>0.4</c:v>
                </c:pt>
                <c:pt idx="2">
                  <c:v>0.72727272727272729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9F-457C-AA5D-A3C5301A1070}"/>
            </c:ext>
          </c:extLst>
        </c:ser>
        <c:ser>
          <c:idx val="1"/>
          <c:order val="3"/>
          <c:tx>
            <c:strRef>
              <c:f>burst_size!$D$2</c:f>
              <c:strCache>
                <c:ptCount val="1"/>
                <c:pt idx="0">
                  <c:v>LYNX NoC (Stall)</c:v>
                </c:pt>
              </c:strCache>
            </c:strRef>
          </c:tx>
          <c:marker>
            <c:symbol val="triangle"/>
            <c:size val="12"/>
            <c:spPr>
              <a:noFill/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burst_size!$D$3:$D$7</c:f>
              <c:numCache>
                <c:formatCode>General</c:formatCode>
                <c:ptCount val="5"/>
                <c:pt idx="0">
                  <c:v>5.2631578947368418E-2</c:v>
                </c:pt>
                <c:pt idx="1">
                  <c:v>0.1</c:v>
                </c:pt>
                <c:pt idx="2">
                  <c:v>0.18181818181818182</c:v>
                </c:pt>
                <c:pt idx="3">
                  <c:v>0.30769230769230771</c:v>
                </c:pt>
                <c:pt idx="4">
                  <c:v>0.47058823529411764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D9F-457C-AA5D-A3C5301A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05376"/>
        <c:axId val="11080768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2"/>
                <c:tx>
                  <c:strRef>
                    <c:extLst>
                      <c:ext uri="{02D57815-91ED-43cb-92C2-25804820EDAC}">
                        <c15:formulaRef>
                          <c15:sqref>burst_size!$C$2</c15:sqref>
                        </c15:formulaRef>
                      </c:ext>
                    </c:extLst>
                    <c:strCache>
                      <c:ptCount val="1"/>
                      <c:pt idx="0">
                        <c:v>Qsys Bus (Stall)</c:v>
                      </c:pt>
                    </c:strCache>
                  </c:strRef>
                </c:tx>
                <c:marker>
                  <c:symbol val="diamond"/>
                  <c:size val="12"/>
                  <c:spPr>
                    <a:noFill/>
                    <a:ln w="25400"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burst_size!$B$3:$B$7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8</c:v>
                      </c:pt>
                      <c:pt idx="4">
                        <c:v>16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burst_size!$C$3:$C$7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0.1111111111111111</c:v>
                      </c:pt>
                      <c:pt idx="1">
                        <c:v>0.2</c:v>
                      </c:pt>
                      <c:pt idx="2">
                        <c:v>0.33333333333333331</c:v>
                      </c:pt>
                      <c:pt idx="3">
                        <c:v>0.5</c:v>
                      </c:pt>
                      <c:pt idx="4">
                        <c:v>0.66666666666666663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CD9F-457C-AA5D-A3C5301A1070}"/>
                  </c:ext>
                </c:extLst>
              </c15:ser>
            </c15:filteredScatterSeries>
          </c:ext>
        </c:extLst>
      </c:scatterChart>
      <c:valAx>
        <c:axId val="110805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CA" sz="1800" b="0"/>
                  <a:t>Number</a:t>
                </a:r>
                <a:r>
                  <a:rPr lang="en-CA" sz="1800" b="0" baseline="0"/>
                  <a:t> of Consecutive Requests to Each Slave</a:t>
                </a:r>
                <a:endParaRPr lang="en-CA" sz="18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0807680"/>
        <c:crosses val="autoZero"/>
        <c:crossBetween val="midCat"/>
      </c:valAx>
      <c:valAx>
        <c:axId val="1108076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Throughput</a:t>
                </a:r>
                <a:r>
                  <a:rPr lang="en-CA" sz="1800" b="0" baseline="0"/>
                  <a:t> [Requests/Cycle]</a:t>
                </a:r>
                <a:endParaRPr lang="en-CA" sz="1800" b="0"/>
              </a:p>
            </c:rich>
          </c:tx>
          <c:layout>
            <c:manualLayout>
              <c:xMode val="edge"/>
              <c:yMode val="edge"/>
              <c:x val="7.2018833790151143E-4"/>
              <c:y val="0.158009432477862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0805376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6352061140291319"/>
          <c:y val="0.57923428027952983"/>
          <c:w val="0.28315465667556811"/>
          <c:h val="0.20439186828460751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burst_size!$F$2</c:f>
              <c:strCache>
                <c:ptCount val="1"/>
                <c:pt idx="0">
                  <c:v>LYNX NoC (ROB)</c:v>
                </c:pt>
              </c:strCache>
            </c:strRef>
          </c:tx>
          <c:marker>
            <c:symbol val="x"/>
            <c:size val="11"/>
            <c:spPr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burst_size!$F$3:$F$7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D9F-457C-AA5D-A3C5301A1070}"/>
            </c:ext>
          </c:extLst>
        </c:ser>
        <c:ser>
          <c:idx val="2"/>
          <c:order val="1"/>
          <c:tx>
            <c:strRef>
              <c:f>burst_size!$E$2</c:f>
              <c:strCache>
                <c:ptCount val="1"/>
                <c:pt idx="0">
                  <c:v>LYNX NoC (VC)</c:v>
                </c:pt>
              </c:strCache>
            </c:strRef>
          </c:tx>
          <c:marker>
            <c:symbol val="square"/>
            <c:size val="11"/>
            <c:spPr>
              <a:noFill/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burst_size!$E$3:$E$7</c:f>
              <c:numCache>
                <c:formatCode>General</c:formatCode>
                <c:ptCount val="5"/>
                <c:pt idx="0">
                  <c:v>0.21052631578947367</c:v>
                </c:pt>
                <c:pt idx="1">
                  <c:v>0.4</c:v>
                </c:pt>
                <c:pt idx="2">
                  <c:v>0.72727272727272729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9F-457C-AA5D-A3C5301A1070}"/>
            </c:ext>
          </c:extLst>
        </c:ser>
        <c:ser>
          <c:idx val="0"/>
          <c:order val="2"/>
          <c:tx>
            <c:strRef>
              <c:f>burst_size!$C$2</c:f>
              <c:strCache>
                <c:ptCount val="1"/>
                <c:pt idx="0">
                  <c:v>Qsys Bus (Stall)</c:v>
                </c:pt>
              </c:strCache>
            </c:strRef>
          </c:tx>
          <c:marker>
            <c:symbol val="diamond"/>
            <c:size val="12"/>
            <c:spPr>
              <a:noFill/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burst_size!$C$3:$C$7</c:f>
              <c:numCache>
                <c:formatCode>General</c:formatCode>
                <c:ptCount val="5"/>
                <c:pt idx="0">
                  <c:v>0.1111111111111111</c:v>
                </c:pt>
                <c:pt idx="1">
                  <c:v>0.2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0.66666666666666663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D9F-457C-AA5D-A3C5301A1070}"/>
            </c:ext>
          </c:extLst>
        </c:ser>
        <c:ser>
          <c:idx val="1"/>
          <c:order val="3"/>
          <c:tx>
            <c:strRef>
              <c:f>burst_size!$D$2</c:f>
              <c:strCache>
                <c:ptCount val="1"/>
                <c:pt idx="0">
                  <c:v>LYNX NoC (Stall)</c:v>
                </c:pt>
              </c:strCache>
            </c:strRef>
          </c:tx>
          <c:marker>
            <c:symbol val="triangle"/>
            <c:size val="12"/>
            <c:spPr>
              <a:noFill/>
              <a:ln w="25400"/>
            </c:spPr>
          </c:marker>
          <c:xVal>
            <c:numRef>
              <c:f>burst_size!$B$3:$B$7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xVal>
          <c:yVal>
            <c:numRef>
              <c:f>burst_size!$D$3:$D$7</c:f>
              <c:numCache>
                <c:formatCode>General</c:formatCode>
                <c:ptCount val="5"/>
                <c:pt idx="0">
                  <c:v>5.2631578947368418E-2</c:v>
                </c:pt>
                <c:pt idx="1">
                  <c:v>0.1</c:v>
                </c:pt>
                <c:pt idx="2">
                  <c:v>0.18181818181818182</c:v>
                </c:pt>
                <c:pt idx="3">
                  <c:v>0.30769230769230771</c:v>
                </c:pt>
                <c:pt idx="4">
                  <c:v>0.47058823529411764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D9F-457C-AA5D-A3C5301A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910720"/>
        <c:axId val="112913024"/>
      </c:scatterChart>
      <c:valAx>
        <c:axId val="112910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CA" sz="1800" b="0"/>
                  <a:t>Number</a:t>
                </a:r>
                <a:r>
                  <a:rPr lang="en-CA" sz="1800" b="0" baseline="0"/>
                  <a:t> of Consecutive Requests to Each Slave</a:t>
                </a:r>
                <a:endParaRPr lang="en-CA" sz="18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2913024"/>
        <c:crosses val="autoZero"/>
        <c:crossBetween val="midCat"/>
      </c:valAx>
      <c:valAx>
        <c:axId val="112913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Throughput</a:t>
                </a:r>
                <a:r>
                  <a:rPr lang="en-CA" sz="1800" b="0" baseline="0"/>
                  <a:t> [Requests/Cycle]</a:t>
                </a:r>
                <a:endParaRPr lang="en-CA" sz="1800" b="0"/>
              </a:p>
            </c:rich>
          </c:tx>
          <c:layout>
            <c:manualLayout>
              <c:xMode val="edge"/>
              <c:yMode val="edge"/>
              <c:x val="7.2018833790151143E-4"/>
              <c:y val="0.158009432477862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2910720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6352061140291319"/>
          <c:y val="0.57923428027952983"/>
          <c:w val="0.28315465667556811"/>
          <c:h val="0.20439186828460751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8"/>
          <c:order val="0"/>
          <c:tx>
            <c:strRef>
              <c:f>overall_area!$O$2</c:f>
              <c:strCache>
                <c:ptCount val="1"/>
                <c:pt idx="0">
                  <c:v>FPGA large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xVal>
          <c:yVal>
            <c:numRef>
              <c:f>overall_area!$O$3:$O$8</c:f>
              <c:numCache>
                <c:formatCode>General</c:formatCode>
                <c:ptCount val="6"/>
                <c:pt idx="0">
                  <c:v>46480</c:v>
                </c:pt>
                <c:pt idx="1">
                  <c:v>46480</c:v>
                </c:pt>
                <c:pt idx="2">
                  <c:v>46480</c:v>
                </c:pt>
                <c:pt idx="3">
                  <c:v>46480</c:v>
                </c:pt>
                <c:pt idx="4">
                  <c:v>46480</c:v>
                </c:pt>
                <c:pt idx="5">
                  <c:v>46480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6E6-4240-802F-116255482355}"/>
            </c:ext>
          </c:extLst>
        </c:ser>
        <c:ser>
          <c:idx val="7"/>
          <c:order val="1"/>
          <c:tx>
            <c:strRef>
              <c:f>overall_area!$N$2</c:f>
              <c:strCache>
                <c:ptCount val="1"/>
                <c:pt idx="0">
                  <c:v>FPGA small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xVal>
          <c:yVal>
            <c:numRef>
              <c:f>overall_area!$N$3:$N$8</c:f>
              <c:numCache>
                <c:formatCode>General</c:formatCode>
                <c:ptCount val="6"/>
                <c:pt idx="0">
                  <c:v>11652</c:v>
                </c:pt>
                <c:pt idx="1">
                  <c:v>11652</c:v>
                </c:pt>
                <c:pt idx="2">
                  <c:v>11652</c:v>
                </c:pt>
                <c:pt idx="3">
                  <c:v>11652</c:v>
                </c:pt>
                <c:pt idx="4">
                  <c:v>11652</c:v>
                </c:pt>
                <c:pt idx="5">
                  <c:v>11652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6E6-4240-802F-116255482355}"/>
            </c:ext>
          </c:extLst>
        </c:ser>
        <c:ser>
          <c:idx val="5"/>
          <c:order val="2"/>
          <c:tx>
            <c:strRef>
              <c:f>overall_area!$L$2</c:f>
              <c:strCache>
                <c:ptCount val="1"/>
                <c:pt idx="0">
                  <c:v>Qsys (Crossbar - 2 clocks)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circle"/>
            <c:size val="12"/>
            <c:spPr>
              <a:noFill/>
              <a:ln w="25400">
                <a:solidFill>
                  <a:schemeClr val="accent4">
                    <a:lumMod val="75000"/>
                  </a:schemeClr>
                </a:solidFill>
              </a:ln>
            </c:spPr>
          </c:marker>
          <c:dPt>
            <c:idx val="5"/>
            <c:bubble3D val="0"/>
            <c:spPr>
              <a:ln w="25400">
                <a:solidFill>
                  <a:schemeClr val="accent4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6E6-4240-802F-116255482355}"/>
              </c:ext>
            </c:extLst>
          </c:dPt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xVal>
          <c:yVal>
            <c:numRef>
              <c:f>overall_area!$L$3:$L$8</c:f>
              <c:numCache>
                <c:formatCode>0.00</c:formatCode>
                <c:ptCount val="6"/>
                <c:pt idx="1">
                  <c:v>258.93</c:v>
                </c:pt>
                <c:pt idx="2">
                  <c:v>812.73</c:v>
                </c:pt>
                <c:pt idx="3">
                  <c:v>2886.17</c:v>
                </c:pt>
                <c:pt idx="4">
                  <c:v>10789.67</c:v>
                </c:pt>
                <c:pt idx="5">
                  <c:v>62759.25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6E6-4240-802F-116255482355}"/>
            </c:ext>
          </c:extLst>
        </c:ser>
        <c:ser>
          <c:idx val="4"/>
          <c:order val="4"/>
          <c:tx>
            <c:strRef>
              <c:f>overall_area!$K$2</c:f>
              <c:strCache>
                <c:ptCount val="1"/>
                <c:pt idx="0">
                  <c:v>Qsys (Multiple Slaves - 2 clocks)</c:v>
                </c:pt>
              </c:strCache>
              <c:extLst xmlns:c15="http://schemas.microsoft.com/office/drawing/2012/chart"/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star"/>
            <c:size val="12"/>
            <c:spPr>
              <a:ln w="25400">
                <a:solidFill>
                  <a:schemeClr val="accent1"/>
                </a:solidFill>
              </a:ln>
            </c:spPr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  <c:extLst xmlns:c15="http://schemas.microsoft.com/office/drawing/2012/chart"/>
            </c:numRef>
          </c:xVal>
          <c:yVal>
            <c:numRef>
              <c:f>overall_area!$K$3:$K$8</c:f>
              <c:numCache>
                <c:formatCode>0.00</c:formatCode>
                <c:ptCount val="6"/>
                <c:pt idx="0">
                  <c:v>168.67</c:v>
                </c:pt>
                <c:pt idx="1">
                  <c:v>324.43</c:v>
                </c:pt>
                <c:pt idx="2">
                  <c:v>632.54</c:v>
                </c:pt>
                <c:pt idx="3">
                  <c:v>1240.92</c:v>
                </c:pt>
                <c:pt idx="4">
                  <c:v>2468.89</c:v>
                </c:pt>
                <c:pt idx="5">
                  <c:v>4925.41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6-66E6-4240-802F-116255482355}"/>
            </c:ext>
          </c:extLst>
        </c:ser>
        <c:ser>
          <c:idx val="3"/>
          <c:order val="6"/>
          <c:tx>
            <c:strRef>
              <c:f>overall_area!$J$2</c:f>
              <c:strCache>
                <c:ptCount val="1"/>
                <c:pt idx="0">
                  <c:v>Qsys (Multiple Masters - 2 clocks)</c:v>
                </c:pt>
              </c:strCache>
              <c:extLst xmlns:c15="http://schemas.microsoft.com/office/drawing/2012/chart"/>
            </c:strRef>
          </c:tx>
          <c:spPr>
            <a:ln w="25400">
              <a:solidFill>
                <a:schemeClr val="accent3">
                  <a:lumMod val="75000"/>
                </a:schemeClr>
              </a:solidFill>
            </a:ln>
          </c:spPr>
          <c:marker>
            <c:symbol val="square"/>
            <c:size val="12"/>
            <c:spPr>
              <a:noFill/>
              <a:ln w="25400">
                <a:solidFill>
                  <a:schemeClr val="accent3">
                    <a:lumMod val="75000"/>
                  </a:schemeClr>
                </a:solidFill>
              </a:ln>
            </c:spPr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  <c:extLst xmlns:c15="http://schemas.microsoft.com/office/drawing/2012/chart"/>
            </c:numRef>
          </c:xVal>
          <c:yVal>
            <c:numRef>
              <c:f>overall_area!$J$3:$J$8</c:f>
              <c:numCache>
                <c:formatCode>0.00</c:formatCode>
                <c:ptCount val="6"/>
                <c:pt idx="1">
                  <c:v>175.03</c:v>
                </c:pt>
                <c:pt idx="2">
                  <c:v>319.57</c:v>
                </c:pt>
                <c:pt idx="3">
                  <c:v>608.94000000000005</c:v>
                </c:pt>
                <c:pt idx="4">
                  <c:v>1174.05</c:v>
                </c:pt>
                <c:pt idx="5">
                  <c:v>2215.86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8-66E6-4240-802F-116255482355}"/>
            </c:ext>
          </c:extLst>
        </c:ser>
        <c:ser>
          <c:idx val="6"/>
          <c:order val="8"/>
          <c:tx>
            <c:strRef>
              <c:f>overall_area!$M$2</c:f>
              <c:strCache>
                <c:ptCount val="1"/>
                <c:pt idx="0">
                  <c:v>LYNX NoC (16-node, 150-bit, 4-VC)</c:v>
                </c:pt>
              </c:strCache>
            </c:strRef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none"/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xVal>
          <c:yVal>
            <c:numRef>
              <c:f>overall_area!$M$3:$M$8</c:f>
              <c:numCache>
                <c:formatCode>General</c:formatCode>
                <c:ptCount val="6"/>
                <c:pt idx="0">
                  <c:v>800</c:v>
                </c:pt>
                <c:pt idx="1">
                  <c:v>800</c:v>
                </c:pt>
                <c:pt idx="2">
                  <c:v>800</c:v>
                </c:pt>
                <c:pt idx="3">
                  <c:v>800</c:v>
                </c:pt>
                <c:pt idx="4">
                  <c:v>800</c:v>
                </c:pt>
                <c:pt idx="5">
                  <c:v>800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66E6-4240-802F-116255482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60448"/>
        <c:axId val="48501888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3"/>
                <c:tx>
                  <c:strRef>
                    <c:extLst>
                      <c:ext uri="{02D57815-91ED-43cb-92C2-25804820EDAC}">
                        <c15:formulaRef>
                          <c15:sqref>overall_area!$I$2</c15:sqref>
                        </c15:formulaRef>
                      </c:ext>
                    </c:extLst>
                    <c:strCache>
                      <c:ptCount val="1"/>
                      <c:pt idx="0">
                        <c:v>Qsys (Crossbar)</c:v>
                      </c:pt>
                    </c:strCache>
                  </c:strRef>
                </c:tx>
                <c:spPr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c:spPr>
                <c:marker>
                  <c:symbol val="triangle"/>
                  <c:size val="12"/>
                  <c:spPr>
                    <a:noFill/>
                    <a:ln w="25400">
                      <a:solidFill>
                        <a:schemeClr val="accent4">
                          <a:lumMod val="75000"/>
                        </a:schemeClr>
                      </a:solidFill>
                    </a:ln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overall_area!$F$3:$F$8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</c:v>
                      </c:pt>
                      <c:pt idx="1">
                        <c:v>4</c:v>
                      </c:pt>
                      <c:pt idx="2">
                        <c:v>8</c:v>
                      </c:pt>
                      <c:pt idx="3">
                        <c:v>16</c:v>
                      </c:pt>
                      <c:pt idx="4">
                        <c:v>32</c:v>
                      </c:pt>
                      <c:pt idx="5">
                        <c:v>64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overall_area!$I$3:$I$8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1">
                        <c:v>141.85</c:v>
                      </c:pt>
                      <c:pt idx="2">
                        <c:v>436.94</c:v>
                      </c:pt>
                      <c:pt idx="3">
                        <c:v>1601.3</c:v>
                      </c:pt>
                      <c:pt idx="4">
                        <c:v>5889.01</c:v>
                      </c:pt>
                      <c:pt idx="5">
                        <c:v>24481.78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5-66E6-4240-802F-116255482355}"/>
                  </c:ext>
                </c:extLst>
              </c15:ser>
            </c15:filteredScatterSeries>
            <c15:filteredScatterSeries>
              <c15:ser>
                <c:idx val="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overall_area!$H$2</c15:sqref>
                        </c15:formulaRef>
                      </c:ext>
                    </c:extLst>
                    <c:strCache>
                      <c:ptCount val="1"/>
                      <c:pt idx="0">
                        <c:v>Qsys (Multiple Slaves)</c:v>
                      </c:pt>
                    </c:strCache>
                  </c:strRef>
                </c:tx>
                <c:spPr>
                  <a:ln w="25400">
                    <a:solidFill>
                      <a:schemeClr val="accent2">
                        <a:lumMod val="75000"/>
                      </a:schemeClr>
                    </a:solidFill>
                  </a:ln>
                </c:spPr>
                <c:marker>
                  <c:symbol val="x"/>
                  <c:size val="12"/>
                  <c:spPr>
                    <a:noFill/>
                    <a:ln w="25400">
                      <a:solidFill>
                        <a:schemeClr val="accent2">
                          <a:lumMod val="75000"/>
                        </a:schemeClr>
                      </a:solidFill>
                    </a:ln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overall_area!$F$3:$F$8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</c:v>
                      </c:pt>
                      <c:pt idx="1">
                        <c:v>4</c:v>
                      </c:pt>
                      <c:pt idx="2">
                        <c:v>8</c:v>
                      </c:pt>
                      <c:pt idx="3">
                        <c:v>16</c:v>
                      </c:pt>
                      <c:pt idx="4">
                        <c:v>32</c:v>
                      </c:pt>
                      <c:pt idx="5">
                        <c:v>64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overall_area!$H$3:$H$8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85.66</c:v>
                      </c:pt>
                      <c:pt idx="1">
                        <c:v>157.28</c:v>
                      </c:pt>
                      <c:pt idx="2">
                        <c:v>300.83999999999997</c:v>
                      </c:pt>
                      <c:pt idx="3">
                        <c:v>581.28</c:v>
                      </c:pt>
                      <c:pt idx="4">
                        <c:v>1149.56</c:v>
                      </c:pt>
                      <c:pt idx="5">
                        <c:v>2318.98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6E6-4240-802F-116255482355}"/>
                  </c:ext>
                </c:extLst>
              </c15:ser>
            </c15:filteredScatterSeries>
            <c15:filteredScatterSeries>
              <c15:ser>
                <c:idx val="0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overall_area!$G$2</c15:sqref>
                        </c15:formulaRef>
                      </c:ext>
                    </c:extLst>
                    <c:strCache>
                      <c:ptCount val="1"/>
                      <c:pt idx="0">
                        <c:v>Qsys (Multiple Masters)</c:v>
                      </c:pt>
                    </c:strCache>
                  </c:strRef>
                </c:tx>
                <c:spPr>
                  <a:ln w="25400">
                    <a:solidFill>
                      <a:schemeClr val="accent3">
                        <a:lumMod val="75000"/>
                      </a:schemeClr>
                    </a:solidFill>
                  </a:ln>
                </c:spPr>
                <c:marker>
                  <c:symbol val="diamond"/>
                  <c:size val="13"/>
                  <c:spPr>
                    <a:noFill/>
                    <a:ln w="25400">
                      <a:solidFill>
                        <a:schemeClr val="accent3">
                          <a:lumMod val="75000"/>
                        </a:schemeClr>
                      </a:solidFill>
                    </a:ln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overall_area!$F$3:$F$8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</c:v>
                      </c:pt>
                      <c:pt idx="1">
                        <c:v>4</c:v>
                      </c:pt>
                      <c:pt idx="2">
                        <c:v>8</c:v>
                      </c:pt>
                      <c:pt idx="3">
                        <c:v>16</c:v>
                      </c:pt>
                      <c:pt idx="4">
                        <c:v>32</c:v>
                      </c:pt>
                      <c:pt idx="5">
                        <c:v>64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overall_area!$G$3:$G$8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51.6</c:v>
                      </c:pt>
                      <c:pt idx="1">
                        <c:v>88.33</c:v>
                      </c:pt>
                      <c:pt idx="2">
                        <c:v>166.93</c:v>
                      </c:pt>
                      <c:pt idx="3">
                        <c:v>325.38</c:v>
                      </c:pt>
                      <c:pt idx="4">
                        <c:v>609.16999999999996</c:v>
                      </c:pt>
                      <c:pt idx="5">
                        <c:v>1156.19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6E6-4240-802F-116255482355}"/>
                  </c:ext>
                </c:extLst>
              </c15:ser>
            </c15:filteredScatterSeries>
          </c:ext>
        </c:extLst>
      </c:scatterChart>
      <c:scatterChart>
        <c:scatterStyle val="smoothMarker"/>
        <c:varyColors val="0"/>
        <c:ser>
          <c:idx val="9"/>
          <c:order val="9"/>
          <c:tx>
            <c:strRef>
              <c:f>overall_area!$P$2</c:f>
              <c:strCache>
                <c:ptCount val="1"/>
                <c:pt idx="0">
                  <c:v>dummy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overall_area!$F$3:$F$8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xVal>
          <c:yVal>
            <c:numRef>
              <c:f>overall_area!$P$3:$P$8</c:f>
              <c:numCache>
                <c:formatCode>General</c:formatCode>
                <c:ptCount val="6"/>
                <c:pt idx="0">
                  <c:v>2.151462994836489E-2</c:v>
                </c:pt>
                <c:pt idx="1">
                  <c:v>0.21514629948364886</c:v>
                </c:pt>
                <c:pt idx="2">
                  <c:v>0.21514629948364886</c:v>
                </c:pt>
                <c:pt idx="3">
                  <c:v>2.1514629948364887</c:v>
                </c:pt>
                <c:pt idx="4">
                  <c:v>21.514629948364888</c:v>
                </c:pt>
                <c:pt idx="5">
                  <c:v>215.14629948364887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66E6-4240-802F-116255482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128576"/>
        <c:axId val="48503808"/>
      </c:scatterChart>
      <c:valAx>
        <c:axId val="48360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800" b="0"/>
                  <a:t>Number of Modules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8501888"/>
        <c:crosses val="autoZero"/>
        <c:crossBetween val="midCat"/>
      </c:valAx>
      <c:valAx>
        <c:axId val="48501888"/>
        <c:scaling>
          <c:logBase val="10"/>
          <c:orientation val="minMax"/>
          <c:min val="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Area</a:t>
                </a:r>
                <a:r>
                  <a:rPr lang="en-CA" sz="1800" b="0" baseline="0"/>
                  <a:t> [Equivalent LABs]</a:t>
                </a:r>
                <a:endParaRPr lang="en-CA" sz="1800" b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spPr>
          <a:ln>
            <a:solidFill>
              <a:sysClr val="windowText" lastClr="000000"/>
            </a:solidFill>
          </a:ln>
        </c:spPr>
        <c:crossAx val="48360448"/>
        <c:crosses val="autoZero"/>
        <c:crossBetween val="midCat"/>
      </c:valAx>
      <c:valAx>
        <c:axId val="48503808"/>
        <c:scaling>
          <c:logBase val="10"/>
          <c:orientation val="minMax"/>
          <c:max val="230"/>
          <c:min val="1.0000000000000002E-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Percent</a:t>
                </a:r>
                <a:r>
                  <a:rPr lang="en-CA" sz="1800" b="0" baseline="0"/>
                  <a:t> Area of Largest Stratix-V</a:t>
                </a:r>
                <a:endParaRPr lang="en-CA" sz="1800" b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spPr>
          <a:ln>
            <a:solidFill>
              <a:sysClr val="windowText" lastClr="000000"/>
            </a:solidFill>
          </a:ln>
        </c:spPr>
        <c:crossAx val="49128576"/>
        <c:crosses val="max"/>
        <c:crossBetween val="midCat"/>
      </c:valAx>
      <c:valAx>
        <c:axId val="4912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50380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area!$L$3</c:f>
              <c:strCache>
                <c:ptCount val="1"/>
                <c:pt idx="0">
                  <c:v>ROB TM</c:v>
                </c:pt>
              </c:strCache>
            </c:strRef>
          </c:tx>
          <c:marker>
            <c:symbol val="x"/>
            <c:size val="11"/>
            <c:spPr>
              <a:ln w="25400"/>
            </c:spPr>
          </c:marker>
          <c:xVal>
            <c:numRef>
              <c:f>area!$I$4:$I$8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</c:numCache>
            </c:numRef>
          </c:xVal>
          <c:yVal>
            <c:numRef>
              <c:f>area!$L$4:$L$8</c:f>
              <c:numCache>
                <c:formatCode>General</c:formatCode>
                <c:ptCount val="5"/>
                <c:pt idx="0">
                  <c:v>38.950000000000003</c:v>
                </c:pt>
                <c:pt idx="1">
                  <c:v>40.35</c:v>
                </c:pt>
                <c:pt idx="2">
                  <c:v>41.6</c:v>
                </c:pt>
                <c:pt idx="3">
                  <c:v>41.95</c:v>
                </c:pt>
                <c:pt idx="4">
                  <c:v>42.7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42-4973-9A2C-2E7885F3EBBD}"/>
            </c:ext>
          </c:extLst>
        </c:ser>
        <c:ser>
          <c:idx val="2"/>
          <c:order val="1"/>
          <c:tx>
            <c:strRef>
              <c:f>area!$C$1</c:f>
              <c:strCache>
                <c:ptCount val="1"/>
                <c:pt idx="0">
                  <c:v>VC TM</c:v>
                </c:pt>
              </c:strCache>
            </c:strRef>
          </c:tx>
          <c:marker>
            <c:symbol val="square"/>
            <c:size val="11"/>
            <c:spPr>
              <a:noFill/>
              <a:ln w="25400"/>
            </c:spPr>
          </c:marker>
          <c:xVal>
            <c:numRef>
              <c:f>area!$F$4:$F$8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</c:numCache>
            </c:numRef>
          </c:xVal>
          <c:yVal>
            <c:numRef>
              <c:f>area!$G$4:$G$8</c:f>
              <c:numCache>
                <c:formatCode>General</c:formatCode>
                <c:ptCount val="5"/>
                <c:pt idx="0">
                  <c:v>21.3</c:v>
                </c:pt>
                <c:pt idx="1">
                  <c:v>22.35</c:v>
                </c:pt>
                <c:pt idx="2">
                  <c:v>24.95</c:v>
                </c:pt>
                <c:pt idx="3">
                  <c:v>25.439999999999998</c:v>
                </c:pt>
                <c:pt idx="4">
                  <c:v>25.85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42-4973-9A2C-2E7885F3EBBD}"/>
            </c:ext>
          </c:extLst>
        </c:ser>
        <c:ser>
          <c:idx val="1"/>
          <c:order val="2"/>
          <c:tx>
            <c:strRef>
              <c:f>area!$J$3</c:f>
              <c:strCache>
                <c:ptCount val="1"/>
                <c:pt idx="0">
                  <c:v>Stall TM</c:v>
                </c:pt>
              </c:strCache>
            </c:strRef>
          </c:tx>
          <c:marker>
            <c:symbol val="triangle"/>
            <c:size val="12"/>
            <c:spPr>
              <a:noFill/>
              <a:ln w="25400"/>
            </c:spPr>
          </c:marker>
          <c:xVal>
            <c:numRef>
              <c:f>area!$I$4:$I$8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</c:numCache>
            </c:numRef>
          </c:xVal>
          <c:yVal>
            <c:numRef>
              <c:f>area!$J$4:$J$8</c:f>
              <c:numCache>
                <c:formatCode>General</c:formatCode>
                <c:ptCount val="5"/>
                <c:pt idx="0">
                  <c:v>23.1</c:v>
                </c:pt>
                <c:pt idx="1">
                  <c:v>23.35</c:v>
                </c:pt>
                <c:pt idx="2">
                  <c:v>23.7</c:v>
                </c:pt>
                <c:pt idx="3">
                  <c:v>23.75</c:v>
                </c:pt>
                <c:pt idx="4">
                  <c:v>23.8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442-4973-9A2C-2E7885F3E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465984"/>
        <c:axId val="111472640"/>
      </c:scatterChart>
      <c:valAx>
        <c:axId val="111465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 b="0"/>
                </a:pPr>
                <a:r>
                  <a:rPr lang="en-CA" sz="2200" b="0" dirty="0"/>
                  <a:t>Number of Credits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111472640"/>
        <c:crosses val="autoZero"/>
        <c:crossBetween val="midCat"/>
      </c:valAx>
      <c:valAx>
        <c:axId val="111472640"/>
        <c:scaling>
          <c:orientation val="minMax"/>
          <c:min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200" b="0"/>
                </a:pPr>
                <a:r>
                  <a:rPr lang="en-CA" sz="2200" b="0" baseline="0" dirty="0"/>
                  <a:t>Area [Equivalent LABs]</a:t>
                </a:r>
                <a:endParaRPr lang="en-CA" sz="2200" b="0" dirty="0"/>
              </a:p>
            </c:rich>
          </c:tx>
          <c:layout>
            <c:manualLayout>
              <c:xMode val="edge"/>
              <c:yMode val="edge"/>
              <c:x val="9.7737706023037947E-4"/>
              <c:y val="0.146516243213889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111465984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74808507346619646"/>
          <c:y val="0.26275497801225584"/>
          <c:w val="0.17938904668613961"/>
          <c:h val="0.2138901979490356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2"/>
          <c:order val="0"/>
          <c:tx>
            <c:v>Qsys Bus (with clock crossing)</c:v>
          </c:tx>
          <c:spPr>
            <a:ln w="28575">
              <a:noFill/>
            </a:ln>
          </c:spPr>
          <c:marker>
            <c:symbol val="square"/>
            <c:size val="9"/>
            <c:spPr>
              <a:noFill/>
              <a:ln w="19050" cap="flat">
                <a:solidFill>
                  <a:schemeClr val="accent1">
                    <a:lumMod val="75000"/>
                  </a:schemeClr>
                </a:solidFill>
                <a:miter lim="800000"/>
              </a:ln>
            </c:spPr>
          </c:marker>
          <c:trendline>
            <c:spPr>
              <a:ln w="12700"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dispRSqr val="0"/>
            <c:dispEq val="0"/>
          </c:trendline>
          <c:xVal>
            <c:numRef>
              <c:f>'Bus Summary'!$B$20:$B$33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xVal>
          <c:yVal>
            <c:numRef>
              <c:f>'Bus Summary'!$E$20:$E$33</c:f>
              <c:numCache>
                <c:formatCode>General</c:formatCode>
                <c:ptCount val="14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  <c:pt idx="8">
                  <c:v>42</c:v>
                </c:pt>
                <c:pt idx="9">
                  <c:v>46</c:v>
                </c:pt>
                <c:pt idx="10">
                  <c:v>50</c:v>
                </c:pt>
                <c:pt idx="11">
                  <c:v>54</c:v>
                </c:pt>
                <c:pt idx="12">
                  <c:v>58</c:v>
                </c:pt>
                <c:pt idx="13">
                  <c:v>62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80-4BA9-9BE3-15E7A328E76E}"/>
            </c:ext>
          </c:extLst>
        </c:ser>
        <c:ser>
          <c:idx val="0"/>
          <c:order val="1"/>
          <c:tx>
            <c:v>Qsys Bus (no clock crossing)</c:v>
          </c:tx>
          <c:spPr>
            <a:ln>
              <a:noFill/>
            </a:ln>
          </c:spPr>
          <c:marker>
            <c:symbol val="diamond"/>
            <c:size val="13"/>
            <c:spPr>
              <a:noFill/>
              <a:ln w="19050" cap="flat">
                <a:solidFill>
                  <a:schemeClr val="accent3">
                    <a:lumMod val="75000"/>
                  </a:schemeClr>
                </a:solidFill>
                <a:miter lim="800000"/>
              </a:ln>
            </c:spPr>
          </c:marker>
          <c:trendline>
            <c:spPr>
              <a:ln w="12700">
                <a:solidFill>
                  <a:schemeClr val="accent3">
                    <a:lumMod val="75000"/>
                  </a:schemeClr>
                </a:solidFill>
              </a:ln>
            </c:spPr>
            <c:trendlineType val="linear"/>
            <c:dispRSqr val="0"/>
            <c:dispEq val="0"/>
          </c:trendline>
          <c:xVal>
            <c:numRef>
              <c:f>'Bus Summary'!$B$3:$B$16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xVal>
          <c:yVal>
            <c:numRef>
              <c:f>'Bus Summary'!$E$3:$E$16</c:f>
              <c:numCache>
                <c:formatCode>General</c:formatCode>
                <c:ptCount val="14"/>
                <c:pt idx="0">
                  <c:v>8</c:v>
                </c:pt>
                <c:pt idx="1">
                  <c:v>11</c:v>
                </c:pt>
                <c:pt idx="2">
                  <c:v>14</c:v>
                </c:pt>
                <c:pt idx="3">
                  <c:v>17</c:v>
                </c:pt>
                <c:pt idx="4">
                  <c:v>20</c:v>
                </c:pt>
                <c:pt idx="5">
                  <c:v>23</c:v>
                </c:pt>
                <c:pt idx="6">
                  <c:v>26</c:v>
                </c:pt>
                <c:pt idx="7">
                  <c:v>29</c:v>
                </c:pt>
                <c:pt idx="8">
                  <c:v>32</c:v>
                </c:pt>
                <c:pt idx="9">
                  <c:v>35</c:v>
                </c:pt>
                <c:pt idx="10">
                  <c:v>38</c:v>
                </c:pt>
                <c:pt idx="11">
                  <c:v>41</c:v>
                </c:pt>
                <c:pt idx="12">
                  <c:v>44</c:v>
                </c:pt>
                <c:pt idx="13">
                  <c:v>47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080-4BA9-9BE3-15E7A328E76E}"/>
            </c:ext>
          </c:extLst>
        </c:ser>
        <c:ser>
          <c:idx val="1"/>
          <c:order val="2"/>
          <c:tx>
            <c:v>LYNX NoC</c:v>
          </c:tx>
          <c:spPr>
            <a:ln>
              <a:noFill/>
            </a:ln>
          </c:spPr>
          <c:marker>
            <c:symbol val="x"/>
            <c:size val="10"/>
            <c:spPr>
              <a:noFill/>
              <a:ln w="19050" cap="flat">
                <a:solidFill>
                  <a:schemeClr val="accent2">
                    <a:lumMod val="75000"/>
                  </a:schemeClr>
                </a:solidFill>
                <a:miter lim="800000"/>
              </a:ln>
            </c:spPr>
          </c:marker>
          <c:trendline>
            <c:spPr>
              <a:ln w="12700">
                <a:solidFill>
                  <a:schemeClr val="accent2">
                    <a:lumMod val="75000"/>
                  </a:schemeClr>
                </a:solidFill>
              </a:ln>
            </c:spPr>
            <c:trendlineType val="log"/>
            <c:dispRSqr val="0"/>
            <c:dispEq val="0"/>
          </c:trendline>
          <c:xVal>
            <c:numRef>
              <c:f>'Noc Summary'!$B$3:$B$16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xVal>
          <c:yVal>
            <c:numRef>
              <c:f>'Noc Summary'!$F$3:$F$16</c:f>
              <c:numCache>
                <c:formatCode>General</c:formatCode>
                <c:ptCount val="14"/>
                <c:pt idx="0">
                  <c:v>17.03964101139</c:v>
                </c:pt>
                <c:pt idx="1">
                  <c:v>17.83937352617</c:v>
                </c:pt>
                <c:pt idx="2">
                  <c:v>16.843615264629999</c:v>
                </c:pt>
                <c:pt idx="3">
                  <c:v>21.849153484600002</c:v>
                </c:pt>
                <c:pt idx="4">
                  <c:v>20.680778975400003</c:v>
                </c:pt>
                <c:pt idx="5">
                  <c:v>18.022227061900001</c:v>
                </c:pt>
                <c:pt idx="6">
                  <c:v>21.0040355822</c:v>
                </c:pt>
                <c:pt idx="7">
                  <c:v>23.990996959900002</c:v>
                </c:pt>
                <c:pt idx="8">
                  <c:v>26.983068958800001</c:v>
                </c:pt>
                <c:pt idx="9">
                  <c:v>18.193323981300001</c:v>
                </c:pt>
                <c:pt idx="10">
                  <c:v>20.672365592600002</c:v>
                </c:pt>
                <c:pt idx="11">
                  <c:v>22.078349084899997</c:v>
                </c:pt>
                <c:pt idx="12">
                  <c:v>24.5711540223</c:v>
                </c:pt>
                <c:pt idx="13">
                  <c:v>26.591107243100002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080-4BA9-9BE3-15E7A328E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85408"/>
        <c:axId val="111987328"/>
      </c:scatterChart>
      <c:valAx>
        <c:axId val="111985408"/>
        <c:scaling>
          <c:orientation val="minMax"/>
          <c:max val="16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800" b="0"/>
                  <a:t>Number of Masters</a:t>
                </a:r>
              </a:p>
            </c:rich>
          </c:tx>
          <c:layout>
            <c:manualLayout>
              <c:xMode val="edge"/>
              <c:yMode val="edge"/>
              <c:x val="0.43224793054714322"/>
              <c:y val="0.931467394109775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1987328"/>
        <c:crosses val="autoZero"/>
        <c:crossBetween val="midCat"/>
        <c:majorUnit val="3"/>
      </c:valAx>
      <c:valAx>
        <c:axId val="111987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CA" sz="1800" b="0"/>
                  <a:t>Latency</a:t>
                </a:r>
                <a:r>
                  <a:rPr lang="en-CA" sz="1800" b="0" baseline="0"/>
                  <a:t> [Clock Cycles]</a:t>
                </a:r>
                <a:endParaRPr lang="en-CA" sz="1800" b="0"/>
              </a:p>
            </c:rich>
          </c:tx>
          <c:layout>
            <c:manualLayout>
              <c:xMode val="edge"/>
              <c:yMode val="edge"/>
              <c:x val="7.3188543739724837E-3"/>
              <c:y val="0.28127493140513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198540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2408058208263911"/>
          <c:y val="5.7619449339402939E-2"/>
          <c:w val="0.40160806631844292"/>
          <c:h val="0.18970892624653662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0.15716</cdr:x>
      <cdr:y>0.10191</cdr:y>
    </cdr:from>
    <cdr:to>
      <cdr:x>0.85975</cdr:x>
      <cdr:y>0.22737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295400" y="609600"/>
          <a:ext cx="5791200" cy="75049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9804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0.14916</cdr:x>
      <cdr:y>0.05257</cdr:y>
    </cdr:from>
    <cdr:to>
      <cdr:x>0.54133</cdr:x>
      <cdr:y>0.09807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1828" y="330481"/>
          <a:ext cx="3396319" cy="286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600" i="1" dirty="0">
              <a:solidFill>
                <a:srgbClr val="C00000"/>
              </a:solidFill>
            </a:rPr>
            <a:t>Largest </a:t>
          </a:r>
          <a:r>
            <a:rPr lang="en-CA" sz="1600" i="1" dirty="0" err="1" smtClean="0">
              <a:solidFill>
                <a:srgbClr val="C00000"/>
              </a:solidFill>
            </a:rPr>
            <a:t>Stratix</a:t>
          </a:r>
          <a:r>
            <a:rPr lang="en-CA" sz="1600" i="1" dirty="0" smtClean="0">
              <a:solidFill>
                <a:srgbClr val="C00000"/>
              </a:solidFill>
            </a:rPr>
            <a:t>-V</a:t>
          </a:r>
          <a:endParaRPr lang="en-CA" sz="1600" i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0.14916</cdr:x>
      <cdr:y>0.17948</cdr:y>
    </cdr:from>
    <cdr:to>
      <cdr:x>0.52448</cdr:x>
      <cdr:y>0.22137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1829" y="1128301"/>
          <a:ext cx="3250406" cy="263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600" i="1" dirty="0">
              <a:solidFill>
                <a:srgbClr val="C00000"/>
              </a:solidFill>
            </a:rPr>
            <a:t>Smallest </a:t>
          </a:r>
          <a:r>
            <a:rPr lang="en-CA" sz="1600" i="1" dirty="0" err="1" smtClean="0">
              <a:solidFill>
                <a:srgbClr val="C00000"/>
              </a:solidFill>
            </a:rPr>
            <a:t>Stratix</a:t>
          </a:r>
          <a:r>
            <a:rPr lang="en-CA" sz="1600" i="1" dirty="0" smtClean="0">
              <a:solidFill>
                <a:srgbClr val="C00000"/>
              </a:solidFill>
            </a:rPr>
            <a:t>-V</a:t>
          </a:r>
          <a:endParaRPr lang="en-CA" sz="1600" i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0EF6-0AE9-4FA6-9434-16D8FF940367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F173-A768-4A6A-B673-E4B257C18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E706-8B65-4462-9578-D6B97419BC7A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3F90-B6AE-4B8D-BE15-23C26A779460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142850"/>
          </a:xfrm>
          <a:prstGeom prst="rect">
            <a:avLst/>
          </a:prstGeom>
          <a:solidFill>
            <a:srgbClr val="82A5D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1152"/>
            <a:ext cx="9144000" cy="6869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1798-4603-4657-867E-0951D37993CD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0708" y="6443474"/>
            <a:ext cx="39553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3EF1D6-BFB3-40FC-8EDB-878F75A31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B60-AF2D-463B-AF78-21C529D59592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0E0-982B-4978-823A-E5AF57A2ACB6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142850"/>
          </a:xfrm>
          <a:prstGeom prst="rect">
            <a:avLst/>
          </a:prstGeom>
          <a:solidFill>
            <a:srgbClr val="82A5D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173D-F702-4B25-BD56-E4692C418211}" type="datetime1">
              <a:rPr lang="en-US" smtClean="0"/>
              <a:t>29-Aug-16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9144000" cy="1142850"/>
          </a:xfrm>
          <a:prstGeom prst="rect">
            <a:avLst/>
          </a:prstGeom>
          <a:solidFill>
            <a:srgbClr val="82A5D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0FD0-887F-4BE2-AE8F-363849B6445A}" type="datetime1">
              <a:rPr lang="en-US" smtClean="0"/>
              <a:t>29-Aug-16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144000" cy="1142850"/>
          </a:xfrm>
          <a:prstGeom prst="rect">
            <a:avLst/>
          </a:prstGeom>
          <a:solidFill>
            <a:srgbClr val="82A5D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5D4-1419-497D-A418-1BC256D4BC9D}" type="datetime1">
              <a:rPr lang="en-US" smtClean="0"/>
              <a:t>29-Aug-16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81FC-7DE7-4D62-9309-EABA364FE3C6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F0B-4397-41A6-B85D-EBA70DFFB8BA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7" descr="C:\Users\Mohamed\Desktop\uot-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345489"/>
            <a:ext cx="533399" cy="609599"/>
          </a:xfrm>
          <a:prstGeom prst="rect">
            <a:avLst/>
          </a:prstGeom>
          <a:noFill/>
        </p:spPr>
      </p:pic>
      <p:sp>
        <p:nvSpPr>
          <p:cNvPr id="110" name="Rectangle 109"/>
          <p:cNvSpPr/>
          <p:nvPr/>
        </p:nvSpPr>
        <p:spPr bwMode="auto">
          <a:xfrm>
            <a:off x="1295400" y="3048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990600" y="9906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12" name="Straight Arrow Connector 111"/>
          <p:cNvCxnSpPr>
            <a:stCxn id="111" idx="0"/>
            <a:endCxn id="113" idx="4"/>
          </p:cNvCxnSpPr>
          <p:nvPr/>
        </p:nvCxnSpPr>
        <p:spPr bwMode="auto">
          <a:xfrm flipV="1">
            <a:off x="1143000" y="30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3" name="Oval 112"/>
          <p:cNvSpPr/>
          <p:nvPr/>
        </p:nvSpPr>
        <p:spPr bwMode="auto">
          <a:xfrm>
            <a:off x="990600" y="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981200" y="9906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15" name="Straight Arrow Connector 114"/>
          <p:cNvCxnSpPr>
            <a:stCxn id="111" idx="6"/>
            <a:endCxn id="114" idx="2"/>
          </p:cNvCxnSpPr>
          <p:nvPr/>
        </p:nvCxnSpPr>
        <p:spPr bwMode="auto">
          <a:xfrm>
            <a:off x="1295400" y="11430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6" name="Oval 115"/>
          <p:cNvSpPr/>
          <p:nvPr/>
        </p:nvSpPr>
        <p:spPr bwMode="auto">
          <a:xfrm>
            <a:off x="1981200" y="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17" name="Straight Arrow Connector 116"/>
          <p:cNvCxnSpPr>
            <a:stCxn id="114" idx="0"/>
            <a:endCxn id="116" idx="4"/>
          </p:cNvCxnSpPr>
          <p:nvPr/>
        </p:nvCxnSpPr>
        <p:spPr bwMode="auto">
          <a:xfrm flipV="1">
            <a:off x="2133600" y="30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113" idx="6"/>
            <a:endCxn id="116" idx="2"/>
          </p:cNvCxnSpPr>
          <p:nvPr/>
        </p:nvCxnSpPr>
        <p:spPr bwMode="auto">
          <a:xfrm>
            <a:off x="1295400" y="1524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9" name="Rectangle 118"/>
          <p:cNvSpPr/>
          <p:nvPr/>
        </p:nvSpPr>
        <p:spPr bwMode="auto">
          <a:xfrm>
            <a:off x="304800" y="3048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286000" y="3048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2971800" y="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2" name="Straight Arrow Connector 121"/>
          <p:cNvCxnSpPr>
            <a:stCxn id="116" idx="6"/>
            <a:endCxn id="121" idx="2"/>
          </p:cNvCxnSpPr>
          <p:nvPr/>
        </p:nvCxnSpPr>
        <p:spPr bwMode="auto">
          <a:xfrm>
            <a:off x="2286000" y="1524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3" name="Oval 122"/>
          <p:cNvSpPr/>
          <p:nvPr/>
        </p:nvSpPr>
        <p:spPr bwMode="auto">
          <a:xfrm>
            <a:off x="2971800" y="9906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4" name="Straight Arrow Connector 123"/>
          <p:cNvCxnSpPr>
            <a:stCxn id="114" idx="6"/>
            <a:endCxn id="123" idx="2"/>
          </p:cNvCxnSpPr>
          <p:nvPr/>
        </p:nvCxnSpPr>
        <p:spPr bwMode="auto">
          <a:xfrm>
            <a:off x="2286000" y="11430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>
            <a:stCxn id="123" idx="0"/>
            <a:endCxn id="121" idx="4"/>
          </p:cNvCxnSpPr>
          <p:nvPr/>
        </p:nvCxnSpPr>
        <p:spPr bwMode="auto">
          <a:xfrm flipV="1">
            <a:off x="3124200" y="30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Oval 125"/>
          <p:cNvSpPr/>
          <p:nvPr/>
        </p:nvSpPr>
        <p:spPr bwMode="auto">
          <a:xfrm>
            <a:off x="0" y="9906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7" name="Straight Arrow Connector 126"/>
          <p:cNvCxnSpPr>
            <a:stCxn id="126" idx="0"/>
            <a:endCxn id="128" idx="4"/>
          </p:cNvCxnSpPr>
          <p:nvPr/>
        </p:nvCxnSpPr>
        <p:spPr bwMode="auto">
          <a:xfrm flipV="1">
            <a:off x="152400" y="30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" name="Oval 127"/>
          <p:cNvSpPr/>
          <p:nvPr/>
        </p:nvSpPr>
        <p:spPr bwMode="auto">
          <a:xfrm>
            <a:off x="0" y="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9" name="Straight Arrow Connector 128"/>
          <p:cNvCxnSpPr>
            <a:stCxn id="126" idx="6"/>
            <a:endCxn id="111" idx="2"/>
          </p:cNvCxnSpPr>
          <p:nvPr/>
        </p:nvCxnSpPr>
        <p:spPr bwMode="auto">
          <a:xfrm>
            <a:off x="304800" y="11430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>
            <a:stCxn id="128" idx="6"/>
            <a:endCxn id="113" idx="2"/>
          </p:cNvCxnSpPr>
          <p:nvPr/>
        </p:nvCxnSpPr>
        <p:spPr bwMode="auto">
          <a:xfrm>
            <a:off x="304800" y="1524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1" name="Rectangle 130"/>
          <p:cNvSpPr/>
          <p:nvPr/>
        </p:nvSpPr>
        <p:spPr bwMode="auto">
          <a:xfrm>
            <a:off x="1295400" y="12954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990600" y="19812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33" name="Straight Arrow Connector 132"/>
          <p:cNvCxnSpPr>
            <a:stCxn id="132" idx="0"/>
            <a:endCxn id="111" idx="4"/>
          </p:cNvCxnSpPr>
          <p:nvPr/>
        </p:nvCxnSpPr>
        <p:spPr bwMode="auto">
          <a:xfrm flipV="1">
            <a:off x="1143000" y="1295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4" name="Oval 133"/>
          <p:cNvSpPr/>
          <p:nvPr/>
        </p:nvSpPr>
        <p:spPr bwMode="auto">
          <a:xfrm>
            <a:off x="1981200" y="19812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35" name="Straight Arrow Connector 134"/>
          <p:cNvCxnSpPr>
            <a:stCxn id="132" idx="6"/>
            <a:endCxn id="134" idx="2"/>
          </p:cNvCxnSpPr>
          <p:nvPr/>
        </p:nvCxnSpPr>
        <p:spPr bwMode="auto">
          <a:xfrm>
            <a:off x="12954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>
            <a:stCxn id="134" idx="0"/>
            <a:endCxn id="114" idx="4"/>
          </p:cNvCxnSpPr>
          <p:nvPr/>
        </p:nvCxnSpPr>
        <p:spPr bwMode="auto">
          <a:xfrm flipV="1">
            <a:off x="2133600" y="1295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" name="Rectangle 136"/>
          <p:cNvSpPr/>
          <p:nvPr/>
        </p:nvSpPr>
        <p:spPr bwMode="auto">
          <a:xfrm>
            <a:off x="304800" y="12954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2286000" y="1295400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2971800" y="19812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0" name="Straight Arrow Connector 139"/>
          <p:cNvCxnSpPr>
            <a:stCxn id="134" idx="6"/>
            <a:endCxn id="139" idx="2"/>
          </p:cNvCxnSpPr>
          <p:nvPr/>
        </p:nvCxnSpPr>
        <p:spPr bwMode="auto">
          <a:xfrm>
            <a:off x="22860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>
            <a:stCxn id="139" idx="0"/>
            <a:endCxn id="123" idx="4"/>
          </p:cNvCxnSpPr>
          <p:nvPr/>
        </p:nvCxnSpPr>
        <p:spPr bwMode="auto">
          <a:xfrm flipV="1">
            <a:off x="3124200" y="1295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2" name="Oval 141"/>
          <p:cNvSpPr/>
          <p:nvPr/>
        </p:nvSpPr>
        <p:spPr bwMode="auto">
          <a:xfrm>
            <a:off x="0" y="1981200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3" name="Straight Arrow Connector 142"/>
          <p:cNvCxnSpPr>
            <a:stCxn id="142" idx="0"/>
            <a:endCxn id="126" idx="4"/>
          </p:cNvCxnSpPr>
          <p:nvPr/>
        </p:nvCxnSpPr>
        <p:spPr bwMode="auto">
          <a:xfrm flipV="1">
            <a:off x="152400" y="1295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>
            <a:stCxn id="142" idx="6"/>
            <a:endCxn id="132" idx="2"/>
          </p:cNvCxnSpPr>
          <p:nvPr/>
        </p:nvCxnSpPr>
        <p:spPr bwMode="auto">
          <a:xfrm>
            <a:off x="3048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5" name="Rectangle 144"/>
          <p:cNvSpPr/>
          <p:nvPr/>
        </p:nvSpPr>
        <p:spPr bwMode="auto">
          <a:xfrm>
            <a:off x="1295400" y="227612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990600" y="296192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7" name="Straight Arrow Connector 146"/>
          <p:cNvCxnSpPr>
            <a:stCxn id="146" idx="0"/>
          </p:cNvCxnSpPr>
          <p:nvPr/>
        </p:nvCxnSpPr>
        <p:spPr bwMode="auto">
          <a:xfrm flipV="1">
            <a:off x="1143000" y="227612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8" name="Oval 147"/>
          <p:cNvSpPr/>
          <p:nvPr/>
        </p:nvSpPr>
        <p:spPr bwMode="auto">
          <a:xfrm>
            <a:off x="1981200" y="296192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9" name="Straight Arrow Connector 148"/>
          <p:cNvCxnSpPr>
            <a:stCxn id="146" idx="6"/>
            <a:endCxn id="148" idx="2"/>
          </p:cNvCxnSpPr>
          <p:nvPr/>
        </p:nvCxnSpPr>
        <p:spPr bwMode="auto">
          <a:xfrm>
            <a:off x="1295400" y="311432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>
            <a:stCxn id="148" idx="0"/>
          </p:cNvCxnSpPr>
          <p:nvPr/>
        </p:nvCxnSpPr>
        <p:spPr bwMode="auto">
          <a:xfrm flipV="1">
            <a:off x="2133600" y="227612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1" name="Rectangle 150"/>
          <p:cNvSpPr/>
          <p:nvPr/>
        </p:nvSpPr>
        <p:spPr bwMode="auto">
          <a:xfrm>
            <a:off x="304800" y="227612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286000" y="227612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2971800" y="296192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54" name="Straight Arrow Connector 153"/>
          <p:cNvCxnSpPr>
            <a:stCxn id="148" idx="6"/>
            <a:endCxn id="153" idx="2"/>
          </p:cNvCxnSpPr>
          <p:nvPr/>
        </p:nvCxnSpPr>
        <p:spPr bwMode="auto">
          <a:xfrm>
            <a:off x="2286000" y="311432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53" idx="0"/>
          </p:cNvCxnSpPr>
          <p:nvPr/>
        </p:nvCxnSpPr>
        <p:spPr bwMode="auto">
          <a:xfrm flipV="1">
            <a:off x="3124200" y="227612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6" name="Oval 155"/>
          <p:cNvSpPr/>
          <p:nvPr/>
        </p:nvSpPr>
        <p:spPr bwMode="auto">
          <a:xfrm>
            <a:off x="0" y="296192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57" name="Straight Arrow Connector 156"/>
          <p:cNvCxnSpPr>
            <a:stCxn id="156" idx="0"/>
          </p:cNvCxnSpPr>
          <p:nvPr/>
        </p:nvCxnSpPr>
        <p:spPr bwMode="auto">
          <a:xfrm flipV="1">
            <a:off x="152400" y="227612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56" idx="6"/>
            <a:endCxn id="146" idx="2"/>
          </p:cNvCxnSpPr>
          <p:nvPr/>
        </p:nvCxnSpPr>
        <p:spPr bwMode="auto">
          <a:xfrm>
            <a:off x="304800" y="311432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9" name="Rectangle 158"/>
          <p:cNvSpPr/>
          <p:nvPr/>
        </p:nvSpPr>
        <p:spPr>
          <a:xfrm>
            <a:off x="0" y="0"/>
            <a:ext cx="3347864" cy="335699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66000">
                <a:schemeClr val="bg1">
                  <a:alpha val="93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 bwMode="auto">
          <a:xfrm>
            <a:off x="7091536" y="38058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6786736" y="44916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62" name="Straight Arrow Connector 161"/>
          <p:cNvCxnSpPr>
            <a:stCxn id="161" idx="0"/>
            <a:endCxn id="163" idx="4"/>
          </p:cNvCxnSpPr>
          <p:nvPr/>
        </p:nvCxnSpPr>
        <p:spPr bwMode="auto">
          <a:xfrm flipV="1">
            <a:off x="6939136" y="38058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3" name="Oval 162"/>
          <p:cNvSpPr/>
          <p:nvPr/>
        </p:nvSpPr>
        <p:spPr bwMode="auto">
          <a:xfrm>
            <a:off x="6786736" y="35010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7777336" y="44916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65" name="Straight Arrow Connector 164"/>
          <p:cNvCxnSpPr>
            <a:stCxn id="161" idx="6"/>
            <a:endCxn id="164" idx="2"/>
          </p:cNvCxnSpPr>
          <p:nvPr/>
        </p:nvCxnSpPr>
        <p:spPr bwMode="auto">
          <a:xfrm>
            <a:off x="7091536" y="46440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6" name="Oval 165"/>
          <p:cNvSpPr/>
          <p:nvPr/>
        </p:nvSpPr>
        <p:spPr bwMode="auto">
          <a:xfrm>
            <a:off x="7777336" y="35010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67" name="Straight Arrow Connector 166"/>
          <p:cNvCxnSpPr>
            <a:stCxn id="164" idx="0"/>
            <a:endCxn id="166" idx="4"/>
          </p:cNvCxnSpPr>
          <p:nvPr/>
        </p:nvCxnSpPr>
        <p:spPr bwMode="auto">
          <a:xfrm flipV="1">
            <a:off x="7929736" y="38058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>
            <a:stCxn id="163" idx="6"/>
            <a:endCxn id="166" idx="2"/>
          </p:cNvCxnSpPr>
          <p:nvPr/>
        </p:nvCxnSpPr>
        <p:spPr bwMode="auto">
          <a:xfrm>
            <a:off x="7091536" y="36534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9" name="Rectangle 168"/>
          <p:cNvSpPr/>
          <p:nvPr/>
        </p:nvSpPr>
        <p:spPr bwMode="auto">
          <a:xfrm>
            <a:off x="6100936" y="38058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082136" y="38058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8767936" y="35010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72" name="Straight Arrow Connector 171"/>
          <p:cNvCxnSpPr>
            <a:stCxn id="166" idx="6"/>
            <a:endCxn id="171" idx="2"/>
          </p:cNvCxnSpPr>
          <p:nvPr/>
        </p:nvCxnSpPr>
        <p:spPr bwMode="auto">
          <a:xfrm>
            <a:off x="8082136" y="36534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3" name="Oval 172"/>
          <p:cNvSpPr/>
          <p:nvPr/>
        </p:nvSpPr>
        <p:spPr bwMode="auto">
          <a:xfrm>
            <a:off x="8767936" y="44916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74" name="Straight Arrow Connector 173"/>
          <p:cNvCxnSpPr>
            <a:stCxn id="164" idx="6"/>
            <a:endCxn id="173" idx="2"/>
          </p:cNvCxnSpPr>
          <p:nvPr/>
        </p:nvCxnSpPr>
        <p:spPr bwMode="auto">
          <a:xfrm>
            <a:off x="8082136" y="46440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>
            <a:stCxn id="173" idx="0"/>
            <a:endCxn id="171" idx="4"/>
          </p:cNvCxnSpPr>
          <p:nvPr/>
        </p:nvCxnSpPr>
        <p:spPr bwMode="auto">
          <a:xfrm flipV="1">
            <a:off x="8920336" y="38058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6" name="Oval 175"/>
          <p:cNvSpPr/>
          <p:nvPr/>
        </p:nvSpPr>
        <p:spPr bwMode="auto">
          <a:xfrm>
            <a:off x="5796136" y="44916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77" name="Straight Arrow Connector 176"/>
          <p:cNvCxnSpPr>
            <a:stCxn id="176" idx="0"/>
            <a:endCxn id="178" idx="4"/>
          </p:cNvCxnSpPr>
          <p:nvPr/>
        </p:nvCxnSpPr>
        <p:spPr bwMode="auto">
          <a:xfrm flipV="1">
            <a:off x="5948536" y="38058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8" name="Oval 177"/>
          <p:cNvSpPr/>
          <p:nvPr/>
        </p:nvSpPr>
        <p:spPr bwMode="auto">
          <a:xfrm>
            <a:off x="5796136" y="35010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79" name="Straight Arrow Connector 178"/>
          <p:cNvCxnSpPr>
            <a:stCxn id="176" idx="6"/>
            <a:endCxn id="161" idx="2"/>
          </p:cNvCxnSpPr>
          <p:nvPr/>
        </p:nvCxnSpPr>
        <p:spPr bwMode="auto">
          <a:xfrm>
            <a:off x="6100936" y="46440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>
            <a:stCxn id="178" idx="6"/>
            <a:endCxn id="163" idx="2"/>
          </p:cNvCxnSpPr>
          <p:nvPr/>
        </p:nvCxnSpPr>
        <p:spPr bwMode="auto">
          <a:xfrm>
            <a:off x="6100936" y="36534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1" name="Rectangle 180"/>
          <p:cNvSpPr/>
          <p:nvPr/>
        </p:nvSpPr>
        <p:spPr bwMode="auto">
          <a:xfrm>
            <a:off x="7091536" y="47964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6786736" y="54822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83" name="Straight Arrow Connector 182"/>
          <p:cNvCxnSpPr>
            <a:stCxn id="182" idx="0"/>
            <a:endCxn id="161" idx="4"/>
          </p:cNvCxnSpPr>
          <p:nvPr/>
        </p:nvCxnSpPr>
        <p:spPr bwMode="auto">
          <a:xfrm flipV="1">
            <a:off x="6939136" y="47964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" name="Oval 183"/>
          <p:cNvSpPr/>
          <p:nvPr/>
        </p:nvSpPr>
        <p:spPr bwMode="auto">
          <a:xfrm>
            <a:off x="7777336" y="54822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85" name="Straight Arrow Connector 184"/>
          <p:cNvCxnSpPr>
            <a:stCxn id="182" idx="6"/>
            <a:endCxn id="184" idx="2"/>
          </p:cNvCxnSpPr>
          <p:nvPr/>
        </p:nvCxnSpPr>
        <p:spPr bwMode="auto">
          <a:xfrm>
            <a:off x="7091536" y="56346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>
            <a:stCxn id="184" idx="0"/>
            <a:endCxn id="164" idx="4"/>
          </p:cNvCxnSpPr>
          <p:nvPr/>
        </p:nvCxnSpPr>
        <p:spPr bwMode="auto">
          <a:xfrm flipV="1">
            <a:off x="7929736" y="47964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7" name="Rectangle 186"/>
          <p:cNvSpPr/>
          <p:nvPr/>
        </p:nvSpPr>
        <p:spPr bwMode="auto">
          <a:xfrm>
            <a:off x="6100936" y="47964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8082136" y="4796408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8767936" y="54822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90" name="Straight Arrow Connector 189"/>
          <p:cNvCxnSpPr>
            <a:stCxn id="184" idx="6"/>
            <a:endCxn id="189" idx="2"/>
          </p:cNvCxnSpPr>
          <p:nvPr/>
        </p:nvCxnSpPr>
        <p:spPr bwMode="auto">
          <a:xfrm>
            <a:off x="8082136" y="56346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89" idx="0"/>
            <a:endCxn id="173" idx="4"/>
          </p:cNvCxnSpPr>
          <p:nvPr/>
        </p:nvCxnSpPr>
        <p:spPr bwMode="auto">
          <a:xfrm flipV="1">
            <a:off x="8920336" y="47964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2" name="Oval 191"/>
          <p:cNvSpPr/>
          <p:nvPr/>
        </p:nvSpPr>
        <p:spPr bwMode="auto">
          <a:xfrm>
            <a:off x="5796136" y="5482208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93" name="Straight Arrow Connector 192"/>
          <p:cNvCxnSpPr>
            <a:stCxn id="192" idx="0"/>
            <a:endCxn id="176" idx="4"/>
          </p:cNvCxnSpPr>
          <p:nvPr/>
        </p:nvCxnSpPr>
        <p:spPr bwMode="auto">
          <a:xfrm flipV="1">
            <a:off x="5948536" y="4796408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stCxn id="192" idx="6"/>
            <a:endCxn id="182" idx="2"/>
          </p:cNvCxnSpPr>
          <p:nvPr/>
        </p:nvCxnSpPr>
        <p:spPr bwMode="auto">
          <a:xfrm>
            <a:off x="6100936" y="5634608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" name="Rectangle 194"/>
          <p:cNvSpPr/>
          <p:nvPr/>
        </p:nvSpPr>
        <p:spPr bwMode="auto">
          <a:xfrm>
            <a:off x="7091536" y="5777136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6786736" y="6462936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97" name="Straight Arrow Connector 196"/>
          <p:cNvCxnSpPr>
            <a:stCxn id="196" idx="0"/>
          </p:cNvCxnSpPr>
          <p:nvPr/>
        </p:nvCxnSpPr>
        <p:spPr bwMode="auto">
          <a:xfrm flipV="1">
            <a:off x="6939136" y="5777136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" name="Oval 197"/>
          <p:cNvSpPr/>
          <p:nvPr/>
        </p:nvSpPr>
        <p:spPr bwMode="auto">
          <a:xfrm>
            <a:off x="7777336" y="6462936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99" name="Straight Arrow Connector 198"/>
          <p:cNvCxnSpPr>
            <a:stCxn id="196" idx="6"/>
            <a:endCxn id="198" idx="2"/>
          </p:cNvCxnSpPr>
          <p:nvPr/>
        </p:nvCxnSpPr>
        <p:spPr bwMode="auto">
          <a:xfrm>
            <a:off x="7091536" y="6615336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stCxn id="198" idx="0"/>
          </p:cNvCxnSpPr>
          <p:nvPr/>
        </p:nvCxnSpPr>
        <p:spPr bwMode="auto">
          <a:xfrm flipV="1">
            <a:off x="7929736" y="5777136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1" name="Rectangle 200"/>
          <p:cNvSpPr/>
          <p:nvPr/>
        </p:nvSpPr>
        <p:spPr bwMode="auto">
          <a:xfrm>
            <a:off x="6100936" y="5777136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8082136" y="5777136"/>
            <a:ext cx="685800" cy="6858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8767936" y="6462936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204" name="Straight Arrow Connector 203"/>
          <p:cNvCxnSpPr>
            <a:stCxn id="198" idx="6"/>
            <a:endCxn id="203" idx="2"/>
          </p:cNvCxnSpPr>
          <p:nvPr/>
        </p:nvCxnSpPr>
        <p:spPr bwMode="auto">
          <a:xfrm>
            <a:off x="8082136" y="6615336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Arrow Connector 204"/>
          <p:cNvCxnSpPr>
            <a:stCxn id="203" idx="0"/>
          </p:cNvCxnSpPr>
          <p:nvPr/>
        </p:nvCxnSpPr>
        <p:spPr bwMode="auto">
          <a:xfrm flipV="1">
            <a:off x="8920336" y="5777136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6" name="Oval 205"/>
          <p:cNvSpPr/>
          <p:nvPr/>
        </p:nvSpPr>
        <p:spPr bwMode="auto">
          <a:xfrm>
            <a:off x="5796136" y="6462936"/>
            <a:ext cx="304800" cy="304800"/>
          </a:xfrm>
          <a:prstGeom prst="ellipse">
            <a:avLst/>
          </a:prstGeom>
          <a:ln w="952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207" name="Straight Arrow Connector 206"/>
          <p:cNvCxnSpPr>
            <a:stCxn id="206" idx="0"/>
          </p:cNvCxnSpPr>
          <p:nvPr/>
        </p:nvCxnSpPr>
        <p:spPr bwMode="auto">
          <a:xfrm flipV="1">
            <a:off x="5948536" y="5777136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>
            <a:stCxn id="206" idx="6"/>
            <a:endCxn id="196" idx="2"/>
          </p:cNvCxnSpPr>
          <p:nvPr/>
        </p:nvCxnSpPr>
        <p:spPr bwMode="auto">
          <a:xfrm>
            <a:off x="6100936" y="6615336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9" name="Rectangle 208"/>
          <p:cNvSpPr/>
          <p:nvPr/>
        </p:nvSpPr>
        <p:spPr>
          <a:xfrm rot="10800000">
            <a:off x="5715000" y="3356992"/>
            <a:ext cx="3429000" cy="350100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66000">
                <a:schemeClr val="bg1">
                  <a:alpha val="93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700" y="116632"/>
            <a:ext cx="80391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>
              <a:schemeClr val="accent1">
                <a:alpha val="40000"/>
              </a:schemeClr>
            </a:glow>
            <a:softEdge rad="4699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F990F-31FB-4E5E-A4A0-18904D6836E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586" y="6443474"/>
            <a:ext cx="395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F1D6-BFB3-40FC-8EDB-878F75A31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500" b="1" kern="1200">
          <a:ln w="12700">
            <a:solidFill>
              <a:schemeClr val="accent1">
                <a:lumMod val="20000"/>
                <a:lumOff val="80000"/>
              </a:schemeClr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file:///D:\Dropbox\PhD\Publications\thesis\images\translator.vsdx\Drawing\~Page-1\Sheet.24" TargetMode="Externa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Mohamed Abdelfattah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Vaughn Betz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b="1" kern="120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400" dirty="0" smtClean="0">
                <a:ln w="31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CA" sz="5400" b="0" dirty="0" smtClean="0">
                <a:ln w="31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r>
              <a:rPr lang="en-CA" sz="4400" b="0" dirty="0" smtClean="0">
                <a:ln w="31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CAD for FPGA-based Networks-on-Chip</a:t>
            </a:r>
            <a:endParaRPr lang="en-CA" sz="4400" b="0" dirty="0">
              <a:ln w="3175"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829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47172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0" y="427763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Classify connection into streaming or transaction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6248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6530"/>
            <a:ext cx="5067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49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8.33333E-7 -0.3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2197100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81450" y="4249057"/>
            <a:ext cx="5143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70C0"/>
                </a:solidFill>
              </a:rPr>
              <a:t>Tarjan’s</a:t>
            </a:r>
            <a:r>
              <a:rPr lang="en-US" sz="2800" dirty="0">
                <a:solidFill>
                  <a:srgbClr val="0070C0"/>
                </a:solidFill>
              </a:rPr>
              <a:t> clustering </a:t>
            </a:r>
            <a:r>
              <a:rPr lang="en-US" sz="2800" dirty="0" smtClean="0">
                <a:solidFill>
                  <a:srgbClr val="0070C0"/>
                </a:solidFill>
              </a:rPr>
              <a:t>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Cluster feedback loops to avoid stalls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Intra-cluster connected directly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6248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6530"/>
            <a:ext cx="5067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2" y="1086531"/>
            <a:ext cx="5067300" cy="302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8.33333E-7 -0.3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4357914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0" y="4277632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Map modules and clusters to suitable locations on the NoC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Simulated annealing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Maximize throughput and minimize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6248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6530"/>
            <a:ext cx="5067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2" y="1086531"/>
            <a:ext cx="5067300" cy="302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71" y="1071291"/>
            <a:ext cx="5070930" cy="30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011354"/>
            <a:ext cx="1344989" cy="73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45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2628900" y="0"/>
            <a:ext cx="4076700" cy="1051560"/>
          </a:xfrm>
        </p:spPr>
        <p:txBody>
          <a:bodyPr/>
          <a:lstStyle/>
          <a:p>
            <a:r>
              <a:rPr lang="en-US" dirty="0" smtClean="0"/>
              <a:t>NoC Mapping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13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311650" y="1304925"/>
            <a:ext cx="4758359" cy="4782374"/>
            <a:chOff x="4311650" y="1304925"/>
            <a:chExt cx="4758359" cy="4782374"/>
          </a:xfrm>
        </p:grpSpPr>
        <p:sp>
          <p:nvSpPr>
            <p:cNvPr id="3" name="Rectangle 2"/>
            <p:cNvSpPr/>
            <p:nvPr/>
          </p:nvSpPr>
          <p:spPr>
            <a:xfrm>
              <a:off x="4311650" y="1373317"/>
              <a:ext cx="4679950" cy="4713982"/>
            </a:xfrm>
            <a:prstGeom prst="rect">
              <a:avLst/>
            </a:prstGeom>
            <a:solidFill>
              <a:srgbClr val="F9F9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76800" y="1463041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76800" y="5643547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771381" y="3525872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PCIe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Transcievers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6943399" y="3572596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100G Ethernet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732994" y="1802698"/>
                <a:ext cx="3830629" cy="3836102"/>
                <a:chOff x="3429000" y="754380"/>
                <a:chExt cx="5334000" cy="5341620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476423" y="76200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558463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635755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17795" y="762000"/>
                  <a:ext cx="0" cy="5318759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429000" y="178625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3429000" y="28727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429000" y="394716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429000" y="50444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383831" y="2450667"/>
                <a:ext cx="2512394" cy="2521255"/>
                <a:chOff x="4345618" y="1647825"/>
                <a:chExt cx="3506792" cy="351916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4345618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5427033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05575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586990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45618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427033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505575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586990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35514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542322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509385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7590800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3475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4232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6509385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7590800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5502222" y="2568799"/>
                <a:ext cx="2420999" cy="2423089"/>
                <a:chOff x="5502222" y="2568799"/>
                <a:chExt cx="2420999" cy="2423089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5502222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281674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057715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837167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502222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281674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7057715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7837167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502222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6281674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057715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837167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502222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281674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7057715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7837167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688882" y="1766814"/>
                <a:ext cx="3918416" cy="3909541"/>
                <a:chOff x="4688882" y="1766814"/>
                <a:chExt cx="3918416" cy="390954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5439796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19248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992908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772360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441518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220970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994630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774082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8520596" y="2500712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8521244" y="3280398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519511" y="4055495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520159" y="483518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689967" y="250055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690615" y="3280237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688882" y="405533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689530" y="4835020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sp>
          <p:nvSpPr>
            <p:cNvPr id="85" name="TextBox 84"/>
            <p:cNvSpPr txBox="1"/>
            <p:nvPr/>
          </p:nvSpPr>
          <p:spPr>
            <a:xfrm>
              <a:off x="8382000" y="1304925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FPGA</a:t>
              </a:r>
              <a:endParaRPr lang="en-CA" dirty="0"/>
            </a:p>
          </p:txBody>
        </p:sp>
      </p:grpSp>
      <p:pic>
        <p:nvPicPr>
          <p:cNvPr id="9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711"/>
          <a:stretch/>
        </p:blipFill>
        <p:spPr bwMode="auto">
          <a:xfrm>
            <a:off x="533400" y="1529598"/>
            <a:ext cx="1358900" cy="9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2311400" y="1630680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Width = 150</a:t>
            </a:r>
            <a:endParaRPr lang="en-CA" dirty="0"/>
          </a:p>
        </p:txBody>
      </p:sp>
      <p:sp>
        <p:nvSpPr>
          <p:cNvPr id="92" name="TextBox 91"/>
          <p:cNvSpPr txBox="1"/>
          <p:nvPr/>
        </p:nvSpPr>
        <p:spPr>
          <a:xfrm>
            <a:off x="2310765" y="1150551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Routers = 16</a:t>
            </a:r>
            <a:endParaRPr lang="en-CA" dirty="0"/>
          </a:p>
        </p:txBody>
      </p:sp>
      <p:sp>
        <p:nvSpPr>
          <p:cNvPr id="93" name="TextBox 92"/>
          <p:cNvSpPr txBox="1"/>
          <p:nvPr/>
        </p:nvSpPr>
        <p:spPr>
          <a:xfrm>
            <a:off x="2311400" y="2124075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VCs = 4</a:t>
            </a:r>
            <a:endParaRPr lang="en-CA" dirty="0"/>
          </a:p>
        </p:txBody>
      </p:sp>
      <p:sp>
        <p:nvSpPr>
          <p:cNvPr id="94" name="TextBox 93"/>
          <p:cNvSpPr txBox="1"/>
          <p:nvPr/>
        </p:nvSpPr>
        <p:spPr>
          <a:xfrm>
            <a:off x="2310765" y="2627338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TDM = 4</a:t>
            </a:r>
            <a:endParaRPr lang="en-CA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381000" y="329946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381000" y="3505200"/>
            <a:ext cx="3124200" cy="2741260"/>
            <a:chOff x="381000" y="3733800"/>
            <a:chExt cx="3124200" cy="2741260"/>
          </a:xfrm>
        </p:grpSpPr>
        <p:sp>
          <p:nvSpPr>
            <p:cNvPr id="99" name="Oval 98"/>
            <p:cNvSpPr/>
            <p:nvPr/>
          </p:nvSpPr>
          <p:spPr>
            <a:xfrm rot="19246495">
              <a:off x="1332245" y="4782521"/>
              <a:ext cx="1120109" cy="9540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FabricPort</a:t>
              </a:r>
              <a:endParaRPr lang="en-CA" b="1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381000" y="44196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81000" y="46482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1066800" y="3733800"/>
              <a:ext cx="0" cy="270967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295400" y="3733800"/>
              <a:ext cx="0" cy="274126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73100" y="3961628"/>
              <a:ext cx="1219200" cy="1219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Router</a:t>
              </a:r>
              <a:endParaRPr lang="en-CA" b="1" dirty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192173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Isosceles Triangle 112"/>
            <p:cNvSpPr/>
            <p:nvPr/>
          </p:nvSpPr>
          <p:spPr>
            <a:xfrm rot="5400000">
              <a:off x="468148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Isosceles Triangle 113"/>
            <p:cNvSpPr/>
            <p:nvPr/>
          </p:nvSpPr>
          <p:spPr>
            <a:xfrm rot="16200000">
              <a:off x="2158669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Isosceles Triangle 114"/>
            <p:cNvSpPr/>
            <p:nvPr/>
          </p:nvSpPr>
          <p:spPr>
            <a:xfrm rot="16200000">
              <a:off x="434644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990600" y="3811982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Isosceles Triangle 119"/>
            <p:cNvSpPr/>
            <p:nvPr/>
          </p:nvSpPr>
          <p:spPr>
            <a:xfrm rot="10800000">
              <a:off x="1219200" y="381523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Isosceles Triangle 121"/>
            <p:cNvSpPr/>
            <p:nvPr/>
          </p:nvSpPr>
          <p:spPr>
            <a:xfrm>
              <a:off x="990600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Isosceles Triangle 122"/>
            <p:cNvSpPr/>
            <p:nvPr/>
          </p:nvSpPr>
          <p:spPr>
            <a:xfrm rot="10800000">
              <a:off x="1219201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Rectangle 125"/>
            <p:cNvSpPr/>
            <p:nvPr/>
          </p:nvSpPr>
          <p:spPr>
            <a:xfrm rot="19272757">
              <a:off x="1730287" y="5714250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Rectangle 126"/>
            <p:cNvSpPr/>
            <p:nvPr/>
          </p:nvSpPr>
          <p:spPr>
            <a:xfrm rot="19272757">
              <a:off x="1924744" y="5554858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Rectangle 127"/>
            <p:cNvSpPr/>
            <p:nvPr/>
          </p:nvSpPr>
          <p:spPr>
            <a:xfrm rot="19272757">
              <a:off x="2116579" y="5399357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Rectangle 128"/>
            <p:cNvSpPr/>
            <p:nvPr/>
          </p:nvSpPr>
          <p:spPr>
            <a:xfrm rot="19272757">
              <a:off x="2310271" y="5241483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407553" y="4126766"/>
              <a:ext cx="845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2">
                      <a:lumMod val="75000"/>
                    </a:schemeClr>
                  </a:solidFill>
                </a:rPr>
                <a:t>150 bits</a:t>
              </a:r>
              <a:endParaRPr lang="en-CA" sz="1600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943100" y="5273041"/>
            <a:ext cx="893099" cy="600898"/>
            <a:chOff x="1943100" y="5501641"/>
            <a:chExt cx="893099" cy="600898"/>
          </a:xfrm>
        </p:grpSpPr>
        <p:cxnSp>
          <p:nvCxnSpPr>
            <p:cNvPr id="135" name="Straight Arrow Connector 134"/>
            <p:cNvCxnSpPr/>
            <p:nvPr/>
          </p:nvCxnSpPr>
          <p:spPr>
            <a:xfrm flipV="1">
              <a:off x="1943100" y="5501641"/>
              <a:ext cx="762000" cy="600898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 rot="19401279">
              <a:off x="1991096" y="5733505"/>
              <a:ext cx="845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600 bits</a:t>
              </a:r>
              <a:endParaRPr lang="en-CA" sz="16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38" name="Oval 137"/>
          <p:cNvSpPr/>
          <p:nvPr/>
        </p:nvSpPr>
        <p:spPr>
          <a:xfrm>
            <a:off x="5235522" y="3848100"/>
            <a:ext cx="533400" cy="533400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1980663" y="2548789"/>
            <a:ext cx="2078332" cy="533400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extBox 68"/>
          <p:cNvSpPr txBox="1"/>
          <p:nvPr/>
        </p:nvSpPr>
        <p:spPr>
          <a:xfrm>
            <a:off x="826228" y="4425744"/>
            <a:ext cx="93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chemeClr val="bg1"/>
                </a:solidFill>
              </a:rPr>
              <a:t>1.2 GHz</a:t>
            </a:r>
            <a:endParaRPr lang="en-CA" b="1" i="1" u="sng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 rot="19406140">
            <a:off x="2025393" y="5689273"/>
            <a:ext cx="119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~ 300 </a:t>
            </a:r>
            <a:r>
              <a:rPr lang="en-US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Mhz</a:t>
            </a:r>
            <a:endParaRPr lang="en-CA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05" grpId="0" animBg="1"/>
      <p:bldP spid="69" grpId="0"/>
      <p:bldP spid="1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2628900" y="0"/>
            <a:ext cx="4076700" cy="1051560"/>
          </a:xfrm>
        </p:spPr>
        <p:txBody>
          <a:bodyPr/>
          <a:lstStyle/>
          <a:p>
            <a:r>
              <a:rPr lang="en-US" dirty="0" smtClean="0"/>
              <a:t>NoC Mapping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14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311650" y="1304925"/>
            <a:ext cx="4758359" cy="4782374"/>
            <a:chOff x="4311650" y="1304925"/>
            <a:chExt cx="4758359" cy="4782374"/>
          </a:xfrm>
        </p:grpSpPr>
        <p:sp>
          <p:nvSpPr>
            <p:cNvPr id="3" name="Rectangle 2"/>
            <p:cNvSpPr/>
            <p:nvPr/>
          </p:nvSpPr>
          <p:spPr>
            <a:xfrm>
              <a:off x="4311650" y="1373317"/>
              <a:ext cx="4679950" cy="4713982"/>
            </a:xfrm>
            <a:prstGeom prst="rect">
              <a:avLst/>
            </a:prstGeom>
            <a:solidFill>
              <a:srgbClr val="F9F9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76800" y="1463041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76800" y="5643547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771381" y="3525872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PCIe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Transcievers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6943399" y="3572596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100G Ethernet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732994" y="1802698"/>
                <a:ext cx="3830629" cy="3836102"/>
                <a:chOff x="3429000" y="754380"/>
                <a:chExt cx="5334000" cy="5341620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476423" y="76200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558463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635755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17795" y="762000"/>
                  <a:ext cx="0" cy="5318759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429000" y="178625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3429000" y="28727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429000" y="394716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429000" y="50444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383831" y="2450667"/>
                <a:ext cx="2512394" cy="2521255"/>
                <a:chOff x="4345618" y="1647825"/>
                <a:chExt cx="3506792" cy="351916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4345618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5427033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05575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586990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45618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427033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505575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586990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35514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542322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509385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7590800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3475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4232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6509385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7590800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5502222" y="2568799"/>
                <a:ext cx="2420999" cy="2423089"/>
                <a:chOff x="5502222" y="2568799"/>
                <a:chExt cx="2420999" cy="2423089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5502222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281674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057715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837167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502222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281674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7057715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7837167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502222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6281674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057715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837167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502222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281674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7057715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7837167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688882" y="1766814"/>
                <a:ext cx="3918416" cy="3909541"/>
                <a:chOff x="4688882" y="1766814"/>
                <a:chExt cx="3918416" cy="390954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5439796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19248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992908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772360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441518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220970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994630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774082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8520596" y="2500712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8521244" y="3280398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519511" y="4055495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520159" y="483518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689967" y="250055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690615" y="3280237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688882" y="405533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689530" y="4835020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sp>
          <p:nvSpPr>
            <p:cNvPr id="85" name="TextBox 84"/>
            <p:cNvSpPr txBox="1"/>
            <p:nvPr/>
          </p:nvSpPr>
          <p:spPr>
            <a:xfrm>
              <a:off x="8382000" y="1304925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FPGA</a:t>
              </a:r>
              <a:endParaRPr lang="en-CA" dirty="0"/>
            </a:p>
          </p:txBody>
        </p:sp>
      </p:grpSp>
      <p:pic>
        <p:nvPicPr>
          <p:cNvPr id="9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711"/>
          <a:stretch/>
        </p:blipFill>
        <p:spPr bwMode="auto">
          <a:xfrm>
            <a:off x="533400" y="1529598"/>
            <a:ext cx="1358900" cy="9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2311400" y="1630680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Width = 150</a:t>
            </a:r>
            <a:endParaRPr lang="en-CA" dirty="0"/>
          </a:p>
        </p:txBody>
      </p:sp>
      <p:sp>
        <p:nvSpPr>
          <p:cNvPr id="92" name="TextBox 91"/>
          <p:cNvSpPr txBox="1"/>
          <p:nvPr/>
        </p:nvSpPr>
        <p:spPr>
          <a:xfrm>
            <a:off x="2310765" y="1150551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Routers = 16</a:t>
            </a:r>
            <a:endParaRPr lang="en-CA" dirty="0"/>
          </a:p>
        </p:txBody>
      </p:sp>
      <p:sp>
        <p:nvSpPr>
          <p:cNvPr id="93" name="TextBox 92"/>
          <p:cNvSpPr txBox="1"/>
          <p:nvPr/>
        </p:nvSpPr>
        <p:spPr>
          <a:xfrm>
            <a:off x="2311400" y="2124075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VCs = 4</a:t>
            </a:r>
            <a:endParaRPr lang="en-CA" dirty="0"/>
          </a:p>
        </p:txBody>
      </p:sp>
      <p:sp>
        <p:nvSpPr>
          <p:cNvPr id="94" name="TextBox 93"/>
          <p:cNvSpPr txBox="1"/>
          <p:nvPr/>
        </p:nvSpPr>
        <p:spPr>
          <a:xfrm>
            <a:off x="2310765" y="2627338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TDM = 4</a:t>
            </a:r>
            <a:endParaRPr lang="en-CA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381000" y="329946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381000" y="3505200"/>
            <a:ext cx="3124200" cy="2741260"/>
            <a:chOff x="381000" y="3733800"/>
            <a:chExt cx="3124200" cy="2741260"/>
          </a:xfrm>
        </p:grpSpPr>
        <p:sp>
          <p:nvSpPr>
            <p:cNvPr id="99" name="Oval 98"/>
            <p:cNvSpPr/>
            <p:nvPr/>
          </p:nvSpPr>
          <p:spPr>
            <a:xfrm rot="19246495">
              <a:off x="1332245" y="4782521"/>
              <a:ext cx="1120109" cy="9540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FabricPort</a:t>
              </a:r>
              <a:endParaRPr lang="en-CA" b="1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381000" y="44196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81000" y="46482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1066800" y="3733800"/>
              <a:ext cx="0" cy="270967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295400" y="3733800"/>
              <a:ext cx="0" cy="274126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73100" y="3961628"/>
              <a:ext cx="1219200" cy="1219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Router</a:t>
              </a:r>
              <a:endParaRPr lang="en-CA" b="1" dirty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192173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Isosceles Triangle 112"/>
            <p:cNvSpPr/>
            <p:nvPr/>
          </p:nvSpPr>
          <p:spPr>
            <a:xfrm rot="5400000">
              <a:off x="468148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Isosceles Triangle 113"/>
            <p:cNvSpPr/>
            <p:nvPr/>
          </p:nvSpPr>
          <p:spPr>
            <a:xfrm rot="16200000">
              <a:off x="2158669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Isosceles Triangle 114"/>
            <p:cNvSpPr/>
            <p:nvPr/>
          </p:nvSpPr>
          <p:spPr>
            <a:xfrm rot="16200000">
              <a:off x="434644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990600" y="3811982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Isosceles Triangle 119"/>
            <p:cNvSpPr/>
            <p:nvPr/>
          </p:nvSpPr>
          <p:spPr>
            <a:xfrm rot="10800000">
              <a:off x="1219200" y="381523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Isosceles Triangle 121"/>
            <p:cNvSpPr/>
            <p:nvPr/>
          </p:nvSpPr>
          <p:spPr>
            <a:xfrm>
              <a:off x="990600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Isosceles Triangle 122"/>
            <p:cNvSpPr/>
            <p:nvPr/>
          </p:nvSpPr>
          <p:spPr>
            <a:xfrm rot="10800000">
              <a:off x="1219201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Rectangle 125"/>
            <p:cNvSpPr/>
            <p:nvPr/>
          </p:nvSpPr>
          <p:spPr>
            <a:xfrm rot="19272757">
              <a:off x="1730287" y="5714250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Rectangle 126"/>
            <p:cNvSpPr/>
            <p:nvPr/>
          </p:nvSpPr>
          <p:spPr>
            <a:xfrm rot="19272757">
              <a:off x="1924744" y="5554858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Rectangle 127"/>
            <p:cNvSpPr/>
            <p:nvPr/>
          </p:nvSpPr>
          <p:spPr>
            <a:xfrm rot="19272757">
              <a:off x="2116579" y="5399357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Rectangle 128"/>
            <p:cNvSpPr/>
            <p:nvPr/>
          </p:nvSpPr>
          <p:spPr>
            <a:xfrm rot="19272757">
              <a:off x="2310271" y="5241483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407553" y="4126766"/>
              <a:ext cx="845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2">
                      <a:lumMod val="75000"/>
                    </a:schemeClr>
                  </a:solidFill>
                </a:rPr>
                <a:t>150 bits</a:t>
              </a:r>
              <a:endParaRPr lang="en-CA" sz="1600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9" name="Oval 68"/>
          <p:cNvSpPr/>
          <p:nvPr/>
        </p:nvSpPr>
        <p:spPr>
          <a:xfrm rot="19363126">
            <a:off x="1976838" y="5599361"/>
            <a:ext cx="1334603" cy="62485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</a:t>
            </a:r>
            <a:endParaRPr lang="en-CA" dirty="0"/>
          </a:p>
        </p:txBody>
      </p:sp>
      <p:sp>
        <p:nvSpPr>
          <p:cNvPr id="70" name="Oval 69"/>
          <p:cNvSpPr/>
          <p:nvPr/>
        </p:nvSpPr>
        <p:spPr>
          <a:xfrm>
            <a:off x="5527572" y="2586605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CA" dirty="0"/>
          </a:p>
        </p:txBody>
      </p:sp>
      <p:sp>
        <p:nvSpPr>
          <p:cNvPr id="106" name="Oval 105"/>
          <p:cNvSpPr/>
          <p:nvPr/>
        </p:nvSpPr>
        <p:spPr>
          <a:xfrm>
            <a:off x="6305194" y="2584039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107" name="Oval 106"/>
          <p:cNvSpPr/>
          <p:nvPr/>
        </p:nvSpPr>
        <p:spPr>
          <a:xfrm>
            <a:off x="7078962" y="2585238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108" name="Oval 107"/>
          <p:cNvSpPr/>
          <p:nvPr/>
        </p:nvSpPr>
        <p:spPr>
          <a:xfrm>
            <a:off x="7858414" y="2585238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CA" dirty="0"/>
          </a:p>
        </p:txBody>
      </p:sp>
      <p:sp>
        <p:nvSpPr>
          <p:cNvPr id="140" name="Oval 139"/>
          <p:cNvSpPr/>
          <p:nvPr/>
        </p:nvSpPr>
        <p:spPr>
          <a:xfrm>
            <a:off x="5541090" y="3352800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CA" dirty="0"/>
          </a:p>
        </p:txBody>
      </p:sp>
      <p:sp>
        <p:nvSpPr>
          <p:cNvPr id="141" name="Oval 140"/>
          <p:cNvSpPr/>
          <p:nvPr/>
        </p:nvSpPr>
        <p:spPr>
          <a:xfrm>
            <a:off x="6318712" y="3350234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CA" dirty="0"/>
          </a:p>
        </p:txBody>
      </p:sp>
      <p:sp>
        <p:nvSpPr>
          <p:cNvPr id="142" name="Oval 141"/>
          <p:cNvSpPr/>
          <p:nvPr/>
        </p:nvSpPr>
        <p:spPr>
          <a:xfrm>
            <a:off x="7092480" y="3351433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CA" dirty="0"/>
          </a:p>
        </p:txBody>
      </p:sp>
      <p:sp>
        <p:nvSpPr>
          <p:cNvPr id="143" name="Oval 142"/>
          <p:cNvSpPr/>
          <p:nvPr/>
        </p:nvSpPr>
        <p:spPr>
          <a:xfrm>
            <a:off x="7871932" y="3351433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CA" dirty="0"/>
          </a:p>
        </p:txBody>
      </p:sp>
      <p:sp>
        <p:nvSpPr>
          <p:cNvPr id="144" name="Oval 143"/>
          <p:cNvSpPr/>
          <p:nvPr/>
        </p:nvSpPr>
        <p:spPr>
          <a:xfrm>
            <a:off x="5533470" y="4141388"/>
            <a:ext cx="532050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CA" dirty="0"/>
          </a:p>
        </p:txBody>
      </p:sp>
      <p:sp>
        <p:nvSpPr>
          <p:cNvPr id="145" name="Oval 144"/>
          <p:cNvSpPr/>
          <p:nvPr/>
        </p:nvSpPr>
        <p:spPr>
          <a:xfrm>
            <a:off x="6311092" y="4138822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10</a:t>
            </a:r>
            <a:endParaRPr lang="en-CA" sz="1400" b="1" dirty="0"/>
          </a:p>
        </p:txBody>
      </p:sp>
      <p:sp>
        <p:nvSpPr>
          <p:cNvPr id="146" name="Oval 145"/>
          <p:cNvSpPr/>
          <p:nvPr/>
        </p:nvSpPr>
        <p:spPr>
          <a:xfrm>
            <a:off x="7084860" y="4132401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11</a:t>
            </a:r>
            <a:endParaRPr lang="en-CA" sz="1400" b="1" dirty="0"/>
          </a:p>
        </p:txBody>
      </p:sp>
      <p:sp>
        <p:nvSpPr>
          <p:cNvPr id="147" name="Oval 146"/>
          <p:cNvSpPr/>
          <p:nvPr/>
        </p:nvSpPr>
        <p:spPr>
          <a:xfrm>
            <a:off x="7864312" y="4132401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12</a:t>
            </a:r>
            <a:endParaRPr lang="en-CA" sz="1400" b="1" dirty="0"/>
          </a:p>
        </p:txBody>
      </p:sp>
      <p:sp>
        <p:nvSpPr>
          <p:cNvPr id="148" name="Oval 147"/>
          <p:cNvSpPr/>
          <p:nvPr/>
        </p:nvSpPr>
        <p:spPr>
          <a:xfrm>
            <a:off x="5533470" y="4904635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13</a:t>
            </a:r>
            <a:endParaRPr lang="en-CA" sz="1400" b="1" dirty="0"/>
          </a:p>
        </p:txBody>
      </p:sp>
      <p:sp>
        <p:nvSpPr>
          <p:cNvPr id="149" name="Oval 148"/>
          <p:cNvSpPr/>
          <p:nvPr/>
        </p:nvSpPr>
        <p:spPr>
          <a:xfrm>
            <a:off x="6311092" y="4902069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14</a:t>
            </a:r>
            <a:endParaRPr lang="en-CA" sz="1400" b="1" dirty="0"/>
          </a:p>
        </p:txBody>
      </p:sp>
      <p:sp>
        <p:nvSpPr>
          <p:cNvPr id="150" name="Oval 149"/>
          <p:cNvSpPr/>
          <p:nvPr/>
        </p:nvSpPr>
        <p:spPr>
          <a:xfrm>
            <a:off x="7084860" y="4910888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15</a:t>
            </a:r>
            <a:endParaRPr lang="en-CA" sz="1400" b="1" dirty="0"/>
          </a:p>
        </p:txBody>
      </p:sp>
      <p:sp>
        <p:nvSpPr>
          <p:cNvPr id="151" name="Oval 150"/>
          <p:cNvSpPr/>
          <p:nvPr/>
        </p:nvSpPr>
        <p:spPr>
          <a:xfrm>
            <a:off x="7864312" y="4910888"/>
            <a:ext cx="546908" cy="4456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16</a:t>
            </a:r>
            <a:endParaRPr lang="en-CA" sz="1400" b="1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060122" y="5559319"/>
            <a:ext cx="205733" cy="23407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8" idx="2"/>
          </p:cNvCxnSpPr>
          <p:nvPr/>
        </p:nvCxnSpPr>
        <p:spPr>
          <a:xfrm>
            <a:off x="2311459" y="5374151"/>
            <a:ext cx="188787" cy="24280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 rot="19401279">
            <a:off x="2425068" y="5003241"/>
            <a:ext cx="84510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600 bits</a:t>
            </a:r>
            <a:endParaRPr lang="en-CA" sz="1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08720" y="6214874"/>
            <a:ext cx="372233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16 locations for a 600-bit module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78527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7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106" grpId="0" animBg="1"/>
      <p:bldP spid="107" grpId="0" animBg="1"/>
      <p:bldP spid="10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2628900" y="0"/>
            <a:ext cx="4076700" cy="1051560"/>
          </a:xfrm>
        </p:spPr>
        <p:txBody>
          <a:bodyPr/>
          <a:lstStyle/>
          <a:p>
            <a:r>
              <a:rPr lang="en-US" dirty="0" smtClean="0"/>
              <a:t>NoC Mapping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15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311650" y="1304925"/>
            <a:ext cx="4758359" cy="4782374"/>
            <a:chOff x="4311650" y="1304925"/>
            <a:chExt cx="4758359" cy="4782374"/>
          </a:xfrm>
        </p:grpSpPr>
        <p:sp>
          <p:nvSpPr>
            <p:cNvPr id="3" name="Rectangle 2"/>
            <p:cNvSpPr/>
            <p:nvPr/>
          </p:nvSpPr>
          <p:spPr>
            <a:xfrm>
              <a:off x="4311650" y="1373317"/>
              <a:ext cx="4679950" cy="4713982"/>
            </a:xfrm>
            <a:prstGeom prst="rect">
              <a:avLst/>
            </a:prstGeom>
            <a:solidFill>
              <a:srgbClr val="F9F9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76800" y="1463041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76800" y="5643547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DDRx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771381" y="3525872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PCIe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Transcievers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6943399" y="3572596"/>
              <a:ext cx="3581400" cy="339657"/>
            </a:xfrm>
            <a:prstGeom prst="rect">
              <a:avLst/>
            </a:prstGeom>
            <a:solidFill>
              <a:srgbClr val="E3EBF5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100G Ethernet Controller</a:t>
              </a:r>
              <a:endPara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732994" y="1802698"/>
                <a:ext cx="3830629" cy="3836102"/>
                <a:chOff x="3429000" y="754380"/>
                <a:chExt cx="5334000" cy="5341620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476423" y="76200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558463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635755" y="754380"/>
                  <a:ext cx="0" cy="5334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17795" y="762000"/>
                  <a:ext cx="0" cy="5318759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429000" y="178625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3429000" y="28727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429000" y="394716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429000" y="5044440"/>
                  <a:ext cx="5334000" cy="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383831" y="2450667"/>
                <a:ext cx="2512394" cy="2521255"/>
                <a:chOff x="4345618" y="1647825"/>
                <a:chExt cx="3506792" cy="351916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4345618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5427033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05575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586990" y="164782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45618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427033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505575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586990" y="27432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35514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5423223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509385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7590800" y="3810000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3475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423223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6509385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7590800" y="4905375"/>
                  <a:ext cx="261610" cy="26161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5502222" y="2568799"/>
                <a:ext cx="2420999" cy="2423089"/>
                <a:chOff x="5502222" y="2568799"/>
                <a:chExt cx="2420999" cy="2423089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5502222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281674" y="2569998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057715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837167" y="2568799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502222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281674" y="3352800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7057715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7837167" y="3351601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502222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6281674" y="4124013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057715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837167" y="412281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502222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281674" y="4905834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7057715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7837167" y="4904635"/>
                  <a:ext cx="86054" cy="86054"/>
                </a:xfrm>
                <a:prstGeom prst="ellipse">
                  <a:avLst/>
                </a:prstGeom>
                <a:solidFill>
                  <a:srgbClr val="FFC000"/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688882" y="1766814"/>
                <a:ext cx="3918416" cy="3909541"/>
                <a:chOff x="4688882" y="1766814"/>
                <a:chExt cx="3918416" cy="390954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5439796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19248" y="176681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992908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772360" y="1767996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441518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220970" y="5589119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994630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774082" y="559030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8520596" y="2500712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8521244" y="3280398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519511" y="4055495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520159" y="483518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689967" y="2500551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690615" y="3280237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688882" y="4055334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689530" y="4835020"/>
                  <a:ext cx="86054" cy="8605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sp>
          <p:nvSpPr>
            <p:cNvPr id="85" name="TextBox 84"/>
            <p:cNvSpPr txBox="1"/>
            <p:nvPr/>
          </p:nvSpPr>
          <p:spPr>
            <a:xfrm>
              <a:off x="8382000" y="1304925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FPGA</a:t>
              </a:r>
              <a:endParaRPr lang="en-CA" dirty="0"/>
            </a:p>
          </p:txBody>
        </p:sp>
      </p:grpSp>
      <p:pic>
        <p:nvPicPr>
          <p:cNvPr id="9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711"/>
          <a:stretch/>
        </p:blipFill>
        <p:spPr bwMode="auto">
          <a:xfrm>
            <a:off x="533400" y="1529598"/>
            <a:ext cx="1358900" cy="9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2311400" y="1630680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Width = 150</a:t>
            </a:r>
            <a:endParaRPr lang="en-CA" dirty="0"/>
          </a:p>
        </p:txBody>
      </p:sp>
      <p:sp>
        <p:nvSpPr>
          <p:cNvPr id="92" name="TextBox 91"/>
          <p:cNvSpPr txBox="1"/>
          <p:nvPr/>
        </p:nvSpPr>
        <p:spPr>
          <a:xfrm>
            <a:off x="2310765" y="1150551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Routers = 16</a:t>
            </a:r>
            <a:endParaRPr lang="en-CA" dirty="0"/>
          </a:p>
        </p:txBody>
      </p:sp>
      <p:sp>
        <p:nvSpPr>
          <p:cNvPr id="93" name="TextBox 92"/>
          <p:cNvSpPr txBox="1"/>
          <p:nvPr/>
        </p:nvSpPr>
        <p:spPr>
          <a:xfrm>
            <a:off x="2311400" y="2124075"/>
            <a:ext cx="1422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VCs = 4</a:t>
            </a:r>
            <a:endParaRPr lang="en-CA" dirty="0"/>
          </a:p>
        </p:txBody>
      </p:sp>
      <p:sp>
        <p:nvSpPr>
          <p:cNvPr id="94" name="TextBox 93"/>
          <p:cNvSpPr txBox="1"/>
          <p:nvPr/>
        </p:nvSpPr>
        <p:spPr>
          <a:xfrm>
            <a:off x="2310765" y="2627338"/>
            <a:ext cx="14223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TDM = 4</a:t>
            </a:r>
            <a:endParaRPr lang="en-CA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381000" y="329946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381000" y="3505200"/>
            <a:ext cx="3124200" cy="2741260"/>
            <a:chOff x="381000" y="3733800"/>
            <a:chExt cx="3124200" cy="2741260"/>
          </a:xfrm>
        </p:grpSpPr>
        <p:sp>
          <p:nvSpPr>
            <p:cNvPr id="99" name="Oval 98"/>
            <p:cNvSpPr/>
            <p:nvPr/>
          </p:nvSpPr>
          <p:spPr>
            <a:xfrm rot="19246495">
              <a:off x="1332245" y="4782521"/>
              <a:ext cx="1120109" cy="9540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FabricPort</a:t>
              </a:r>
              <a:endParaRPr lang="en-CA" b="1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381000" y="44196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81000" y="4648200"/>
              <a:ext cx="31242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1066800" y="3733800"/>
              <a:ext cx="0" cy="270967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295400" y="3733800"/>
              <a:ext cx="0" cy="274126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73100" y="3961628"/>
              <a:ext cx="1219200" cy="1219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Router</a:t>
              </a:r>
              <a:endParaRPr lang="en-CA" b="1" dirty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192173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Isosceles Triangle 112"/>
            <p:cNvSpPr/>
            <p:nvPr/>
          </p:nvSpPr>
          <p:spPr>
            <a:xfrm rot="5400000">
              <a:off x="468148" y="43765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Isosceles Triangle 113"/>
            <p:cNvSpPr/>
            <p:nvPr/>
          </p:nvSpPr>
          <p:spPr>
            <a:xfrm rot="16200000">
              <a:off x="2158669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Isosceles Triangle 114"/>
            <p:cNvSpPr/>
            <p:nvPr/>
          </p:nvSpPr>
          <p:spPr>
            <a:xfrm rot="16200000">
              <a:off x="434644" y="460517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990600" y="3811982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Isosceles Triangle 119"/>
            <p:cNvSpPr/>
            <p:nvPr/>
          </p:nvSpPr>
          <p:spPr>
            <a:xfrm rot="10800000">
              <a:off x="1219200" y="3815233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Isosceles Triangle 121"/>
            <p:cNvSpPr/>
            <p:nvPr/>
          </p:nvSpPr>
          <p:spPr>
            <a:xfrm>
              <a:off x="990600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Isosceles Triangle 122"/>
            <p:cNvSpPr/>
            <p:nvPr/>
          </p:nvSpPr>
          <p:spPr>
            <a:xfrm rot="10800000">
              <a:off x="1219201" y="5678336"/>
              <a:ext cx="152400" cy="8605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Rectangle 125"/>
            <p:cNvSpPr/>
            <p:nvPr/>
          </p:nvSpPr>
          <p:spPr>
            <a:xfrm rot="19272757">
              <a:off x="1730287" y="5714250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Rectangle 126"/>
            <p:cNvSpPr/>
            <p:nvPr/>
          </p:nvSpPr>
          <p:spPr>
            <a:xfrm rot="19272757">
              <a:off x="1924744" y="5554858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Rectangle 127"/>
            <p:cNvSpPr/>
            <p:nvPr/>
          </p:nvSpPr>
          <p:spPr>
            <a:xfrm rot="19272757">
              <a:off x="2116579" y="5399357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Rectangle 128"/>
            <p:cNvSpPr/>
            <p:nvPr/>
          </p:nvSpPr>
          <p:spPr>
            <a:xfrm rot="19272757">
              <a:off x="2310271" y="5241483"/>
              <a:ext cx="246558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407553" y="4126766"/>
              <a:ext cx="845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2">
                      <a:lumMod val="75000"/>
                    </a:schemeClr>
                  </a:solidFill>
                </a:rPr>
                <a:t>150 bits</a:t>
              </a:r>
              <a:endParaRPr lang="en-CA" sz="1600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70" name="Oval 69"/>
          <p:cNvSpPr/>
          <p:nvPr/>
        </p:nvSpPr>
        <p:spPr>
          <a:xfrm>
            <a:off x="5527572" y="2586605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CA" dirty="0"/>
          </a:p>
        </p:txBody>
      </p:sp>
      <p:grpSp>
        <p:nvGrpSpPr>
          <p:cNvPr id="71" name="Group 70"/>
          <p:cNvGrpSpPr/>
          <p:nvPr/>
        </p:nvGrpSpPr>
        <p:grpSpPr>
          <a:xfrm rot="2766817">
            <a:off x="1452411" y="5798721"/>
            <a:ext cx="728088" cy="745617"/>
            <a:chOff x="1871332" y="5647425"/>
            <a:chExt cx="728088" cy="745617"/>
          </a:xfrm>
        </p:grpSpPr>
        <p:sp>
          <p:nvSpPr>
            <p:cNvPr id="69" name="Oval 68"/>
            <p:cNvSpPr/>
            <p:nvPr/>
          </p:nvSpPr>
          <p:spPr>
            <a:xfrm rot="19363126">
              <a:off x="2023379" y="5874664"/>
              <a:ext cx="576041" cy="51837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CA" dirty="0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 flipV="1">
              <a:off x="1871332" y="5725727"/>
              <a:ext cx="205733" cy="23407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2003055" y="5647425"/>
              <a:ext cx="188787" cy="24280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 rot="20416289">
            <a:off x="2421036" y="4615217"/>
            <a:ext cx="114486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4 x 150 bits</a:t>
            </a:r>
            <a:endParaRPr lang="en-CA" sz="1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08720" y="6214874"/>
            <a:ext cx="372233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64 locations for a 150-bit module</a:t>
            </a:r>
            <a:endParaRPr lang="en-CA" sz="2000" dirty="0"/>
          </a:p>
        </p:txBody>
      </p:sp>
      <p:grpSp>
        <p:nvGrpSpPr>
          <p:cNvPr id="121" name="Group 120"/>
          <p:cNvGrpSpPr/>
          <p:nvPr/>
        </p:nvGrpSpPr>
        <p:grpSpPr>
          <a:xfrm rot="1125896">
            <a:off x="1936408" y="5559968"/>
            <a:ext cx="728088" cy="745617"/>
            <a:chOff x="1871332" y="5647425"/>
            <a:chExt cx="728088" cy="745617"/>
          </a:xfrm>
        </p:grpSpPr>
        <p:sp>
          <p:nvSpPr>
            <p:cNvPr id="124" name="Oval 123"/>
            <p:cNvSpPr/>
            <p:nvPr/>
          </p:nvSpPr>
          <p:spPr>
            <a:xfrm rot="19363126">
              <a:off x="2023379" y="5874664"/>
              <a:ext cx="576041" cy="51837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CA" dirty="0"/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 flipH="1" flipV="1">
              <a:off x="1871332" y="5725727"/>
              <a:ext cx="205733" cy="23407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2003055" y="5647425"/>
              <a:ext cx="188787" cy="24280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 rot="20649425">
            <a:off x="2318390" y="5234070"/>
            <a:ext cx="728088" cy="745617"/>
            <a:chOff x="1871332" y="5647425"/>
            <a:chExt cx="728088" cy="745617"/>
          </a:xfrm>
        </p:grpSpPr>
        <p:sp>
          <p:nvSpPr>
            <p:cNvPr id="134" name="Oval 133"/>
            <p:cNvSpPr/>
            <p:nvPr/>
          </p:nvSpPr>
          <p:spPr>
            <a:xfrm rot="19363126">
              <a:off x="2023379" y="5874664"/>
              <a:ext cx="576041" cy="51837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CA" dirty="0"/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flipH="1" flipV="1">
              <a:off x="1871332" y="5725727"/>
              <a:ext cx="205733" cy="23407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2003055" y="5647425"/>
              <a:ext cx="188787" cy="24280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 rot="19133848">
            <a:off x="2616921" y="4837668"/>
            <a:ext cx="728088" cy="745617"/>
            <a:chOff x="1871332" y="5647425"/>
            <a:chExt cx="728088" cy="745617"/>
          </a:xfrm>
        </p:grpSpPr>
        <p:sp>
          <p:nvSpPr>
            <p:cNvPr id="138" name="Oval 137"/>
            <p:cNvSpPr/>
            <p:nvPr/>
          </p:nvSpPr>
          <p:spPr>
            <a:xfrm rot="19363126">
              <a:off x="2023379" y="5874664"/>
              <a:ext cx="576041" cy="51837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CA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H="1" flipV="1">
              <a:off x="1871332" y="5725727"/>
              <a:ext cx="205733" cy="23407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2003055" y="5647425"/>
              <a:ext cx="188787" cy="242802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Oval 154"/>
          <p:cNvSpPr/>
          <p:nvPr/>
        </p:nvSpPr>
        <p:spPr>
          <a:xfrm>
            <a:off x="5879420" y="2586766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156" name="Oval 155"/>
          <p:cNvSpPr/>
          <p:nvPr/>
        </p:nvSpPr>
        <p:spPr>
          <a:xfrm>
            <a:off x="5527572" y="2895600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157" name="Oval 156"/>
          <p:cNvSpPr/>
          <p:nvPr/>
        </p:nvSpPr>
        <p:spPr>
          <a:xfrm>
            <a:off x="5879420" y="2895761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CA" dirty="0"/>
          </a:p>
        </p:txBody>
      </p:sp>
      <p:sp>
        <p:nvSpPr>
          <p:cNvPr id="158" name="Oval 157"/>
          <p:cNvSpPr/>
          <p:nvPr/>
        </p:nvSpPr>
        <p:spPr>
          <a:xfrm>
            <a:off x="6305302" y="2613499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CA" dirty="0"/>
          </a:p>
        </p:txBody>
      </p:sp>
      <p:sp>
        <p:nvSpPr>
          <p:cNvPr id="159" name="Oval 158"/>
          <p:cNvSpPr/>
          <p:nvPr/>
        </p:nvSpPr>
        <p:spPr>
          <a:xfrm>
            <a:off x="6657150" y="2613660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CA" dirty="0"/>
          </a:p>
        </p:txBody>
      </p:sp>
      <p:sp>
        <p:nvSpPr>
          <p:cNvPr id="160" name="Oval 159"/>
          <p:cNvSpPr/>
          <p:nvPr/>
        </p:nvSpPr>
        <p:spPr>
          <a:xfrm>
            <a:off x="6305302" y="2922494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CA" dirty="0"/>
          </a:p>
        </p:txBody>
      </p:sp>
      <p:sp>
        <p:nvSpPr>
          <p:cNvPr id="161" name="Oval 160"/>
          <p:cNvSpPr/>
          <p:nvPr/>
        </p:nvSpPr>
        <p:spPr>
          <a:xfrm>
            <a:off x="6657150" y="2922655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CA" dirty="0"/>
          </a:p>
        </p:txBody>
      </p:sp>
      <p:sp>
        <p:nvSpPr>
          <p:cNvPr id="162" name="Oval 161"/>
          <p:cNvSpPr/>
          <p:nvPr/>
        </p:nvSpPr>
        <p:spPr>
          <a:xfrm>
            <a:off x="7072955" y="2613499"/>
            <a:ext cx="339828" cy="3089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CA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82487" y="2586697"/>
            <a:ext cx="449431" cy="369332"/>
            <a:chOff x="7372619" y="866894"/>
            <a:chExt cx="449431" cy="369332"/>
          </a:xfrm>
        </p:grpSpPr>
        <p:sp>
          <p:nvSpPr>
            <p:cNvPr id="163" name="Oval 16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042475" y="2897610"/>
            <a:ext cx="449431" cy="369332"/>
            <a:chOff x="7372619" y="866894"/>
            <a:chExt cx="449431" cy="369332"/>
          </a:xfrm>
        </p:grpSpPr>
        <p:sp>
          <p:nvSpPr>
            <p:cNvPr id="221" name="Oval 22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7389951" y="2898592"/>
            <a:ext cx="449431" cy="369332"/>
            <a:chOff x="7372619" y="866894"/>
            <a:chExt cx="449431" cy="369332"/>
          </a:xfrm>
        </p:grpSpPr>
        <p:sp>
          <p:nvSpPr>
            <p:cNvPr id="366" name="Oval 36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8163910" y="2565663"/>
            <a:ext cx="449431" cy="369332"/>
            <a:chOff x="7372619" y="866894"/>
            <a:chExt cx="449431" cy="369332"/>
          </a:xfrm>
        </p:grpSpPr>
        <p:sp>
          <p:nvSpPr>
            <p:cNvPr id="370" name="Oval 36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7823898" y="2876576"/>
            <a:ext cx="449431" cy="369332"/>
            <a:chOff x="7372619" y="866894"/>
            <a:chExt cx="449431" cy="369332"/>
          </a:xfrm>
        </p:grpSpPr>
        <p:sp>
          <p:nvSpPr>
            <p:cNvPr id="373" name="Oval 37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15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8171374" y="2877558"/>
            <a:ext cx="449431" cy="369332"/>
            <a:chOff x="7372619" y="866894"/>
            <a:chExt cx="449431" cy="369332"/>
          </a:xfrm>
        </p:grpSpPr>
        <p:sp>
          <p:nvSpPr>
            <p:cNvPr id="376" name="Oval 37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16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7818814" y="2565663"/>
            <a:ext cx="449431" cy="369332"/>
            <a:chOff x="7372619" y="866894"/>
            <a:chExt cx="449431" cy="369332"/>
          </a:xfrm>
        </p:grpSpPr>
        <p:sp>
          <p:nvSpPr>
            <p:cNvPr id="379" name="Oval 378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5835704" y="3357373"/>
            <a:ext cx="449431" cy="369332"/>
            <a:chOff x="7372619" y="866894"/>
            <a:chExt cx="449431" cy="369332"/>
          </a:xfrm>
        </p:grpSpPr>
        <p:sp>
          <p:nvSpPr>
            <p:cNvPr id="382" name="Oval 381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18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5495692" y="3668286"/>
            <a:ext cx="449431" cy="369332"/>
            <a:chOff x="7372619" y="866894"/>
            <a:chExt cx="449431" cy="369332"/>
          </a:xfrm>
        </p:grpSpPr>
        <p:sp>
          <p:nvSpPr>
            <p:cNvPr id="385" name="Oval 384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19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5843168" y="3669268"/>
            <a:ext cx="449431" cy="369332"/>
            <a:chOff x="7372619" y="866894"/>
            <a:chExt cx="449431" cy="369332"/>
          </a:xfrm>
        </p:grpSpPr>
        <p:sp>
          <p:nvSpPr>
            <p:cNvPr id="388" name="Oval 387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5490608" y="3357373"/>
            <a:ext cx="449431" cy="369332"/>
            <a:chOff x="7372619" y="866894"/>
            <a:chExt cx="449431" cy="369332"/>
          </a:xfrm>
        </p:grpSpPr>
        <p:sp>
          <p:nvSpPr>
            <p:cNvPr id="391" name="Oval 39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17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6614967" y="3356289"/>
            <a:ext cx="449431" cy="369332"/>
            <a:chOff x="7372619" y="866894"/>
            <a:chExt cx="449431" cy="369332"/>
          </a:xfrm>
        </p:grpSpPr>
        <p:sp>
          <p:nvSpPr>
            <p:cNvPr id="394" name="Oval 393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6274955" y="3667202"/>
            <a:ext cx="449431" cy="369332"/>
            <a:chOff x="7372619" y="866894"/>
            <a:chExt cx="449431" cy="369332"/>
          </a:xfrm>
        </p:grpSpPr>
        <p:sp>
          <p:nvSpPr>
            <p:cNvPr id="397" name="Oval 396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6622431" y="3668184"/>
            <a:ext cx="449431" cy="369332"/>
            <a:chOff x="7372619" y="866894"/>
            <a:chExt cx="449431" cy="369332"/>
          </a:xfrm>
        </p:grpSpPr>
        <p:sp>
          <p:nvSpPr>
            <p:cNvPr id="400" name="Oval 39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6269871" y="3356289"/>
            <a:ext cx="449431" cy="369332"/>
            <a:chOff x="7372619" y="866894"/>
            <a:chExt cx="449431" cy="369332"/>
          </a:xfrm>
        </p:grpSpPr>
        <p:sp>
          <p:nvSpPr>
            <p:cNvPr id="403" name="Oval 40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7393931" y="3369027"/>
            <a:ext cx="449431" cy="369332"/>
            <a:chOff x="7372619" y="866894"/>
            <a:chExt cx="449431" cy="369332"/>
          </a:xfrm>
        </p:grpSpPr>
        <p:sp>
          <p:nvSpPr>
            <p:cNvPr id="406" name="Oval 40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26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7053919" y="3679940"/>
            <a:ext cx="449431" cy="369332"/>
            <a:chOff x="7372619" y="866894"/>
            <a:chExt cx="449431" cy="369332"/>
          </a:xfrm>
        </p:grpSpPr>
        <p:sp>
          <p:nvSpPr>
            <p:cNvPr id="409" name="Oval 408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27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7401395" y="3680922"/>
            <a:ext cx="449431" cy="369332"/>
            <a:chOff x="7372619" y="866894"/>
            <a:chExt cx="449431" cy="369332"/>
          </a:xfrm>
        </p:grpSpPr>
        <p:sp>
          <p:nvSpPr>
            <p:cNvPr id="412" name="Oval 411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28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7048835" y="3369027"/>
            <a:ext cx="449431" cy="369332"/>
            <a:chOff x="7372619" y="866894"/>
            <a:chExt cx="449431" cy="369332"/>
          </a:xfrm>
        </p:grpSpPr>
        <p:sp>
          <p:nvSpPr>
            <p:cNvPr id="415" name="Oval 414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16" name="TextBox 415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25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8165686" y="3360792"/>
            <a:ext cx="449431" cy="369332"/>
            <a:chOff x="7372619" y="866894"/>
            <a:chExt cx="449431" cy="369332"/>
          </a:xfrm>
        </p:grpSpPr>
        <p:sp>
          <p:nvSpPr>
            <p:cNvPr id="418" name="Oval 417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7825674" y="3671705"/>
            <a:ext cx="449431" cy="369332"/>
            <a:chOff x="7372619" y="866894"/>
            <a:chExt cx="449431" cy="369332"/>
          </a:xfrm>
        </p:grpSpPr>
        <p:sp>
          <p:nvSpPr>
            <p:cNvPr id="421" name="Oval 42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3" name="Group 422"/>
          <p:cNvGrpSpPr/>
          <p:nvPr/>
        </p:nvGrpSpPr>
        <p:grpSpPr>
          <a:xfrm>
            <a:off x="8173150" y="3672687"/>
            <a:ext cx="449431" cy="369332"/>
            <a:chOff x="7372619" y="866894"/>
            <a:chExt cx="449431" cy="369332"/>
          </a:xfrm>
        </p:grpSpPr>
        <p:sp>
          <p:nvSpPr>
            <p:cNvPr id="424" name="Oval 423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6" name="Group 425"/>
          <p:cNvGrpSpPr/>
          <p:nvPr/>
        </p:nvGrpSpPr>
        <p:grpSpPr>
          <a:xfrm>
            <a:off x="7820590" y="3360792"/>
            <a:ext cx="449431" cy="369332"/>
            <a:chOff x="7372619" y="866894"/>
            <a:chExt cx="449431" cy="369332"/>
          </a:xfrm>
        </p:grpSpPr>
        <p:sp>
          <p:nvSpPr>
            <p:cNvPr id="427" name="Oval 426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29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5849973" y="4127261"/>
            <a:ext cx="449431" cy="369332"/>
            <a:chOff x="7372619" y="866894"/>
            <a:chExt cx="449431" cy="369332"/>
          </a:xfrm>
        </p:grpSpPr>
        <p:sp>
          <p:nvSpPr>
            <p:cNvPr id="430" name="Oval 42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5509961" y="4438174"/>
            <a:ext cx="449431" cy="369332"/>
            <a:chOff x="7372619" y="866894"/>
            <a:chExt cx="449431" cy="369332"/>
          </a:xfrm>
        </p:grpSpPr>
        <p:sp>
          <p:nvSpPr>
            <p:cNvPr id="433" name="Oval 43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35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5857437" y="4439156"/>
            <a:ext cx="449431" cy="369332"/>
            <a:chOff x="7372619" y="866894"/>
            <a:chExt cx="449431" cy="369332"/>
          </a:xfrm>
        </p:grpSpPr>
        <p:sp>
          <p:nvSpPr>
            <p:cNvPr id="436" name="Oval 43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37" name="TextBox 43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36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8" name="Group 437"/>
          <p:cNvGrpSpPr/>
          <p:nvPr/>
        </p:nvGrpSpPr>
        <p:grpSpPr>
          <a:xfrm>
            <a:off x="5504877" y="4127261"/>
            <a:ext cx="449431" cy="369332"/>
            <a:chOff x="7372619" y="866894"/>
            <a:chExt cx="449431" cy="369332"/>
          </a:xfrm>
        </p:grpSpPr>
        <p:sp>
          <p:nvSpPr>
            <p:cNvPr id="439" name="Oval 438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40" name="TextBox 439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1" name="Group 440"/>
          <p:cNvGrpSpPr/>
          <p:nvPr/>
        </p:nvGrpSpPr>
        <p:grpSpPr>
          <a:xfrm>
            <a:off x="6629236" y="4126177"/>
            <a:ext cx="449431" cy="369332"/>
            <a:chOff x="7372619" y="866894"/>
            <a:chExt cx="449431" cy="369332"/>
          </a:xfrm>
        </p:grpSpPr>
        <p:sp>
          <p:nvSpPr>
            <p:cNvPr id="442" name="Oval 441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38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6289224" y="4437090"/>
            <a:ext cx="449431" cy="369332"/>
            <a:chOff x="7372619" y="866894"/>
            <a:chExt cx="449431" cy="369332"/>
          </a:xfrm>
        </p:grpSpPr>
        <p:sp>
          <p:nvSpPr>
            <p:cNvPr id="445" name="Oval 444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39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6636700" y="4438072"/>
            <a:ext cx="449431" cy="369332"/>
            <a:chOff x="7372619" y="866894"/>
            <a:chExt cx="449431" cy="369332"/>
          </a:xfrm>
        </p:grpSpPr>
        <p:sp>
          <p:nvSpPr>
            <p:cNvPr id="448" name="Oval 447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49" name="TextBox 448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0" name="Group 449"/>
          <p:cNvGrpSpPr/>
          <p:nvPr/>
        </p:nvGrpSpPr>
        <p:grpSpPr>
          <a:xfrm>
            <a:off x="6284140" y="4126177"/>
            <a:ext cx="449431" cy="369332"/>
            <a:chOff x="7372619" y="866894"/>
            <a:chExt cx="449431" cy="369332"/>
          </a:xfrm>
        </p:grpSpPr>
        <p:sp>
          <p:nvSpPr>
            <p:cNvPr id="451" name="Oval 45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37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7408200" y="4138915"/>
            <a:ext cx="449431" cy="369332"/>
            <a:chOff x="7372619" y="866894"/>
            <a:chExt cx="449431" cy="369332"/>
          </a:xfrm>
        </p:grpSpPr>
        <p:sp>
          <p:nvSpPr>
            <p:cNvPr id="454" name="Oval 453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55" name="TextBox 454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Group 455"/>
          <p:cNvGrpSpPr/>
          <p:nvPr/>
        </p:nvGrpSpPr>
        <p:grpSpPr>
          <a:xfrm>
            <a:off x="7068188" y="4449828"/>
            <a:ext cx="449431" cy="369332"/>
            <a:chOff x="7372619" y="866894"/>
            <a:chExt cx="449431" cy="369332"/>
          </a:xfrm>
        </p:grpSpPr>
        <p:sp>
          <p:nvSpPr>
            <p:cNvPr id="457" name="Oval 456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415664" y="4450810"/>
            <a:ext cx="449431" cy="369332"/>
            <a:chOff x="7372619" y="866894"/>
            <a:chExt cx="449431" cy="369332"/>
          </a:xfrm>
        </p:grpSpPr>
        <p:sp>
          <p:nvSpPr>
            <p:cNvPr id="460" name="Oval 45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7063104" y="4138915"/>
            <a:ext cx="449431" cy="369332"/>
            <a:chOff x="7372619" y="866894"/>
            <a:chExt cx="449431" cy="369332"/>
          </a:xfrm>
        </p:grpSpPr>
        <p:sp>
          <p:nvSpPr>
            <p:cNvPr id="463" name="Oval 46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64" name="TextBox 46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5" name="Group 464"/>
          <p:cNvGrpSpPr/>
          <p:nvPr/>
        </p:nvGrpSpPr>
        <p:grpSpPr>
          <a:xfrm>
            <a:off x="8179955" y="4130680"/>
            <a:ext cx="449431" cy="369332"/>
            <a:chOff x="7372619" y="866894"/>
            <a:chExt cx="449431" cy="369332"/>
          </a:xfrm>
        </p:grpSpPr>
        <p:sp>
          <p:nvSpPr>
            <p:cNvPr id="466" name="Oval 46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67" name="TextBox 46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46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7839943" y="4441593"/>
            <a:ext cx="449431" cy="369332"/>
            <a:chOff x="7372619" y="866894"/>
            <a:chExt cx="449431" cy="369332"/>
          </a:xfrm>
        </p:grpSpPr>
        <p:sp>
          <p:nvSpPr>
            <p:cNvPr id="469" name="Oval 468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70" name="TextBox 469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47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8187419" y="4442575"/>
            <a:ext cx="449431" cy="369332"/>
            <a:chOff x="7372619" y="866894"/>
            <a:chExt cx="449431" cy="369332"/>
          </a:xfrm>
        </p:grpSpPr>
        <p:sp>
          <p:nvSpPr>
            <p:cNvPr id="472" name="Oval 471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73" name="TextBox 47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48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7834859" y="4130680"/>
            <a:ext cx="449431" cy="369332"/>
            <a:chOff x="7372619" y="866894"/>
            <a:chExt cx="449431" cy="369332"/>
          </a:xfrm>
        </p:grpSpPr>
        <p:sp>
          <p:nvSpPr>
            <p:cNvPr id="475" name="Oval 474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76" name="TextBox 475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45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5841548" y="4913696"/>
            <a:ext cx="449431" cy="369332"/>
            <a:chOff x="7372619" y="866894"/>
            <a:chExt cx="449431" cy="369332"/>
          </a:xfrm>
        </p:grpSpPr>
        <p:sp>
          <p:nvSpPr>
            <p:cNvPr id="478" name="Oval 477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5501536" y="5224609"/>
            <a:ext cx="449431" cy="369332"/>
            <a:chOff x="7372619" y="866894"/>
            <a:chExt cx="449431" cy="369332"/>
          </a:xfrm>
        </p:grpSpPr>
        <p:sp>
          <p:nvSpPr>
            <p:cNvPr id="481" name="Oval 48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82" name="TextBox 48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5849012" y="5225591"/>
            <a:ext cx="449431" cy="369332"/>
            <a:chOff x="7372619" y="866894"/>
            <a:chExt cx="449431" cy="369332"/>
          </a:xfrm>
        </p:grpSpPr>
        <p:sp>
          <p:nvSpPr>
            <p:cNvPr id="484" name="Oval 483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85" name="TextBox 484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5496452" y="4913696"/>
            <a:ext cx="449431" cy="369332"/>
            <a:chOff x="7372619" y="866894"/>
            <a:chExt cx="449431" cy="369332"/>
          </a:xfrm>
        </p:grpSpPr>
        <p:sp>
          <p:nvSpPr>
            <p:cNvPr id="487" name="Oval 486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49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6620811" y="4912612"/>
            <a:ext cx="449431" cy="369332"/>
            <a:chOff x="7372619" y="866894"/>
            <a:chExt cx="449431" cy="369332"/>
          </a:xfrm>
        </p:grpSpPr>
        <p:sp>
          <p:nvSpPr>
            <p:cNvPr id="490" name="Oval 48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6280799" y="5223525"/>
            <a:ext cx="449431" cy="369332"/>
            <a:chOff x="7372619" y="866894"/>
            <a:chExt cx="449431" cy="369332"/>
          </a:xfrm>
        </p:grpSpPr>
        <p:sp>
          <p:nvSpPr>
            <p:cNvPr id="493" name="Oval 49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55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628275" y="5224507"/>
            <a:ext cx="449431" cy="369332"/>
            <a:chOff x="7372619" y="866894"/>
            <a:chExt cx="449431" cy="369332"/>
          </a:xfrm>
        </p:grpSpPr>
        <p:sp>
          <p:nvSpPr>
            <p:cNvPr id="496" name="Oval 495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56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6275715" y="4912612"/>
            <a:ext cx="449431" cy="369332"/>
            <a:chOff x="7372619" y="866894"/>
            <a:chExt cx="449431" cy="369332"/>
          </a:xfrm>
        </p:grpSpPr>
        <p:sp>
          <p:nvSpPr>
            <p:cNvPr id="499" name="Oval 498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7399775" y="4925350"/>
            <a:ext cx="449431" cy="369332"/>
            <a:chOff x="7372619" y="866894"/>
            <a:chExt cx="449431" cy="369332"/>
          </a:xfrm>
        </p:grpSpPr>
        <p:sp>
          <p:nvSpPr>
            <p:cNvPr id="502" name="Oval 501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03" name="TextBox 502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58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7059763" y="5236263"/>
            <a:ext cx="449431" cy="369332"/>
            <a:chOff x="7372619" y="866894"/>
            <a:chExt cx="449431" cy="369332"/>
          </a:xfrm>
        </p:grpSpPr>
        <p:sp>
          <p:nvSpPr>
            <p:cNvPr id="505" name="Oval 504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59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7407239" y="5237245"/>
            <a:ext cx="449431" cy="369332"/>
            <a:chOff x="7372619" y="866894"/>
            <a:chExt cx="449431" cy="369332"/>
          </a:xfrm>
        </p:grpSpPr>
        <p:sp>
          <p:nvSpPr>
            <p:cNvPr id="508" name="Oval 507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60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7054679" y="4925350"/>
            <a:ext cx="449431" cy="369332"/>
            <a:chOff x="7372619" y="866894"/>
            <a:chExt cx="449431" cy="369332"/>
          </a:xfrm>
        </p:grpSpPr>
        <p:sp>
          <p:nvSpPr>
            <p:cNvPr id="511" name="Oval 510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57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8171530" y="4917115"/>
            <a:ext cx="449431" cy="369332"/>
            <a:chOff x="7372619" y="866894"/>
            <a:chExt cx="449431" cy="369332"/>
          </a:xfrm>
        </p:grpSpPr>
        <p:sp>
          <p:nvSpPr>
            <p:cNvPr id="514" name="Oval 513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62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7831518" y="5228028"/>
            <a:ext cx="449431" cy="369332"/>
            <a:chOff x="7372619" y="866894"/>
            <a:chExt cx="449431" cy="369332"/>
          </a:xfrm>
        </p:grpSpPr>
        <p:sp>
          <p:nvSpPr>
            <p:cNvPr id="517" name="Oval 516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63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8178994" y="5229010"/>
            <a:ext cx="449431" cy="369332"/>
            <a:chOff x="7372619" y="866894"/>
            <a:chExt cx="449431" cy="369332"/>
          </a:xfrm>
        </p:grpSpPr>
        <p:sp>
          <p:nvSpPr>
            <p:cNvPr id="520" name="Oval 519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64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7826434" y="4917115"/>
            <a:ext cx="449431" cy="369332"/>
            <a:chOff x="7372619" y="866894"/>
            <a:chExt cx="449431" cy="369332"/>
          </a:xfrm>
        </p:grpSpPr>
        <p:sp>
          <p:nvSpPr>
            <p:cNvPr id="523" name="Oval 522"/>
            <p:cNvSpPr/>
            <p:nvPr/>
          </p:nvSpPr>
          <p:spPr>
            <a:xfrm>
              <a:off x="7412783" y="897062"/>
              <a:ext cx="339828" cy="30899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b="1" dirty="0"/>
            </a:p>
          </p:txBody>
        </p:sp>
        <p:sp>
          <p:nvSpPr>
            <p:cNvPr id="524" name="TextBox 523"/>
            <p:cNvSpPr txBox="1"/>
            <p:nvPr/>
          </p:nvSpPr>
          <p:spPr>
            <a:xfrm>
              <a:off x="7372619" y="866894"/>
              <a:ext cx="449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61</a:t>
              </a:r>
              <a:endParaRPr lang="en-CA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16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4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7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1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153" grpId="0"/>
      <p:bldP spid="77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4357914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0" y="4277632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Map modules and clusters to suitable locations on the NoC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Simulated annealing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Maximize throughput and minimize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6248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6530"/>
            <a:ext cx="5067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2" y="1086531"/>
            <a:ext cx="5067300" cy="302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71" y="1071291"/>
            <a:ext cx="5070930" cy="30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011354"/>
            <a:ext cx="1344989" cy="73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4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8.33333E-7 -0.3118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6491514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90950" y="4095750"/>
            <a:ext cx="548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Soft logic wrappers between module and router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Packetize data (simple)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Manage traffic (complex)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427445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2" y="1086531"/>
            <a:ext cx="5067300" cy="302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71" y="1071291"/>
            <a:ext cx="5070930" cy="30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62" y="1071292"/>
            <a:ext cx="5082440" cy="304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6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8.33333E-7 -0.3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-8661400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0" y="4277632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Analyze throughput and latency in NoC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Estimate frequency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124" y="2735946"/>
            <a:ext cx="3608676" cy="427445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26288"/>
            <a:ext cx="5067300" cy="30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2" y="1086531"/>
            <a:ext cx="5067300" cy="302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71" y="1071291"/>
            <a:ext cx="5070930" cy="30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62" y="1071292"/>
            <a:ext cx="5082440" cy="304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79" y="1051191"/>
            <a:ext cx="5351723" cy="301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3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648200" cy="676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6850" y="1447800"/>
            <a:ext cx="3733799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Open-source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Available at: </a:t>
            </a:r>
            <a:endParaRPr lang="en-US" dirty="0" smtClean="0"/>
          </a:p>
          <a:p>
            <a:r>
              <a:rPr lang="en-US" dirty="0" smtClean="0"/>
              <a:t>eecg.utoronto.ca</a:t>
            </a:r>
            <a:r>
              <a:rPr lang="en-US" dirty="0"/>
              <a:t>/~</a:t>
            </a:r>
            <a:r>
              <a:rPr lang="en-US" dirty="0" err="1" smtClean="0"/>
              <a:t>mohamed</a:t>
            </a:r>
            <a:r>
              <a:rPr lang="en-US" dirty="0" smtClean="0"/>
              <a:t>/lynx</a:t>
            </a:r>
            <a:endParaRPr lang="en-CA" dirty="0"/>
          </a:p>
        </p:txBody>
      </p:sp>
      <p:pic>
        <p:nvPicPr>
          <p:cNvPr id="8195" name="Picture 3" descr="C:\Users\Mohamed\Desktop\lynx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71778"/>
            <a:ext cx="2819400" cy="14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276850" y="4191000"/>
            <a:ext cx="3733800" cy="1847850"/>
            <a:chOff x="3223611" y="3583199"/>
            <a:chExt cx="4463064" cy="1847850"/>
          </a:xfrm>
        </p:grpSpPr>
        <p:sp>
          <p:nvSpPr>
            <p:cNvPr id="8" name="Rectangle 7"/>
            <p:cNvSpPr/>
            <p:nvPr/>
          </p:nvSpPr>
          <p:spPr>
            <a:xfrm>
              <a:off x="3223611" y="3583199"/>
              <a:ext cx="4463064" cy="18478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09337" y="3592725"/>
              <a:ext cx="4310664" cy="17851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Supports </a:t>
              </a:r>
              <a:r>
                <a:rPr lang="en-US" sz="2200" u="sng" dirty="0" smtClean="0"/>
                <a:t>all</a:t>
              </a:r>
              <a:r>
                <a:rPr lang="en-US" sz="2200" dirty="0" smtClean="0"/>
                <a:t> features of commercial bus-based tools: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200" dirty="0" smtClean="0"/>
                <a:t>Streaming/transaction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200" dirty="0" smtClean="0"/>
                <a:t>E.g.: Uneven arbitration</a:t>
              </a:r>
            </a:p>
            <a:p>
              <a:r>
                <a:rPr lang="en-US" sz="2200" dirty="0" smtClean="0"/>
                <a:t>Challenge: NoC is distributed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16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4311650" y="1373317"/>
            <a:ext cx="4679950" cy="4713982"/>
          </a:xfrm>
          <a:prstGeom prst="rect">
            <a:avLst/>
          </a:prstGeom>
          <a:solidFill>
            <a:srgbClr val="F9F9F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0"/>
            <a:ext cx="61341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System-level Interconnect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76800" y="1463041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876800" y="5643547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2771381" y="3525872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PCIe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Transcievers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6943399" y="3572596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100G Ethernet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77943" y="2745721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886659" y="2446552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2" name="Straight Arrow Connector 31"/>
          <p:cNvCxnSpPr>
            <a:stCxn id="3" idx="6"/>
            <a:endCxn id="101" idx="2"/>
          </p:cNvCxnSpPr>
          <p:nvPr/>
        </p:nvCxnSpPr>
        <p:spPr>
          <a:xfrm flipV="1">
            <a:off x="1436342" y="2675752"/>
            <a:ext cx="450317" cy="29916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66291" y="1463041"/>
            <a:ext cx="173926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Design</a:t>
            </a:r>
            <a:endParaRPr lang="en-CA" dirty="0"/>
          </a:p>
        </p:txBody>
      </p:sp>
      <p:sp>
        <p:nvSpPr>
          <p:cNvPr id="115" name="TextBox 114"/>
          <p:cNvSpPr txBox="1"/>
          <p:nvPr/>
        </p:nvSpPr>
        <p:spPr>
          <a:xfrm>
            <a:off x="8382000" y="130492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en-CA" dirty="0"/>
          </a:p>
        </p:txBody>
      </p:sp>
      <p:sp>
        <p:nvSpPr>
          <p:cNvPr id="116" name="Oval 115"/>
          <p:cNvSpPr/>
          <p:nvPr/>
        </p:nvSpPr>
        <p:spPr>
          <a:xfrm>
            <a:off x="2795375" y="2786887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7" name="Straight Arrow Connector 116"/>
          <p:cNvCxnSpPr>
            <a:stCxn id="101" idx="6"/>
            <a:endCxn id="116" idx="2"/>
          </p:cNvCxnSpPr>
          <p:nvPr/>
        </p:nvCxnSpPr>
        <p:spPr>
          <a:xfrm>
            <a:off x="2345058" y="2675752"/>
            <a:ext cx="450317" cy="34033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377291" y="2982906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1886967" y="3245286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1398952" y="4392064"/>
            <a:ext cx="1459858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Memory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0" name="Straight Arrow Connector 129"/>
          <p:cNvCxnSpPr>
            <a:stCxn id="3" idx="5"/>
            <a:endCxn id="128" idx="2"/>
          </p:cNvCxnSpPr>
          <p:nvPr/>
        </p:nvCxnSpPr>
        <p:spPr>
          <a:xfrm>
            <a:off x="1369211" y="3136989"/>
            <a:ext cx="517756" cy="337497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8" idx="6"/>
            <a:endCxn id="116" idx="2"/>
          </p:cNvCxnSpPr>
          <p:nvPr/>
        </p:nvCxnSpPr>
        <p:spPr>
          <a:xfrm flipV="1">
            <a:off x="2345366" y="3016087"/>
            <a:ext cx="450009" cy="45839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3245384" y="3016087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29" idx="0"/>
            <a:endCxn id="128" idx="4"/>
          </p:cNvCxnSpPr>
          <p:nvPr/>
        </p:nvCxnSpPr>
        <p:spPr>
          <a:xfrm flipH="1" flipV="1">
            <a:off x="2116167" y="3703685"/>
            <a:ext cx="12714" cy="68837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-51029" y="2634169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From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PCIe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227325" y="2634169"/>
            <a:ext cx="85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To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PCIe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9" name="Right Arrow 138"/>
          <p:cNvSpPr/>
          <p:nvPr/>
        </p:nvSpPr>
        <p:spPr>
          <a:xfrm>
            <a:off x="2731142" y="3101526"/>
            <a:ext cx="2629273" cy="1221850"/>
          </a:xfrm>
          <a:prstGeom prst="rightArrow">
            <a:avLst>
              <a:gd name="adj1" fmla="val 50000"/>
              <a:gd name="adj2" fmla="val 34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System-Interconnection Tool e.g. </a:t>
            </a:r>
            <a:r>
              <a:rPr lang="en-US" dirty="0" err="1" smtClean="0"/>
              <a:t>Qsys</a:t>
            </a:r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5234068" y="2621609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325452" y="2557688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477949" y="2589635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6461970" y="4323669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9" name="Cloud 158"/>
          <p:cNvSpPr/>
          <p:nvPr/>
        </p:nvSpPr>
        <p:spPr>
          <a:xfrm>
            <a:off x="5424649" y="3220369"/>
            <a:ext cx="2357452" cy="1016911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 Buses</a:t>
            </a:r>
            <a:endParaRPr lang="en-US" dirty="0"/>
          </a:p>
        </p:txBody>
      </p:sp>
      <p:sp>
        <p:nvSpPr>
          <p:cNvPr id="160" name="Cloud 159"/>
          <p:cNvSpPr/>
          <p:nvPr/>
        </p:nvSpPr>
        <p:spPr>
          <a:xfrm>
            <a:off x="6288769" y="4918938"/>
            <a:ext cx="887825" cy="578479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</a:t>
            </a:r>
            <a:endParaRPr lang="en-US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4736787" y="3012877"/>
            <a:ext cx="2970362" cy="2630670"/>
            <a:chOff x="4736787" y="3012877"/>
            <a:chExt cx="2970362" cy="2630670"/>
          </a:xfrm>
        </p:grpSpPr>
        <p:cxnSp>
          <p:nvCxnSpPr>
            <p:cNvPr id="162" name="Straight Connector 161"/>
            <p:cNvCxnSpPr>
              <a:stCxn id="150" idx="5"/>
            </p:cNvCxnSpPr>
            <p:nvPr/>
          </p:nvCxnSpPr>
          <p:spPr>
            <a:xfrm>
              <a:off x="5625336" y="3012877"/>
              <a:ext cx="242064" cy="33749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56" idx="4"/>
              <a:endCxn id="159" idx="3"/>
            </p:cNvCxnSpPr>
            <p:nvPr/>
          </p:nvCxnSpPr>
          <p:spPr>
            <a:xfrm>
              <a:off x="6554652" y="3016087"/>
              <a:ext cx="48723" cy="26242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57" idx="4"/>
            </p:cNvCxnSpPr>
            <p:nvPr/>
          </p:nvCxnSpPr>
          <p:spPr>
            <a:xfrm flipH="1">
              <a:off x="7477949" y="3048034"/>
              <a:ext cx="229200" cy="30233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58" idx="0"/>
              <a:endCxn id="159" idx="1"/>
            </p:cNvCxnSpPr>
            <p:nvPr/>
          </p:nvCxnSpPr>
          <p:spPr>
            <a:xfrm flipH="1" flipV="1">
              <a:off x="6603375" y="4236197"/>
              <a:ext cx="87795" cy="8747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58" idx="4"/>
              <a:endCxn id="160" idx="3"/>
            </p:cNvCxnSpPr>
            <p:nvPr/>
          </p:nvCxnSpPr>
          <p:spPr>
            <a:xfrm>
              <a:off x="6691170" y="4782068"/>
              <a:ext cx="41512" cy="16994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0" idx="1"/>
              <a:endCxn id="93" idx="0"/>
            </p:cNvCxnSpPr>
            <p:nvPr/>
          </p:nvCxnSpPr>
          <p:spPr>
            <a:xfrm flipH="1">
              <a:off x="6667500" y="5496801"/>
              <a:ext cx="65182" cy="14674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4736787" y="4047874"/>
              <a:ext cx="846014" cy="6882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4751507" y="4097429"/>
              <a:ext cx="1054454" cy="83439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TextBox 190"/>
          <p:cNvSpPr txBox="1"/>
          <p:nvPr/>
        </p:nvSpPr>
        <p:spPr>
          <a:xfrm>
            <a:off x="2383987" y="185879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module</a:t>
            </a:r>
            <a:endParaRPr lang="en-US" dirty="0"/>
          </a:p>
        </p:txBody>
      </p:sp>
      <p:cxnSp>
        <p:nvCxnSpPr>
          <p:cNvPr id="193" name="Straight Connector 192"/>
          <p:cNvCxnSpPr>
            <a:stCxn id="191" idx="1"/>
            <a:endCxn id="101" idx="0"/>
          </p:cNvCxnSpPr>
          <p:nvPr/>
        </p:nvCxnSpPr>
        <p:spPr>
          <a:xfrm flipH="1">
            <a:off x="2115859" y="2043464"/>
            <a:ext cx="268128" cy="4030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57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50" grpId="0" animBg="1"/>
      <p:bldP spid="156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116632"/>
            <a:ext cx="2876550" cy="100811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598" y="14478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CAD Flow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20995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can we automate the use of NoCs?</a:t>
            </a:r>
            <a:endParaRPr lang="en-CA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598" y="3124200"/>
            <a:ext cx="60198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2. Transaction Communication</a:t>
            </a:r>
            <a:endParaRPr lang="en-CA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1" y="3775974"/>
            <a:ext cx="72249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to handle request – reply communication on NoC?</a:t>
            </a:r>
            <a:endParaRPr lang="en-C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598" y="4910826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Comparison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1" y="5562600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NoC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compared to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Qsys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Bus</a:t>
            </a:r>
            <a:endParaRPr lang="en-CA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3" y="0"/>
            <a:ext cx="5800728" cy="1008112"/>
          </a:xfrm>
        </p:spPr>
        <p:txBody>
          <a:bodyPr>
            <a:noAutofit/>
          </a:bodyPr>
          <a:lstStyle/>
          <a:p>
            <a:r>
              <a:rPr lang="en-US" sz="4000" dirty="0" smtClean="0"/>
              <a:t>Streaming Communication</a:t>
            </a:r>
            <a:endParaRPr lang="en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848" b="15622"/>
          <a:stretch/>
        </p:blipFill>
        <p:spPr bwMode="auto">
          <a:xfrm>
            <a:off x="742949" y="1216801"/>
            <a:ext cx="857251" cy="1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1613950" y="2161680"/>
            <a:ext cx="59436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41" b="15738"/>
          <a:stretch/>
        </p:blipFill>
        <p:spPr bwMode="auto">
          <a:xfrm>
            <a:off x="7579519" y="1219505"/>
            <a:ext cx="850105" cy="196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6600" y="1750200"/>
            <a:ext cx="269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Streaming communication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40480" y="2161012"/>
            <a:ext cx="157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Point-to-point 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7" r="40372" b="15937"/>
          <a:stretch/>
        </p:blipFill>
        <p:spPr bwMode="auto">
          <a:xfrm>
            <a:off x="3840480" y="1143000"/>
            <a:ext cx="1485900" cy="196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848" b="18472"/>
          <a:stretch/>
        </p:blipFill>
        <p:spPr bwMode="auto">
          <a:xfrm>
            <a:off x="1571400" y="4114801"/>
            <a:ext cx="85725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2428651" y="4282439"/>
            <a:ext cx="97917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35851" y="4663439"/>
            <a:ext cx="97197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428651" y="5882640"/>
            <a:ext cx="97917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54305" y="3962400"/>
            <a:ext cx="6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16280" y="4332207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valid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4380" y="554378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ready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09800" y="3431980"/>
            <a:ext cx="470648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 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automatically generates translators</a:t>
            </a:r>
            <a:endParaRPr lang="en-CA" sz="2000" b="1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66" r="11197"/>
          <a:stretch/>
        </p:blipFill>
        <p:spPr bwMode="auto">
          <a:xfrm>
            <a:off x="5332930" y="1212305"/>
            <a:ext cx="2224298" cy="189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66" r="11197"/>
          <a:stretch/>
        </p:blipFill>
        <p:spPr bwMode="auto">
          <a:xfrm>
            <a:off x="1609940" y="1198880"/>
            <a:ext cx="2224298" cy="189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615336"/>
              </p:ext>
            </p:extLst>
          </p:nvPr>
        </p:nvGraphicFramePr>
        <p:xfrm>
          <a:off x="6647973" y="4114801"/>
          <a:ext cx="819627" cy="192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" name="Visio" r:id="rId5" imgW="786357" imgH="1841230" progId="Visio.Drawing.15">
                  <p:link updateAutomatic="1"/>
                </p:oleObj>
              </mc:Choice>
              <mc:Fallback>
                <p:oleObj name="Visio" r:id="rId5" imgW="786357" imgH="1841230" progId="Visio.Drawing.15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47973" y="4114801"/>
                        <a:ext cx="819627" cy="1920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Arrow Connector 46"/>
          <p:cNvCxnSpPr/>
          <p:nvPr/>
        </p:nvCxnSpPr>
        <p:spPr>
          <a:xfrm>
            <a:off x="5682552" y="4694921"/>
            <a:ext cx="979171" cy="0"/>
          </a:xfrm>
          <a:prstGeom prst="straightConnector1">
            <a:avLst/>
          </a:prstGeom>
          <a:ln w="28575">
            <a:solidFill>
              <a:srgbClr val="0082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49251" y="4343400"/>
            <a:ext cx="81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packet</a:t>
            </a:r>
            <a:endParaRPr lang="en-CA" b="1" i="1" dirty="0">
              <a:solidFill>
                <a:srgbClr val="00B05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5691356" y="5852160"/>
            <a:ext cx="979171" cy="0"/>
          </a:xfrm>
          <a:prstGeom prst="straightConnector1">
            <a:avLst/>
          </a:prstGeom>
          <a:ln w="28575">
            <a:solidFill>
              <a:srgbClr val="0082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17085" y="551330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ready</a:t>
            </a:r>
            <a:endParaRPr lang="en-CA" b="1" i="1" dirty="0">
              <a:solidFill>
                <a:srgbClr val="00B050"/>
              </a:solidFill>
            </a:endParaRPr>
          </a:p>
        </p:txBody>
      </p:sp>
      <p:pic>
        <p:nvPicPr>
          <p:cNvPr id="5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4" t="21556" r="23397" b="20934"/>
          <a:stretch/>
        </p:blipFill>
        <p:spPr bwMode="auto">
          <a:xfrm>
            <a:off x="4191000" y="4114801"/>
            <a:ext cx="66912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Arrow Connector 61"/>
          <p:cNvCxnSpPr/>
          <p:nvPr/>
        </p:nvCxnSpPr>
        <p:spPr>
          <a:xfrm>
            <a:off x="2438400" y="4282439"/>
            <a:ext cx="1752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438400" y="4663439"/>
            <a:ext cx="1752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2438400" y="5882640"/>
            <a:ext cx="1752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860128" y="4694921"/>
            <a:ext cx="1787845" cy="0"/>
          </a:xfrm>
          <a:prstGeom prst="straightConnector1">
            <a:avLst/>
          </a:prstGeom>
          <a:ln w="28575">
            <a:solidFill>
              <a:srgbClr val="0082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860128" y="5848112"/>
            <a:ext cx="1787845" cy="0"/>
          </a:xfrm>
          <a:prstGeom prst="straightConnector1">
            <a:avLst/>
          </a:prstGeom>
          <a:ln w="28575">
            <a:solidFill>
              <a:srgbClr val="0082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524244" y="4991081"/>
            <a:ext cx="6858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19444" y="4800600"/>
            <a:ext cx="304800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CA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505200" y="5503764"/>
            <a:ext cx="6858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19444" y="5307092"/>
            <a:ext cx="304800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84" name="TextBox 83"/>
          <p:cNvSpPr txBox="1"/>
          <p:nvPr/>
        </p:nvSpPr>
        <p:spPr>
          <a:xfrm>
            <a:off x="3538536" y="4679391"/>
            <a:ext cx="58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dest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633785" y="519158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vc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072" y="6093142"/>
            <a:ext cx="4650240" cy="70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54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7" grpId="0"/>
      <p:bldP spid="27" grpId="1"/>
      <p:bldP spid="37" grpId="0"/>
      <p:bldP spid="38" grpId="0"/>
      <p:bldP spid="39" grpId="0"/>
      <p:bldP spid="43" grpId="0" animBg="1"/>
      <p:bldP spid="48" grpId="0"/>
      <p:bldP spid="50" grpId="0"/>
      <p:bldP spid="63" grpId="0" animBg="1"/>
      <p:bldP spid="76" grpId="0" animBg="1"/>
      <p:bldP spid="84" grpId="0"/>
      <p:bldP spid="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2" y="0"/>
            <a:ext cx="6105527" cy="1008112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Transaction Communication</a:t>
            </a:r>
            <a:endParaRPr lang="en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2100" y="2009775"/>
            <a:ext cx="59055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62100" y="3057525"/>
            <a:ext cx="5905500" cy="0"/>
          </a:xfrm>
          <a:prstGeom prst="straightConnector1">
            <a:avLst/>
          </a:prstGeom>
          <a:ln w="38100">
            <a:solidFill>
              <a:srgbClr val="00823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r="40831" b="83735"/>
          <a:stretch/>
        </p:blipFill>
        <p:spPr bwMode="auto">
          <a:xfrm>
            <a:off x="3781425" y="1181100"/>
            <a:ext cx="1466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70178" r="40831" b="15064"/>
          <a:stretch/>
        </p:blipFill>
        <p:spPr bwMode="auto">
          <a:xfrm>
            <a:off x="3781425" y="3390900"/>
            <a:ext cx="1466850" cy="4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95" r="10958"/>
          <a:stretch/>
        </p:blipFill>
        <p:spPr bwMode="auto">
          <a:xfrm>
            <a:off x="5238750" y="1271593"/>
            <a:ext cx="22161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6" r="59690"/>
          <a:stretch/>
        </p:blipFill>
        <p:spPr bwMode="auto">
          <a:xfrm>
            <a:off x="1558924" y="1277943"/>
            <a:ext cx="22288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42"/>
          <a:stretch/>
        </p:blipFill>
        <p:spPr bwMode="auto">
          <a:xfrm>
            <a:off x="638175" y="1181100"/>
            <a:ext cx="923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08"/>
          <a:stretch/>
        </p:blipFill>
        <p:spPr bwMode="auto">
          <a:xfrm>
            <a:off x="7448550" y="1181100"/>
            <a:ext cx="9810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16265" r="40831" b="29819"/>
          <a:stretch/>
        </p:blipFill>
        <p:spPr bwMode="auto">
          <a:xfrm>
            <a:off x="3781425" y="1695450"/>
            <a:ext cx="1466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7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2" y="0"/>
            <a:ext cx="6105527" cy="1008112"/>
          </a:xfrm>
        </p:spPr>
        <p:txBody>
          <a:bodyPr>
            <a:noAutofit/>
          </a:bodyPr>
          <a:lstStyle/>
          <a:p>
            <a:r>
              <a:rPr lang="en-US" sz="4000" dirty="0"/>
              <a:t>Transaction Communication</a:t>
            </a:r>
            <a:endParaRPr lang="en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2100" y="2009775"/>
            <a:ext cx="59055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62100" y="3057525"/>
            <a:ext cx="5905500" cy="0"/>
          </a:xfrm>
          <a:prstGeom prst="straightConnector1">
            <a:avLst/>
          </a:prstGeom>
          <a:ln w="38100">
            <a:solidFill>
              <a:srgbClr val="00823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r="40831" b="83735"/>
          <a:stretch/>
        </p:blipFill>
        <p:spPr bwMode="auto">
          <a:xfrm>
            <a:off x="3781425" y="1181100"/>
            <a:ext cx="1466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70178" r="40831" b="15064"/>
          <a:stretch/>
        </p:blipFill>
        <p:spPr bwMode="auto">
          <a:xfrm>
            <a:off x="3781425" y="3390900"/>
            <a:ext cx="1466850" cy="4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95" r="10958"/>
          <a:stretch/>
        </p:blipFill>
        <p:spPr bwMode="auto">
          <a:xfrm>
            <a:off x="5238750" y="1271593"/>
            <a:ext cx="22161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6" r="59690"/>
          <a:stretch/>
        </p:blipFill>
        <p:spPr bwMode="auto">
          <a:xfrm>
            <a:off x="1558924" y="1277943"/>
            <a:ext cx="22288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91" r="12347"/>
          <a:stretch/>
        </p:blipFill>
        <p:spPr bwMode="auto">
          <a:xfrm>
            <a:off x="5257799" y="1181100"/>
            <a:ext cx="2209801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42"/>
          <a:stretch/>
        </p:blipFill>
        <p:spPr bwMode="auto">
          <a:xfrm>
            <a:off x="638175" y="1181100"/>
            <a:ext cx="923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08"/>
          <a:stretch/>
        </p:blipFill>
        <p:spPr bwMode="auto">
          <a:xfrm>
            <a:off x="7448550" y="1181100"/>
            <a:ext cx="9810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16265" r="40831" b="29819"/>
          <a:stretch/>
        </p:blipFill>
        <p:spPr bwMode="auto">
          <a:xfrm>
            <a:off x="3781425" y="1695450"/>
            <a:ext cx="1466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172200" y="1743075"/>
            <a:ext cx="1031876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Return Address</a:t>
            </a:r>
            <a:endParaRPr lang="en-CA" b="1" dirty="0"/>
          </a:p>
        </p:txBody>
      </p:sp>
      <p:sp>
        <p:nvSpPr>
          <p:cNvPr id="3" name="Rectangle 2"/>
          <p:cNvSpPr/>
          <p:nvPr/>
        </p:nvSpPr>
        <p:spPr>
          <a:xfrm>
            <a:off x="1219200" y="1819275"/>
            <a:ext cx="103187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</a:t>
            </a:r>
            <a:endParaRPr lang="en-CA" b="1" dirty="0"/>
          </a:p>
        </p:txBody>
      </p:sp>
      <p:sp>
        <p:nvSpPr>
          <p:cNvPr id="18" name="Rectangle 17"/>
          <p:cNvSpPr/>
          <p:nvPr/>
        </p:nvSpPr>
        <p:spPr>
          <a:xfrm>
            <a:off x="7369174" y="2867025"/>
            <a:ext cx="1031876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04212" y="4648200"/>
            <a:ext cx="3030188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/>
              <a:t>Response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 FIFO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Buffers return address info.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router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VC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9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2.22222E-6 C 0.00972 -0.00185 0.01944 -0.00301 0.02916 -0.00417 C 0.10069 -0.00278 0.17222 -0.00371 0.24374 -0.00556 C 0.30659 -0.00486 0.35798 -0.00648 0.41666 -2.22222E-6 C 0.42951 -0.00139 0.44235 -0.00417 0.4552 -0.00556 C 0.47638 -0.01273 0.49999 -0.00602 0.52187 -0.00417 C 0.53367 -0.00162 0.52604 -0.00278 0.54479 -0.00278 " pathEditMode="relative" ptsTypes="ffffffA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277 L 0.00312 0.0819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479 -0.00277 C 0.55816 -0.00463 0.56962 -0.0074 0.58333 -0.00833 C 0.61111 -0.0074 0.63889 -0.00416 0.66666 -0.00416 " pathEditMode="relative" rAng="0" ptsTypes="ffA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21 0.00232 -0.00955 0.00347 -0.01511 0.0044 C -0.04393 0.01459 -0.10417 0.01111 -0.10417 0.01111 C -0.14011 0.00949 -0.11997 0.01227 -0.13421 0.00671 C -0.13473 0.00556 -0.13525 0.00417 -0.13594 0.00324 C -0.13664 0.00232 -0.13837 0.00116 -0.13837 0.00116 " pathEditMode="relative" ptsTypes="fffffA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8194 C -0.00329 0.10625 -0.00642 0.12731 -0.00642 0.15138 " pathEditMode="relative" rAng="0" ptsTypes="fA">
                                      <p:cBhvr>
                                        <p:cTn id="38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33 -0.00139 C -0.18056 -0.00416 -0.22292 -0.01596 -0.26615 -0.01828 C -0.27518 -0.0199 -0.28438 -0.02059 -0.29358 -0.02129 C -0.30886 -0.02476 -0.32483 -0.02314 -0.34011 -0.02036 C -0.36719 -0.00324 -0.40886 -0.00648 -0.43646 -0.00555 C -0.44236 -0.00532 -0.44827 -0.00486 -0.45434 -0.00463 C -0.48143 -0.00416 -0.50868 -0.00393 -0.53577 -0.00347 C -0.56146 -0.00231 -0.58664 -0.00046 -0.61198 0.00069 C -0.6441 0.00393 -0.67639 0.00069 -0.70851 -0.00023 C -0.72084 -0.00301 -0.73316 -0.00347 -0.74566 -0.00347 " pathEditMode="relative" rAng="0" ptsTypes="fffffffffA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17" y="-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  <p:bldP spid="3" grpId="0" animBg="1"/>
      <p:bldP spid="3" grpId="1" animBg="1"/>
      <p:bldP spid="3" grpId="2" animBg="1"/>
      <p:bldP spid="3" grpId="3" animBg="1"/>
      <p:bldP spid="18" grpId="0" animBg="1"/>
      <p:bldP spid="18" grpId="1" animBg="1"/>
      <p:bldP spid="18" grpId="2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2" y="0"/>
            <a:ext cx="6105528" cy="1008112"/>
          </a:xfrm>
        </p:spPr>
        <p:txBody>
          <a:bodyPr>
            <a:noAutofit/>
          </a:bodyPr>
          <a:lstStyle/>
          <a:p>
            <a:r>
              <a:rPr lang="en-US" sz="4000" dirty="0"/>
              <a:t>Transaction Communication</a:t>
            </a:r>
            <a:endParaRPr lang="en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2100" y="2009775"/>
            <a:ext cx="59055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62100" y="3057525"/>
            <a:ext cx="5905500" cy="0"/>
          </a:xfrm>
          <a:prstGeom prst="straightConnector1">
            <a:avLst/>
          </a:prstGeom>
          <a:ln w="38100">
            <a:solidFill>
              <a:srgbClr val="00823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r="40831" b="83735"/>
          <a:stretch/>
        </p:blipFill>
        <p:spPr bwMode="auto">
          <a:xfrm>
            <a:off x="3781425" y="1181100"/>
            <a:ext cx="1466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70178" r="40831" b="15064"/>
          <a:stretch/>
        </p:blipFill>
        <p:spPr bwMode="auto">
          <a:xfrm>
            <a:off x="3781425" y="3390900"/>
            <a:ext cx="1466850" cy="4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95" r="10958"/>
          <a:stretch/>
        </p:blipFill>
        <p:spPr bwMode="auto">
          <a:xfrm>
            <a:off x="5238750" y="1271593"/>
            <a:ext cx="22161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6" r="59690"/>
          <a:stretch/>
        </p:blipFill>
        <p:spPr bwMode="auto">
          <a:xfrm>
            <a:off x="1558924" y="1277943"/>
            <a:ext cx="2228850" cy="30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9" r="59657"/>
          <a:stretch/>
        </p:blipFill>
        <p:spPr bwMode="auto">
          <a:xfrm>
            <a:off x="1562099" y="1181100"/>
            <a:ext cx="22193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91" r="12347"/>
          <a:stretch/>
        </p:blipFill>
        <p:spPr bwMode="auto">
          <a:xfrm>
            <a:off x="5257799" y="1181100"/>
            <a:ext cx="2209801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42"/>
          <a:stretch/>
        </p:blipFill>
        <p:spPr bwMode="auto">
          <a:xfrm>
            <a:off x="638175" y="1181100"/>
            <a:ext cx="923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08"/>
          <a:stretch/>
        </p:blipFill>
        <p:spPr bwMode="auto">
          <a:xfrm>
            <a:off x="7448550" y="1181100"/>
            <a:ext cx="9810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2" t="16265" r="40831" b="29819"/>
          <a:stretch/>
        </p:blipFill>
        <p:spPr bwMode="auto">
          <a:xfrm>
            <a:off x="3781425" y="1695450"/>
            <a:ext cx="1466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504212" y="4648200"/>
            <a:ext cx="3030188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/>
              <a:t>Response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 FIFO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Buffers return address info.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router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VC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4648200"/>
            <a:ext cx="3960251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/>
              <a:t>Traffic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Decides when requests can be issued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5479197"/>
            <a:ext cx="456727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1. Traffic Build-Up in Multiple-Master Systems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6019800"/>
            <a:ext cx="375224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2. Ordering in Multiple-Slave Systems</a:t>
            </a:r>
          </a:p>
        </p:txBody>
      </p:sp>
    </p:spTree>
    <p:extLst>
      <p:ext uri="{BB962C8B-B14F-4D97-AF65-F5344CB8AC3E}">
        <p14:creationId xmlns:p14="http://schemas.microsoft.com/office/powerpoint/2010/main" val="29273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116632"/>
            <a:ext cx="66675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80498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  <a:endCxn id="8" idx="2"/>
          </p:cNvCxnSpPr>
          <p:nvPr/>
        </p:nvCxnSpPr>
        <p:spPr>
          <a:xfrm>
            <a:off x="2032686" y="2160373"/>
            <a:ext cx="5244414" cy="9494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2"/>
          </p:cNvCxnSpPr>
          <p:nvPr/>
        </p:nvCxnSpPr>
        <p:spPr>
          <a:xfrm>
            <a:off x="2057400" y="3048000"/>
            <a:ext cx="5219700" cy="617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6"/>
            <a:endCxn id="8" idx="2"/>
          </p:cNvCxnSpPr>
          <p:nvPr/>
        </p:nvCxnSpPr>
        <p:spPr>
          <a:xfrm flipV="1">
            <a:off x="2057400" y="3109784"/>
            <a:ext cx="5219700" cy="877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82908" y="356972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E.g.: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7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125808"/>
            <a:ext cx="66675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77450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</p:cNvCxnSpPr>
          <p:nvPr/>
        </p:nvCxnSpPr>
        <p:spPr>
          <a:xfrm>
            <a:off x="2032686" y="2160373"/>
            <a:ext cx="10915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251886" y="1914541"/>
            <a:ext cx="2035302" cy="491663"/>
            <a:chOff x="3251886" y="1914541"/>
            <a:chExt cx="2035302" cy="491663"/>
          </a:xfrm>
        </p:grpSpPr>
        <p:sp>
          <p:nvSpPr>
            <p:cNvPr id="73" name="Rectangle 72"/>
            <p:cNvSpPr/>
            <p:nvPr/>
          </p:nvSpPr>
          <p:spPr>
            <a:xfrm>
              <a:off x="3601009" y="191454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51886" y="1914541"/>
              <a:ext cx="2035302" cy="491663"/>
              <a:chOff x="3429000" y="1676400"/>
              <a:chExt cx="1828800" cy="381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Straight Arrow Connector 29"/>
          <p:cNvCxnSpPr>
            <a:stCxn id="6" idx="6"/>
          </p:cNvCxnSpPr>
          <p:nvPr/>
        </p:nvCxnSpPr>
        <p:spPr>
          <a:xfrm>
            <a:off x="2057400" y="3048000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</p:cNvCxnSpPr>
          <p:nvPr/>
        </p:nvCxnSpPr>
        <p:spPr>
          <a:xfrm>
            <a:off x="2057400" y="3987113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3255696" y="2811080"/>
            <a:ext cx="2035302" cy="496304"/>
            <a:chOff x="3255696" y="2811080"/>
            <a:chExt cx="2035302" cy="496304"/>
          </a:xfrm>
        </p:grpSpPr>
        <p:sp>
          <p:nvSpPr>
            <p:cNvPr id="74" name="Rectangle 73"/>
            <p:cNvSpPr/>
            <p:nvPr/>
          </p:nvSpPr>
          <p:spPr>
            <a:xfrm>
              <a:off x="3607486" y="281572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255696" y="2811080"/>
              <a:ext cx="2035302" cy="491663"/>
              <a:chOff x="3429000" y="1676400"/>
              <a:chExt cx="1828800" cy="381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3230550" y="3741281"/>
            <a:ext cx="2035302" cy="494620"/>
            <a:chOff x="3230550" y="3741281"/>
            <a:chExt cx="2035302" cy="494620"/>
          </a:xfrm>
        </p:grpSpPr>
        <p:sp>
          <p:nvSpPr>
            <p:cNvPr id="75" name="Rectangle 74"/>
            <p:cNvSpPr/>
            <p:nvPr/>
          </p:nvSpPr>
          <p:spPr>
            <a:xfrm>
              <a:off x="3583815" y="3744238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230550" y="3741281"/>
              <a:ext cx="2035302" cy="491663"/>
              <a:chOff x="3429000" y="1676400"/>
              <a:chExt cx="1828800" cy="381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rapezoid 53"/>
          <p:cNvSpPr/>
          <p:nvPr/>
        </p:nvSpPr>
        <p:spPr>
          <a:xfrm rot="5400000">
            <a:off x="4847950" y="2786636"/>
            <a:ext cx="2642284" cy="574218"/>
          </a:xfrm>
          <a:prstGeom prst="trapezoid">
            <a:avLst>
              <a:gd name="adj" fmla="val 11878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73" idx="3"/>
          </p:cNvCxnSpPr>
          <p:nvPr/>
        </p:nvCxnSpPr>
        <p:spPr>
          <a:xfrm>
            <a:off x="5271948" y="2160373"/>
            <a:ext cx="610035" cy="71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2"/>
          </p:cNvCxnSpPr>
          <p:nvPr/>
        </p:nvCxnSpPr>
        <p:spPr>
          <a:xfrm>
            <a:off x="5290998" y="3073745"/>
            <a:ext cx="5909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271948" y="3957994"/>
            <a:ext cx="6062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0"/>
            <a:endCxn id="8" idx="2"/>
          </p:cNvCxnSpPr>
          <p:nvPr/>
        </p:nvCxnSpPr>
        <p:spPr>
          <a:xfrm>
            <a:off x="6456201" y="3073745"/>
            <a:ext cx="820899" cy="5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04135" y="453698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Buffering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573917" y="454521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Switching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1832194" y="1981746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34132 -2.22222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32 2.96296E-6 L 0.43351 -0.0007 L 0.46406 0.13102 L 0.59028 0.13403 " pathEditMode="relative" ptsTypes="AAAA">
                                      <p:cBhvr>
                                        <p:cTn id="14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1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125808"/>
            <a:ext cx="66675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77450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</p:cNvCxnSpPr>
          <p:nvPr/>
        </p:nvCxnSpPr>
        <p:spPr>
          <a:xfrm>
            <a:off x="2032686" y="2160373"/>
            <a:ext cx="10915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251886" y="1914541"/>
            <a:ext cx="2035302" cy="491663"/>
            <a:chOff x="3251886" y="1914541"/>
            <a:chExt cx="2035302" cy="491663"/>
          </a:xfrm>
        </p:grpSpPr>
        <p:sp>
          <p:nvSpPr>
            <p:cNvPr id="73" name="Rectangle 72"/>
            <p:cNvSpPr/>
            <p:nvPr/>
          </p:nvSpPr>
          <p:spPr>
            <a:xfrm>
              <a:off x="3601009" y="191454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51886" y="1914541"/>
              <a:ext cx="2035302" cy="491663"/>
              <a:chOff x="3429000" y="1676400"/>
              <a:chExt cx="1828800" cy="381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Straight Arrow Connector 29"/>
          <p:cNvCxnSpPr>
            <a:stCxn id="6" idx="6"/>
          </p:cNvCxnSpPr>
          <p:nvPr/>
        </p:nvCxnSpPr>
        <p:spPr>
          <a:xfrm>
            <a:off x="2057400" y="3048000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</p:cNvCxnSpPr>
          <p:nvPr/>
        </p:nvCxnSpPr>
        <p:spPr>
          <a:xfrm>
            <a:off x="2057400" y="3987113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3255696" y="2811080"/>
            <a:ext cx="2035302" cy="496304"/>
            <a:chOff x="3255696" y="2811080"/>
            <a:chExt cx="2035302" cy="496304"/>
          </a:xfrm>
        </p:grpSpPr>
        <p:sp>
          <p:nvSpPr>
            <p:cNvPr id="74" name="Rectangle 73"/>
            <p:cNvSpPr/>
            <p:nvPr/>
          </p:nvSpPr>
          <p:spPr>
            <a:xfrm>
              <a:off x="3607486" y="281572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255696" y="2811080"/>
              <a:ext cx="2035302" cy="491663"/>
              <a:chOff x="3429000" y="1676400"/>
              <a:chExt cx="1828800" cy="381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3230550" y="3741281"/>
            <a:ext cx="2035302" cy="494620"/>
            <a:chOff x="3230550" y="3741281"/>
            <a:chExt cx="2035302" cy="494620"/>
          </a:xfrm>
        </p:grpSpPr>
        <p:sp>
          <p:nvSpPr>
            <p:cNvPr id="75" name="Rectangle 74"/>
            <p:cNvSpPr/>
            <p:nvPr/>
          </p:nvSpPr>
          <p:spPr>
            <a:xfrm>
              <a:off x="3583815" y="3744238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230550" y="3741281"/>
              <a:ext cx="2035302" cy="491663"/>
              <a:chOff x="3429000" y="1676400"/>
              <a:chExt cx="1828800" cy="381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rapezoid 53"/>
          <p:cNvSpPr/>
          <p:nvPr/>
        </p:nvSpPr>
        <p:spPr>
          <a:xfrm rot="5400000">
            <a:off x="4847950" y="2786636"/>
            <a:ext cx="2642284" cy="574218"/>
          </a:xfrm>
          <a:prstGeom prst="trapezoid">
            <a:avLst>
              <a:gd name="adj" fmla="val 11878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73" idx="3"/>
          </p:cNvCxnSpPr>
          <p:nvPr/>
        </p:nvCxnSpPr>
        <p:spPr>
          <a:xfrm>
            <a:off x="5271948" y="2160373"/>
            <a:ext cx="610035" cy="71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2"/>
          </p:cNvCxnSpPr>
          <p:nvPr/>
        </p:nvCxnSpPr>
        <p:spPr>
          <a:xfrm>
            <a:off x="5290998" y="3073745"/>
            <a:ext cx="5909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271948" y="3957994"/>
            <a:ext cx="6062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0"/>
            <a:endCxn id="8" idx="2"/>
          </p:cNvCxnSpPr>
          <p:nvPr/>
        </p:nvCxnSpPr>
        <p:spPr>
          <a:xfrm>
            <a:off x="6456201" y="3073745"/>
            <a:ext cx="820899" cy="5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04135" y="453698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Buffering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573917" y="454521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Switching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1832194" y="1981746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837038" y="2873519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853514" y="380372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34132 -2.22222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0.34132 -4.81481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4132 -2.96296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32 2.96296E-6 L 0.43351 -0.0007 L 0.46406 0.13102 L 0.59028 0.13403 " pathEditMode="relative" ptsTypes="AAAA">
                                      <p:cBhvr>
                                        <p:cTn id="22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1" grpId="2" animBg="1"/>
      <p:bldP spid="56" grpId="0" animBg="1"/>
      <p:bldP spid="56" grpId="1" animBg="1"/>
      <p:bldP spid="57" grpId="0" animBg="1"/>
      <p:bldP spid="5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6632"/>
            <a:ext cx="65913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628192"/>
            <a:ext cx="8229600" cy="2001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Requests accumulate in the interconnect</a:t>
            </a:r>
          </a:p>
          <a:p>
            <a:pPr lvl="1"/>
            <a:r>
              <a:rPr lang="en-US" dirty="0" smtClean="0"/>
              <a:t>Uses much of the buffering</a:t>
            </a:r>
          </a:p>
          <a:p>
            <a:r>
              <a:rPr lang="en-US" dirty="0" smtClean="0"/>
              <a:t>Increases request-reply roundtrip latency</a:t>
            </a:r>
          </a:p>
          <a:p>
            <a:r>
              <a:rPr lang="en-US" dirty="0" smtClean="0"/>
              <a:t>Catastrophic for </a:t>
            </a:r>
            <a:r>
              <a:rPr lang="en-US" dirty="0" err="1" smtClean="0"/>
              <a:t>NoCs</a:t>
            </a:r>
            <a:r>
              <a:rPr lang="en-US" dirty="0"/>
              <a:t> </a:t>
            </a:r>
            <a:r>
              <a:rPr lang="en-US" dirty="0" smtClean="0"/>
              <a:t>– buffering is shared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77450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</p:cNvCxnSpPr>
          <p:nvPr/>
        </p:nvCxnSpPr>
        <p:spPr>
          <a:xfrm>
            <a:off x="2032686" y="2160373"/>
            <a:ext cx="10915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251886" y="1914541"/>
            <a:ext cx="2035302" cy="491663"/>
            <a:chOff x="3251886" y="1914541"/>
            <a:chExt cx="2035302" cy="491663"/>
          </a:xfrm>
        </p:grpSpPr>
        <p:sp>
          <p:nvSpPr>
            <p:cNvPr id="73" name="Rectangle 72"/>
            <p:cNvSpPr/>
            <p:nvPr/>
          </p:nvSpPr>
          <p:spPr>
            <a:xfrm>
              <a:off x="3601009" y="191454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51886" y="1914541"/>
              <a:ext cx="2035302" cy="491663"/>
              <a:chOff x="3429000" y="1676400"/>
              <a:chExt cx="1828800" cy="381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Straight Arrow Connector 29"/>
          <p:cNvCxnSpPr>
            <a:stCxn id="6" idx="6"/>
          </p:cNvCxnSpPr>
          <p:nvPr/>
        </p:nvCxnSpPr>
        <p:spPr>
          <a:xfrm>
            <a:off x="2057400" y="3048000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</p:cNvCxnSpPr>
          <p:nvPr/>
        </p:nvCxnSpPr>
        <p:spPr>
          <a:xfrm>
            <a:off x="2057400" y="3987113"/>
            <a:ext cx="1066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3255696" y="2811080"/>
            <a:ext cx="2035302" cy="496304"/>
            <a:chOff x="3255696" y="2811080"/>
            <a:chExt cx="2035302" cy="496304"/>
          </a:xfrm>
        </p:grpSpPr>
        <p:sp>
          <p:nvSpPr>
            <p:cNvPr id="74" name="Rectangle 73"/>
            <p:cNvSpPr/>
            <p:nvPr/>
          </p:nvSpPr>
          <p:spPr>
            <a:xfrm>
              <a:off x="3607486" y="281572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255696" y="2811080"/>
              <a:ext cx="2035302" cy="491663"/>
              <a:chOff x="3429000" y="1676400"/>
              <a:chExt cx="1828800" cy="381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3253700" y="3741281"/>
            <a:ext cx="2035302" cy="494620"/>
            <a:chOff x="3230550" y="3741281"/>
            <a:chExt cx="2035302" cy="494620"/>
          </a:xfrm>
        </p:grpSpPr>
        <p:sp>
          <p:nvSpPr>
            <p:cNvPr id="75" name="Rectangle 74"/>
            <p:cNvSpPr/>
            <p:nvPr/>
          </p:nvSpPr>
          <p:spPr>
            <a:xfrm>
              <a:off x="3583815" y="3744238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230550" y="3741281"/>
              <a:ext cx="2035302" cy="491663"/>
              <a:chOff x="3429000" y="1676400"/>
              <a:chExt cx="1828800" cy="381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rapezoid 53"/>
          <p:cNvSpPr/>
          <p:nvPr/>
        </p:nvSpPr>
        <p:spPr>
          <a:xfrm rot="5400000">
            <a:off x="4847950" y="2786636"/>
            <a:ext cx="2642284" cy="574218"/>
          </a:xfrm>
          <a:prstGeom prst="trapezoid">
            <a:avLst>
              <a:gd name="adj" fmla="val 11878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73" idx="3"/>
          </p:cNvCxnSpPr>
          <p:nvPr/>
        </p:nvCxnSpPr>
        <p:spPr>
          <a:xfrm>
            <a:off x="5271948" y="2160373"/>
            <a:ext cx="610035" cy="71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2"/>
          </p:cNvCxnSpPr>
          <p:nvPr/>
        </p:nvCxnSpPr>
        <p:spPr>
          <a:xfrm>
            <a:off x="5290998" y="3073745"/>
            <a:ext cx="5909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5" idx="3"/>
          </p:cNvCxnSpPr>
          <p:nvPr/>
        </p:nvCxnSpPr>
        <p:spPr>
          <a:xfrm>
            <a:off x="5277904" y="3990070"/>
            <a:ext cx="60026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0"/>
            <a:endCxn id="8" idx="2"/>
          </p:cNvCxnSpPr>
          <p:nvPr/>
        </p:nvCxnSpPr>
        <p:spPr>
          <a:xfrm>
            <a:off x="6456201" y="3073745"/>
            <a:ext cx="820899" cy="5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832194" y="1981746"/>
            <a:ext cx="216967" cy="3714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883586" y="934523"/>
            <a:ext cx="336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Traffic Build-Up</a:t>
            </a:r>
            <a:endParaRPr lang="en-US" sz="3200" b="1" i="1" dirty="0"/>
          </a:p>
        </p:txBody>
      </p:sp>
      <p:sp>
        <p:nvSpPr>
          <p:cNvPr id="60" name="Rectangle 59"/>
          <p:cNvSpPr/>
          <p:nvPr/>
        </p:nvSpPr>
        <p:spPr>
          <a:xfrm>
            <a:off x="4970221" y="1981746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975065" y="2873519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79966" y="380372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517972" y="1975486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22816" y="2867259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527717" y="379746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101343" y="1975486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06187" y="2867259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111088" y="379746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89200" y="2867259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94101" y="379746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20174 -0.00046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414369" y="1582602"/>
            <a:ext cx="2827851" cy="2827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6632"/>
            <a:ext cx="65913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628192"/>
            <a:ext cx="8229600" cy="2001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Requests accumulate in the interconnect</a:t>
            </a:r>
          </a:p>
          <a:p>
            <a:pPr lvl="1"/>
            <a:r>
              <a:rPr lang="en-US" dirty="0" smtClean="0"/>
              <a:t>Uses much of the buffering</a:t>
            </a:r>
          </a:p>
          <a:p>
            <a:r>
              <a:rPr lang="en-US" dirty="0" smtClean="0"/>
              <a:t>Increases request-reply roundtrip latency</a:t>
            </a:r>
          </a:p>
          <a:p>
            <a:r>
              <a:rPr lang="en-US" u="sng" dirty="0" smtClean="0"/>
              <a:t>Catastrophic for </a:t>
            </a:r>
            <a:r>
              <a:rPr lang="en-US" u="sng" dirty="0" err="1" smtClean="0"/>
              <a:t>NoCs</a:t>
            </a:r>
            <a:r>
              <a:rPr lang="en-US" u="sng" dirty="0"/>
              <a:t> </a:t>
            </a:r>
            <a:r>
              <a:rPr lang="en-US" u="sng" dirty="0" smtClean="0"/>
              <a:t>– buffering is shared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77450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  <a:endCxn id="121" idx="1"/>
          </p:cNvCxnSpPr>
          <p:nvPr/>
        </p:nvCxnSpPr>
        <p:spPr>
          <a:xfrm>
            <a:off x="2032686" y="2160373"/>
            <a:ext cx="1979918" cy="5410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6"/>
            <a:endCxn id="125" idx="1"/>
          </p:cNvCxnSpPr>
          <p:nvPr/>
        </p:nvCxnSpPr>
        <p:spPr>
          <a:xfrm>
            <a:off x="2057400" y="3048000"/>
            <a:ext cx="1959781" cy="166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  <a:endCxn id="129" idx="3"/>
          </p:cNvCxnSpPr>
          <p:nvPr/>
        </p:nvCxnSpPr>
        <p:spPr>
          <a:xfrm flipV="1">
            <a:off x="2057400" y="3829307"/>
            <a:ext cx="1956119" cy="1578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8" idx="6"/>
            <a:endCxn id="8" idx="2"/>
          </p:cNvCxnSpPr>
          <p:nvPr/>
        </p:nvCxnSpPr>
        <p:spPr>
          <a:xfrm>
            <a:off x="5697456" y="2789769"/>
            <a:ext cx="1579644" cy="289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883586" y="934523"/>
            <a:ext cx="336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Traffic Build-Up</a:t>
            </a:r>
            <a:endParaRPr lang="en-US" sz="3200" b="1" i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3528066" y="1697934"/>
            <a:ext cx="2628226" cy="2622273"/>
            <a:chOff x="4688882" y="1766814"/>
            <a:chExt cx="3918416" cy="3909541"/>
          </a:xfrm>
        </p:grpSpPr>
        <p:grpSp>
          <p:nvGrpSpPr>
            <p:cNvPr id="79" name="Group 78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141" name="Rectangle 140"/>
          <p:cNvSpPr/>
          <p:nvPr/>
        </p:nvSpPr>
        <p:spPr>
          <a:xfrm>
            <a:off x="3980060" y="2618137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108429" y="2637977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500646" y="265327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629837" y="265327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991506" y="2660850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5132336" y="2660850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5555436" y="264548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978637" y="314440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093206" y="3140583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41176" y="3158077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578141" y="3158077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974947" y="3158077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116318" y="3154802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512192" y="3154802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657996" y="315865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935829" y="368934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080254" y="368520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468531" y="368520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617295" y="3685204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972792" y="368934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116929" y="368934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509404" y="369069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657995" y="3690699"/>
            <a:ext cx="88461" cy="17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4181667" y="1672395"/>
            <a:ext cx="298149" cy="31661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4654130" y="4048682"/>
            <a:ext cx="298149" cy="31661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4429400" y="2063901"/>
            <a:ext cx="12523" cy="2128975"/>
          </a:xfrm>
          <a:prstGeom prst="straightConnector1">
            <a:avLst/>
          </a:prstGeom>
          <a:ln w="28575">
            <a:solidFill>
              <a:srgbClr val="00823B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4500646" y="2105077"/>
            <a:ext cx="88461" cy="177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00035 0.04815 " pathEditMode="relative" rAng="0" ptsTypes="AA">
                                      <p:cBhvr>
                                        <p:cTn id="72" dur="7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4815 L 0.00034 0.04815 C -0.00052 0.04398 -0.00122 0.03981 -0.00191 0.03541 C -0.00209 0.03449 -0.00243 0.03264 -0.00243 0.03264 C -0.00487 0.04213 -0.00417 0.03796 -0.00296 0.05555 C -0.00296 0.05717 -0.00191 0.05995 -0.00191 0.05995 C 0.00382 0.05602 0.00052 0.05949 -0.00035 0.04213 C -0.0007 0.03009 -0.00191 0.02893 0.00191 0.04143 C 0.00329 0.05555 0.00295 0.04884 0.00295 0.06157 " pathEditMode="relative" ptsTypes="AAAAAAAAA">
                                      <p:cBhvr>
                                        <p:cTn id="75" dur="1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6" grpId="0" animBg="1"/>
      <p:bldP spid="168" grpId="0" animBg="1"/>
      <p:bldP spid="168" grpId="1" animBg="1"/>
      <p:bldP spid="16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4311650" y="1373317"/>
            <a:ext cx="4679950" cy="4713982"/>
          </a:xfrm>
          <a:prstGeom prst="rect">
            <a:avLst/>
          </a:prstGeom>
          <a:solidFill>
            <a:srgbClr val="F9F9F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4381500" cy="1008112"/>
          </a:xfrm>
        </p:spPr>
        <p:txBody>
          <a:bodyPr/>
          <a:lstStyle/>
          <a:p>
            <a:r>
              <a:rPr lang="en-US" dirty="0" smtClean="0"/>
              <a:t>Embedded NoCs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59080" y="1510665"/>
            <a:ext cx="38481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Embedded NoC on FPGA</a:t>
            </a:r>
            <a:endParaRPr lang="en-CA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" y="2237984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Implement System Communication</a:t>
            </a:r>
            <a:endParaRPr lang="en-CA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68589" y="3292500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Ease Timing Closure (to IOs)</a:t>
            </a:r>
            <a:endParaRPr lang="en-CA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68589" y="3859943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More Efficient than Soft Buses</a:t>
            </a:r>
            <a:endParaRPr lang="en-CA" sz="2000" dirty="0"/>
          </a:p>
        </p:txBody>
      </p:sp>
      <p:sp>
        <p:nvSpPr>
          <p:cNvPr id="92" name="Rectangle 91"/>
          <p:cNvSpPr/>
          <p:nvPr/>
        </p:nvSpPr>
        <p:spPr>
          <a:xfrm>
            <a:off x="4876800" y="1463041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876800" y="5643547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2771381" y="3525872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PCIe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Transcievers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6943399" y="3572596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100G Ethernet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688882" y="1766814"/>
            <a:ext cx="3918416" cy="3909541"/>
            <a:chOff x="4688882" y="1766814"/>
            <a:chExt cx="3918416" cy="3909541"/>
          </a:xfrm>
        </p:grpSpPr>
        <p:grpSp>
          <p:nvGrpSpPr>
            <p:cNvPr id="23" name="Group 22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6019799" y="2610645"/>
            <a:ext cx="938952" cy="652236"/>
            <a:chOff x="5429972" y="3080322"/>
            <a:chExt cx="986290" cy="755565"/>
          </a:xfrm>
        </p:grpSpPr>
        <p:cxnSp>
          <p:nvCxnSpPr>
            <p:cNvPr id="44" name="Straight Arrow Connector 43"/>
            <p:cNvCxnSpPr>
              <a:stCxn id="43" idx="0"/>
              <a:endCxn id="9" idx="3"/>
            </p:cNvCxnSpPr>
            <p:nvPr/>
          </p:nvCxnSpPr>
          <p:spPr>
            <a:xfrm flipV="1">
              <a:off x="5916533" y="3080322"/>
              <a:ext cx="499729" cy="18693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3" idx="2"/>
              <a:endCxn id="13" idx="1"/>
            </p:cNvCxnSpPr>
            <p:nvPr/>
          </p:nvCxnSpPr>
          <p:spPr>
            <a:xfrm>
              <a:off x="5916533" y="3599460"/>
              <a:ext cx="499729" cy="236427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429972" y="3267253"/>
              <a:ext cx="973122" cy="33220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Routers</a:t>
              </a:r>
              <a:endParaRPr lang="en-CA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54473" y="4263840"/>
            <a:ext cx="995359" cy="640795"/>
            <a:chOff x="4448421" y="3321026"/>
            <a:chExt cx="995359" cy="640795"/>
          </a:xfrm>
        </p:grpSpPr>
        <p:cxnSp>
          <p:nvCxnSpPr>
            <p:cNvPr id="50" name="Straight Arrow Connector 49"/>
            <p:cNvCxnSpPr>
              <a:stCxn id="49" idx="1"/>
            </p:cNvCxnSpPr>
            <p:nvPr/>
          </p:nvCxnSpPr>
          <p:spPr>
            <a:xfrm flipH="1">
              <a:off x="4448421" y="3463893"/>
              <a:ext cx="278112" cy="5377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 flipH="1">
              <a:off x="4842256" y="3606759"/>
              <a:ext cx="242901" cy="35506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726533" y="3321026"/>
              <a:ext cx="717247" cy="285733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Links</a:t>
              </a:r>
              <a:endParaRPr lang="en-CA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514970" y="5105400"/>
            <a:ext cx="1492262" cy="497503"/>
            <a:chOff x="4733147" y="3338503"/>
            <a:chExt cx="1492262" cy="497503"/>
          </a:xfrm>
        </p:grpSpPr>
        <p:cxnSp>
          <p:nvCxnSpPr>
            <p:cNvPr id="98" name="Straight Arrow Connector 97"/>
            <p:cNvCxnSpPr>
              <a:endCxn id="60" idx="7"/>
            </p:cNvCxnSpPr>
            <p:nvPr/>
          </p:nvCxnSpPr>
          <p:spPr>
            <a:xfrm flipH="1">
              <a:off x="4733147" y="3660533"/>
              <a:ext cx="315213" cy="174291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62" idx="1"/>
            </p:cNvCxnSpPr>
            <p:nvPr/>
          </p:nvCxnSpPr>
          <p:spPr>
            <a:xfrm>
              <a:off x="5908763" y="3660533"/>
              <a:ext cx="316646" cy="175473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4733148" y="3338503"/>
              <a:ext cx="1476548" cy="3220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Direct </a:t>
              </a:r>
              <a:r>
                <a:rPr lang="en-US" dirty="0" err="1" smtClean="0"/>
                <a:t>IOLinks</a:t>
              </a:r>
              <a:endParaRPr lang="en-CA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218096" y="3438854"/>
            <a:ext cx="1240103" cy="770013"/>
            <a:chOff x="5227640" y="3106442"/>
            <a:chExt cx="1302624" cy="892001"/>
          </a:xfrm>
        </p:grpSpPr>
        <p:cxnSp>
          <p:nvCxnSpPr>
            <p:cNvPr id="107" name="Straight Arrow Connector 106"/>
            <p:cNvCxnSpPr/>
            <p:nvPr/>
          </p:nvCxnSpPr>
          <p:spPr>
            <a:xfrm flipH="1" flipV="1">
              <a:off x="5968313" y="3106442"/>
              <a:ext cx="241786" cy="224144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5968314" y="3624657"/>
              <a:ext cx="241785" cy="373786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5227640" y="3284851"/>
              <a:ext cx="1302624" cy="33980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FabricPorts</a:t>
              </a:r>
              <a:endParaRPr lang="en-CA" dirty="0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59064" y="4449781"/>
            <a:ext cx="38481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Easy to Use?</a:t>
            </a:r>
            <a:endParaRPr lang="en-CA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0" y="130492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en-CA" dirty="0"/>
          </a:p>
        </p:txBody>
      </p:sp>
      <p:sp>
        <p:nvSpPr>
          <p:cNvPr id="100" name="TextBox 99"/>
          <p:cNvSpPr txBox="1"/>
          <p:nvPr/>
        </p:nvSpPr>
        <p:spPr>
          <a:xfrm>
            <a:off x="259080" y="2780168"/>
            <a:ext cx="38481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General-purpose system interconnect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04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414369" y="1582602"/>
            <a:ext cx="2827851" cy="2827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6632"/>
            <a:ext cx="6591300" cy="1008112"/>
          </a:xfrm>
        </p:spPr>
        <p:txBody>
          <a:bodyPr/>
          <a:lstStyle/>
          <a:p>
            <a:r>
              <a:rPr lang="en-US" dirty="0" smtClean="0"/>
              <a:t>Multiple-Master Systems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649331"/>
            <a:ext cx="8229600" cy="19800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Credits Traffic Manager:</a:t>
            </a:r>
          </a:p>
          <a:p>
            <a:pPr lvl="1"/>
            <a:r>
              <a:rPr lang="en-US" dirty="0" smtClean="0"/>
              <a:t>Stalls new requests until reply comes back</a:t>
            </a:r>
          </a:p>
          <a:p>
            <a:pPr lvl="1"/>
            <a:r>
              <a:rPr lang="en-US" dirty="0" smtClean="0"/>
              <a:t>Number of requests = number of credits</a:t>
            </a:r>
          </a:p>
          <a:p>
            <a:pPr lvl="1"/>
            <a:r>
              <a:rPr lang="en-US" dirty="0" smtClean="0"/>
              <a:t>Prevents traffic build-up in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486" y="185557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2743200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3682313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2774504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  <a:endCxn id="121" idx="1"/>
          </p:cNvCxnSpPr>
          <p:nvPr/>
        </p:nvCxnSpPr>
        <p:spPr>
          <a:xfrm>
            <a:off x="2032686" y="2160373"/>
            <a:ext cx="1979918" cy="5410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6"/>
            <a:endCxn id="125" idx="1"/>
          </p:cNvCxnSpPr>
          <p:nvPr/>
        </p:nvCxnSpPr>
        <p:spPr>
          <a:xfrm>
            <a:off x="2057400" y="3048000"/>
            <a:ext cx="1959781" cy="166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  <a:endCxn id="129" idx="3"/>
          </p:cNvCxnSpPr>
          <p:nvPr/>
        </p:nvCxnSpPr>
        <p:spPr>
          <a:xfrm flipV="1">
            <a:off x="2057400" y="3829307"/>
            <a:ext cx="1956119" cy="1578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8" idx="6"/>
            <a:endCxn id="8" idx="2"/>
          </p:cNvCxnSpPr>
          <p:nvPr/>
        </p:nvCxnSpPr>
        <p:spPr>
          <a:xfrm>
            <a:off x="5697456" y="2789769"/>
            <a:ext cx="1579644" cy="289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50186" y="934523"/>
            <a:ext cx="458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Credits Traffic Manager</a:t>
            </a:r>
            <a:endParaRPr lang="en-US" sz="3200" b="1" i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3528066" y="1697934"/>
            <a:ext cx="2628226" cy="2622273"/>
            <a:chOff x="4688882" y="1766814"/>
            <a:chExt cx="3918416" cy="3909541"/>
          </a:xfrm>
        </p:grpSpPr>
        <p:grpSp>
          <p:nvGrpSpPr>
            <p:cNvPr id="79" name="Group 78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2400598" y="2097069"/>
            <a:ext cx="785000" cy="556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Credits</a:t>
            </a:r>
            <a:r>
              <a:rPr lang="en-US" dirty="0" smtClean="0"/>
              <a:t> TM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400598" y="2836357"/>
            <a:ext cx="785000" cy="556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Credits</a:t>
            </a:r>
            <a:r>
              <a:rPr lang="en-US" dirty="0" smtClean="0"/>
              <a:t> TM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391950" y="3631766"/>
            <a:ext cx="785000" cy="556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Credits</a:t>
            </a:r>
            <a:r>
              <a:rPr lang="en-US" dirty="0" smtClean="0"/>
              <a:t>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6632"/>
            <a:ext cx="6591300" cy="1008112"/>
          </a:xfrm>
        </p:spPr>
        <p:txBody>
          <a:bodyPr/>
          <a:lstStyle/>
          <a:p>
            <a:r>
              <a:rPr lang="en-US" dirty="0"/>
              <a:t>Credits Traffic Manager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841653"/>
            <a:ext cx="8229600" cy="1980069"/>
          </a:xfrm>
        </p:spPr>
        <p:txBody>
          <a:bodyPr>
            <a:normAutofit/>
          </a:bodyPr>
          <a:lstStyle/>
          <a:p>
            <a:r>
              <a:rPr lang="en-US" dirty="0" smtClean="0"/>
              <a:t>Stalls new requests until reply comes back</a:t>
            </a:r>
          </a:p>
          <a:p>
            <a:r>
              <a:rPr lang="en-US" dirty="0" smtClean="0"/>
              <a:t>Number of requests = number of credits</a:t>
            </a:r>
          </a:p>
          <a:p>
            <a:r>
              <a:rPr lang="en-US" dirty="0" smtClean="0"/>
              <a:t>Prevents traffic build-up in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279268" y="1219200"/>
            <a:ext cx="4585464" cy="3241584"/>
            <a:chOff x="4541688" y="2833894"/>
            <a:chExt cx="3764112" cy="2660949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541688" y="2833894"/>
              <a:ext cx="3764112" cy="26609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9799" y="2900197"/>
              <a:ext cx="3586012" cy="2528947"/>
            </a:xfrm>
            <a:prstGeom prst="rect">
              <a:avLst/>
            </a:prstGeom>
          </p:spPr>
        </p:pic>
      </p:grpSp>
      <p:sp>
        <p:nvSpPr>
          <p:cNvPr id="82" name="Rectangle 81"/>
          <p:cNvSpPr/>
          <p:nvPr/>
        </p:nvSpPr>
        <p:spPr>
          <a:xfrm>
            <a:off x="3091247" y="137160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6720" y="24892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43400" y="2590800"/>
            <a:ext cx="55245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341495" y="2603607"/>
            <a:ext cx="55245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091247" y="137160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091247" y="1371600"/>
            <a:ext cx="216967" cy="3714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343400" y="2601430"/>
            <a:ext cx="55245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343400" y="2604272"/>
            <a:ext cx="55245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081780" y="2288449"/>
            <a:ext cx="190500" cy="434431"/>
          </a:xfrm>
          <a:custGeom>
            <a:avLst/>
            <a:gdLst>
              <a:gd name="connsiteX0" fmla="*/ 190500 w 190500"/>
              <a:gd name="connsiteY0" fmla="*/ 426811 h 434431"/>
              <a:gd name="connsiteX1" fmla="*/ 167640 w 190500"/>
              <a:gd name="connsiteY1" fmla="*/ 429351 h 434431"/>
              <a:gd name="connsiteX2" fmla="*/ 152400 w 190500"/>
              <a:gd name="connsiteY2" fmla="*/ 434431 h 434431"/>
              <a:gd name="connsiteX3" fmla="*/ 119380 w 190500"/>
              <a:gd name="connsiteY3" fmla="*/ 431891 h 434431"/>
              <a:gd name="connsiteX4" fmla="*/ 111760 w 190500"/>
              <a:gd name="connsiteY4" fmla="*/ 429351 h 434431"/>
              <a:gd name="connsiteX5" fmla="*/ 119380 w 190500"/>
              <a:gd name="connsiteY5" fmla="*/ 426811 h 434431"/>
              <a:gd name="connsiteX6" fmla="*/ 116840 w 190500"/>
              <a:gd name="connsiteY6" fmla="*/ 409031 h 434431"/>
              <a:gd name="connsiteX7" fmla="*/ 114300 w 190500"/>
              <a:gd name="connsiteY7" fmla="*/ 401411 h 434431"/>
              <a:gd name="connsiteX8" fmla="*/ 109220 w 190500"/>
              <a:gd name="connsiteY8" fmla="*/ 188051 h 434431"/>
              <a:gd name="connsiteX9" fmla="*/ 114300 w 190500"/>
              <a:gd name="connsiteY9" fmla="*/ 101691 h 434431"/>
              <a:gd name="connsiteX10" fmla="*/ 116840 w 190500"/>
              <a:gd name="connsiteY10" fmla="*/ 94071 h 434431"/>
              <a:gd name="connsiteX11" fmla="*/ 114300 w 190500"/>
              <a:gd name="connsiteY11" fmla="*/ 66131 h 434431"/>
              <a:gd name="connsiteX12" fmla="*/ 111760 w 190500"/>
              <a:gd name="connsiteY12" fmla="*/ 58511 h 434431"/>
              <a:gd name="connsiteX13" fmla="*/ 109220 w 190500"/>
              <a:gd name="connsiteY13" fmla="*/ 48351 h 434431"/>
              <a:gd name="connsiteX14" fmla="*/ 106680 w 190500"/>
              <a:gd name="connsiteY14" fmla="*/ 2631 h 434431"/>
              <a:gd name="connsiteX15" fmla="*/ 96520 w 190500"/>
              <a:gd name="connsiteY15" fmla="*/ 91 h 434431"/>
              <a:gd name="connsiteX16" fmla="*/ 53340 w 190500"/>
              <a:gd name="connsiteY16" fmla="*/ 2631 h 434431"/>
              <a:gd name="connsiteX17" fmla="*/ 40640 w 190500"/>
              <a:gd name="connsiteY17" fmla="*/ 5171 h 434431"/>
              <a:gd name="connsiteX18" fmla="*/ 0 w 190500"/>
              <a:gd name="connsiteY18" fmla="*/ 7711 h 43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0500" h="434431">
                <a:moveTo>
                  <a:pt x="190500" y="426811"/>
                </a:moveTo>
                <a:cubicBezTo>
                  <a:pt x="182880" y="427658"/>
                  <a:pt x="175158" y="427847"/>
                  <a:pt x="167640" y="429351"/>
                </a:cubicBezTo>
                <a:cubicBezTo>
                  <a:pt x="162389" y="430401"/>
                  <a:pt x="152400" y="434431"/>
                  <a:pt x="152400" y="434431"/>
                </a:cubicBezTo>
                <a:cubicBezTo>
                  <a:pt x="141393" y="433584"/>
                  <a:pt x="130334" y="433260"/>
                  <a:pt x="119380" y="431891"/>
                </a:cubicBezTo>
                <a:cubicBezTo>
                  <a:pt x="116723" y="431559"/>
                  <a:pt x="111760" y="432028"/>
                  <a:pt x="111760" y="429351"/>
                </a:cubicBezTo>
                <a:cubicBezTo>
                  <a:pt x="111760" y="426674"/>
                  <a:pt x="116840" y="427658"/>
                  <a:pt x="119380" y="426811"/>
                </a:cubicBezTo>
                <a:cubicBezTo>
                  <a:pt x="118533" y="420884"/>
                  <a:pt x="118014" y="414902"/>
                  <a:pt x="116840" y="409031"/>
                </a:cubicBezTo>
                <a:cubicBezTo>
                  <a:pt x="116315" y="406406"/>
                  <a:pt x="114441" y="404085"/>
                  <a:pt x="114300" y="401411"/>
                </a:cubicBezTo>
                <a:cubicBezTo>
                  <a:pt x="112562" y="368382"/>
                  <a:pt x="109584" y="205889"/>
                  <a:pt x="109220" y="188051"/>
                </a:cubicBezTo>
                <a:cubicBezTo>
                  <a:pt x="110681" y="144229"/>
                  <a:pt x="105760" y="131580"/>
                  <a:pt x="114300" y="101691"/>
                </a:cubicBezTo>
                <a:cubicBezTo>
                  <a:pt x="115036" y="99117"/>
                  <a:pt x="115993" y="96611"/>
                  <a:pt x="116840" y="94071"/>
                </a:cubicBezTo>
                <a:cubicBezTo>
                  <a:pt x="115993" y="84758"/>
                  <a:pt x="115623" y="75389"/>
                  <a:pt x="114300" y="66131"/>
                </a:cubicBezTo>
                <a:cubicBezTo>
                  <a:pt x="113921" y="63481"/>
                  <a:pt x="112496" y="61085"/>
                  <a:pt x="111760" y="58511"/>
                </a:cubicBezTo>
                <a:cubicBezTo>
                  <a:pt x="110801" y="55154"/>
                  <a:pt x="110067" y="51738"/>
                  <a:pt x="109220" y="48351"/>
                </a:cubicBezTo>
                <a:cubicBezTo>
                  <a:pt x="108373" y="33111"/>
                  <a:pt x="110564" y="17392"/>
                  <a:pt x="106680" y="2631"/>
                </a:cubicBezTo>
                <a:cubicBezTo>
                  <a:pt x="105792" y="-745"/>
                  <a:pt x="100011" y="91"/>
                  <a:pt x="96520" y="91"/>
                </a:cubicBezTo>
                <a:cubicBezTo>
                  <a:pt x="82102" y="91"/>
                  <a:pt x="67733" y="1784"/>
                  <a:pt x="53340" y="2631"/>
                </a:cubicBezTo>
                <a:cubicBezTo>
                  <a:pt x="49107" y="3478"/>
                  <a:pt x="44936" y="4741"/>
                  <a:pt x="40640" y="5171"/>
                </a:cubicBezTo>
                <a:cubicBezTo>
                  <a:pt x="14677" y="7767"/>
                  <a:pt x="14405" y="7711"/>
                  <a:pt x="0" y="771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205480" y="2209800"/>
            <a:ext cx="6102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61700" y="2152889"/>
            <a:ext cx="497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</a:rPr>
              <a:t>stall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096000" y="3657600"/>
            <a:ext cx="216967" cy="3714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46370" y="2642372"/>
            <a:ext cx="685800" cy="748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707" y="2388338"/>
            <a:ext cx="3233738" cy="70972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38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34184 -3.33333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34184 -3.33333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34184 -3.33333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86 L -0.34045 -0.0048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8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2" grpId="2" animBg="1"/>
      <p:bldP spid="13" grpId="0" animBg="1"/>
      <p:bldP spid="14" grpId="0" animBg="1"/>
      <p:bldP spid="141" grpId="0" animBg="1"/>
      <p:bldP spid="142" grpId="0" animBg="1"/>
      <p:bldP spid="142" grpId="1" animBg="1"/>
      <p:bldP spid="142" grpId="2" animBg="1"/>
      <p:bldP spid="143" grpId="0" animBg="1"/>
      <p:bldP spid="143" grpId="1" animBg="1"/>
      <p:bldP spid="143" grpId="2" animBg="1"/>
      <p:bldP spid="144" grpId="0" animBg="1"/>
      <p:bldP spid="145" grpId="0" animBg="1"/>
      <p:bldP spid="145" grpId="1" animBg="1"/>
      <p:bldP spid="22" grpId="0" animBg="1"/>
      <p:bldP spid="22" grpId="1" animBg="1"/>
      <p:bldP spid="25" grpId="0"/>
      <p:bldP spid="25" grpId="1"/>
      <p:bldP spid="146" grpId="0" animBg="1"/>
      <p:bldP spid="146" grpId="1" animBg="1"/>
      <p:bldP spid="146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330" y="0"/>
            <a:ext cx="2529840" cy="1008112"/>
          </a:xfrm>
        </p:spPr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752600" y="6081948"/>
            <a:ext cx="6553200" cy="7397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Credits TM improves roundtrip latency (drastically)</a:t>
            </a:r>
          </a:p>
          <a:p>
            <a:pPr marL="0" indent="0">
              <a:buNone/>
            </a:pPr>
            <a:r>
              <a:rPr lang="en-US" dirty="0" smtClean="0"/>
              <a:t>      … and reduces </a:t>
            </a:r>
            <a:r>
              <a:rPr lang="en-US" dirty="0" err="1" smtClean="0"/>
              <a:t>NoC</a:t>
            </a:r>
            <a:r>
              <a:rPr lang="en-US" dirty="0" smtClean="0"/>
              <a:t> contention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23" name="Char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341781"/>
              </p:ext>
            </p:extLst>
          </p:nvPr>
        </p:nvGraphicFramePr>
        <p:xfrm>
          <a:off x="819150" y="831321"/>
          <a:ext cx="7696200" cy="525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057400" y="1143000"/>
            <a:ext cx="1981200" cy="3048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9521" y="2138073"/>
            <a:ext cx="151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credits traffic manager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>
          <a:xfrm rot="16200000" flipV="1">
            <a:off x="3370426" y="2317904"/>
            <a:ext cx="381000" cy="317191"/>
          </a:xfrm>
          <a:prstGeom prst="curvedConnector3">
            <a:avLst>
              <a:gd name="adj1" fmla="val 4567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14084" y="3049046"/>
            <a:ext cx="176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With credits traffic manager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116632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Ordering in Multiple-Slave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4648200"/>
            <a:ext cx="8229600" cy="1990030"/>
          </a:xfrm>
        </p:spPr>
        <p:txBody>
          <a:bodyPr>
            <a:normAutofit/>
          </a:bodyPr>
          <a:lstStyle/>
          <a:p>
            <a:r>
              <a:rPr lang="en-US" dirty="0" smtClean="0"/>
              <a:t>Reply 2 arrives </a:t>
            </a:r>
            <a:r>
              <a:rPr lang="en-US" u="sng" dirty="0" smtClean="0"/>
              <a:t>before</a:t>
            </a:r>
            <a:r>
              <a:rPr lang="en-US" dirty="0" smtClean="0"/>
              <a:t> reply 1</a:t>
            </a:r>
          </a:p>
          <a:p>
            <a:r>
              <a:rPr lang="en-US" dirty="0" smtClean="0"/>
              <a:t>Data ordering hazard!</a:t>
            </a:r>
          </a:p>
          <a:p>
            <a:pPr lvl="1"/>
            <a:r>
              <a:rPr lang="en-US" smtClean="0"/>
              <a:t>Interconnect </a:t>
            </a:r>
            <a:r>
              <a:rPr lang="en-US" dirty="0" smtClean="0"/>
              <a:t>must guarantee correct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345435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1600200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6"/>
            <a:endCxn id="8" idx="2"/>
          </p:cNvCxnSpPr>
          <p:nvPr/>
        </p:nvCxnSpPr>
        <p:spPr>
          <a:xfrm flipV="1">
            <a:off x="2057400" y="1905000"/>
            <a:ext cx="5219700" cy="7452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6"/>
            <a:endCxn id="19" idx="2"/>
          </p:cNvCxnSpPr>
          <p:nvPr/>
        </p:nvCxnSpPr>
        <p:spPr>
          <a:xfrm>
            <a:off x="2057400" y="2650235"/>
            <a:ext cx="5250908" cy="6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08308" y="2955035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07540" y="2441397"/>
            <a:ext cx="1143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1</a:t>
            </a:r>
            <a:endParaRPr lang="en-CA" b="1" dirty="0"/>
          </a:p>
        </p:txBody>
      </p:sp>
      <p:sp>
        <p:nvSpPr>
          <p:cNvPr id="28" name="Rectangle 27"/>
          <p:cNvSpPr/>
          <p:nvPr/>
        </p:nvSpPr>
        <p:spPr>
          <a:xfrm>
            <a:off x="7401242" y="2044955"/>
            <a:ext cx="1031876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1</a:t>
            </a:r>
            <a:endParaRPr lang="en-CA" b="1" dirty="0"/>
          </a:p>
        </p:txBody>
      </p:sp>
      <p:sp>
        <p:nvSpPr>
          <p:cNvPr id="29" name="Rectangle 28"/>
          <p:cNvSpPr/>
          <p:nvPr/>
        </p:nvSpPr>
        <p:spPr>
          <a:xfrm>
            <a:off x="7401970" y="3453890"/>
            <a:ext cx="1031876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2</a:t>
            </a:r>
            <a:endParaRPr lang="en-CA" b="1" dirty="0"/>
          </a:p>
        </p:txBody>
      </p:sp>
      <p:sp>
        <p:nvSpPr>
          <p:cNvPr id="31" name="Rectangle 30"/>
          <p:cNvSpPr/>
          <p:nvPr/>
        </p:nvSpPr>
        <p:spPr>
          <a:xfrm>
            <a:off x="1905000" y="2438400"/>
            <a:ext cx="1143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2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0086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0.58715 -0.16991 " pathEditMode="relative" rAng="0" ptsTypes="AA">
                                      <p:cBhvr>
                                        <p:cTn id="10" dur="1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9584 0.04213 " pathEditMode="relative" rAng="0" ptsTypes="AA">
                                      <p:cBhvr>
                                        <p:cTn id="18" dur="1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0.70764 -0.095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82" y="-479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-0.57413 0.12476 " pathEditMode="relative" rAng="0" ptsTypes="AA">
                                      <p:cBhvr>
                                        <p:cTn id="36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15" y="62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8" grpId="0" animBg="1"/>
      <p:bldP spid="28" grpId="1" animBg="1"/>
      <p:bldP spid="29" grpId="1" animBg="1"/>
      <p:bldP spid="29" grpId="2" animBg="1"/>
      <p:bldP spid="31" grpId="0" animBg="1"/>
      <p:bldP spid="31" grpId="1" animBg="1"/>
      <p:bldP spid="31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730" y="116632"/>
            <a:ext cx="526624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Stall Traffic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4648200"/>
            <a:ext cx="8229600" cy="1990030"/>
          </a:xfrm>
        </p:spPr>
        <p:txBody>
          <a:bodyPr>
            <a:normAutofit/>
          </a:bodyPr>
          <a:lstStyle/>
          <a:p>
            <a:r>
              <a:rPr lang="en-US" dirty="0" err="1" smtClean="0"/>
              <a:t>Qsys</a:t>
            </a:r>
            <a:r>
              <a:rPr lang="en-US" dirty="0" smtClean="0"/>
              <a:t> uses “stall traffic manager”</a:t>
            </a:r>
          </a:p>
          <a:p>
            <a:pPr lvl="1"/>
            <a:r>
              <a:rPr lang="en-US" dirty="0" smtClean="0"/>
              <a:t>Stall requests to different slave until reply returns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Problem: latency increases</a:t>
            </a:r>
            <a:r>
              <a:rPr lang="en-US" dirty="0">
                <a:solidFill>
                  <a:srgbClr val="C00000"/>
                </a:solidFill>
              </a:rPr>
              <a:t> / throughput drops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345435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1600200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6"/>
            <a:endCxn id="8" idx="2"/>
          </p:cNvCxnSpPr>
          <p:nvPr/>
        </p:nvCxnSpPr>
        <p:spPr>
          <a:xfrm flipV="1">
            <a:off x="2057400" y="1905000"/>
            <a:ext cx="5219700" cy="7452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6"/>
            <a:endCxn id="19" idx="2"/>
          </p:cNvCxnSpPr>
          <p:nvPr/>
        </p:nvCxnSpPr>
        <p:spPr>
          <a:xfrm>
            <a:off x="2057400" y="2650235"/>
            <a:ext cx="5250908" cy="6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08308" y="2955035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07540" y="2441397"/>
            <a:ext cx="1143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1</a:t>
            </a:r>
            <a:endParaRPr lang="en-CA" b="1" dirty="0"/>
          </a:p>
        </p:txBody>
      </p:sp>
      <p:sp>
        <p:nvSpPr>
          <p:cNvPr id="28" name="Rectangle 27"/>
          <p:cNvSpPr/>
          <p:nvPr/>
        </p:nvSpPr>
        <p:spPr>
          <a:xfrm>
            <a:off x="7401242" y="2044955"/>
            <a:ext cx="1031876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1</a:t>
            </a:r>
            <a:endParaRPr lang="en-CA" b="1" dirty="0"/>
          </a:p>
        </p:txBody>
      </p:sp>
      <p:sp>
        <p:nvSpPr>
          <p:cNvPr id="29" name="Rectangle 28"/>
          <p:cNvSpPr/>
          <p:nvPr/>
        </p:nvSpPr>
        <p:spPr>
          <a:xfrm>
            <a:off x="7401970" y="3453890"/>
            <a:ext cx="1031876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2</a:t>
            </a:r>
            <a:endParaRPr lang="en-CA" b="1" dirty="0"/>
          </a:p>
        </p:txBody>
      </p:sp>
      <p:sp>
        <p:nvSpPr>
          <p:cNvPr id="31" name="Rectangle 30"/>
          <p:cNvSpPr/>
          <p:nvPr/>
        </p:nvSpPr>
        <p:spPr>
          <a:xfrm>
            <a:off x="1905000" y="2438400"/>
            <a:ext cx="1143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2</a:t>
            </a:r>
            <a:endParaRPr lang="en-CA" b="1" dirty="0"/>
          </a:p>
        </p:txBody>
      </p:sp>
      <p:sp>
        <p:nvSpPr>
          <p:cNvPr id="15" name="Rectangle 14"/>
          <p:cNvSpPr/>
          <p:nvPr/>
        </p:nvSpPr>
        <p:spPr>
          <a:xfrm>
            <a:off x="3118022" y="2235455"/>
            <a:ext cx="936583" cy="743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Stall</a:t>
            </a:r>
          </a:p>
          <a:p>
            <a:pPr algn="ctr"/>
            <a:r>
              <a:rPr lang="en-US" sz="2000" dirty="0" smtClean="0"/>
              <a:t>TM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745989"/>
            <a:ext cx="16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Stop request 2!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021" y="1822785"/>
            <a:ext cx="16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23B"/>
                </a:solidFill>
              </a:rPr>
              <a:t>Allow request 2</a:t>
            </a:r>
            <a:endParaRPr lang="en-US" b="1" i="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0.58715 -0.16991 " pathEditMode="relative" rAng="0" ptsTypes="AA">
                                      <p:cBhvr>
                                        <p:cTn id="10" dur="1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-0.69913 0.13333 " pathEditMode="relative" rAng="0" ptsTypes="AA">
                                      <p:cBhvr>
                                        <p:cTn id="24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65" y="66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9584 0.04213 " pathEditMode="relative" rAng="0" ptsTypes="AA">
                                      <p:cBhvr>
                                        <p:cTn id="36" dur="1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0.5743 -0.0722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15" y="-361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1" grpId="2" animBg="1"/>
      <p:bldP spid="7" grpId="0"/>
      <p:bldP spid="7" grpId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 rot="10800000">
            <a:off x="2992683" y="3180123"/>
            <a:ext cx="1187260" cy="295259"/>
            <a:chOff x="3251886" y="1914541"/>
            <a:chExt cx="2035302" cy="491663"/>
          </a:xfrm>
        </p:grpSpPr>
        <p:sp>
          <p:nvSpPr>
            <p:cNvPr id="23" name="Rectangle 22"/>
            <p:cNvSpPr/>
            <p:nvPr/>
          </p:nvSpPr>
          <p:spPr>
            <a:xfrm>
              <a:off x="3601009" y="191454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251886" y="1914541"/>
              <a:ext cx="2035302" cy="491663"/>
              <a:chOff x="3429000" y="1676400"/>
              <a:chExt cx="18288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/>
          <p:cNvGrpSpPr/>
          <p:nvPr/>
        </p:nvGrpSpPr>
        <p:grpSpPr>
          <a:xfrm rot="10800000">
            <a:off x="2992683" y="3743340"/>
            <a:ext cx="1187260" cy="295259"/>
            <a:chOff x="3251886" y="1914541"/>
            <a:chExt cx="2035302" cy="491663"/>
          </a:xfrm>
        </p:grpSpPr>
        <p:sp>
          <p:nvSpPr>
            <p:cNvPr id="37" name="Rectangle 36"/>
            <p:cNvSpPr/>
            <p:nvPr/>
          </p:nvSpPr>
          <p:spPr>
            <a:xfrm>
              <a:off x="3601009" y="1914541"/>
              <a:ext cx="1670939" cy="49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251886" y="1914541"/>
              <a:ext cx="2035302" cy="491663"/>
              <a:chOff x="3429000" y="1676400"/>
              <a:chExt cx="1828800" cy="381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3429000" y="1676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257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429000" y="205740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876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495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14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33800" y="1676400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730" y="116632"/>
            <a:ext cx="526624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2. VC Traffic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4648200"/>
            <a:ext cx="8229600" cy="19900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Leverage VCs &amp; reorder at master</a:t>
            </a:r>
          </a:p>
          <a:p>
            <a:pPr lvl="1"/>
            <a:r>
              <a:rPr lang="en-US" dirty="0" smtClean="0"/>
              <a:t>Increase throughput / reduce latency</a:t>
            </a:r>
          </a:p>
          <a:p>
            <a:pPr lvl="1"/>
            <a:r>
              <a:rPr lang="en-US" dirty="0" smtClean="0"/>
              <a:t>Use VC buffers in </a:t>
            </a:r>
            <a:r>
              <a:rPr lang="en-US" dirty="0" err="1" smtClean="0"/>
              <a:t>NoC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no added area</a:t>
            </a:r>
          </a:p>
          <a:p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Throughput limited by number of VCs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345435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1600200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6"/>
            <a:endCxn id="8" idx="2"/>
          </p:cNvCxnSpPr>
          <p:nvPr/>
        </p:nvCxnSpPr>
        <p:spPr>
          <a:xfrm flipV="1">
            <a:off x="2057400" y="1905000"/>
            <a:ext cx="5219700" cy="7452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6"/>
            <a:endCxn id="19" idx="2"/>
          </p:cNvCxnSpPr>
          <p:nvPr/>
        </p:nvCxnSpPr>
        <p:spPr>
          <a:xfrm>
            <a:off x="2057400" y="2650235"/>
            <a:ext cx="5250908" cy="6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08308" y="3012701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33258" y="2393892"/>
            <a:ext cx="1143000" cy="5468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1 (VC1)</a:t>
            </a:r>
            <a:endParaRPr lang="en-CA" b="1" dirty="0"/>
          </a:p>
        </p:txBody>
      </p:sp>
      <p:sp>
        <p:nvSpPr>
          <p:cNvPr id="28" name="Rectangle 27"/>
          <p:cNvSpPr/>
          <p:nvPr/>
        </p:nvSpPr>
        <p:spPr>
          <a:xfrm>
            <a:off x="7401242" y="2044955"/>
            <a:ext cx="1031876" cy="561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1 (VC1)</a:t>
            </a:r>
            <a:endParaRPr lang="en-CA" b="1" dirty="0"/>
          </a:p>
        </p:txBody>
      </p:sp>
      <p:sp>
        <p:nvSpPr>
          <p:cNvPr id="29" name="Rectangle 28"/>
          <p:cNvSpPr/>
          <p:nvPr/>
        </p:nvSpPr>
        <p:spPr>
          <a:xfrm>
            <a:off x="7401970" y="3453890"/>
            <a:ext cx="1031876" cy="575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Reply 2 (VC2)</a:t>
            </a:r>
            <a:endParaRPr lang="en-CA" b="1" dirty="0"/>
          </a:p>
        </p:txBody>
      </p:sp>
      <p:sp>
        <p:nvSpPr>
          <p:cNvPr id="31" name="Rectangle 30"/>
          <p:cNvSpPr/>
          <p:nvPr/>
        </p:nvSpPr>
        <p:spPr>
          <a:xfrm>
            <a:off x="1927080" y="2390305"/>
            <a:ext cx="1143000" cy="5504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2 (VC2)</a:t>
            </a:r>
            <a:endParaRPr lang="en-CA" b="1" dirty="0"/>
          </a:p>
        </p:txBody>
      </p:sp>
      <p:sp>
        <p:nvSpPr>
          <p:cNvPr id="15" name="Rectangle 14"/>
          <p:cNvSpPr/>
          <p:nvPr/>
        </p:nvSpPr>
        <p:spPr>
          <a:xfrm>
            <a:off x="3118022" y="2235455"/>
            <a:ext cx="936583" cy="743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</a:t>
            </a:r>
          </a:p>
          <a:p>
            <a:pPr algn="ctr"/>
            <a:r>
              <a:rPr lang="en-US" sz="2000" dirty="0" smtClean="0"/>
              <a:t>TM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9322" y="1822785"/>
            <a:ext cx="14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23B"/>
                </a:solidFill>
              </a:rPr>
              <a:t>Allow reply 1</a:t>
            </a:r>
            <a:endParaRPr lang="en-US" b="1" i="1" dirty="0">
              <a:solidFill>
                <a:srgbClr val="00823B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69322" y="1825167"/>
            <a:ext cx="14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23B"/>
                </a:solidFill>
              </a:rPr>
              <a:t>Allow reply 2</a:t>
            </a:r>
            <a:endParaRPr lang="en-US" b="1" i="1" dirty="0">
              <a:solidFill>
                <a:srgbClr val="00823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8741" y="1565179"/>
            <a:ext cx="214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Buffer replies in </a:t>
            </a:r>
            <a:r>
              <a:rPr lang="en-US" b="1" i="1" dirty="0" err="1" smtClean="0">
                <a:solidFill>
                  <a:srgbClr val="C00000"/>
                </a:solidFill>
              </a:rPr>
              <a:t>NoC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58715 -0.16991 " pathEditMode="relative" rAng="0" ptsTypes="AA">
                                      <p:cBhvr>
                                        <p:cTn id="10" dur="1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59584 0.04213 " pathEditMode="relative" rAng="0" ptsTypes="AA">
                                      <p:cBhvr>
                                        <p:cTn id="18" dur="1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4743 0.0236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5" y="11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-0.47413 0.14097 " pathEditMode="relative" rAng="0" ptsTypes="AA">
                                      <p:cBhvr>
                                        <p:cTn id="38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5" y="703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13 0.14097 L -0.68247 0.14097 " pathEditMode="relative" rAng="0" ptsTypes="AA">
                                      <p:cBhvr>
                                        <p:cTn id="48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91 0.02709 L -0.56857 -0.06528 " pathEditMode="relative" rAng="0" ptsTypes="AA">
                                      <p:cBhvr>
                                        <p:cTn id="58" dur="1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1" grpId="0" animBg="1"/>
      <p:bldP spid="31" grpId="1" animBg="1"/>
      <p:bldP spid="31" grpId="2" animBg="1"/>
      <p:bldP spid="18" grpId="0"/>
      <p:bldP spid="18" grpId="1"/>
      <p:bldP spid="20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730" y="116632"/>
            <a:ext cx="526624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ROB Traffic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41708" cy="19900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Reorder buffer (ROB) Traffic Manager</a:t>
            </a:r>
          </a:p>
          <a:p>
            <a:pPr lvl="1"/>
            <a:r>
              <a:rPr lang="en-US" dirty="0" smtClean="0"/>
              <a:t>Instantiate RAM in FPGA soft logic</a:t>
            </a:r>
          </a:p>
          <a:p>
            <a:pPr lvl="1"/>
            <a:r>
              <a:rPr lang="en-US" dirty="0" smtClean="0"/>
              <a:t>Reorder more replies than VC TM 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higher throughput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… but more area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345435"/>
            <a:ext cx="12192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77100" y="1600200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6"/>
            <a:endCxn id="8" idx="2"/>
          </p:cNvCxnSpPr>
          <p:nvPr/>
        </p:nvCxnSpPr>
        <p:spPr>
          <a:xfrm flipV="1">
            <a:off x="2057400" y="1905000"/>
            <a:ext cx="5219700" cy="7452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6"/>
            <a:endCxn id="19" idx="2"/>
          </p:cNvCxnSpPr>
          <p:nvPr/>
        </p:nvCxnSpPr>
        <p:spPr>
          <a:xfrm>
            <a:off x="2057400" y="2650235"/>
            <a:ext cx="5250908" cy="6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08308" y="3012701"/>
            <a:ext cx="12192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Slave 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118022" y="2235455"/>
            <a:ext cx="936583" cy="743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</a:p>
          <a:p>
            <a:pPr algn="ctr"/>
            <a:r>
              <a:rPr lang="en-US" sz="2000" dirty="0" smtClean="0"/>
              <a:t>TM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30503" y="1797787"/>
            <a:ext cx="22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Buffer replies in RAM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18022" y="3025347"/>
            <a:ext cx="936583" cy="1200233"/>
            <a:chOff x="3118021" y="3155076"/>
            <a:chExt cx="936583" cy="1200233"/>
          </a:xfrm>
        </p:grpSpPr>
        <p:grpSp>
          <p:nvGrpSpPr>
            <p:cNvPr id="14" name="Group 13"/>
            <p:cNvGrpSpPr/>
            <p:nvPr/>
          </p:nvGrpSpPr>
          <p:grpSpPr>
            <a:xfrm>
              <a:off x="3118021" y="3234966"/>
              <a:ext cx="936583" cy="1120343"/>
              <a:chOff x="3118022" y="3053891"/>
              <a:chExt cx="936583" cy="112034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118022" y="3053891"/>
                <a:ext cx="936583" cy="112034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3118022" y="3259835"/>
                <a:ext cx="936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118022" y="3505200"/>
                <a:ext cx="936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118022" y="3733800"/>
                <a:ext cx="936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118022" y="3962400"/>
                <a:ext cx="936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352800" y="3268539"/>
                <a:ext cx="0" cy="9056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3209099" y="3155076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BRAM</a:t>
              </a:r>
              <a:endParaRPr lang="en-US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762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708" y="116632"/>
            <a:ext cx="80391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Traffic Managers for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7208" y="854330"/>
            <a:ext cx="336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Performance</a:t>
            </a:r>
            <a:endParaRPr lang="en-US" sz="3600" b="1" i="1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2523"/>
              </p:ext>
            </p:extLst>
          </p:nvPr>
        </p:nvGraphicFramePr>
        <p:xfrm>
          <a:off x="1304192" y="1291998"/>
          <a:ext cx="6299741" cy="45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10"/>
          <p:cNvSpPr txBox="1">
            <a:spLocks/>
          </p:cNvSpPr>
          <p:nvPr/>
        </p:nvSpPr>
        <p:spPr>
          <a:xfrm>
            <a:off x="1524000" y="5715000"/>
            <a:ext cx="6299742" cy="471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Depending on traffic </a:t>
            </a:r>
            <a:r>
              <a:rPr lang="en-US" sz="2800" dirty="0" smtClean="0">
                <a:sym typeface="Wingdings" panose="05000000000000000000" pitchFamily="2" charset="2"/>
              </a:rPr>
              <a:t> VC or ROB TM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552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708" y="116632"/>
            <a:ext cx="80391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Traffic Managers for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7208" y="854330"/>
            <a:ext cx="336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Performance</a:t>
            </a:r>
            <a:endParaRPr lang="en-US" sz="3600" b="1" i="1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10759"/>
              </p:ext>
            </p:extLst>
          </p:nvPr>
        </p:nvGraphicFramePr>
        <p:xfrm>
          <a:off x="1295400" y="1253475"/>
          <a:ext cx="6299741" cy="45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10"/>
          <p:cNvSpPr txBox="1">
            <a:spLocks/>
          </p:cNvSpPr>
          <p:nvPr/>
        </p:nvSpPr>
        <p:spPr>
          <a:xfrm>
            <a:off x="1524000" y="5814214"/>
            <a:ext cx="6299742" cy="471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Depending on traffic </a:t>
            </a:r>
            <a:r>
              <a:rPr lang="en-US" sz="2800" dirty="0" smtClean="0">
                <a:sym typeface="Wingdings" panose="05000000000000000000" pitchFamily="2" charset="2"/>
              </a:rPr>
              <a:t> VC or ROB TM</a:t>
            </a:r>
            <a:endParaRPr lang="en-US" sz="2800" dirty="0" smtClean="0"/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1524000" y="6309936"/>
            <a:ext cx="6299742" cy="471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Performance (much) better than </a:t>
            </a:r>
            <a:r>
              <a:rPr lang="en-US" sz="2800" dirty="0" err="1" smtClean="0"/>
              <a:t>Qsys</a:t>
            </a: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60524" y="3006810"/>
            <a:ext cx="1219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79724" y="2776981"/>
            <a:ext cx="762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Qsys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3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116632"/>
            <a:ext cx="2876550" cy="100811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598" y="14478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CAD Flow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20995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can we automate the use of NoCs?</a:t>
            </a:r>
            <a:endParaRPr lang="en-CA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598" y="31242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Transaction Communication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1" y="37759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 handle request – reply communication on NoC?</a:t>
            </a:r>
            <a:endParaRPr lang="en-CA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598" y="4910826"/>
            <a:ext cx="60960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3. Comparison</a:t>
            </a:r>
            <a:endParaRPr lang="en-CA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1" y="5562600"/>
            <a:ext cx="72249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CA" sz="2400" b="1" dirty="0" smtClean="0"/>
              <a:t> + </a:t>
            </a:r>
            <a:r>
              <a:rPr lang="en-CA" sz="2400" b="1" dirty="0" err="1" smtClean="0"/>
              <a:t>NoC</a:t>
            </a:r>
            <a:r>
              <a:rPr lang="en-CA" sz="2400" b="1" dirty="0" smtClean="0"/>
              <a:t> compared to </a:t>
            </a:r>
            <a:r>
              <a:rPr lang="en-CA" sz="2400" b="1" dirty="0" err="1" smtClean="0"/>
              <a:t>Qsys</a:t>
            </a:r>
            <a:r>
              <a:rPr lang="en-CA" sz="2400" b="1" dirty="0" smtClean="0"/>
              <a:t> + Bus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19379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4311650" y="1373317"/>
            <a:ext cx="4679950" cy="4713982"/>
          </a:xfrm>
          <a:prstGeom prst="rect">
            <a:avLst/>
          </a:prstGeom>
          <a:solidFill>
            <a:srgbClr val="F9F9F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4381500" cy="1008112"/>
          </a:xfrm>
        </p:spPr>
        <p:txBody>
          <a:bodyPr/>
          <a:lstStyle/>
          <a:p>
            <a:r>
              <a:rPr lang="en-US" dirty="0" smtClean="0"/>
              <a:t>Embedded NoCs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59080" y="1510665"/>
            <a:ext cx="38481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Embedded NoC on FPGA</a:t>
            </a:r>
            <a:endParaRPr lang="en-CA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" y="2237984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Implement System Communication</a:t>
            </a:r>
            <a:endParaRPr lang="en-CA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59080" y="3298028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Ease Timing Closure (to IOs)</a:t>
            </a:r>
            <a:endParaRPr lang="en-CA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59080" y="3895090"/>
            <a:ext cx="3848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More Efficient than Soft Buses</a:t>
            </a:r>
            <a:endParaRPr lang="en-CA" sz="2000" dirty="0"/>
          </a:p>
        </p:txBody>
      </p:sp>
      <p:sp>
        <p:nvSpPr>
          <p:cNvPr id="92" name="Rectangle 91"/>
          <p:cNvSpPr/>
          <p:nvPr/>
        </p:nvSpPr>
        <p:spPr>
          <a:xfrm>
            <a:off x="4876800" y="1463041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876800" y="5643547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2771381" y="3525872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PCIe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Transcievers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6943399" y="3572596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100G Ethernet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688882" y="1766814"/>
            <a:ext cx="3918416" cy="3909541"/>
            <a:chOff x="4688882" y="1766814"/>
            <a:chExt cx="3918416" cy="3909541"/>
          </a:xfrm>
        </p:grpSpPr>
        <p:grpSp>
          <p:nvGrpSpPr>
            <p:cNvPr id="23" name="Group 22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6019799" y="2610645"/>
            <a:ext cx="938952" cy="652236"/>
            <a:chOff x="5429972" y="3080322"/>
            <a:chExt cx="986290" cy="755565"/>
          </a:xfrm>
        </p:grpSpPr>
        <p:cxnSp>
          <p:nvCxnSpPr>
            <p:cNvPr id="44" name="Straight Arrow Connector 43"/>
            <p:cNvCxnSpPr>
              <a:stCxn id="43" idx="0"/>
              <a:endCxn id="9" idx="3"/>
            </p:cNvCxnSpPr>
            <p:nvPr/>
          </p:nvCxnSpPr>
          <p:spPr>
            <a:xfrm flipV="1">
              <a:off x="5916533" y="3080322"/>
              <a:ext cx="499729" cy="18693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3" idx="2"/>
              <a:endCxn id="13" idx="1"/>
            </p:cNvCxnSpPr>
            <p:nvPr/>
          </p:nvCxnSpPr>
          <p:spPr>
            <a:xfrm>
              <a:off x="5916533" y="3599460"/>
              <a:ext cx="499729" cy="236427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429972" y="3267253"/>
              <a:ext cx="973122" cy="33220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Routers</a:t>
              </a:r>
              <a:endParaRPr lang="en-CA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54473" y="4263840"/>
            <a:ext cx="995359" cy="640795"/>
            <a:chOff x="4448421" y="3321026"/>
            <a:chExt cx="995359" cy="640795"/>
          </a:xfrm>
        </p:grpSpPr>
        <p:cxnSp>
          <p:nvCxnSpPr>
            <p:cNvPr id="50" name="Straight Arrow Connector 49"/>
            <p:cNvCxnSpPr>
              <a:stCxn id="49" idx="1"/>
            </p:cNvCxnSpPr>
            <p:nvPr/>
          </p:nvCxnSpPr>
          <p:spPr>
            <a:xfrm flipH="1">
              <a:off x="4448421" y="3463893"/>
              <a:ext cx="278112" cy="5377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 flipH="1">
              <a:off x="4842256" y="3606759"/>
              <a:ext cx="242901" cy="35506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726533" y="3321026"/>
              <a:ext cx="717247" cy="285733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Links</a:t>
              </a:r>
              <a:endParaRPr lang="en-CA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514970" y="5105400"/>
            <a:ext cx="1492262" cy="497503"/>
            <a:chOff x="4733147" y="3338503"/>
            <a:chExt cx="1492262" cy="497503"/>
          </a:xfrm>
        </p:grpSpPr>
        <p:cxnSp>
          <p:nvCxnSpPr>
            <p:cNvPr id="98" name="Straight Arrow Connector 97"/>
            <p:cNvCxnSpPr>
              <a:endCxn id="60" idx="7"/>
            </p:cNvCxnSpPr>
            <p:nvPr/>
          </p:nvCxnSpPr>
          <p:spPr>
            <a:xfrm flipH="1">
              <a:off x="4733147" y="3660533"/>
              <a:ext cx="315213" cy="174291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62" idx="1"/>
            </p:cNvCxnSpPr>
            <p:nvPr/>
          </p:nvCxnSpPr>
          <p:spPr>
            <a:xfrm>
              <a:off x="5908763" y="3660533"/>
              <a:ext cx="316646" cy="175473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4733148" y="3338503"/>
              <a:ext cx="1476548" cy="3220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Direct </a:t>
              </a:r>
              <a:r>
                <a:rPr lang="en-US" dirty="0" err="1" smtClean="0"/>
                <a:t>IOLinks</a:t>
              </a:r>
              <a:endParaRPr lang="en-CA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218096" y="3438854"/>
            <a:ext cx="1240103" cy="770013"/>
            <a:chOff x="5227640" y="3106442"/>
            <a:chExt cx="1302624" cy="892001"/>
          </a:xfrm>
        </p:grpSpPr>
        <p:cxnSp>
          <p:nvCxnSpPr>
            <p:cNvPr id="107" name="Straight Arrow Connector 106"/>
            <p:cNvCxnSpPr/>
            <p:nvPr/>
          </p:nvCxnSpPr>
          <p:spPr>
            <a:xfrm flipH="1" flipV="1">
              <a:off x="5968313" y="3106442"/>
              <a:ext cx="241786" cy="224144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5968314" y="3624657"/>
              <a:ext cx="241785" cy="373786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5227640" y="3284851"/>
              <a:ext cx="1302624" cy="33980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FabricPorts</a:t>
              </a:r>
              <a:endParaRPr lang="en-CA" dirty="0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49555" y="4484928"/>
            <a:ext cx="38481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Easy to Use?</a:t>
            </a:r>
            <a:endParaRPr lang="en-CA" sz="2000" dirty="0"/>
          </a:p>
        </p:txBody>
      </p:sp>
      <p:sp>
        <p:nvSpPr>
          <p:cNvPr id="100" name="TextBox 99"/>
          <p:cNvSpPr txBox="1"/>
          <p:nvPr/>
        </p:nvSpPr>
        <p:spPr>
          <a:xfrm>
            <a:off x="8382000" y="130492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en-CA" dirty="0"/>
          </a:p>
        </p:txBody>
      </p:sp>
      <p:sp>
        <p:nvSpPr>
          <p:cNvPr id="101" name="TextBox 100"/>
          <p:cNvSpPr txBox="1"/>
          <p:nvPr/>
        </p:nvSpPr>
        <p:spPr>
          <a:xfrm>
            <a:off x="259080" y="2780168"/>
            <a:ext cx="38481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General-purpose system interconnect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90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00156 -0.4254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127" grpId="0" animBg="1"/>
      <p:bldP spid="10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0" y="35352"/>
            <a:ext cx="36195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Frequency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066800"/>
            <a:ext cx="790575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2895600"/>
            <a:ext cx="3048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System Frequency ~1.5X higher with Embedded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NoC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1914" y="64669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(150-bits)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724400"/>
            <a:ext cx="2209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1944808"/>
            <a:ext cx="1111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LYNX </a:t>
            </a:r>
            <a:r>
              <a:rPr lang="en-US" b="1" dirty="0" err="1" smtClean="0">
                <a:solidFill>
                  <a:srgbClr val="FF0000"/>
                </a:solidFill>
              </a:rPr>
              <a:t>NoC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1300" y="4492604"/>
            <a:ext cx="150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Qsys</a:t>
            </a:r>
            <a:r>
              <a:rPr lang="en-US" b="1" dirty="0" smtClean="0">
                <a:solidFill>
                  <a:srgbClr val="7030A0"/>
                </a:solidFill>
              </a:rPr>
              <a:t> Crossbar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6223" y="4455751"/>
            <a:ext cx="176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Qsys</a:t>
            </a:r>
            <a:r>
              <a:rPr lang="en-US" b="1" dirty="0" smtClean="0">
                <a:solidFill>
                  <a:srgbClr val="0070C0"/>
                </a:solidFill>
              </a:rPr>
              <a:t> Multi-Slave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7729" y="3962180"/>
            <a:ext cx="195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Qsys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Multi-Master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0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454" y="0"/>
            <a:ext cx="2628900" cy="1008112"/>
          </a:xfrm>
        </p:spPr>
        <p:txBody>
          <a:bodyPr/>
          <a:lstStyle/>
          <a:p>
            <a:r>
              <a:rPr lang="en-US" dirty="0" smtClean="0"/>
              <a:t>Area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50219"/>
              </p:ext>
            </p:extLst>
          </p:nvPr>
        </p:nvGraphicFramePr>
        <p:xfrm>
          <a:off x="685800" y="838200"/>
          <a:ext cx="8242676" cy="598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9077" y="274826"/>
            <a:ext cx="31476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32x32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Qsys</a:t>
            </a:r>
            <a:r>
              <a:rPr lang="en-US" sz="2000" b="1" i="1" dirty="0" smtClean="0">
                <a:solidFill>
                  <a:srgbClr val="C00000"/>
                </a:solidFill>
              </a:rPr>
              <a:t> crossbar larger than largest FPGA!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1" y="4335517"/>
            <a:ext cx="441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32x32 crossbar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NoC</a:t>
            </a:r>
            <a:r>
              <a:rPr lang="en-US" sz="2000" b="1" i="1" dirty="0" smtClean="0">
                <a:solidFill>
                  <a:srgbClr val="C00000"/>
                </a:solidFill>
              </a:rPr>
              <a:t> = ~2% of FPGA area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0" y="3305318"/>
            <a:ext cx="609600" cy="592088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655239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(150-bits)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8524" y="3592175"/>
            <a:ext cx="1111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LYNX </a:t>
            </a:r>
            <a:r>
              <a:rPr lang="en-US" b="1" dirty="0" err="1" smtClean="0">
                <a:solidFill>
                  <a:srgbClr val="FF0000"/>
                </a:solidFill>
              </a:rPr>
              <a:t>NoC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430561">
            <a:off x="4637032" y="1593909"/>
            <a:ext cx="150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Qsys</a:t>
            </a:r>
            <a:r>
              <a:rPr lang="en-US" b="1" dirty="0" smtClean="0">
                <a:solidFill>
                  <a:srgbClr val="7030A0"/>
                </a:solidFill>
              </a:rPr>
              <a:t> Crossbar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174045">
            <a:off x="4005829" y="2626665"/>
            <a:ext cx="176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Qsys</a:t>
            </a:r>
            <a:r>
              <a:rPr lang="en-US" b="1" dirty="0" smtClean="0">
                <a:solidFill>
                  <a:srgbClr val="0070C0"/>
                </a:solidFill>
              </a:rPr>
              <a:t> Multi-Slave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216205">
            <a:off x="5273944" y="2859767"/>
            <a:ext cx="195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Qsys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Multi-Master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010400" y="982712"/>
            <a:ext cx="609600" cy="592088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116632"/>
            <a:ext cx="2876550" cy="100811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598" y="1167511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1.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sz="3600" dirty="0" smtClean="0"/>
              <a:t> CAD Flow</a:t>
            </a:r>
            <a:endParaRPr lang="en-CA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598" y="30480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2. Transaction Communication</a:t>
            </a:r>
            <a:endParaRPr lang="en-CA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598" y="5009469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3. Area/Frequency Comparison</a:t>
            </a:r>
            <a:endParaRPr lang="en-CA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28058" y="5798403"/>
            <a:ext cx="19050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Up to 78X less area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8" y="5798403"/>
            <a:ext cx="23622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~1.5X higher system frequency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5680" y="3824651"/>
            <a:ext cx="258572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Traffic-build up in Multiple-master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8405" y="3824651"/>
            <a:ext cx="23622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Ordering in Multiple-slave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5680" y="1912203"/>
            <a:ext cx="418592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CAD flow steps to automatically connect Design to </a:t>
            </a:r>
            <a:r>
              <a:rPr lang="en-US" sz="2400" dirty="0" err="1" smtClean="0">
                <a:solidFill>
                  <a:schemeClr val="bg1"/>
                </a:solidFill>
              </a:rPr>
              <a:t>NoC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32240" y="0"/>
            <a:ext cx="4073360" cy="1008112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CA" dirty="0"/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1219200" y="907379"/>
            <a:ext cx="6801695" cy="1759622"/>
          </a:xfrm>
        </p:spPr>
        <p:txBody>
          <a:bodyPr>
            <a:normAutofit/>
          </a:bodyPr>
          <a:lstStyle/>
          <a:p>
            <a:r>
              <a:rPr lang="en-US" dirty="0" smtClean="0"/>
              <a:t>“Mimic” Benchmarking</a:t>
            </a:r>
          </a:p>
          <a:p>
            <a:pPr lvl="1"/>
            <a:r>
              <a:rPr lang="en-US" dirty="0" smtClean="0"/>
              <a:t>Standard way to compare interconnects</a:t>
            </a:r>
          </a:p>
          <a:p>
            <a:pPr lvl="1"/>
            <a:r>
              <a:rPr lang="en-US" dirty="0" smtClean="0"/>
              <a:t>Use graphs</a:t>
            </a:r>
            <a:r>
              <a:rPr lang="en-CA" dirty="0" smtClean="0"/>
              <a:t> not complete apps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211447"/>
              </p:ext>
            </p:extLst>
          </p:nvPr>
        </p:nvGraphicFramePr>
        <p:xfrm>
          <a:off x="-32171" y="4630495"/>
          <a:ext cx="4572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7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Uneven Arbitration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LYNX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Hoplite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Qsys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97415"/>
              </p:ext>
            </p:extLst>
          </p:nvPr>
        </p:nvGraphicFramePr>
        <p:xfrm>
          <a:off x="4539829" y="4628524"/>
          <a:ext cx="4571999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Feed-forward </a:t>
                      </a:r>
                      <a:r>
                        <a:rPr lang="en-US" baseline="0" dirty="0" smtClean="0"/>
                        <a:t>Streaming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Memory </a:t>
                      </a:r>
                      <a:r>
                        <a:rPr lang="en-US" dirty="0" smtClean="0"/>
                        <a:t>Transactions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LYNX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Hoplite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Qsys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775549" y="519134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4058" y="5912522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8009" y="556665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70949" y="516567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8089" y="554409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9458" y="5912521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48557" y="55017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95493" y="513519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99242" y="589039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286258" y="3118569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194974" y="2819400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4" name="Straight Arrow Connector 63"/>
          <p:cNvCxnSpPr>
            <a:stCxn id="61" idx="6"/>
            <a:endCxn id="62" idx="2"/>
          </p:cNvCxnSpPr>
          <p:nvPr/>
        </p:nvCxnSpPr>
        <p:spPr>
          <a:xfrm flipV="1">
            <a:off x="3744657" y="3048600"/>
            <a:ext cx="450317" cy="29916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5103690" y="3159735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5" idx="2"/>
          </p:cNvCxnSpPr>
          <p:nvPr/>
        </p:nvCxnSpPr>
        <p:spPr>
          <a:xfrm>
            <a:off x="4653373" y="3048600"/>
            <a:ext cx="450317" cy="34033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685606" y="3355754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195282" y="3618134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0" name="Straight Arrow Connector 69"/>
          <p:cNvCxnSpPr>
            <a:stCxn id="61" idx="5"/>
            <a:endCxn id="68" idx="2"/>
          </p:cNvCxnSpPr>
          <p:nvPr/>
        </p:nvCxnSpPr>
        <p:spPr>
          <a:xfrm>
            <a:off x="3677526" y="3509837"/>
            <a:ext cx="517756" cy="337497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65" idx="2"/>
          </p:cNvCxnSpPr>
          <p:nvPr/>
        </p:nvCxnSpPr>
        <p:spPr>
          <a:xfrm flipV="1">
            <a:off x="4653681" y="3388935"/>
            <a:ext cx="450009" cy="45839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553699" y="3388935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9587" y="2711534"/>
            <a:ext cx="365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Traffic generators instead of modules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4632" b="651"/>
          <a:stretch>
            <a:fillRect/>
          </a:stretch>
        </p:blipFill>
        <p:spPr bwMode="auto">
          <a:xfrm>
            <a:off x="-1" y="0"/>
            <a:ext cx="91459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23728" y="1988840"/>
            <a:ext cx="4896544" cy="20162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2438299"/>
            <a:ext cx="7488832" cy="11089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500" b="1" kern="1200">
                <a:ln w="1651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Thank You!</a:t>
            </a:r>
            <a:endParaRPr lang="en-CA" sz="44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8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708" y="116632"/>
            <a:ext cx="80391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Traffic Managers for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327741"/>
              </p:ext>
            </p:extLst>
          </p:nvPr>
        </p:nvGraphicFramePr>
        <p:xfrm>
          <a:off x="914400" y="1432477"/>
          <a:ext cx="7239000" cy="470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10"/>
          <p:cNvSpPr txBox="1">
            <a:spLocks/>
          </p:cNvSpPr>
          <p:nvPr/>
        </p:nvSpPr>
        <p:spPr>
          <a:xfrm>
            <a:off x="1524000" y="6046599"/>
            <a:ext cx="6299742" cy="579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ROB TM twice the area VC/Stall TMs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7208" y="854330"/>
            <a:ext cx="336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Area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408853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32240" y="0"/>
            <a:ext cx="4073360" cy="1008112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CA" dirty="0"/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76201" y="1066800"/>
            <a:ext cx="4352876" cy="20737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“Mimic” Benchmarking</a:t>
            </a:r>
          </a:p>
          <a:p>
            <a:pPr lvl="1"/>
            <a:r>
              <a:rPr lang="en-US" dirty="0" smtClean="0"/>
              <a:t>Application graphs</a:t>
            </a:r>
            <a:r>
              <a:rPr lang="en-CA" dirty="0" smtClean="0"/>
              <a:t> to evaluate and compare different interconnects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492200" y="3657600"/>
            <a:ext cx="2437723" cy="2436510"/>
            <a:chOff x="3293387" y="2133600"/>
            <a:chExt cx="2437723" cy="2436510"/>
          </a:xfrm>
        </p:grpSpPr>
        <p:grpSp>
          <p:nvGrpSpPr>
            <p:cNvPr id="7" name="Group 6"/>
            <p:cNvGrpSpPr/>
            <p:nvPr/>
          </p:nvGrpSpPr>
          <p:grpSpPr>
            <a:xfrm>
              <a:off x="3293387" y="2133600"/>
              <a:ext cx="2434555" cy="2436510"/>
              <a:chOff x="2927985" y="1838548"/>
              <a:chExt cx="2799957" cy="280220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035912" y="1838548"/>
                <a:ext cx="1519" cy="2802205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620597" y="1838548"/>
                <a:ext cx="3039" cy="2593892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931608" y="1942704"/>
                <a:ext cx="2793293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927985" y="2811125"/>
                <a:ext cx="2710815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933128" y="4536597"/>
                <a:ext cx="2794814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933128" y="3647339"/>
                <a:ext cx="2710815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53807" y="1902784"/>
                <a:ext cx="3039" cy="2593892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878240" y="1856354"/>
                <a:ext cx="3039" cy="2593892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98566" y="2133600"/>
              <a:ext cx="2432544" cy="2432544"/>
              <a:chOff x="4345618" y="1647825"/>
              <a:chExt cx="3506792" cy="351916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5653298" y="3797693"/>
            <a:ext cx="591579" cy="601991"/>
            <a:chOff x="3089828" y="2786239"/>
            <a:chExt cx="667788" cy="634559"/>
          </a:xfrm>
        </p:grpSpPr>
        <p:sp>
          <p:nvSpPr>
            <p:cNvPr id="34" name="Rectangle 33"/>
            <p:cNvSpPr/>
            <p:nvPr/>
          </p:nvSpPr>
          <p:spPr>
            <a:xfrm>
              <a:off x="3136367" y="2895600"/>
              <a:ext cx="621249" cy="5251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 rot="3108872">
              <a:off x="3056666" y="2819401"/>
              <a:ext cx="153444" cy="87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900704" y="5296153"/>
            <a:ext cx="610405" cy="580031"/>
            <a:chOff x="3946355" y="1913248"/>
            <a:chExt cx="667788" cy="634559"/>
          </a:xfrm>
        </p:grpSpPr>
        <p:sp>
          <p:nvSpPr>
            <p:cNvPr id="37" name="Rectangle 36"/>
            <p:cNvSpPr/>
            <p:nvPr/>
          </p:nvSpPr>
          <p:spPr>
            <a:xfrm>
              <a:off x="3992894" y="2022609"/>
              <a:ext cx="621249" cy="5251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CA" dirty="0"/>
            </a:p>
          </p:txBody>
        </p:sp>
        <p:sp>
          <p:nvSpPr>
            <p:cNvPr id="38" name="Rectangle 37"/>
            <p:cNvSpPr/>
            <p:nvPr/>
          </p:nvSpPr>
          <p:spPr>
            <a:xfrm rot="3108872">
              <a:off x="3913193" y="1946410"/>
              <a:ext cx="153444" cy="87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83036" y="5287194"/>
            <a:ext cx="619833" cy="588990"/>
            <a:chOff x="5696339" y="3632915"/>
            <a:chExt cx="667788" cy="634559"/>
          </a:xfrm>
        </p:grpSpPr>
        <p:sp>
          <p:nvSpPr>
            <p:cNvPr id="40" name="Rectangle 39"/>
            <p:cNvSpPr/>
            <p:nvPr/>
          </p:nvSpPr>
          <p:spPr>
            <a:xfrm>
              <a:off x="5742878" y="3742276"/>
              <a:ext cx="621249" cy="5251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CA" dirty="0"/>
            </a:p>
          </p:txBody>
        </p:sp>
        <p:sp>
          <p:nvSpPr>
            <p:cNvPr id="41" name="Rectangle 40"/>
            <p:cNvSpPr/>
            <p:nvPr/>
          </p:nvSpPr>
          <p:spPr>
            <a:xfrm rot="3108872">
              <a:off x="5663177" y="3666077"/>
              <a:ext cx="153444" cy="87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94085" y="3789411"/>
            <a:ext cx="608784" cy="578491"/>
            <a:chOff x="3947976" y="4538839"/>
            <a:chExt cx="667788" cy="634559"/>
          </a:xfrm>
        </p:grpSpPr>
        <p:sp>
          <p:nvSpPr>
            <p:cNvPr id="43" name="Rectangle 42"/>
            <p:cNvSpPr/>
            <p:nvPr/>
          </p:nvSpPr>
          <p:spPr>
            <a:xfrm>
              <a:off x="3994515" y="4648200"/>
              <a:ext cx="621249" cy="5251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 rot="3108872">
              <a:off x="3914814" y="4572001"/>
              <a:ext cx="153444" cy="87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45" name="Straight Connector 44"/>
          <p:cNvCxnSpPr>
            <a:stCxn id="3" idx="2"/>
          </p:cNvCxnSpPr>
          <p:nvPr/>
        </p:nvCxnSpPr>
        <p:spPr>
          <a:xfrm>
            <a:off x="4668920" y="1008112"/>
            <a:ext cx="0" cy="57736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11746"/>
              </p:ext>
            </p:extLst>
          </p:nvPr>
        </p:nvGraphicFramePr>
        <p:xfrm>
          <a:off x="53340" y="3142505"/>
          <a:ext cx="4572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7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Ordering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Uneven Arbitration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LYNX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GENIE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Qsys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94297"/>
              </p:ext>
            </p:extLst>
          </p:nvPr>
        </p:nvGraphicFramePr>
        <p:xfrm>
          <a:off x="53340" y="5029200"/>
          <a:ext cx="4571999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Feed-forward </a:t>
                      </a:r>
                      <a:r>
                        <a:rPr lang="en-US" baseline="0" dirty="0" smtClean="0"/>
                        <a:t>Streaming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Memory </a:t>
                      </a:r>
                      <a:r>
                        <a:rPr lang="en-US" dirty="0" smtClean="0"/>
                        <a:t>Transactions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LYNX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smtClean="0"/>
                        <a:t>GENIE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Qsys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GB/s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GB/s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61060" y="370335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443509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73520" y="407866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56460" y="367768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3600" y="405610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33600" y="4435089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6000"/>
                </a:solidFill>
                <a:sym typeface="Wingdings"/>
              </a:rPr>
              <a:t></a:t>
            </a:r>
            <a:endParaRPr lang="en-CA" sz="3200" b="1" dirty="0">
              <a:solidFill>
                <a:srgbClr val="006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34068" y="401377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81004" y="364720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73384" y="441296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63" name="Content Placeholder 47"/>
          <p:cNvSpPr txBox="1">
            <a:spLocks/>
          </p:cNvSpPr>
          <p:nvPr/>
        </p:nvSpPr>
        <p:spPr>
          <a:xfrm>
            <a:off x="4800599" y="1074420"/>
            <a:ext cx="4343401" cy="2354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NoC in context of tomorrow’s FPGAs</a:t>
            </a:r>
          </a:p>
          <a:p>
            <a:pPr lvl="1"/>
            <a:r>
              <a:rPr lang="en-US" dirty="0"/>
              <a:t>High-level </a:t>
            </a:r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Partial Reconfiguration</a:t>
            </a:r>
          </a:p>
        </p:txBody>
      </p:sp>
    </p:spTree>
    <p:extLst>
      <p:ext uri="{BB962C8B-B14F-4D97-AF65-F5344CB8AC3E}">
        <p14:creationId xmlns:p14="http://schemas.microsoft.com/office/powerpoint/2010/main" val="90056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330" y="0"/>
            <a:ext cx="2529840" cy="1008112"/>
          </a:xfrm>
        </p:spPr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23" name="Chart 22"/>
          <p:cNvGraphicFramePr>
            <a:graphicFrameLocks noGrp="1"/>
          </p:cNvGraphicFramePr>
          <p:nvPr/>
        </p:nvGraphicFramePr>
        <p:xfrm>
          <a:off x="819150" y="831321"/>
          <a:ext cx="7696200" cy="525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10"/>
          <p:cNvSpPr txBox="1">
            <a:spLocks/>
          </p:cNvSpPr>
          <p:nvPr/>
        </p:nvSpPr>
        <p:spPr>
          <a:xfrm>
            <a:off x="1123950" y="6153755"/>
            <a:ext cx="7448550" cy="579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LYNX NoC roundtrip latency lower than Altera </a:t>
            </a:r>
            <a:r>
              <a:rPr lang="en-US" dirty="0" err="1" smtClean="0"/>
              <a:t>Qsys</a:t>
            </a:r>
            <a:r>
              <a:rPr lang="en-US" dirty="0" smtClean="0"/>
              <a:t> Bus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848600" y="2514600"/>
            <a:ext cx="0" cy="1143000"/>
          </a:xfrm>
          <a:prstGeom prst="straightConnector1">
            <a:avLst/>
          </a:prstGeom>
          <a:ln w="38100">
            <a:solidFill>
              <a:srgbClr val="00823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1447800"/>
            <a:ext cx="0" cy="2209800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2901434"/>
            <a:ext cx="78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23B"/>
                </a:solidFill>
              </a:rPr>
              <a:t>~1.9x</a:t>
            </a:r>
            <a:endParaRPr lang="en-US" b="1" dirty="0">
              <a:solidFill>
                <a:srgbClr val="00823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45291" y="232993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~2.5x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9" grpId="0"/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6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40968"/>
            <a:ext cx="9144000" cy="3717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717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2" descr="http://www.fcihr.ca/prize/wp-content/uploads/2012/08/u-of-t-medicine-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4" t="28840" r="44653" b="45054"/>
          <a:stretch/>
        </p:blipFill>
        <p:spPr bwMode="auto">
          <a:xfrm>
            <a:off x="3275856" y="4973319"/>
            <a:ext cx="2713768" cy="35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cihr.ca/prize/wp-content/uploads/2012/08/u-of-t-medicine-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8" t="28840" b="46084"/>
          <a:stretch/>
        </p:blipFill>
        <p:spPr bwMode="auto">
          <a:xfrm>
            <a:off x="3302283" y="5356415"/>
            <a:ext cx="2557839" cy="3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en/thumb/0/04/Utoronto_coa.svg/175px-Utoronto_co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50" y="2564904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4311650" y="1373317"/>
            <a:ext cx="4679950" cy="4713982"/>
          </a:xfrm>
          <a:prstGeom prst="rect">
            <a:avLst/>
          </a:prstGeom>
          <a:solidFill>
            <a:srgbClr val="F9F9F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0"/>
            <a:ext cx="5562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NoC Communication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76800" y="1463041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876800" y="5643547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2771381" y="3525872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PCIe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Transcievers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6943399" y="3572596"/>
            <a:ext cx="3581400" cy="339657"/>
          </a:xfrm>
          <a:prstGeom prst="rect">
            <a:avLst/>
          </a:prstGeom>
          <a:solidFill>
            <a:srgbClr val="E3EBF5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100G Ethernet Controller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49555" y="1558745"/>
            <a:ext cx="38481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Easy to Use?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5477160" y="2097055"/>
            <a:ext cx="641521" cy="5858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305971" y="4912749"/>
            <a:ext cx="566554" cy="5320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688882" y="1766814"/>
            <a:ext cx="3918416" cy="3909541"/>
            <a:chOff x="4688882" y="1766814"/>
            <a:chExt cx="3918416" cy="3909541"/>
          </a:xfrm>
        </p:grpSpPr>
        <p:grpSp>
          <p:nvGrpSpPr>
            <p:cNvPr id="23" name="Group 22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5491164" y="2512210"/>
            <a:ext cx="976311" cy="2555090"/>
            <a:chOff x="5491164" y="2512210"/>
            <a:chExt cx="976311" cy="2555090"/>
          </a:xfrm>
        </p:grpSpPr>
        <p:cxnSp>
          <p:nvCxnSpPr>
            <p:cNvPr id="104" name="Straight Connector 103"/>
            <p:cNvCxnSpPr/>
            <p:nvPr/>
          </p:nvCxnSpPr>
          <p:spPr>
            <a:xfrm flipH="1">
              <a:off x="5491164" y="2531269"/>
              <a:ext cx="778668" cy="2381"/>
            </a:xfrm>
            <a:prstGeom prst="line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253163" y="2512210"/>
              <a:ext cx="9525" cy="2357449"/>
            </a:xfrm>
            <a:prstGeom prst="line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6254679" y="4868482"/>
              <a:ext cx="212796" cy="198818"/>
            </a:xfrm>
            <a:prstGeom prst="line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241935" y="2084525"/>
            <a:ext cx="169429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Example Design</a:t>
            </a:r>
            <a:endParaRPr lang="en-CA" dirty="0"/>
          </a:p>
        </p:txBody>
      </p:sp>
      <p:sp>
        <p:nvSpPr>
          <p:cNvPr id="123" name="TextBox 122"/>
          <p:cNvSpPr txBox="1"/>
          <p:nvPr/>
        </p:nvSpPr>
        <p:spPr>
          <a:xfrm>
            <a:off x="7096125" y="1960700"/>
            <a:ext cx="204787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Which Router?</a:t>
            </a:r>
            <a:endParaRPr lang="en-CA" sz="2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7096124" y="2465525"/>
            <a:ext cx="204787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FabricPort Mode?</a:t>
            </a:r>
            <a:endParaRPr lang="en-CA" sz="2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257800" y="3221355"/>
            <a:ext cx="62055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CA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5143500" y="2754630"/>
            <a:ext cx="975306" cy="369332"/>
            <a:chOff x="5143500" y="2754630"/>
            <a:chExt cx="975306" cy="369332"/>
          </a:xfrm>
        </p:grpSpPr>
        <p:sp>
          <p:nvSpPr>
            <p:cNvPr id="143" name="TextBox 142"/>
            <p:cNvSpPr txBox="1"/>
            <p:nvPr/>
          </p:nvSpPr>
          <p:spPr>
            <a:xfrm>
              <a:off x="5143500" y="2754630"/>
              <a:ext cx="794641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Packet</a:t>
              </a:r>
              <a:endParaRPr lang="en-CA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934075" y="2754630"/>
              <a:ext cx="184731" cy="3693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6191250" y="5145405"/>
            <a:ext cx="62055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CA" dirty="0"/>
          </a:p>
        </p:txBody>
      </p:sp>
      <p:sp>
        <p:nvSpPr>
          <p:cNvPr id="115" name="TextBox 114"/>
          <p:cNvSpPr txBox="1"/>
          <p:nvPr/>
        </p:nvSpPr>
        <p:spPr>
          <a:xfrm>
            <a:off x="8382000" y="130492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en-CA" dirty="0"/>
          </a:p>
        </p:txBody>
      </p:sp>
      <p:sp>
        <p:nvSpPr>
          <p:cNvPr id="116" name="Oval 115"/>
          <p:cNvSpPr/>
          <p:nvPr/>
        </p:nvSpPr>
        <p:spPr>
          <a:xfrm>
            <a:off x="1027208" y="3138152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1935924" y="2838983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9" name="Straight Arrow Connector 118"/>
          <p:cNvCxnSpPr>
            <a:stCxn id="116" idx="6"/>
            <a:endCxn id="117" idx="2"/>
          </p:cNvCxnSpPr>
          <p:nvPr/>
        </p:nvCxnSpPr>
        <p:spPr>
          <a:xfrm flipV="1">
            <a:off x="1485607" y="3068183"/>
            <a:ext cx="450317" cy="29916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2844640" y="3179318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8" name="Straight Arrow Connector 127"/>
          <p:cNvCxnSpPr>
            <a:stCxn id="117" idx="6"/>
            <a:endCxn id="121" idx="2"/>
          </p:cNvCxnSpPr>
          <p:nvPr/>
        </p:nvCxnSpPr>
        <p:spPr>
          <a:xfrm>
            <a:off x="2394323" y="3068183"/>
            <a:ext cx="450317" cy="34033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426556" y="3375337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1936232" y="3637717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1448217" y="4784495"/>
            <a:ext cx="1459858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Memory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2" name="Straight Arrow Connector 131"/>
          <p:cNvCxnSpPr>
            <a:stCxn id="116" idx="5"/>
            <a:endCxn id="130" idx="2"/>
          </p:cNvCxnSpPr>
          <p:nvPr/>
        </p:nvCxnSpPr>
        <p:spPr>
          <a:xfrm>
            <a:off x="1418476" y="3529420"/>
            <a:ext cx="517756" cy="337497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30" idx="6"/>
            <a:endCxn id="121" idx="2"/>
          </p:cNvCxnSpPr>
          <p:nvPr/>
        </p:nvCxnSpPr>
        <p:spPr>
          <a:xfrm flipV="1">
            <a:off x="2394631" y="3408518"/>
            <a:ext cx="450009" cy="45839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3294649" y="3408518"/>
            <a:ext cx="619928" cy="798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1" idx="0"/>
            <a:endCxn id="130" idx="4"/>
          </p:cNvCxnSpPr>
          <p:nvPr/>
        </p:nvCxnSpPr>
        <p:spPr>
          <a:xfrm flipH="1" flipV="1">
            <a:off x="2165432" y="4096116"/>
            <a:ext cx="12714" cy="68837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1764" y="3026600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From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PCIe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76590" y="3026600"/>
            <a:ext cx="85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To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PCIe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059274" y="3365804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096124" y="4120929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96124" y="2979875"/>
            <a:ext cx="204787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Packetize data</a:t>
            </a:r>
            <a:endParaRPr lang="en-CA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096124" y="3494225"/>
            <a:ext cx="204787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Manage traffic</a:t>
            </a:r>
            <a:endParaRPr lang="en-CA" sz="2000" dirty="0"/>
          </a:p>
        </p:txBody>
      </p:sp>
      <p:sp>
        <p:nvSpPr>
          <p:cNvPr id="140" name="Right Arrow 139"/>
          <p:cNvSpPr/>
          <p:nvPr/>
        </p:nvSpPr>
        <p:spPr>
          <a:xfrm>
            <a:off x="3446633" y="3402614"/>
            <a:ext cx="1700466" cy="1149924"/>
          </a:xfrm>
          <a:prstGeom prst="rightArrow">
            <a:avLst>
              <a:gd name="adj1" fmla="val 58597"/>
              <a:gd name="adj2" fmla="val 68830"/>
            </a:avLst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1" name="Picture 4" descr="C:\Users\Mohamed\Desktop\lynx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38"/>
          <a:stretch/>
        </p:blipFill>
        <p:spPr bwMode="auto">
          <a:xfrm>
            <a:off x="3414079" y="3627719"/>
            <a:ext cx="1530900" cy="58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69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416 C -0.00156 -0.07569 -0.00799 -0.05185 0.0625 -0.05023 C 0.11528 -0.04398 0.07205 0.05533 0.07604 0.11111 C 0.07569 0.15185 0.075 0.19259 0.075 0.23334 C 0.075 0.24514 0.07448 0.25718 0.07604 0.26875 C 0.07656 0.27176 0.08108 0.26991 0.08333 0.2713 C 0.08733 0.27408 0.09149 0.27778 0.09479 0.28195 " pathEditMode="relative" rAng="0" ptsTypes="ffffffA">
                                      <p:cBhvr>
                                        <p:cTn id="33" dur="1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123" grpId="0" animBg="1"/>
      <p:bldP spid="124" grpId="0" animBg="1"/>
      <p:bldP spid="142" grpId="0" animBg="1"/>
      <p:bldP spid="142" grpId="1" animBg="1"/>
      <p:bldP spid="145" grpId="0" animBg="1"/>
      <p:bldP spid="138" grpId="0" animBg="1"/>
      <p:bldP spid="139" grpId="0" animBg="1"/>
      <p:bldP spid="125" grpId="0" animBg="1"/>
      <p:bldP spid="126" grpId="0" animBg="1"/>
      <p:bldP spid="1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6021094" y="2267636"/>
            <a:ext cx="2867025" cy="2133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TextBox 165"/>
          <p:cNvSpPr txBox="1"/>
          <p:nvPr/>
        </p:nvSpPr>
        <p:spPr>
          <a:xfrm>
            <a:off x="6021094" y="2268581"/>
            <a:ext cx="2951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NoC-based System</a:t>
            </a:r>
            <a:endParaRPr lang="en-CA" sz="2600" dirty="0"/>
          </a:p>
        </p:txBody>
      </p:sp>
      <p:sp>
        <p:nvSpPr>
          <p:cNvPr id="103" name="Right Arrow 102"/>
          <p:cNvSpPr/>
          <p:nvPr/>
        </p:nvSpPr>
        <p:spPr>
          <a:xfrm>
            <a:off x="4876800" y="3139803"/>
            <a:ext cx="1392118" cy="451066"/>
          </a:xfrm>
          <a:prstGeom prst="rightArrow">
            <a:avLst>
              <a:gd name="adj1" fmla="val 58597"/>
              <a:gd name="adj2" fmla="val 6883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3810000" y="2738318"/>
            <a:ext cx="1580150" cy="1263107"/>
          </a:xfrm>
          <a:prstGeom prst="roundRect">
            <a:avLst/>
          </a:prstGeom>
          <a:pattFill prst="wdDnDiag">
            <a:fgClr>
              <a:schemeClr val="tx2">
                <a:lumMod val="20000"/>
                <a:lumOff val="80000"/>
              </a:schemeClr>
            </a:fgClr>
            <a:bgClr>
              <a:schemeClr val="accent4">
                <a:lumMod val="20000"/>
                <a:lumOff val="8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Right Arrow 100"/>
          <p:cNvSpPr/>
          <p:nvPr/>
        </p:nvSpPr>
        <p:spPr>
          <a:xfrm rot="20321526">
            <a:off x="2887674" y="3776741"/>
            <a:ext cx="1202992" cy="451066"/>
          </a:xfrm>
          <a:prstGeom prst="rightArrow">
            <a:avLst>
              <a:gd name="adj1" fmla="val 58597"/>
              <a:gd name="adj2" fmla="val 6883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ight Arrow 98"/>
          <p:cNvSpPr/>
          <p:nvPr/>
        </p:nvSpPr>
        <p:spPr>
          <a:xfrm rot="1310873">
            <a:off x="2858406" y="2519324"/>
            <a:ext cx="1219268" cy="451066"/>
          </a:xfrm>
          <a:prstGeom prst="rightArrow">
            <a:avLst>
              <a:gd name="adj1" fmla="val 58597"/>
              <a:gd name="adj2" fmla="val 6883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152400" y="1124744"/>
            <a:ext cx="2971800" cy="182328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ounded Rectangle 95"/>
          <p:cNvSpPr/>
          <p:nvPr/>
        </p:nvSpPr>
        <p:spPr>
          <a:xfrm>
            <a:off x="151728" y="3543294"/>
            <a:ext cx="2971800" cy="2133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116632"/>
            <a:ext cx="4686300" cy="1008112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dirty="0" smtClean="0"/>
              <a:t> CAD Flow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617" y="1917383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415546" y="1775435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5" idx="6"/>
            <a:endCxn id="6" idx="2"/>
          </p:cNvCxnSpPr>
          <p:nvPr/>
        </p:nvCxnSpPr>
        <p:spPr>
          <a:xfrm flipV="1">
            <a:off x="1144016" y="2004635"/>
            <a:ext cx="271530" cy="14194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82040" y="2004635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stCxn id="6" idx="6"/>
            <a:endCxn id="8" idx="2"/>
          </p:cNvCxnSpPr>
          <p:nvPr/>
        </p:nvCxnSpPr>
        <p:spPr>
          <a:xfrm>
            <a:off x="1873945" y="2004635"/>
            <a:ext cx="208095" cy="2292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" y="2180185"/>
            <a:ext cx="380817" cy="1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402832" y="2337226"/>
            <a:ext cx="458399" cy="458399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5" idx="5"/>
            <a:endCxn id="11" idx="2"/>
          </p:cNvCxnSpPr>
          <p:nvPr/>
        </p:nvCxnSpPr>
        <p:spPr>
          <a:xfrm>
            <a:off x="1076885" y="2308651"/>
            <a:ext cx="325947" cy="25777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6"/>
            <a:endCxn id="8" idx="2"/>
          </p:cNvCxnSpPr>
          <p:nvPr/>
        </p:nvCxnSpPr>
        <p:spPr>
          <a:xfrm flipV="1">
            <a:off x="1861231" y="2233835"/>
            <a:ext cx="220809" cy="332591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40439" y="2241820"/>
            <a:ext cx="355161" cy="798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66866" y="4056265"/>
            <a:ext cx="1972901" cy="1556579"/>
            <a:chOff x="4688882" y="1766814"/>
            <a:chExt cx="3918416" cy="3909541"/>
          </a:xfrm>
        </p:grpSpPr>
        <p:grpSp>
          <p:nvGrpSpPr>
            <p:cNvPr id="35" name="Group 34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97" name="TextBox 96"/>
          <p:cNvSpPr txBox="1"/>
          <p:nvPr/>
        </p:nvSpPr>
        <p:spPr>
          <a:xfrm>
            <a:off x="1047924" y="1124744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Design</a:t>
            </a:r>
            <a:endParaRPr lang="en-CA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51927" y="3534714"/>
            <a:ext cx="2666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NoC Architecture</a:t>
            </a:r>
            <a:endParaRPr lang="en-CA" sz="2800" dirty="0"/>
          </a:p>
        </p:txBody>
      </p:sp>
      <p:pic>
        <p:nvPicPr>
          <p:cNvPr id="100" name="Picture 4" descr="C:\Users\Mohamed\Desktop\lynx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38"/>
          <a:stretch/>
        </p:blipFill>
        <p:spPr bwMode="auto">
          <a:xfrm>
            <a:off x="3838575" y="2998633"/>
            <a:ext cx="1580150" cy="60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Oval 168"/>
          <p:cNvSpPr/>
          <p:nvPr/>
        </p:nvSpPr>
        <p:spPr>
          <a:xfrm>
            <a:off x="6858508" y="3087955"/>
            <a:ext cx="258200" cy="275424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7640491" y="3400600"/>
            <a:ext cx="258200" cy="275424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6858508" y="3706669"/>
            <a:ext cx="258200" cy="275424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8032074" y="3087955"/>
            <a:ext cx="258200" cy="275424"/>
          </a:xfrm>
          <a:prstGeom prst="ellipse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445807" y="4609086"/>
            <a:ext cx="38341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Automatically connect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Satisfy correctness constraints: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Optimize performance: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Latency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6436232" y="2780607"/>
            <a:ext cx="1972901" cy="1556579"/>
            <a:chOff x="4688882" y="1766814"/>
            <a:chExt cx="3918416" cy="3909541"/>
          </a:xfrm>
        </p:grpSpPr>
        <p:grpSp>
          <p:nvGrpSpPr>
            <p:cNvPr id="106" name="Group 105"/>
            <p:cNvGrpSpPr/>
            <p:nvPr/>
          </p:nvGrpSpPr>
          <p:grpSpPr>
            <a:xfrm>
              <a:off x="4732994" y="1802698"/>
              <a:ext cx="3830629" cy="3836102"/>
              <a:chOff x="3429000" y="754380"/>
              <a:chExt cx="5334000" cy="5341620"/>
            </a:xfrm>
          </p:grpSpPr>
          <p:cxnSp>
            <p:nvCxnSpPr>
              <p:cNvPr id="158" name="Straight Connector 157"/>
              <p:cNvCxnSpPr/>
              <p:nvPr/>
            </p:nvCxnSpPr>
            <p:spPr>
              <a:xfrm>
                <a:off x="4476423" y="76200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5558463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6635755" y="754380"/>
                <a:ext cx="0" cy="5334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7717795" y="762000"/>
                <a:ext cx="0" cy="53187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3429000" y="178625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3429000" y="28727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429000" y="394716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429000" y="5044440"/>
                <a:ext cx="533400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5383831" y="2450667"/>
              <a:ext cx="2512394" cy="2521255"/>
              <a:chOff x="4345618" y="1647825"/>
              <a:chExt cx="3506792" cy="351916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4345618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427033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05575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586990" y="164782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4345618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427033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6505575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7586990" y="27432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435514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5423223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09385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590800" y="3810000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43475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5423223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509385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7590800" y="4905375"/>
                <a:ext cx="261610" cy="26161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502222" y="2568799"/>
              <a:ext cx="2420999" cy="2423089"/>
              <a:chOff x="5502222" y="2568799"/>
              <a:chExt cx="2420999" cy="2423089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5502222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281674" y="2569998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057715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837167" y="2568799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502222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6281674" y="3352800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7057715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837167" y="3351601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502222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6281674" y="4124013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7057715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837167" y="412281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502222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6281674" y="4905834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7057715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837167" y="4904635"/>
                <a:ext cx="86054" cy="86054"/>
              </a:xfrm>
              <a:prstGeom prst="ellipse">
                <a:avLst/>
              </a:prstGeom>
              <a:solidFill>
                <a:srgbClr val="FFC000"/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688882" y="1766814"/>
              <a:ext cx="3918416" cy="3909541"/>
              <a:chOff x="4688882" y="1766814"/>
              <a:chExt cx="3918416" cy="3909541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5439796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219248" y="176681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992908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772360" y="1767996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5441518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220970" y="5589119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994630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774082" y="559030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520596" y="2500712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521244" y="3280398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8519511" y="4055495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8520159" y="483518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4689967" y="2500551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4690615" y="3280237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688882" y="4055334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689530" y="4835020"/>
                <a:ext cx="86054" cy="8605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83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116632"/>
            <a:ext cx="2876550" cy="100811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598" y="14478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1.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sz="3600" dirty="0" smtClean="0"/>
              <a:t> CAD Flow</a:t>
            </a:r>
            <a:endParaRPr lang="en-CA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1" y="20995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can we automate the use of NoCs?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598" y="31242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2. Transaction Communication</a:t>
            </a:r>
            <a:endParaRPr lang="en-CA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1" y="37759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to handle request – reply communication on NoC?</a:t>
            </a:r>
            <a:endParaRPr lang="en-C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598" y="4910826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3. Comparison</a:t>
            </a:r>
            <a:endParaRPr lang="en-CA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1" y="5562600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CA" sz="2400" dirty="0" smtClean="0"/>
              <a:t> + </a:t>
            </a:r>
            <a:r>
              <a:rPr lang="en-CA" sz="2400" dirty="0" err="1" smtClean="0"/>
              <a:t>NoC</a:t>
            </a:r>
            <a:r>
              <a:rPr lang="en-CA" sz="2400" dirty="0" smtClean="0"/>
              <a:t> compared to </a:t>
            </a:r>
            <a:r>
              <a:rPr lang="en-CA" sz="2400" dirty="0" err="1" smtClean="0"/>
              <a:t>Qsys</a:t>
            </a:r>
            <a:r>
              <a:rPr lang="en-CA" sz="2400" dirty="0" smtClean="0"/>
              <a:t> + Bus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1526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116632"/>
            <a:ext cx="2876550" cy="100811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598" y="1447800"/>
            <a:ext cx="60198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1.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US" sz="3600" b="1" dirty="0" smtClean="0"/>
              <a:t> CAD Flow</a:t>
            </a:r>
            <a:endParaRPr lang="en-CA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1" y="2099574"/>
            <a:ext cx="72249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can we automate the use of NoCs?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598" y="3124200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Transaction Communication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1" y="3775974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 handle request – reply communication on NoC?</a:t>
            </a:r>
            <a:endParaRPr lang="en-CA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598" y="4910826"/>
            <a:ext cx="60198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Comparison</a:t>
            </a:r>
            <a:endParaRPr lang="en-C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1" y="5562600"/>
            <a:ext cx="722495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LYNX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NoC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compared to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Qsys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Bus</a:t>
            </a:r>
            <a:endParaRPr lang="en-CA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F1D6-BFB3-40FC-8EDB-878F75A312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CAD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6099" y="123110"/>
            <a:ext cx="6664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Automatically connect application using NoC</a:t>
            </a:r>
            <a:endParaRPr lang="en-CA" sz="2800" i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1"/>
          <a:stretch/>
        </p:blipFill>
        <p:spPr bwMode="auto">
          <a:xfrm>
            <a:off x="1361499" y="1905000"/>
            <a:ext cx="2202180" cy="1153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0" y="427763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Application’s communication description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124" y="3247572"/>
            <a:ext cx="3608676" cy="589642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6530"/>
            <a:ext cx="5067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44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526E-6 L -8.33333E-7 -0.285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fpg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fpgn2</Template>
  <TotalTime>12065</TotalTime>
  <Words>1525</Words>
  <Application>Microsoft Office PowerPoint</Application>
  <PresentationFormat>On-screen Show (4:3)</PresentationFormat>
  <Paragraphs>627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ＭＳ Ｐゴシック</vt:lpstr>
      <vt:lpstr>Arial</vt:lpstr>
      <vt:lpstr>Calibri</vt:lpstr>
      <vt:lpstr>Corbel</vt:lpstr>
      <vt:lpstr>Courier New</vt:lpstr>
      <vt:lpstr>Wingdings</vt:lpstr>
      <vt:lpstr>fpgn2</vt:lpstr>
      <vt:lpstr>file:///D:\Dropbox\PhD\Publications\thesis\images\translator.vsdx\Drawing\~Page-1\Sheet.24</vt:lpstr>
      <vt:lpstr>PowerPoint Presentation</vt:lpstr>
      <vt:lpstr>System-level Interconnect</vt:lpstr>
      <vt:lpstr>Embedded NoCs</vt:lpstr>
      <vt:lpstr>Embedded NoCs</vt:lpstr>
      <vt:lpstr>NoC Communication</vt:lpstr>
      <vt:lpstr>LYNX CAD Flow</vt:lpstr>
      <vt:lpstr>Outline</vt:lpstr>
      <vt:lpstr>Outline</vt:lpstr>
      <vt:lpstr>PowerPoint Presentation</vt:lpstr>
      <vt:lpstr>PowerPoint Presentation</vt:lpstr>
      <vt:lpstr>PowerPoint Presentation</vt:lpstr>
      <vt:lpstr>PowerPoint Presentation</vt:lpstr>
      <vt:lpstr>NoC Mapping</vt:lpstr>
      <vt:lpstr>NoC Mapping</vt:lpstr>
      <vt:lpstr>NoC Mapping</vt:lpstr>
      <vt:lpstr>PowerPoint Presentation</vt:lpstr>
      <vt:lpstr>PowerPoint Presentation</vt:lpstr>
      <vt:lpstr>PowerPoint Presentation</vt:lpstr>
      <vt:lpstr>PowerPoint Presentation</vt:lpstr>
      <vt:lpstr>Outline</vt:lpstr>
      <vt:lpstr>Streaming Communication</vt:lpstr>
      <vt:lpstr>Transaction Communication</vt:lpstr>
      <vt:lpstr>Transaction Communication</vt:lpstr>
      <vt:lpstr>Transaction Communication</vt:lpstr>
      <vt:lpstr>Multiple-Master Systems</vt:lpstr>
      <vt:lpstr>Multiple-Master Systems</vt:lpstr>
      <vt:lpstr>Multiple-Master Systems</vt:lpstr>
      <vt:lpstr>Multiple-Master Systems</vt:lpstr>
      <vt:lpstr>Multiple-Master Systems</vt:lpstr>
      <vt:lpstr>Multiple-Master Systems</vt:lpstr>
      <vt:lpstr>Credits Traffic Manager</vt:lpstr>
      <vt:lpstr>Latency</vt:lpstr>
      <vt:lpstr>Ordering in Multiple-Slave Systems</vt:lpstr>
      <vt:lpstr>1. Stall Traffic Manager</vt:lpstr>
      <vt:lpstr>2. VC Traffic Manager</vt:lpstr>
      <vt:lpstr>3. ROB Traffic Manager</vt:lpstr>
      <vt:lpstr>Three Traffic Managers for Ordering</vt:lpstr>
      <vt:lpstr>Three Traffic Managers for Ordering</vt:lpstr>
      <vt:lpstr>Outline</vt:lpstr>
      <vt:lpstr>Frequency</vt:lpstr>
      <vt:lpstr>Area</vt:lpstr>
      <vt:lpstr>Summary</vt:lpstr>
      <vt:lpstr>Future Work</vt:lpstr>
      <vt:lpstr>PowerPoint Presentation</vt:lpstr>
      <vt:lpstr>Three Traffic Managers for Ordering</vt:lpstr>
      <vt:lpstr>Future Work</vt:lpstr>
      <vt:lpstr>Latency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the Highway: Design for Embedded NoCs on FPGAs</dc:title>
  <dc:creator>Mohamed</dc:creator>
  <cp:lastModifiedBy>Mohamed</cp:lastModifiedBy>
  <cp:revision>1426</cp:revision>
  <dcterms:created xsi:type="dcterms:W3CDTF">2015-01-27T20:36:55Z</dcterms:created>
  <dcterms:modified xsi:type="dcterms:W3CDTF">2016-08-29T20:48:21Z</dcterms:modified>
</cp:coreProperties>
</file>