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8"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1" d="100"/>
          <a:sy n="81" d="100"/>
        </p:scale>
        <p:origin x="105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697EA7-41B3-7E45-A0C4-385A4CC42A0A}" type="datetimeFigureOut">
              <a:rPr lang="en-US" smtClean="0"/>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A3AF5-9BE6-B348-8372-B75BF3849B3E}" type="slidenum">
              <a:rPr lang="en-US" smtClean="0"/>
              <a:t>‹#›</a:t>
            </a:fld>
            <a:endParaRPr lang="en-US"/>
          </a:p>
        </p:txBody>
      </p:sp>
    </p:spTree>
    <p:extLst>
      <p:ext uri="{BB962C8B-B14F-4D97-AF65-F5344CB8AC3E}">
        <p14:creationId xmlns:p14="http://schemas.microsoft.com/office/powerpoint/2010/main" val="547481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97EA7-41B3-7E45-A0C4-385A4CC42A0A}" type="datetimeFigureOut">
              <a:rPr lang="en-US" smtClean="0"/>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A3AF5-9BE6-B348-8372-B75BF3849B3E}" type="slidenum">
              <a:rPr lang="en-US" smtClean="0"/>
              <a:t>‹#›</a:t>
            </a:fld>
            <a:endParaRPr lang="en-US"/>
          </a:p>
        </p:txBody>
      </p:sp>
    </p:spTree>
    <p:extLst>
      <p:ext uri="{BB962C8B-B14F-4D97-AF65-F5344CB8AC3E}">
        <p14:creationId xmlns:p14="http://schemas.microsoft.com/office/powerpoint/2010/main" val="1713191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97EA7-41B3-7E45-A0C4-385A4CC42A0A}" type="datetimeFigureOut">
              <a:rPr lang="en-US" smtClean="0"/>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A3AF5-9BE6-B348-8372-B75BF3849B3E}" type="slidenum">
              <a:rPr lang="en-US" smtClean="0"/>
              <a:t>‹#›</a:t>
            </a:fld>
            <a:endParaRPr lang="en-US"/>
          </a:p>
        </p:txBody>
      </p:sp>
    </p:spTree>
    <p:extLst>
      <p:ext uri="{BB962C8B-B14F-4D97-AF65-F5344CB8AC3E}">
        <p14:creationId xmlns:p14="http://schemas.microsoft.com/office/powerpoint/2010/main" val="80351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97EA7-41B3-7E45-A0C4-385A4CC42A0A}" type="datetimeFigureOut">
              <a:rPr lang="en-US" smtClean="0"/>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A3AF5-9BE6-B348-8372-B75BF3849B3E}" type="slidenum">
              <a:rPr lang="en-US" smtClean="0"/>
              <a:t>‹#›</a:t>
            </a:fld>
            <a:endParaRPr lang="en-US"/>
          </a:p>
        </p:txBody>
      </p:sp>
    </p:spTree>
    <p:extLst>
      <p:ext uri="{BB962C8B-B14F-4D97-AF65-F5344CB8AC3E}">
        <p14:creationId xmlns:p14="http://schemas.microsoft.com/office/powerpoint/2010/main" val="770411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697EA7-41B3-7E45-A0C4-385A4CC42A0A}" type="datetimeFigureOut">
              <a:rPr lang="en-US" smtClean="0"/>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A3AF5-9BE6-B348-8372-B75BF3849B3E}" type="slidenum">
              <a:rPr lang="en-US" smtClean="0"/>
              <a:t>‹#›</a:t>
            </a:fld>
            <a:endParaRPr lang="en-US"/>
          </a:p>
        </p:txBody>
      </p:sp>
    </p:spTree>
    <p:extLst>
      <p:ext uri="{BB962C8B-B14F-4D97-AF65-F5344CB8AC3E}">
        <p14:creationId xmlns:p14="http://schemas.microsoft.com/office/powerpoint/2010/main" val="4017177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697EA7-41B3-7E45-A0C4-385A4CC42A0A}" type="datetimeFigureOut">
              <a:rPr lang="en-US" smtClean="0"/>
              <a:t>4/8/2017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BA3AF5-9BE6-B348-8372-B75BF3849B3E}" type="slidenum">
              <a:rPr lang="en-US" smtClean="0"/>
              <a:t>‹#›</a:t>
            </a:fld>
            <a:endParaRPr lang="en-US"/>
          </a:p>
        </p:txBody>
      </p:sp>
    </p:spTree>
    <p:extLst>
      <p:ext uri="{BB962C8B-B14F-4D97-AF65-F5344CB8AC3E}">
        <p14:creationId xmlns:p14="http://schemas.microsoft.com/office/powerpoint/2010/main" val="2344658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697EA7-41B3-7E45-A0C4-385A4CC42A0A}" type="datetimeFigureOut">
              <a:rPr lang="en-US" smtClean="0"/>
              <a:t>4/8/2017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BA3AF5-9BE6-B348-8372-B75BF3849B3E}" type="slidenum">
              <a:rPr lang="en-US" smtClean="0"/>
              <a:t>‹#›</a:t>
            </a:fld>
            <a:endParaRPr lang="en-US"/>
          </a:p>
        </p:txBody>
      </p:sp>
    </p:spTree>
    <p:extLst>
      <p:ext uri="{BB962C8B-B14F-4D97-AF65-F5344CB8AC3E}">
        <p14:creationId xmlns:p14="http://schemas.microsoft.com/office/powerpoint/2010/main" val="1512983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697EA7-41B3-7E45-A0C4-385A4CC42A0A}" type="datetimeFigureOut">
              <a:rPr lang="en-US" smtClean="0"/>
              <a:t>4/8/2017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BA3AF5-9BE6-B348-8372-B75BF3849B3E}" type="slidenum">
              <a:rPr lang="en-US" smtClean="0"/>
              <a:t>‹#›</a:t>
            </a:fld>
            <a:endParaRPr lang="en-US"/>
          </a:p>
        </p:txBody>
      </p:sp>
    </p:spTree>
    <p:extLst>
      <p:ext uri="{BB962C8B-B14F-4D97-AF65-F5344CB8AC3E}">
        <p14:creationId xmlns:p14="http://schemas.microsoft.com/office/powerpoint/2010/main" val="726773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97EA7-41B3-7E45-A0C4-385A4CC42A0A}" type="datetimeFigureOut">
              <a:rPr lang="en-US" smtClean="0"/>
              <a:t>4/8/2017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BA3AF5-9BE6-B348-8372-B75BF3849B3E}" type="slidenum">
              <a:rPr lang="en-US" smtClean="0"/>
              <a:t>‹#›</a:t>
            </a:fld>
            <a:endParaRPr lang="en-US"/>
          </a:p>
        </p:txBody>
      </p:sp>
    </p:spTree>
    <p:extLst>
      <p:ext uri="{BB962C8B-B14F-4D97-AF65-F5344CB8AC3E}">
        <p14:creationId xmlns:p14="http://schemas.microsoft.com/office/powerpoint/2010/main" val="4148320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697EA7-41B3-7E45-A0C4-385A4CC42A0A}" type="datetimeFigureOut">
              <a:rPr lang="en-US" smtClean="0"/>
              <a:t>4/8/2017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BA3AF5-9BE6-B348-8372-B75BF3849B3E}" type="slidenum">
              <a:rPr lang="en-US" smtClean="0"/>
              <a:t>‹#›</a:t>
            </a:fld>
            <a:endParaRPr lang="en-US"/>
          </a:p>
        </p:txBody>
      </p:sp>
    </p:spTree>
    <p:extLst>
      <p:ext uri="{BB962C8B-B14F-4D97-AF65-F5344CB8AC3E}">
        <p14:creationId xmlns:p14="http://schemas.microsoft.com/office/powerpoint/2010/main" val="2211548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697EA7-41B3-7E45-A0C4-385A4CC42A0A}" type="datetimeFigureOut">
              <a:rPr lang="en-US" smtClean="0"/>
              <a:t>4/8/2017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BA3AF5-9BE6-B348-8372-B75BF3849B3E}" type="slidenum">
              <a:rPr lang="en-US" smtClean="0"/>
              <a:t>‹#›</a:t>
            </a:fld>
            <a:endParaRPr lang="en-US"/>
          </a:p>
        </p:txBody>
      </p:sp>
    </p:spTree>
    <p:extLst>
      <p:ext uri="{BB962C8B-B14F-4D97-AF65-F5344CB8AC3E}">
        <p14:creationId xmlns:p14="http://schemas.microsoft.com/office/powerpoint/2010/main" val="502307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97EA7-41B3-7E45-A0C4-385A4CC42A0A}" type="datetimeFigureOut">
              <a:rPr lang="en-US" smtClean="0"/>
              <a:t>4/8/2017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BA3AF5-9BE6-B348-8372-B75BF3849B3E}" type="slidenum">
              <a:rPr lang="en-US" smtClean="0"/>
              <a:t>‹#›</a:t>
            </a:fld>
            <a:endParaRPr lang="en-US"/>
          </a:p>
        </p:txBody>
      </p:sp>
    </p:spTree>
    <p:extLst>
      <p:ext uri="{BB962C8B-B14F-4D97-AF65-F5344CB8AC3E}">
        <p14:creationId xmlns:p14="http://schemas.microsoft.com/office/powerpoint/2010/main" val="2049199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SDN </a:t>
            </a:r>
            <a:r>
              <a:rPr lang="en-US" smtClean="0"/>
              <a:t>Lecture</a:t>
            </a:r>
            <a:endParaRPr lang="en-US" dirty="0"/>
          </a:p>
        </p:txBody>
      </p:sp>
      <p:sp>
        <p:nvSpPr>
          <p:cNvPr id="3" name="Subtitle 2"/>
          <p:cNvSpPr>
            <a:spLocks noGrp="1"/>
          </p:cNvSpPr>
          <p:nvPr>
            <p:ph type="subTitle" idx="1"/>
          </p:nvPr>
        </p:nvSpPr>
        <p:spPr/>
        <p:txBody>
          <a:bodyPr/>
          <a:lstStyle/>
          <a:p>
            <a:r>
              <a:rPr lang="en-US" i="1" dirty="0" smtClean="0"/>
              <a:t>Layer </a:t>
            </a:r>
            <a:r>
              <a:rPr lang="en-US" i="1" dirty="0"/>
              <a:t>VIII: Network Applications </a:t>
            </a:r>
            <a:endParaRPr lang="en-US" dirty="0" smtClean="0"/>
          </a:p>
          <a:p>
            <a:endParaRPr lang="en-US" dirty="0"/>
          </a:p>
        </p:txBody>
      </p:sp>
    </p:spTree>
    <p:extLst>
      <p:ext uri="{BB962C8B-B14F-4D97-AF65-F5344CB8AC3E}">
        <p14:creationId xmlns:p14="http://schemas.microsoft.com/office/powerpoint/2010/main" val="511722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Traffic engineering </a:t>
            </a:r>
            <a:endParaRPr lang="en-US" dirty="0"/>
          </a:p>
        </p:txBody>
      </p:sp>
      <p:sp>
        <p:nvSpPr>
          <p:cNvPr id="3" name="Content Placeholder 2"/>
          <p:cNvSpPr>
            <a:spLocks noGrp="1"/>
          </p:cNvSpPr>
          <p:nvPr>
            <p:ph idx="1"/>
          </p:nvPr>
        </p:nvSpPr>
        <p:spPr/>
        <p:txBody>
          <a:bodyPr>
            <a:normAutofit fontScale="70000" lnSpcReduction="20000"/>
          </a:bodyPr>
          <a:lstStyle/>
          <a:p>
            <a:r>
              <a:rPr lang="en-US" dirty="0"/>
              <a:t>One of the important goals of data center networks is to avoid or mitigate the effect of network bottlenecks on the operation of the computing services offered. Linear bisection bandwidth is a technique that can be adopted for traffic patterns that stress the network by exploring path diversity in a data center topology. Such technique has been proposed in an SDN setting, allowing the maximization of aggregated network utilization with minimal scheduling overhead [275]. </a:t>
            </a:r>
            <a:endParaRPr lang="en-US" dirty="0" smtClean="0"/>
          </a:p>
          <a:p>
            <a:r>
              <a:rPr lang="en-US" dirty="0"/>
              <a:t>SDN can also be used to provide a fully automated system for controlling the configuration of routers. This can be </a:t>
            </a:r>
            <a:r>
              <a:rPr lang="en-US" dirty="0" err="1"/>
              <a:t>partic</a:t>
            </a:r>
            <a:r>
              <a:rPr lang="en-US" dirty="0"/>
              <a:t>- </a:t>
            </a:r>
            <a:r>
              <a:rPr lang="en-US" dirty="0" err="1"/>
              <a:t>ularly</a:t>
            </a:r>
            <a:r>
              <a:rPr lang="en-US" dirty="0"/>
              <a:t> useful in scenarios that apply virtual aggregation [340]. This technique allows network operators to reduce the data replicated on routing tables, which is one of the causes of routing tables’ growth [341]. A specialized routing </a:t>
            </a:r>
            <a:r>
              <a:rPr lang="en-US" dirty="0" err="1"/>
              <a:t>applica</a:t>
            </a:r>
            <a:r>
              <a:rPr lang="en-US" dirty="0"/>
              <a:t>- </a:t>
            </a:r>
            <a:r>
              <a:rPr lang="en-US" dirty="0" err="1"/>
              <a:t>tion</a:t>
            </a:r>
            <a:r>
              <a:rPr lang="en-US" dirty="0"/>
              <a:t> [291] can calculate, divide and configure the routing tables of the different routing devices through a southbound API such as OpenFlow. </a:t>
            </a:r>
            <a:endParaRPr lang="en-US" dirty="0" smtClean="0"/>
          </a:p>
          <a:p>
            <a:endParaRPr lang="en-US" dirty="0"/>
          </a:p>
        </p:txBody>
      </p:sp>
    </p:spTree>
    <p:extLst>
      <p:ext uri="{BB962C8B-B14F-4D97-AF65-F5344CB8AC3E}">
        <p14:creationId xmlns:p14="http://schemas.microsoft.com/office/powerpoint/2010/main" val="1296954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Traffic engineering </a:t>
            </a:r>
            <a:endParaRPr lang="en-US" dirty="0"/>
          </a:p>
        </p:txBody>
      </p:sp>
      <p:sp>
        <p:nvSpPr>
          <p:cNvPr id="3" name="Content Placeholder 2"/>
          <p:cNvSpPr>
            <a:spLocks noGrp="1"/>
          </p:cNvSpPr>
          <p:nvPr>
            <p:ph idx="1"/>
          </p:nvPr>
        </p:nvSpPr>
        <p:spPr/>
        <p:txBody>
          <a:bodyPr>
            <a:normAutofit fontScale="70000" lnSpcReduction="20000"/>
          </a:bodyPr>
          <a:lstStyle/>
          <a:p>
            <a:r>
              <a:rPr lang="en-US" dirty="0"/>
              <a:t>Traffic optimization is another interesting application for large scale service providers, where dynamic scale-out is required. For instance, the dynamic and scalable provisioning of VPNs in cloud infrastructures, using </a:t>
            </a:r>
            <a:r>
              <a:rPr lang="en-US" dirty="0" err="1"/>
              <a:t>protocolols</a:t>
            </a:r>
            <a:r>
              <a:rPr lang="en-US" dirty="0"/>
              <a:t> such as ALTO [271], can be simplified through an SDN-based approach [269]. Recent work has also shown that </a:t>
            </a:r>
            <a:r>
              <a:rPr lang="en-US" dirty="0" err="1"/>
              <a:t>optimiz</a:t>
            </a:r>
            <a:r>
              <a:rPr lang="en-US" dirty="0"/>
              <a:t>- </a:t>
            </a:r>
            <a:r>
              <a:rPr lang="en-US" dirty="0" err="1"/>
              <a:t>ing</a:t>
            </a:r>
            <a:r>
              <a:rPr lang="en-US" dirty="0"/>
              <a:t> rules placement can increase network efficiency [337]. Solutions such as </a:t>
            </a:r>
            <a:r>
              <a:rPr lang="en-US" dirty="0" err="1"/>
              <a:t>ProCel</a:t>
            </a:r>
            <a:r>
              <a:rPr lang="en-US" dirty="0"/>
              <a:t> [281], designed for cellular core networks, are capable of reducing the signaling traffic up to 70%, which represents a significant achievement. </a:t>
            </a:r>
            <a:endParaRPr lang="en-US" dirty="0" smtClean="0"/>
          </a:p>
          <a:p>
            <a:r>
              <a:rPr lang="en-US" dirty="0"/>
              <a:t>Other applications that perform routing and traffic </a:t>
            </a:r>
            <a:r>
              <a:rPr lang="en-US" dirty="0" err="1"/>
              <a:t>engi</a:t>
            </a:r>
            <a:r>
              <a:rPr lang="en-US" dirty="0"/>
              <a:t>- </a:t>
            </a:r>
            <a:r>
              <a:rPr lang="en-US" dirty="0" err="1"/>
              <a:t>neering</a:t>
            </a:r>
            <a:r>
              <a:rPr lang="en-US" dirty="0"/>
              <a:t> include application-aware networking for video and data streaming [342], [343] and improved </a:t>
            </a:r>
            <a:r>
              <a:rPr lang="en-US" dirty="0" err="1"/>
              <a:t>QoS</a:t>
            </a:r>
            <a:r>
              <a:rPr lang="en-US" dirty="0"/>
              <a:t> by employing multiple packet schedulers [288] and other techniques [287], [285], [278], [344]. As traffic engineering is a crucial issue in all kinds of networks, upcoming methods, techniques and innovations can be expected in the context of SDNs. </a:t>
            </a:r>
            <a:endParaRPr lang="en-US" dirty="0" smtClean="0"/>
          </a:p>
          <a:p>
            <a:endParaRPr lang="en-US" dirty="0"/>
          </a:p>
        </p:txBody>
      </p:sp>
    </p:spTree>
    <p:extLst>
      <p:ext uri="{BB962C8B-B14F-4D97-AF65-F5344CB8AC3E}">
        <p14:creationId xmlns:p14="http://schemas.microsoft.com/office/powerpoint/2010/main" val="3461281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Mobility &amp; wireless </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47500" lnSpcReduction="20000"/>
          </a:bodyPr>
          <a:lstStyle/>
          <a:p>
            <a:r>
              <a:rPr lang="en-US" dirty="0"/>
              <a:t>The current distributed control plane of wireless networks is suboptimal for managing the limited spectrum, allocating radio resources, implementing handover mechanisms, man- aging interference, and performing efficient load-balancing between cells. SDN-based approaches represent an </a:t>
            </a:r>
            <a:r>
              <a:rPr lang="en-US" dirty="0" err="1"/>
              <a:t>opportu</a:t>
            </a:r>
            <a:r>
              <a:rPr lang="en-US" dirty="0"/>
              <a:t>- </a:t>
            </a:r>
            <a:r>
              <a:rPr lang="en-US" dirty="0" err="1"/>
              <a:t>nity</a:t>
            </a:r>
            <a:r>
              <a:rPr lang="en-US" dirty="0"/>
              <a:t> for making it easier to deploy and manage different types of wireless networks, such as WLANs and cellular networks [298], [300], [294], [235], [345], [346]. Traditionally hard-to-implement but desired features are indeed becoming a reality with the SDN-based wireless networks. These include seamless mobility through efficient hand-overs [298], [347], [345], load balancing [298], [235], creation of on-demand virtual access points (VAPs) [298], [295], downlink scheduling (e.g., an OpenFlow switch can do a rate shaping or time </a:t>
            </a:r>
            <a:r>
              <a:rPr lang="en-US" dirty="0" err="1"/>
              <a:t>divi</a:t>
            </a:r>
            <a:r>
              <a:rPr lang="en-US" dirty="0"/>
              <a:t>- </a:t>
            </a:r>
            <a:r>
              <a:rPr lang="en-US" dirty="0" err="1"/>
              <a:t>sion</a:t>
            </a:r>
            <a:r>
              <a:rPr lang="en-US" dirty="0"/>
              <a:t>) [295], dynamic spectrum usage [295], enhanced inter- cell interference coordination [295], [345], device to device of- </a:t>
            </a:r>
            <a:r>
              <a:rPr lang="en-US" dirty="0" err="1"/>
              <a:t>floading</a:t>
            </a:r>
            <a:r>
              <a:rPr lang="en-US" dirty="0"/>
              <a:t> (i.e., decide when and how LTE transmissions should be offloaded to users adopting the D2D paradigm [348]) [294], per client and/or base station resource block allocations (i.e., time and frequency slots in LTE/OFDMA networks, which are known as resource blocks) [235], [294], [346], control and assign transmission and power parameters in devices or in a group basis (e.g., algorithms to optimize the transmission and power parameters of WLAN devices, define and assign transmission power values to each resource block, at each base station, in LTE/OFDMA networks) [294], [235], </a:t>
            </a:r>
            <a:r>
              <a:rPr lang="en-US" dirty="0" err="1"/>
              <a:t>sim</a:t>
            </a:r>
            <a:r>
              <a:rPr lang="en-US" dirty="0"/>
              <a:t>- </a:t>
            </a:r>
            <a:r>
              <a:rPr lang="en-US" dirty="0" err="1"/>
              <a:t>plified</a:t>
            </a:r>
            <a:r>
              <a:rPr lang="en-US" dirty="0"/>
              <a:t> administration [298], [300], [235], easy management of </a:t>
            </a:r>
            <a:r>
              <a:rPr lang="en-US" dirty="0" err="1"/>
              <a:t>heterogenous</a:t>
            </a:r>
            <a:r>
              <a:rPr lang="en-US" dirty="0"/>
              <a:t> network technologies [300], [235], [349], in- </a:t>
            </a:r>
            <a:r>
              <a:rPr lang="en-US" dirty="0" err="1"/>
              <a:t>teroperability</a:t>
            </a:r>
            <a:r>
              <a:rPr lang="en-US" dirty="0"/>
              <a:t> between different networks [349], [346], shared wireless infrastructures [349], seamless subscriber mobility and cellular networks [345], </a:t>
            </a:r>
            <a:r>
              <a:rPr lang="en-US" dirty="0" err="1"/>
              <a:t>QoS</a:t>
            </a:r>
            <a:r>
              <a:rPr lang="en-US" dirty="0"/>
              <a:t> and access control policies made feasible and easier [345], [346], and easy deployment of new applications [298], [235], [349]. </a:t>
            </a:r>
            <a:endParaRPr lang="en-US" dirty="0" smtClean="0"/>
          </a:p>
          <a:p>
            <a:endParaRPr lang="en-US" dirty="0"/>
          </a:p>
        </p:txBody>
      </p:sp>
    </p:spTree>
    <p:extLst>
      <p:ext uri="{BB962C8B-B14F-4D97-AF65-F5344CB8AC3E}">
        <p14:creationId xmlns:p14="http://schemas.microsoft.com/office/powerpoint/2010/main" val="3620263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One of the first steps towards realizing these features in wireless networks is to provide programmable and flexible stack layers for wireless networks [350], [235]. One of the first examples is </a:t>
            </a:r>
            <a:r>
              <a:rPr lang="en-US" dirty="0" err="1"/>
              <a:t>OpenRadio</a:t>
            </a:r>
            <a:r>
              <a:rPr lang="en-US" dirty="0"/>
              <a:t> [350], which proposes a soft- ware abstraction layer for decoupling the wireless protocol definition from the hardware, allowing shared MAC layers across different protocols using commodity multi-core plat- forms. </a:t>
            </a:r>
            <a:r>
              <a:rPr lang="en-US" dirty="0" err="1"/>
              <a:t>OpenRadio</a:t>
            </a:r>
            <a:r>
              <a:rPr lang="en-US" dirty="0"/>
              <a:t> can be seen as the “OpenFlow for wireless networks”. Similarly, </a:t>
            </a:r>
            <a:r>
              <a:rPr lang="en-US" dirty="0" err="1"/>
              <a:t>SoftRAN</a:t>
            </a:r>
            <a:r>
              <a:rPr lang="en-US" dirty="0"/>
              <a:t> [235] proposes to rethink the radio access layer of current LTE infrastructures. Its main goal is to allow operators to improve and optimize algorithms for better hand-overs, fine-grained control of transmit powers, resource block allocation, among other management tasks. </a:t>
            </a:r>
          </a:p>
        </p:txBody>
      </p:sp>
    </p:spTree>
    <p:extLst>
      <p:ext uri="{BB962C8B-B14F-4D97-AF65-F5344CB8AC3E}">
        <p14:creationId xmlns:p14="http://schemas.microsoft.com/office/powerpoint/2010/main" val="1152511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r>
              <a:rPr lang="en-US" dirty="0"/>
              <a:t>Light virtual access points (LVAPs) is another interesting way of improving the management capabilities of wireless net- works, as proposed by the Odin [298] framework. In contrast to </a:t>
            </a:r>
            <a:r>
              <a:rPr lang="en-US" dirty="0" err="1"/>
              <a:t>OpenRadio</a:t>
            </a:r>
            <a:r>
              <a:rPr lang="en-US" dirty="0"/>
              <a:t>, it works with existing wireless hardware and does not impose any change to IEEE 802.11 standards. An LVAP is implemented as a unique BSSID associated with a specific client, which means that there is a one-to-one mapping between LVAPs and clients. This per-client access point (AP) abstraction simplifies the handling of client associations, au- </a:t>
            </a:r>
            <a:r>
              <a:rPr lang="en-US" dirty="0" err="1"/>
              <a:t>thentication</a:t>
            </a:r>
            <a:r>
              <a:rPr lang="en-US" dirty="0"/>
              <a:t>, handovers, and unified slicing of both the wired and wireless portions of the network. Odin achieves control logic isolation between slices, since LVAPs are the primitive type upon which applications make control decisions, and applications do not have visibility of LVAPs from outside their slice. This empowers infrastructure operators to provide </a:t>
            </a:r>
            <a:r>
              <a:rPr lang="en-US" dirty="0" err="1"/>
              <a:t>ser</a:t>
            </a:r>
            <a:r>
              <a:rPr lang="en-US" dirty="0"/>
              <a:t>- vices through Odin applications, such as a mobility manager, client-based load balancer, channel selection algorithm, and wireless troubleshooting application within different network slices. For instance, when a user moves from one AP to another, the network mobility management application can automatically and proactively act and move the client LVAP from one AP to the other. In this way, a wireless client will not even notice that it started to use a different AP because there is no perceptive hand-off delay, as it would be the case in traditional wireless networks. </a:t>
            </a:r>
            <a:endParaRPr lang="en-US" dirty="0" smtClean="0"/>
          </a:p>
          <a:p>
            <a:endParaRPr lang="en-US" dirty="0" smtClean="0"/>
          </a:p>
          <a:p>
            <a:endParaRPr lang="en-US" dirty="0"/>
          </a:p>
        </p:txBody>
      </p:sp>
    </p:spTree>
    <p:extLst>
      <p:ext uri="{BB962C8B-B14F-4D97-AF65-F5344CB8AC3E}">
        <p14:creationId xmlns:p14="http://schemas.microsoft.com/office/powerpoint/2010/main" val="2366953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Very </a:t>
            </a:r>
            <a:r>
              <a:rPr lang="en-US" dirty="0"/>
              <a:t>dense heterogeneous wireless networks have also been a target for SDN. These </a:t>
            </a:r>
            <a:r>
              <a:rPr lang="en-US" dirty="0" err="1"/>
              <a:t>DenseNets</a:t>
            </a:r>
            <a:r>
              <a:rPr lang="en-US" dirty="0"/>
              <a:t> have limitations due to constraints such as radio access network bottlenecks, control overhead, and high operational costs [294]. A dynamic two-tier SDN controller hierarchy can be adapted to address some of these constraints [294]. Local controllers can be used to take fast and fine-grained decisions, while regional (or “global”) controllers can have a broader, coarser-grained scope, i.e., that take slower but more global decisions. In such a way, designing a single integrated architecture that encompasses LTE (macro/</a:t>
            </a:r>
            <a:r>
              <a:rPr lang="en-US" dirty="0" err="1"/>
              <a:t>pico</a:t>
            </a:r>
            <a:r>
              <a:rPr lang="en-US" dirty="0"/>
              <a:t>/</a:t>
            </a:r>
            <a:r>
              <a:rPr lang="en-US" dirty="0" err="1"/>
              <a:t>femto</a:t>
            </a:r>
            <a:r>
              <a:rPr lang="en-US" dirty="0"/>
              <a:t>) and </a:t>
            </a:r>
            <a:r>
              <a:rPr lang="en-US" dirty="0" err="1"/>
              <a:t>WiFi</a:t>
            </a:r>
            <a:r>
              <a:rPr lang="en-US" dirty="0"/>
              <a:t> cells, while challenging, seems feasible. </a:t>
            </a:r>
            <a:endParaRPr lang="en-US" dirty="0" smtClean="0"/>
          </a:p>
          <a:p>
            <a:endParaRPr lang="en-US" dirty="0"/>
          </a:p>
        </p:txBody>
      </p:sp>
    </p:spTree>
    <p:extLst>
      <p:ext uri="{BB962C8B-B14F-4D97-AF65-F5344CB8AC3E}">
        <p14:creationId xmlns:p14="http://schemas.microsoft.com/office/powerpoint/2010/main" val="461468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Measurement &amp; monitoring </a:t>
            </a:r>
            <a:endParaRPr lang="en-US" dirty="0"/>
          </a:p>
        </p:txBody>
      </p:sp>
      <p:sp>
        <p:nvSpPr>
          <p:cNvPr id="3" name="Content Placeholder 2"/>
          <p:cNvSpPr>
            <a:spLocks noGrp="1"/>
          </p:cNvSpPr>
          <p:nvPr>
            <p:ph idx="1"/>
          </p:nvPr>
        </p:nvSpPr>
        <p:spPr/>
        <p:txBody>
          <a:bodyPr>
            <a:normAutofit fontScale="77500" lnSpcReduction="20000"/>
          </a:bodyPr>
          <a:lstStyle/>
          <a:p>
            <a:r>
              <a:rPr lang="en-US" dirty="0"/>
              <a:t>Measurement and monitoring solutions can be divided in two classes. First, applications that provide new functionality for other networking services. Second, proposals that target to improve features of OpenFlow-based SDNs, such as to reduce control plane overload due to the collection of statistics. </a:t>
            </a:r>
            <a:endParaRPr lang="en-US" dirty="0" smtClean="0"/>
          </a:p>
          <a:p>
            <a:r>
              <a:rPr lang="en-US" dirty="0"/>
              <a:t>An example of the first class of applications is improving the visibility of broadband performance [351], [6]. An SDN-based broadband home connection can simplify the addition of new functions in measurement systems such as </a:t>
            </a:r>
            <a:r>
              <a:rPr lang="en-US" dirty="0" err="1"/>
              <a:t>BISmark</a:t>
            </a:r>
            <a:r>
              <a:rPr lang="en-US" dirty="0"/>
              <a:t> [351], al- lowing the system to react to changing conditions in the home network [6]. As an example, a home gateway can perform reactive traffic shaping considering the current measurement results of the home network. </a:t>
            </a:r>
            <a:endParaRPr lang="en-US" dirty="0" smtClean="0"/>
          </a:p>
          <a:p>
            <a:endParaRPr lang="en-US" dirty="0"/>
          </a:p>
        </p:txBody>
      </p:sp>
    </p:spTree>
    <p:extLst>
      <p:ext uri="{BB962C8B-B14F-4D97-AF65-F5344CB8AC3E}">
        <p14:creationId xmlns:p14="http://schemas.microsoft.com/office/powerpoint/2010/main" val="3405187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Measurement &amp; monitoring </a:t>
            </a:r>
            <a:endParaRPr lang="en-US" dirty="0"/>
          </a:p>
        </p:txBody>
      </p:sp>
      <p:sp>
        <p:nvSpPr>
          <p:cNvPr id="3" name="Content Placeholder 2"/>
          <p:cNvSpPr>
            <a:spLocks noGrp="1"/>
          </p:cNvSpPr>
          <p:nvPr>
            <p:ph idx="1"/>
          </p:nvPr>
        </p:nvSpPr>
        <p:spPr/>
        <p:txBody>
          <a:bodyPr>
            <a:normAutofit fontScale="70000" lnSpcReduction="20000"/>
          </a:bodyPr>
          <a:lstStyle/>
          <a:p>
            <a:r>
              <a:rPr lang="en-US" dirty="0"/>
              <a:t>The second class of solutions typically involve different kinds of sampling and estimation techniques to be applied, in order to reduce the burden of the control plane with respect to the collection of data plane statistics. Different techniques have been applied to achieve this goal, such as stochastic and deterministic packet sampling techniques [352], traffic matrix estimation [260], fine-grained monitoring of wildcard rules [353], two-stage Bloom filters [354] to represent monitoring rules and provide high measurement accuracy without incurring in extra memory or control plane traffic overhead [302], and special monitoring functions (extensions to OpenFlow) in forwarding devices to reduce traffic and processing load on the control plane [355]. Point-to-point traffic matrix estimation, in particular, can help in network design and operational tasks such as load balancing, anomaly detection, capacity planning and network provisioning. </a:t>
            </a:r>
            <a:endParaRPr lang="en-US" dirty="0" smtClean="0"/>
          </a:p>
          <a:p>
            <a:endParaRPr lang="en-US" dirty="0"/>
          </a:p>
        </p:txBody>
      </p:sp>
    </p:spTree>
    <p:extLst>
      <p:ext uri="{BB962C8B-B14F-4D97-AF65-F5344CB8AC3E}">
        <p14:creationId xmlns:p14="http://schemas.microsoft.com/office/powerpoint/2010/main" val="3347339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Measurement &amp; monitoring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With </a:t>
            </a:r>
            <a:r>
              <a:rPr lang="en-US" dirty="0"/>
              <a:t>information on the set of active flows in the network, routing information (e.g., from the routing application), flow paths, and flow counters in the switches it is possible to construct a traffic matrix using diverse aggregation levels for sources and destinations [260]. </a:t>
            </a:r>
            <a:endParaRPr lang="en-US" dirty="0" smtClean="0"/>
          </a:p>
          <a:p>
            <a:r>
              <a:rPr lang="en-US" dirty="0"/>
              <a:t>Other initiatives of this second class propose a stronger de- coupling between basic primitives (e.g., matching and count- </a:t>
            </a:r>
            <a:r>
              <a:rPr lang="en-US" dirty="0" err="1"/>
              <a:t>ing</a:t>
            </a:r>
            <a:r>
              <a:rPr lang="en-US" dirty="0"/>
              <a:t>) and heavier traffic analysis functions such as the detection of anomaly conditions attacks [356]. A stronger separation favors portability and flexibility. For instance, a functionality to detect abnormal flows should not be constrained by the basic primitives or the specific hardware implementation. Put another way, developers should be empowered with streaming abstractions and higher level programming capabilities. </a:t>
            </a:r>
            <a:endParaRPr lang="en-US" dirty="0" smtClean="0"/>
          </a:p>
          <a:p>
            <a:endParaRPr lang="en-US" dirty="0"/>
          </a:p>
        </p:txBody>
      </p:sp>
    </p:spTree>
    <p:extLst>
      <p:ext uri="{BB962C8B-B14F-4D97-AF65-F5344CB8AC3E}">
        <p14:creationId xmlns:p14="http://schemas.microsoft.com/office/powerpoint/2010/main" val="1259981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Measurement &amp; monitoring </a:t>
            </a:r>
            <a:endParaRPr lang="en-US" dirty="0"/>
          </a:p>
        </p:txBody>
      </p:sp>
      <p:sp>
        <p:nvSpPr>
          <p:cNvPr id="3" name="Content Placeholder 2"/>
          <p:cNvSpPr>
            <a:spLocks noGrp="1"/>
          </p:cNvSpPr>
          <p:nvPr>
            <p:ph idx="1"/>
          </p:nvPr>
        </p:nvSpPr>
        <p:spPr/>
        <p:txBody>
          <a:bodyPr>
            <a:normAutofit fontScale="47500" lnSpcReduction="20000"/>
          </a:bodyPr>
          <a:lstStyle/>
          <a:p>
            <a:r>
              <a:rPr lang="en-US" dirty="0"/>
              <a:t>In that vein, some data and control plane abstractions have been specifically designed for measurement purposes. </a:t>
            </a:r>
            <a:r>
              <a:rPr lang="en-US" dirty="0" err="1"/>
              <a:t>OpenSketch</a:t>
            </a:r>
            <a:r>
              <a:rPr lang="en-US" dirty="0"/>
              <a:t> [309] is a special-purpose southbound API de- signed to provide flexibility for network measurements. For instance, by allowing multiple measurement tasks to execute concurrently without impairing accuracy. The internal design of an </a:t>
            </a:r>
            <a:r>
              <a:rPr lang="en-US" dirty="0" err="1"/>
              <a:t>OpenSketch</a:t>
            </a:r>
            <a:r>
              <a:rPr lang="en-US" dirty="0"/>
              <a:t> switch can be thought of as a pipeline with three stages (hashing, classification, and counting). Input packets first pass through a hashing function. Then, they are classified according to a matching rule. Finally, the match rule identifies a counting index, which is used to calculate the counter location in the counting stage. While a TCAM with few entries is enough for the classification stage, the flexible counters are stored in SRAM. This makes the </a:t>
            </a:r>
            <a:r>
              <a:rPr lang="en-US" dirty="0" err="1"/>
              <a:t>OpenSketch’s</a:t>
            </a:r>
            <a:r>
              <a:rPr lang="en-US" dirty="0"/>
              <a:t> operation efficient (fast matching) and cost-effective (cheaper SRAMs to store counters). </a:t>
            </a:r>
            <a:endParaRPr lang="en-US" dirty="0" smtClean="0"/>
          </a:p>
          <a:p>
            <a:r>
              <a:rPr lang="en-US" dirty="0"/>
              <a:t>Other monitoring frameworks, such as </a:t>
            </a:r>
            <a:r>
              <a:rPr lang="en-US" dirty="0" err="1"/>
              <a:t>OpenSample</a:t>
            </a:r>
            <a:r>
              <a:rPr lang="en-US" dirty="0"/>
              <a:t> [307] and PayLess [311], propose different mechanisms for </a:t>
            </a:r>
            <a:r>
              <a:rPr lang="en-US" dirty="0" err="1"/>
              <a:t>deliv</a:t>
            </a:r>
            <a:r>
              <a:rPr lang="en-US" dirty="0"/>
              <a:t>- </a:t>
            </a:r>
            <a:r>
              <a:rPr lang="en-US" dirty="0" err="1"/>
              <a:t>ering</a:t>
            </a:r>
            <a:r>
              <a:rPr lang="en-US" dirty="0"/>
              <a:t> real-time, low-latency and flexible monitoring </a:t>
            </a:r>
            <a:r>
              <a:rPr lang="en-US" dirty="0" err="1"/>
              <a:t>capabil</a:t>
            </a:r>
            <a:r>
              <a:rPr lang="en-US" dirty="0"/>
              <a:t>- </a:t>
            </a:r>
            <a:r>
              <a:rPr lang="en-US" dirty="0" err="1"/>
              <a:t>ities</a:t>
            </a:r>
            <a:r>
              <a:rPr lang="en-US" dirty="0"/>
              <a:t> to SDN without impairing the load and performance of the control plane. The proposed solutions take advantage of sampling technologies like sFlow [308] to monitor high- speed networks, and flexible collections of loosely coupled (plug-and-play) components to provide abstract network views yielding high-performance and efficient network monitoring approaches [307], [311], [353]. </a:t>
            </a:r>
            <a:endParaRPr lang="en-US" dirty="0" smtClean="0"/>
          </a:p>
          <a:p>
            <a:endParaRPr lang="en-US" dirty="0" smtClean="0"/>
          </a:p>
          <a:p>
            <a:endParaRPr lang="en-US" dirty="0"/>
          </a:p>
        </p:txBody>
      </p:sp>
    </p:spTree>
    <p:extLst>
      <p:ext uri="{BB962C8B-B14F-4D97-AF65-F5344CB8AC3E}">
        <p14:creationId xmlns:p14="http://schemas.microsoft.com/office/powerpoint/2010/main" val="3708059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1517" r="-5755" b="-676"/>
          <a:stretch/>
        </p:blipFill>
        <p:spPr>
          <a:xfrm>
            <a:off x="-176396" y="1600200"/>
            <a:ext cx="10548564" cy="4556564"/>
          </a:xfrm>
          <a:prstGeom prst="rect">
            <a:avLst/>
          </a:prstGeom>
        </p:spPr>
      </p:pic>
    </p:spTree>
    <p:extLst>
      <p:ext uri="{BB962C8B-B14F-4D97-AF65-F5344CB8AC3E}">
        <p14:creationId xmlns:p14="http://schemas.microsoft.com/office/powerpoint/2010/main" val="199204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Security &amp; Dependability </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62500" lnSpcReduction="20000"/>
          </a:bodyPr>
          <a:lstStyle/>
          <a:p>
            <a:r>
              <a:rPr lang="en-US" dirty="0"/>
              <a:t>An already diverse set of security and dependability </a:t>
            </a:r>
            <a:r>
              <a:rPr lang="en-US" dirty="0" smtClean="0"/>
              <a:t>proposals </a:t>
            </a:r>
            <a:r>
              <a:rPr lang="en-US" dirty="0"/>
              <a:t>is emerging in the context of SDNs. Most take advantage of SDN for improving services required to secure systems and networks, such as policy enforcement (e.g., access control, firewalling, middleboxes as </a:t>
            </a:r>
            <a:r>
              <a:rPr lang="en-US" dirty="0" err="1"/>
              <a:t>middlepipes</a:t>
            </a:r>
            <a:r>
              <a:rPr lang="en-US" dirty="0"/>
              <a:t> [27]) [100], [326], [335], [324], [27], </a:t>
            </a:r>
            <a:r>
              <a:rPr lang="en-US" dirty="0" err="1"/>
              <a:t>DoS</a:t>
            </a:r>
            <a:r>
              <a:rPr lang="en-US" dirty="0"/>
              <a:t> attacks detection and mitigation [323], [334], random host mutation [324] (i.e., randomly and </a:t>
            </a:r>
            <a:r>
              <a:rPr lang="en-US" dirty="0" smtClean="0"/>
              <a:t>frequently </a:t>
            </a:r>
            <a:r>
              <a:rPr lang="en-US" dirty="0"/>
              <a:t>mutate the IP addresses of end-hosts to break the attackers’ assumption about static IPs, which is the common case) [329], monitoring of cloud infrastructures for fine- grained security inspections (i.e., automatically analyze and detour suspected traffic to be further inspected by specialized network security appliances, such as deep packet </a:t>
            </a:r>
            <a:r>
              <a:rPr lang="en-US" dirty="0" smtClean="0"/>
              <a:t>inspection </a:t>
            </a:r>
            <a:r>
              <a:rPr lang="en-US" dirty="0"/>
              <a:t>systems) [321], traffic anomaly detection [352], [323], [334], fine-grained flow-based network access control [325], fine-grained policy enforcement for personal mobile </a:t>
            </a:r>
            <a:r>
              <a:rPr lang="en-US" dirty="0" smtClean="0"/>
              <a:t>applica</a:t>
            </a:r>
            <a:r>
              <a:rPr lang="en-US" dirty="0"/>
              <a:t>tions [327] and so forth [100], [326], [323], [329], [321], [324], [335], [352]. Others address OpenFlow-based networks issues, such as flow rule prioritization, security services composition, protection against traffic overload, and protection against </a:t>
            </a:r>
            <a:r>
              <a:rPr lang="en-US" dirty="0" smtClean="0"/>
              <a:t>malicious </a:t>
            </a:r>
            <a:r>
              <a:rPr lang="en-US" dirty="0"/>
              <a:t>administrators [201], [258], [320], [328], [199]. </a:t>
            </a:r>
            <a:endParaRPr lang="en-US" dirty="0" smtClean="0"/>
          </a:p>
          <a:p>
            <a:endParaRPr lang="en-US" dirty="0" smtClean="0"/>
          </a:p>
          <a:p>
            <a:endParaRPr lang="en-US" dirty="0"/>
          </a:p>
        </p:txBody>
      </p:sp>
    </p:spTree>
    <p:extLst>
      <p:ext uri="{BB962C8B-B14F-4D97-AF65-F5344CB8AC3E}">
        <p14:creationId xmlns:p14="http://schemas.microsoft.com/office/powerpoint/2010/main" val="527205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There are essentially two approaches, one involves using SDNs to improve network security, and another for improving the security of the SDN </a:t>
            </a:r>
            <a:r>
              <a:rPr lang="en-US" i="1" dirty="0"/>
              <a:t>itself</a:t>
            </a:r>
            <a:r>
              <a:rPr lang="en-US" dirty="0"/>
              <a:t>. The focus has been, thus far, in the latter. </a:t>
            </a:r>
            <a:endParaRPr lang="en-US" dirty="0" smtClean="0"/>
          </a:p>
          <a:p>
            <a:r>
              <a:rPr lang="en-US" i="1" dirty="0"/>
              <a:t>Using SDN to improve the security of current networks</a:t>
            </a:r>
            <a:r>
              <a:rPr lang="en-US" dirty="0"/>
              <a:t>. </a:t>
            </a:r>
            <a:r>
              <a:rPr lang="en-US" dirty="0" err="1"/>
              <a:t>Prob</a:t>
            </a:r>
            <a:r>
              <a:rPr lang="en-US" dirty="0"/>
              <a:t>- ably the first instance of SDN was an application for security policies enforcement [100]. An SDN allows the enforcement to be done on the first entry point to the network (e.g., the Eth- </a:t>
            </a:r>
            <a:r>
              <a:rPr lang="en-US" dirty="0" err="1"/>
              <a:t>ernet</a:t>
            </a:r>
            <a:r>
              <a:rPr lang="en-US" dirty="0"/>
              <a:t> switch to which the user is connected to). Alternatively, in a hybrid environment, security policy enforcement can be made on a wider network perimeter through programmable devices (without the need to migrate the entire infrastructure to OpenFlow) [326]. With either application, malicious actions are blocked before entering the critical regions of the network. </a:t>
            </a:r>
          </a:p>
        </p:txBody>
      </p:sp>
    </p:spTree>
    <p:extLst>
      <p:ext uri="{BB962C8B-B14F-4D97-AF65-F5344CB8AC3E}">
        <p14:creationId xmlns:p14="http://schemas.microsoft.com/office/powerpoint/2010/main" val="2655068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r>
              <a:rPr lang="en-US" dirty="0"/>
              <a:t>SDN has been successfully applied for other purposes, namely for the detection (and reaction) against </a:t>
            </a:r>
            <a:r>
              <a:rPr lang="en-US" dirty="0" err="1"/>
              <a:t>DDoS</a:t>
            </a:r>
            <a:r>
              <a:rPr lang="en-US" dirty="0"/>
              <a:t> flooding attacks [323], and active security [319]. OpenFlow forwarding devices make it easier to collect a variety of information from the network, in a timely manner, which is very handy for algorithms specialized in detecting </a:t>
            </a:r>
            <a:r>
              <a:rPr lang="en-US" dirty="0" err="1"/>
              <a:t>DDoS</a:t>
            </a:r>
            <a:r>
              <a:rPr lang="en-US" dirty="0"/>
              <a:t> flooding attacks. </a:t>
            </a:r>
            <a:endParaRPr lang="en-US" dirty="0" smtClean="0"/>
          </a:p>
          <a:p>
            <a:r>
              <a:rPr lang="en-US" dirty="0"/>
              <a:t>The capabilities offered by software-defined networks in increasing the ability to collect statistics data from the network and of allowing applications to actively program the forward- </a:t>
            </a:r>
            <a:r>
              <a:rPr lang="en-US" dirty="0" err="1"/>
              <a:t>ing</a:t>
            </a:r>
            <a:r>
              <a:rPr lang="en-US" dirty="0"/>
              <a:t> devices, are powerful for proactive and smart security pol- icy enforcement techniques such as Active security [319]. This novel security methodology proposes a novel feedback loop to improve the control of defense mechanisms of a networked infrastructure, and is centered around five core capabilities: protect, sense, adjust, collect, counter. In this perspective, active security provides a centralized programming interface that simplifies the integration of mechanisms for detecting attacks, by a) collecting data from different sources (to identify attacks), b) converging to a consistent configuration for the security appliances, and c) enforcing countermeasures to block or minimize the effect of attacks. </a:t>
            </a:r>
            <a:endParaRPr lang="en-US" dirty="0" smtClean="0"/>
          </a:p>
          <a:p>
            <a:endParaRPr lang="en-US" dirty="0"/>
          </a:p>
        </p:txBody>
      </p:sp>
    </p:spTree>
    <p:extLst>
      <p:ext uri="{BB962C8B-B14F-4D97-AF65-F5344CB8AC3E}">
        <p14:creationId xmlns:p14="http://schemas.microsoft.com/office/powerpoint/2010/main" val="2448442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i="1" dirty="0"/>
              <a:t>Improving the security of SDN itself</a:t>
            </a:r>
            <a:r>
              <a:rPr lang="en-US" dirty="0"/>
              <a:t>. There are already some research efforts on identifying the critical security threats of SDNs and in augmenting its security and dependability [201], [258], [357]. Early approaches try to apply simple techniques, such as classifying applications and using rule prioritization, to ensure that rules generated by security applications will not be overwritten by lower priority applications [201]. Other proposals try to go a step further by providing a framework for developing security-related applications in SDNs [258]. However, there is still a long way to go in the development of secure and dependable SDN infrastructures [357]. An in-deep overview of SDN security issues and challenges can be found in Section V-F. </a:t>
            </a:r>
            <a:endParaRPr lang="en-US" dirty="0" smtClean="0"/>
          </a:p>
          <a:p>
            <a:endParaRPr lang="en-US" dirty="0"/>
          </a:p>
        </p:txBody>
      </p:sp>
    </p:spTree>
    <p:extLst>
      <p:ext uri="{BB962C8B-B14F-4D97-AF65-F5344CB8AC3E}">
        <p14:creationId xmlns:p14="http://schemas.microsoft.com/office/powerpoint/2010/main" val="2557229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Data Center Networking </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r>
              <a:rPr lang="en-US" dirty="0"/>
              <a:t>From small enterprises to large scale cloud providers, most of the existing IT systems and services are strongly dependent on highly scalable and efficient data centers. Yet</a:t>
            </a:r>
            <a:r>
              <a:rPr lang="en-US" dirty="0" smtClean="0"/>
              <a:t>,</a:t>
            </a:r>
            <a:r>
              <a:rPr lang="en-US" dirty="0"/>
              <a:t> these infrastructures still pose significant challenges regarding computing, storage and networking. Concerning the latter, data centers should be designed and deployed in such a way as to offer high and flexible cross-section bandwidth and low- latency, </a:t>
            </a:r>
            <a:r>
              <a:rPr lang="en-US" dirty="0" err="1"/>
              <a:t>QoS</a:t>
            </a:r>
            <a:r>
              <a:rPr lang="en-US" dirty="0"/>
              <a:t> based on the application requirements, high levels of resilience, intelligent resource utilization to reduce energy consumption and improve overall efficiency, agility in provisioning network resources, for example by means of network virtualization and orchestration with computing and storage, and so forth [358], [359], [360]. Not surprisingly, many of these issues remain open due to the complexity and inflexibility of traditional network architectures. </a:t>
            </a:r>
            <a:endParaRPr lang="en-US" dirty="0" smtClean="0"/>
          </a:p>
          <a:p>
            <a:r>
              <a:rPr lang="en-US" dirty="0" smtClean="0"/>
              <a:t> </a:t>
            </a:r>
          </a:p>
          <a:p>
            <a:endParaRPr lang="en-US" dirty="0"/>
          </a:p>
        </p:txBody>
      </p:sp>
    </p:spTree>
    <p:extLst>
      <p:ext uri="{BB962C8B-B14F-4D97-AF65-F5344CB8AC3E}">
        <p14:creationId xmlns:p14="http://schemas.microsoft.com/office/powerpoint/2010/main" val="2377792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dirty="0"/>
              <a:t>The emergence of SDN is expected to change the current state of affairs. Early research efforts have indeed showed that data center networking can significantly benefit from SDN in solving different problems such as live network migration [316], improved network management [316], [315], eminent failure avoidance [316], [315], rapid deployment from development to production networks [316], troubleshoot- </a:t>
            </a:r>
            <a:r>
              <a:rPr lang="en-US" dirty="0" err="1"/>
              <a:t>ing</a:t>
            </a:r>
            <a:r>
              <a:rPr lang="en-US" dirty="0"/>
              <a:t> [316], [317], optimization of network utilization [317], [312], [314], [315], dynamic and elastic provisioning of middleboxes-as-a-service [27], minimization of flow setup latency and reduction of controller operating costs [361]. SDN can also offer networking primitives for cloud </a:t>
            </a:r>
            <a:r>
              <a:rPr lang="en-US" dirty="0" err="1"/>
              <a:t>appli</a:t>
            </a:r>
            <a:r>
              <a:rPr lang="en-US" dirty="0"/>
              <a:t>- </a:t>
            </a:r>
            <a:r>
              <a:rPr lang="en-US" dirty="0" err="1"/>
              <a:t>cations</a:t>
            </a:r>
            <a:r>
              <a:rPr lang="en-US" dirty="0"/>
              <a:t>, solutions to predict network transfers of </a:t>
            </a:r>
            <a:r>
              <a:rPr lang="en-US" dirty="0" err="1"/>
              <a:t>applica</a:t>
            </a:r>
            <a:r>
              <a:rPr lang="en-US" dirty="0"/>
              <a:t>- </a:t>
            </a:r>
            <a:r>
              <a:rPr lang="en-US" dirty="0" err="1"/>
              <a:t>tions</a:t>
            </a:r>
            <a:r>
              <a:rPr lang="en-US" dirty="0"/>
              <a:t> [312], [314], mechanisms for fast reaction to operation problems, network-aware VM placement [317], [313], </a:t>
            </a:r>
            <a:r>
              <a:rPr lang="en-US" dirty="0" err="1"/>
              <a:t>QoS</a:t>
            </a:r>
            <a:r>
              <a:rPr lang="en-US" dirty="0"/>
              <a:t> support [317], [313], </a:t>
            </a:r>
            <a:r>
              <a:rPr lang="en-US" dirty="0" err="1"/>
              <a:t>realtime</a:t>
            </a:r>
            <a:r>
              <a:rPr lang="en-US" dirty="0"/>
              <a:t> network monitoring and </a:t>
            </a:r>
            <a:r>
              <a:rPr lang="en-US" dirty="0" err="1"/>
              <a:t>prob</a:t>
            </a:r>
            <a:r>
              <a:rPr lang="en-US" dirty="0"/>
              <a:t>- </a:t>
            </a:r>
            <a:r>
              <a:rPr lang="en-US" dirty="0" err="1"/>
              <a:t>lem</a:t>
            </a:r>
            <a:r>
              <a:rPr lang="en-US" dirty="0"/>
              <a:t> detection [317], [314], [315], security policy enforcement services and mechanisms [317], [313], and enable program- </a:t>
            </a:r>
            <a:r>
              <a:rPr lang="en-US" dirty="0" err="1"/>
              <a:t>matic</a:t>
            </a:r>
            <a:r>
              <a:rPr lang="en-US" dirty="0"/>
              <a:t> adaptation of transport protocols [312], [318]. </a:t>
            </a:r>
            <a:endParaRPr lang="en-US" dirty="0" smtClean="0"/>
          </a:p>
          <a:p>
            <a:endParaRPr lang="en-US" dirty="0"/>
          </a:p>
        </p:txBody>
      </p:sp>
    </p:spTree>
    <p:extLst>
      <p:ext uri="{BB962C8B-B14F-4D97-AF65-F5344CB8AC3E}">
        <p14:creationId xmlns:p14="http://schemas.microsoft.com/office/powerpoint/2010/main" val="4002404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SDN can help infrastructure providers to expose more networking primitives to their customers, by allowing virtual network isolation, custom addressing, and the placement of middleboxes and virtual desktop cloud applications [313], [362]. To fully explore the potential of virtual networks in clouds, an essential feature is virtual network migration. Similarly to traditional virtual machine migration, a virtual network may need to be migrated when its virtual machines move from one place to another. Integrating live migration of virtual machines and virtual networks is one of the forefront challenges [316]. To achieve this goal it is necessary to </a:t>
            </a:r>
            <a:r>
              <a:rPr lang="en-US" dirty="0" err="1"/>
              <a:t>dynam</a:t>
            </a:r>
            <a:r>
              <a:rPr lang="en-US" dirty="0"/>
              <a:t>- </a:t>
            </a:r>
            <a:r>
              <a:rPr lang="en-US" dirty="0" err="1"/>
              <a:t>ically</a:t>
            </a:r>
            <a:r>
              <a:rPr lang="en-US" dirty="0"/>
              <a:t> reconfigure all affected networking devices (physical or virtual). This was shown to be possible with SDN platforms, such as NVP [112]. </a:t>
            </a:r>
            <a:endParaRPr lang="en-US" dirty="0" smtClean="0"/>
          </a:p>
          <a:p>
            <a:endParaRPr lang="en-US" dirty="0"/>
          </a:p>
        </p:txBody>
      </p:sp>
    </p:spTree>
    <p:extLst>
      <p:ext uri="{BB962C8B-B14F-4D97-AF65-F5344CB8AC3E}">
        <p14:creationId xmlns:p14="http://schemas.microsoft.com/office/powerpoint/2010/main" val="1685208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Another potential application of SDN in data centers is in detecting abnormal behaviors in network operation [315]. By using different behavioral models and collecting the </a:t>
            </a:r>
            <a:r>
              <a:rPr lang="en-US" dirty="0" err="1"/>
              <a:t>nec</a:t>
            </a:r>
            <a:r>
              <a:rPr lang="en-US" dirty="0"/>
              <a:t>- </a:t>
            </a:r>
            <a:r>
              <a:rPr lang="en-US" dirty="0" err="1"/>
              <a:t>essary</a:t>
            </a:r>
            <a:r>
              <a:rPr lang="en-US" dirty="0"/>
              <a:t> information from elements involved in the operation of a data center (infrastructure, operators, applications), it is possible to continuously build signatures for applications by passively capturing control traffic. Then, the signature history can be used to identify differences in behavior. Every time a difference is detected, operators can reactively or proactively take corrective measures. This can help to isolate abnormal components and avoid further damage to the infrastructure. </a:t>
            </a:r>
          </a:p>
        </p:txBody>
      </p:sp>
    </p:spTree>
    <p:extLst>
      <p:ext uri="{BB962C8B-B14F-4D97-AF65-F5344CB8AC3E}">
        <p14:creationId xmlns:p14="http://schemas.microsoft.com/office/powerpoint/2010/main" val="178025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Towards SDN App Stores </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62500" lnSpcReduction="20000"/>
          </a:bodyPr>
          <a:lstStyle/>
          <a:p>
            <a:r>
              <a:rPr lang="en-US" dirty="0"/>
              <a:t>As can be observed in Tables IX and X, most SDN applications rely on NOX and OpenFlow. NOX was the first controller available for general use, making it a natural choice for most use-cases so far. As indicated by the sheer number of security-related applications, security is probably one of the killer applications for SDNs. Curiously, while most use cases rely on OpenFlow, new solutions such as </a:t>
            </a:r>
            <a:r>
              <a:rPr lang="en-US" dirty="0" err="1"/>
              <a:t>SoftRAN</a:t>
            </a:r>
            <a:r>
              <a:rPr lang="en-US" dirty="0"/>
              <a:t> are considering different APIs, as is the case of the </a:t>
            </a:r>
            <a:r>
              <a:rPr lang="en-US" dirty="0" err="1"/>
              <a:t>Femto</a:t>
            </a:r>
            <a:r>
              <a:rPr lang="en-US" dirty="0"/>
              <a:t> API [252], [301]. This diversity of applications and APIs will most probably keep growing in SDN. </a:t>
            </a:r>
            <a:endParaRPr lang="en-US" dirty="0" smtClean="0"/>
          </a:p>
          <a:p>
            <a:r>
              <a:rPr lang="en-US" dirty="0"/>
              <a:t>There are other kinds of network applications that do not easily fit in our taxonomy, such as </a:t>
            </a:r>
            <a:r>
              <a:rPr lang="en-US" dirty="0" err="1"/>
              <a:t>Avior</a:t>
            </a:r>
            <a:r>
              <a:rPr lang="en-US" dirty="0"/>
              <a:t> [363], OESS [364], and SDN App Store [365], [366]. </a:t>
            </a:r>
            <a:r>
              <a:rPr lang="en-US" dirty="0" err="1"/>
              <a:t>Avior</a:t>
            </a:r>
            <a:r>
              <a:rPr lang="en-US" dirty="0"/>
              <a:t> and OESS are graphical interfaces and sets of software tools that make it easier to configure and manage controllers (e.g., Floodlight) and OpenFlow-enabled switches, respectively. By leveraging their graphical functions it is possible to program OpenFlow enabled devices without coding in a particular programming language. </a:t>
            </a:r>
            <a:endParaRPr lang="en-US" dirty="0" smtClean="0"/>
          </a:p>
          <a:p>
            <a:endParaRPr lang="en-US" dirty="0"/>
          </a:p>
        </p:txBody>
      </p:sp>
    </p:spTree>
    <p:extLst>
      <p:ext uri="{BB962C8B-B14F-4D97-AF65-F5344CB8AC3E}">
        <p14:creationId xmlns:p14="http://schemas.microsoft.com/office/powerpoint/2010/main" val="3554178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The SDN App Store [365], [366], owned by HP, is probably the first SDN application market store. Customers using HP’s OpenFlow controller have access to the online SDN App Store and are able to select applications to be dynamically downloaded and installed in the controller. The idea is similar to the Android Market or the Apple Store, making it easier for developers to provide new applications and for customers to obtain them. </a:t>
            </a:r>
            <a:endParaRPr lang="en-US" dirty="0" smtClean="0"/>
          </a:p>
          <a:p>
            <a:endParaRPr lang="en-US" dirty="0"/>
          </a:p>
        </p:txBody>
      </p:sp>
    </p:spTree>
    <p:extLst>
      <p:ext uri="{BB962C8B-B14F-4D97-AF65-F5344CB8AC3E}">
        <p14:creationId xmlns:p14="http://schemas.microsoft.com/office/powerpoint/2010/main" val="2909748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r>
              <a:rPr lang="en-US" dirty="0"/>
              <a:t>Network applications can be seen as the “network brains”. They implement the control-logic that will be translated into commands to be installed in the data plane, dictating the behavior of the forwarding devices. Take a simple application as routing as an example. The logic of this application is to define the path through which packets will flow from a point A to a point B. To achieve this goal a routing application has to, based on the topology input, decide on the path to use and instruct the controller to install the respective forwarding rules in all forwarding devices on the chosen path, from A to B. </a:t>
            </a:r>
            <a:endParaRPr lang="en-US" dirty="0" smtClean="0"/>
          </a:p>
          <a:p>
            <a:r>
              <a:rPr lang="en-US" dirty="0"/>
              <a:t>Software-defined networks can be deployed on any </a:t>
            </a:r>
            <a:r>
              <a:rPr lang="en-US" dirty="0" err="1"/>
              <a:t>tradi</a:t>
            </a:r>
            <a:r>
              <a:rPr lang="en-US" dirty="0"/>
              <a:t>- </a:t>
            </a:r>
            <a:r>
              <a:rPr lang="en-US" dirty="0" err="1"/>
              <a:t>tional</a:t>
            </a:r>
            <a:r>
              <a:rPr lang="en-US" dirty="0"/>
              <a:t> network environment, from home and enterprise net- works to data centers and Internet exchange points. Such variety of environments has led to a wide array of network applications. Existing network applications perform traditional functionality such as routing, load balancing, and security policy enforcement, but also explore novel approaches, such as reducing power consumption. Other examples include fail-over and reliability functionalities to the data plane, end-to-end </a:t>
            </a:r>
            <a:r>
              <a:rPr lang="en-US" dirty="0" err="1"/>
              <a:t>QoS</a:t>
            </a:r>
            <a:r>
              <a:rPr lang="en-US" dirty="0"/>
              <a:t> enforcement, network virtualization, mobility management in wireless networks, among many others. The variety of network applications, combined with real use case deployments, is expected to be one of the major forces on fostering a broad adoption of SDN [268]. </a:t>
            </a:r>
          </a:p>
        </p:txBody>
      </p:sp>
    </p:spTree>
    <p:extLst>
      <p:ext uri="{BB962C8B-B14F-4D97-AF65-F5344CB8AC3E}">
        <p14:creationId xmlns:p14="http://schemas.microsoft.com/office/powerpoint/2010/main" val="1364788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Despite the wide variety of use cases, most SDN </a:t>
            </a:r>
            <a:r>
              <a:rPr lang="en-US" dirty="0" smtClean="0"/>
              <a:t>applications </a:t>
            </a:r>
            <a:r>
              <a:rPr lang="en-US" dirty="0"/>
              <a:t>can be grouped in one of five categories: traffic engineering, mobility and wireless, measurement and </a:t>
            </a:r>
            <a:r>
              <a:rPr lang="en-US" dirty="0" err="1"/>
              <a:t>moni</a:t>
            </a:r>
            <a:r>
              <a:rPr lang="en-US" dirty="0"/>
              <a:t>- </a:t>
            </a:r>
            <a:r>
              <a:rPr lang="en-US" dirty="0" err="1"/>
              <a:t>toring</a:t>
            </a:r>
            <a:r>
              <a:rPr lang="en-US" dirty="0"/>
              <a:t>, security and dependability and data center networking. Tables IX and X summarize several applications categorized as such, stating their main purpose, controller where it was implemented/evaluated, and southbound API used. </a:t>
            </a:r>
          </a:p>
        </p:txBody>
      </p:sp>
    </p:spTree>
    <p:extLst>
      <p:ext uri="{BB962C8B-B14F-4D97-AF65-F5344CB8AC3E}">
        <p14:creationId xmlns:p14="http://schemas.microsoft.com/office/powerpoint/2010/main" val="2127810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4311" b="4311"/>
          <a:stretch>
            <a:fillRect/>
          </a:stretch>
        </p:blipFill>
        <p:spPr/>
      </p:pic>
    </p:spTree>
    <p:extLst>
      <p:ext uri="{BB962C8B-B14F-4D97-AF65-F5344CB8AC3E}">
        <p14:creationId xmlns:p14="http://schemas.microsoft.com/office/powerpoint/2010/main" val="3648636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7930" b="7930"/>
          <a:stretch>
            <a:fillRect/>
          </a:stretch>
        </p:blipFill>
        <p:spPr/>
      </p:pic>
    </p:spTree>
    <p:extLst>
      <p:ext uri="{BB962C8B-B14F-4D97-AF65-F5344CB8AC3E}">
        <p14:creationId xmlns:p14="http://schemas.microsoft.com/office/powerpoint/2010/main" val="1838595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3939" b="3939"/>
          <a:stretch>
            <a:fillRect/>
          </a:stretch>
        </p:blipFill>
        <p:spPr/>
      </p:pic>
    </p:spTree>
    <p:extLst>
      <p:ext uri="{BB962C8B-B14F-4D97-AF65-F5344CB8AC3E}">
        <p14:creationId xmlns:p14="http://schemas.microsoft.com/office/powerpoint/2010/main" val="4200618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Traffic engineering </a:t>
            </a:r>
            <a:endParaRPr lang="en-US" dirty="0"/>
          </a:p>
        </p:txBody>
      </p:sp>
      <p:sp>
        <p:nvSpPr>
          <p:cNvPr id="3" name="Content Placeholder 2"/>
          <p:cNvSpPr>
            <a:spLocks noGrp="1"/>
          </p:cNvSpPr>
          <p:nvPr>
            <p:ph idx="1"/>
          </p:nvPr>
        </p:nvSpPr>
        <p:spPr/>
        <p:txBody>
          <a:bodyPr>
            <a:normAutofit fontScale="47500" lnSpcReduction="20000"/>
          </a:bodyPr>
          <a:lstStyle/>
          <a:p>
            <a:r>
              <a:rPr lang="en-US" dirty="0"/>
              <a:t>Several traffic engineering applications have been pro- posed, including </a:t>
            </a:r>
            <a:r>
              <a:rPr lang="en-US" dirty="0" err="1"/>
              <a:t>ElasticTree</a:t>
            </a:r>
            <a:r>
              <a:rPr lang="en-US" dirty="0"/>
              <a:t> [273], </a:t>
            </a:r>
            <a:r>
              <a:rPr lang="en-US" dirty="0" err="1"/>
              <a:t>Hedera</a:t>
            </a:r>
            <a:r>
              <a:rPr lang="en-US" dirty="0"/>
              <a:t> [275], OpenFlow- based server load balancing [336], Plug-n-Serve [284] and Aster*x [272], In-packet Bloom filter [276], SIM- PLE [290], QNOX [285], </a:t>
            </a:r>
            <a:r>
              <a:rPr lang="en-US" dirty="0" err="1"/>
              <a:t>QoS</a:t>
            </a:r>
            <a:r>
              <a:rPr lang="en-US" dirty="0"/>
              <a:t> framework [287], </a:t>
            </a:r>
            <a:r>
              <a:rPr lang="en-US" dirty="0" err="1"/>
              <a:t>QoS</a:t>
            </a:r>
            <a:r>
              <a:rPr lang="en-US" dirty="0"/>
              <a:t> for SDN [286], ALTO [269], </a:t>
            </a:r>
            <a:r>
              <a:rPr lang="en-US" dirty="0" err="1"/>
              <a:t>ViAggre</a:t>
            </a:r>
            <a:r>
              <a:rPr lang="en-US" dirty="0"/>
              <a:t> SDN [291], </a:t>
            </a:r>
            <a:r>
              <a:rPr lang="en-US" dirty="0" err="1"/>
              <a:t>ProCel</a:t>
            </a:r>
            <a:r>
              <a:rPr lang="en-US" dirty="0"/>
              <a:t> [281], </a:t>
            </a:r>
            <a:r>
              <a:rPr lang="en-US" dirty="0" err="1"/>
              <a:t>FlowQoS</a:t>
            </a:r>
            <a:r>
              <a:rPr lang="en-US" dirty="0"/>
              <a:t> [274], and </a:t>
            </a:r>
            <a:r>
              <a:rPr lang="en-US" dirty="0" err="1"/>
              <a:t>Middlepipes</a:t>
            </a:r>
            <a:r>
              <a:rPr lang="en-US" dirty="0"/>
              <a:t> [27]. In addition to these, recent proposals include optimization of rules placement [337], the use of MAC as an universal label for efficient routing in data centers [338], among other techniques for flow manage- </a:t>
            </a:r>
            <a:r>
              <a:rPr lang="en-US" dirty="0" err="1"/>
              <a:t>ment</a:t>
            </a:r>
            <a:r>
              <a:rPr lang="en-US" dirty="0"/>
              <a:t>, fault tolerance, topology update, and traffic </a:t>
            </a:r>
            <a:r>
              <a:rPr lang="en-US" dirty="0" err="1"/>
              <a:t>characteri</a:t>
            </a:r>
            <a:r>
              <a:rPr lang="en-US" dirty="0"/>
              <a:t>- </a:t>
            </a:r>
            <a:r>
              <a:rPr lang="en-US" dirty="0" err="1"/>
              <a:t>zation</a:t>
            </a:r>
            <a:r>
              <a:rPr lang="en-US" dirty="0"/>
              <a:t> [339]. The main goal of most applications is to engineer traffic with the aim of minimizing power consumption, maxi- </a:t>
            </a:r>
            <a:r>
              <a:rPr lang="en-US" dirty="0" err="1"/>
              <a:t>mizing</a:t>
            </a:r>
            <a:r>
              <a:rPr lang="en-US" dirty="0"/>
              <a:t> aggregate network utilization, providing optimized load balancing, and other generic traffic optimization techniques. </a:t>
            </a:r>
            <a:endParaRPr lang="en-US" dirty="0" smtClean="0"/>
          </a:p>
          <a:p>
            <a:r>
              <a:rPr lang="en-US" dirty="0"/>
              <a:t>Load balancing was one of the first applications envisioned for SDN/OpenFlow. Different algorithms and techniques have been proposed for this purpose [336], [272], [284]. One </a:t>
            </a:r>
            <a:r>
              <a:rPr lang="en-US" dirty="0" err="1"/>
              <a:t>partic</a:t>
            </a:r>
            <a:r>
              <a:rPr lang="en-US" dirty="0"/>
              <a:t>- </a:t>
            </a:r>
            <a:r>
              <a:rPr lang="en-US" dirty="0" err="1"/>
              <a:t>ular</a:t>
            </a:r>
            <a:r>
              <a:rPr lang="en-US" dirty="0"/>
              <a:t> concern is the scalability of these solutions. A technique to allow this type of applications to scale is to use wildcard-based rules to perform proactive load balancing [336]. Wildcards can be utilized for aggregating clients requests based on the ranges of IP prefixes, for instance, allowing the distribution and directing of large groups of client requests without re- </a:t>
            </a:r>
            <a:endParaRPr lang="en-US" dirty="0" smtClean="0"/>
          </a:p>
          <a:p>
            <a:r>
              <a:rPr lang="en-US" dirty="0" err="1"/>
              <a:t>quiring</a:t>
            </a:r>
            <a:r>
              <a:rPr lang="en-US" dirty="0"/>
              <a:t> controller intervention for every new flow. In tandem, operation in reactive mode may still be used when traffic bursts are detected. The controller application needs to monitor the network traffic and use some sort of threshold in the flow counters to redistribute clients among the servers when bottlenecks are likely to happen. </a:t>
            </a:r>
            <a:endParaRPr lang="en-US" dirty="0" smtClean="0"/>
          </a:p>
          <a:p>
            <a:endParaRPr lang="en-US" dirty="0"/>
          </a:p>
        </p:txBody>
      </p:sp>
    </p:spTree>
    <p:extLst>
      <p:ext uri="{BB962C8B-B14F-4D97-AF65-F5344CB8AC3E}">
        <p14:creationId xmlns:p14="http://schemas.microsoft.com/office/powerpoint/2010/main" val="1999509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Traffic engineering </a:t>
            </a:r>
            <a:endParaRPr lang="en-US" dirty="0"/>
          </a:p>
        </p:txBody>
      </p:sp>
      <p:sp>
        <p:nvSpPr>
          <p:cNvPr id="3" name="Content Placeholder 2"/>
          <p:cNvSpPr>
            <a:spLocks noGrp="1"/>
          </p:cNvSpPr>
          <p:nvPr>
            <p:ph idx="1"/>
          </p:nvPr>
        </p:nvSpPr>
        <p:spPr/>
        <p:txBody>
          <a:bodyPr>
            <a:normAutofit fontScale="62500" lnSpcReduction="20000"/>
          </a:bodyPr>
          <a:lstStyle/>
          <a:p>
            <a:r>
              <a:rPr lang="en-US" dirty="0"/>
              <a:t>SDN load-balancing also simplifies the placement of net- work services in the network [284]. Every time a new server is installed, the load-balancing service can take the appropriate actions to seamlessly distribute the traffic among the available servers, taking into consideration both the network load and the available computing capacity of the respective servers. This simplifies network management and provides more flexibility to network operators. </a:t>
            </a:r>
            <a:endParaRPr lang="en-US" dirty="0" smtClean="0"/>
          </a:p>
          <a:p>
            <a:r>
              <a:rPr lang="en-US" dirty="0"/>
              <a:t>Existing southbound interfaces can be used for actively monitoring the data plane load. This information can be lever- aged to optimize the energy consumption of the network [273]. By using specialized optimization algorithms and diversified configuration options, it is possible to meet the </a:t>
            </a:r>
            <a:r>
              <a:rPr lang="en-US" dirty="0" err="1"/>
              <a:t>infrastruc</a:t>
            </a:r>
            <a:r>
              <a:rPr lang="en-US" dirty="0"/>
              <a:t>- </a:t>
            </a:r>
            <a:r>
              <a:rPr lang="en-US" dirty="0" err="1"/>
              <a:t>ture</a:t>
            </a:r>
            <a:r>
              <a:rPr lang="en-US" dirty="0"/>
              <a:t> goals of latency, performance, and fault tolerance, for instance, while reducing power consumption. With the use of simple techniques, such as shutting down links and devices intelligently in response to traffic load dynamics, data center operators can save up to 50% of the network energy in normal traffic conditions [273]. </a:t>
            </a:r>
          </a:p>
        </p:txBody>
      </p:sp>
    </p:spTree>
    <p:extLst>
      <p:ext uri="{BB962C8B-B14F-4D97-AF65-F5344CB8AC3E}">
        <p14:creationId xmlns:p14="http://schemas.microsoft.com/office/powerpoint/2010/main" val="2631144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TotalTime>
  <Words>4374</Words>
  <Application>Microsoft Office PowerPoint</Application>
  <PresentationFormat>On-screen Show (4:3)</PresentationFormat>
  <Paragraphs>51</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SDN Lecture</vt:lpstr>
      <vt:lpstr>PowerPoint Presentation</vt:lpstr>
      <vt:lpstr>PowerPoint Presentation</vt:lpstr>
      <vt:lpstr>PowerPoint Presentation</vt:lpstr>
      <vt:lpstr>PowerPoint Presentation</vt:lpstr>
      <vt:lpstr>PowerPoint Presentation</vt:lpstr>
      <vt:lpstr>PowerPoint Presentation</vt:lpstr>
      <vt:lpstr>Traffic engineering </vt:lpstr>
      <vt:lpstr>Traffic engineering </vt:lpstr>
      <vt:lpstr>Traffic engineering </vt:lpstr>
      <vt:lpstr>Traffic engineering </vt:lpstr>
      <vt:lpstr>Mobility &amp; wireless  </vt:lpstr>
      <vt:lpstr>PowerPoint Presentation</vt:lpstr>
      <vt:lpstr>PowerPoint Presentation</vt:lpstr>
      <vt:lpstr>PowerPoint Presentation</vt:lpstr>
      <vt:lpstr>Measurement &amp; monitoring </vt:lpstr>
      <vt:lpstr>Measurement &amp; monitoring </vt:lpstr>
      <vt:lpstr>Measurement &amp; monitoring </vt:lpstr>
      <vt:lpstr>Measurement &amp; monitoring </vt:lpstr>
      <vt:lpstr>Security &amp; Dependability  </vt:lpstr>
      <vt:lpstr>PowerPoint Presentation</vt:lpstr>
      <vt:lpstr>PowerPoint Presentation</vt:lpstr>
      <vt:lpstr>PowerPoint Presentation</vt:lpstr>
      <vt:lpstr>Data Center Networking  </vt:lpstr>
      <vt:lpstr>PowerPoint Presentation</vt:lpstr>
      <vt:lpstr>PowerPoint Presentation</vt:lpstr>
      <vt:lpstr>PowerPoint Presentation</vt:lpstr>
      <vt:lpstr>Towards SDN App Stores  </vt:lpstr>
      <vt:lpstr>PowerPoint Presentation</vt:lpstr>
    </vt:vector>
  </TitlesOfParts>
  <Company>Kent State Universoty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SDN Lecture 7</dc:title>
  <dc:creator>Maha Allouzi</dc:creator>
  <cp:lastModifiedBy>8p</cp:lastModifiedBy>
  <cp:revision>8</cp:revision>
  <dcterms:created xsi:type="dcterms:W3CDTF">2015-01-03T22:43:52Z</dcterms:created>
  <dcterms:modified xsi:type="dcterms:W3CDTF">2017-04-08T06:57:08Z</dcterms:modified>
</cp:coreProperties>
</file>