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6.xml" ContentType="application/vnd.openxmlformats-officedocument.presentationml.notesSlide+xml"/>
  <Override PartName="/ppt/tags/tag41.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4"/>
  </p:sldMasterIdLst>
  <p:notesMasterIdLst>
    <p:notesMasterId r:id="rId15"/>
  </p:notesMasterIdLst>
  <p:handoutMasterIdLst>
    <p:handoutMasterId r:id="rId16"/>
  </p:handoutMasterIdLst>
  <p:sldIdLst>
    <p:sldId id="256" r:id="rId5"/>
    <p:sldId id="259" r:id="rId6"/>
    <p:sldId id="260" r:id="rId7"/>
    <p:sldId id="261" r:id="rId8"/>
    <p:sldId id="262" r:id="rId9"/>
    <p:sldId id="268" r:id="rId10"/>
    <p:sldId id="264" r:id="rId11"/>
    <p:sldId id="269" r:id="rId12"/>
    <p:sldId id="267" r:id="rId13"/>
    <p:sldId id="257" r:id="rId14"/>
  </p:sldIdLst>
  <p:sldSz cx="9144000" cy="6858000" type="screen4x3"/>
  <p:notesSz cx="6858000" cy="9144000"/>
  <p:custDataLst>
    <p:tags r:id="rId17"/>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3F54"/>
    <a:srgbClr val="CECECE"/>
    <a:srgbClr val="998F57"/>
    <a:srgbClr val="7B7B7B"/>
    <a:srgbClr val="ADB7C3"/>
    <a:srgbClr val="5D5936"/>
    <a:srgbClr val="2576B7"/>
    <a:srgbClr val="C77709"/>
    <a:srgbClr val="25BCB7"/>
    <a:srgbClr val="D17D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036" autoAdjust="0"/>
    <p:restoredTop sz="90335" autoAdjust="0"/>
  </p:normalViewPr>
  <p:slideViewPr>
    <p:cSldViewPr snapToObjects="1">
      <p:cViewPr>
        <p:scale>
          <a:sx n="100" d="100"/>
          <a:sy n="100" d="100"/>
        </p:scale>
        <p:origin x="-630" y="-174"/>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20/12/2012</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a:p>
        </p:txBody>
      </p:sp>
    </p:spTree>
    <p:extLst>
      <p:ext uri="{BB962C8B-B14F-4D97-AF65-F5344CB8AC3E}">
        <p14:creationId xmlns:p14="http://schemas.microsoft.com/office/powerpoint/2010/main" val="29757047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extLst>
      <p:ext uri="{BB962C8B-B14F-4D97-AF65-F5344CB8AC3E}">
        <p14:creationId xmlns:p14="http://schemas.microsoft.com/office/powerpoint/2010/main" val="41008380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a:p>
        </p:txBody>
      </p:sp>
    </p:spTree>
    <p:extLst>
      <p:ext uri="{BB962C8B-B14F-4D97-AF65-F5344CB8AC3E}">
        <p14:creationId xmlns:p14="http://schemas.microsoft.com/office/powerpoint/2010/main" val="40838547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a:p>
        </p:txBody>
      </p:sp>
    </p:spTree>
    <p:extLst>
      <p:ext uri="{BB962C8B-B14F-4D97-AF65-F5344CB8AC3E}">
        <p14:creationId xmlns:p14="http://schemas.microsoft.com/office/powerpoint/2010/main" val="2582732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val="1376657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extLst>
      <p:ext uri="{BB962C8B-B14F-4D97-AF65-F5344CB8AC3E}">
        <p14:creationId xmlns:p14="http://schemas.microsoft.com/office/powerpoint/2010/main" val="4207175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extLst>
      <p:ext uri="{BB962C8B-B14F-4D97-AF65-F5344CB8AC3E}">
        <p14:creationId xmlns:p14="http://schemas.microsoft.com/office/powerpoint/2010/main" val="2253616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extLst>
      <p:ext uri="{BB962C8B-B14F-4D97-AF65-F5344CB8AC3E}">
        <p14:creationId xmlns:p14="http://schemas.microsoft.com/office/powerpoint/2010/main" val="946088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val="2743482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extLst>
      <p:ext uri="{BB962C8B-B14F-4D97-AF65-F5344CB8AC3E}">
        <p14:creationId xmlns:p14="http://schemas.microsoft.com/office/powerpoint/2010/main" val="3531528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extLst>
      <p:ext uri="{BB962C8B-B14F-4D97-AF65-F5344CB8AC3E}">
        <p14:creationId xmlns:p14="http://schemas.microsoft.com/office/powerpoint/2010/main" val="2831977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extLst>
      <p:ext uri="{BB962C8B-B14F-4D97-AF65-F5344CB8AC3E}">
        <p14:creationId xmlns:p14="http://schemas.microsoft.com/office/powerpoint/2010/main" val="2415222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extLst>
      <p:ext uri="{BB962C8B-B14F-4D97-AF65-F5344CB8AC3E}">
        <p14:creationId xmlns:p14="http://schemas.microsoft.com/office/powerpoint/2010/main" val="28273766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00620067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61689366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8500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l"/>
              <a:r>
                <a:rPr lang="en-CA" sz="1000" dirty="0" smtClean="0"/>
                <a:t>Info-Tech Research Group</a:t>
              </a:r>
              <a:endParaRPr lang="en-CA" sz="1000" dirty="0"/>
            </a:p>
          </p:txBody>
        </p:sp>
        <p:sp>
          <p:nvSpPr>
            <p:cNvPr id="10" name="Rectangle 9"/>
            <p:cNvSpPr/>
            <p:nvPr userDrawn="1"/>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grpSp>
    </p:spTree>
  </p:cSld>
  <p:clrMap bg1="lt1" tx1="dk1" bg2="lt2" tx2="dk2" accent1="accent1" accent2="accent2" accent3="accent3" accent4="accent4" accent5="accent5" accent6="accent6" hlink="hlink" folHlink="folHlink"/>
  <p:sldLayoutIdLst>
    <p:sldLayoutId id="2147483673" r:id="rId1"/>
    <p:sldLayoutId id="2147483695" r:id="rId2"/>
    <p:sldLayoutId id="2147483697" r:id="rId3"/>
    <p:sldLayoutId id="2147483698" r:id="rId4"/>
    <p:sldLayoutId id="2147483699" r:id="rId5"/>
    <p:sldLayoutId id="2147483701" r:id="rId6"/>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it-storyboard-prepare-for-software-defined-networking-sdn?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15.png"/><Relationship Id="rId4" Type="http://schemas.openxmlformats.org/officeDocument/2006/relationships/hyperlink" Target="http://www.infotech.com/research/it-storyboard-prepare-for-software-defined-networking-sdn?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4.gif"/><Relationship Id="rId4" Type="http://schemas.openxmlformats.org/officeDocument/2006/relationships/hyperlink" Target="http://www.infotech.com/research/it-storyboard-prepare-for-software-defined-networking-sdn?utm_source=SS_Sample&amp;utm_medium=Collateral&amp;utm_campaign=Collateral" TargetMode="External"/></Relationships>
</file>

<file path=ppt/slides/_rels/slide3.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hyperlink" Target="http://www.infotech.com/research/ss/it-vendor-landscape-data-center-networking" TargetMode="External"/><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notesSlide" Target="../notesSlides/notesSlide3.xml"/><Relationship Id="rId42" Type="http://schemas.openxmlformats.org/officeDocument/2006/relationships/hyperlink" Target="http://www.infotech.com/research/ss/it-vendor-landscape-wan-optimization" TargetMode="Externa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slideLayout" Target="../slideLayouts/slideLayout2.xml"/><Relationship Id="rId38" Type="http://schemas.openxmlformats.org/officeDocument/2006/relationships/hyperlink" Target="http://www.infotech.com/research/ss/craft-a-converged-data-center-networking-strategy" TargetMode="External"/><Relationship Id="rId46" Type="http://schemas.openxmlformats.org/officeDocument/2006/relationships/image" Target="../media/image4.gif"/><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41" Type="http://schemas.openxmlformats.org/officeDocument/2006/relationships/hyperlink" Target="http://www.infotech.com/research/ss/it-vendor-landscape-enterprise-lan" TargetMode="Externa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image" Target="../media/image5.emf"/><Relationship Id="rId40" Type="http://schemas.openxmlformats.org/officeDocument/2006/relationships/hyperlink" Target="http://www.infotech.com/research/ss/select-the-right-wlan-vendor" TargetMode="External"/><Relationship Id="rId45" Type="http://schemas.openxmlformats.org/officeDocument/2006/relationships/hyperlink" Target="http://www.infotech.com/research/it-storyboard-prepare-for-software-defined-networking-sdn?utm_source=SS_Sample&amp;utm_medium=Collateral&amp;utm_campaign=Collateral" TargetMode="Externa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oleObject" Target="../embeddings/oleObject1.bin"/><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4" Type="http://schemas.openxmlformats.org/officeDocument/2006/relationships/image" Target="../media/image7.jpeg"/><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image" Target="../media/image6.jpeg"/><Relationship Id="rId43" Type="http://schemas.openxmlformats.org/officeDocument/2006/relationships/hyperlink" Target="http://www.infotech.com/research/ss/it-build-the-enterprise-access-network-of-the-futur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nfotech.com/research/it-storyboard-prepare-for-software-defined-networking-sdn?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4.gif"/><Relationship Id="rId5" Type="http://schemas.openxmlformats.org/officeDocument/2006/relationships/hyperlink" Target="http://www.infotech.com/research/it-storyboard-prepare-for-software-defined-networking-sdn?utm_source=SS_Sample&amp;utm_medium=Collateral&amp;utm_campaign=Collateral" TargetMode="Externa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8" Type="http://schemas.openxmlformats.org/officeDocument/2006/relationships/tags" Target="../tags/tag39.xml"/><Relationship Id="rId13" Type="http://schemas.openxmlformats.org/officeDocument/2006/relationships/image" Target="../media/image5.emf"/><Relationship Id="rId18" Type="http://schemas.openxmlformats.org/officeDocument/2006/relationships/hyperlink" Target="http://www.infotech.com/research/it-storyboard-prepare-for-software-defined-networking-sdn?utm_source=SS_Sample&amp;utm_medium=Collateral&amp;utm_campaign=Collateral" TargetMode="External"/><Relationship Id="rId3" Type="http://schemas.openxmlformats.org/officeDocument/2006/relationships/tags" Target="../tags/tag34.xml"/><Relationship Id="rId7" Type="http://schemas.openxmlformats.org/officeDocument/2006/relationships/tags" Target="../tags/tag38.xml"/><Relationship Id="rId12" Type="http://schemas.openxmlformats.org/officeDocument/2006/relationships/oleObject" Target="../embeddings/oleObject2.bin"/><Relationship Id="rId17" Type="http://schemas.openxmlformats.org/officeDocument/2006/relationships/image" Target="../media/image12.png"/><Relationship Id="rId2" Type="http://schemas.openxmlformats.org/officeDocument/2006/relationships/tags" Target="../tags/tag33.xml"/><Relationship Id="rId16" Type="http://schemas.openxmlformats.org/officeDocument/2006/relationships/image" Target="../media/image11.wmf"/><Relationship Id="rId1" Type="http://schemas.openxmlformats.org/officeDocument/2006/relationships/vmlDrawing" Target="../drawings/vmlDrawing2.vml"/><Relationship Id="rId6" Type="http://schemas.openxmlformats.org/officeDocument/2006/relationships/tags" Target="../tags/tag37.xml"/><Relationship Id="rId11" Type="http://schemas.openxmlformats.org/officeDocument/2006/relationships/notesSlide" Target="../notesSlides/notesSlide6.xml"/><Relationship Id="rId5" Type="http://schemas.openxmlformats.org/officeDocument/2006/relationships/tags" Target="../tags/tag36.xml"/><Relationship Id="rId15" Type="http://schemas.openxmlformats.org/officeDocument/2006/relationships/image" Target="../media/image10.wmf"/><Relationship Id="rId10" Type="http://schemas.openxmlformats.org/officeDocument/2006/relationships/slideLayout" Target="../slideLayouts/slideLayout5.xml"/><Relationship Id="rId19" Type="http://schemas.openxmlformats.org/officeDocument/2006/relationships/image" Target="../media/image4.gif"/><Relationship Id="rId4" Type="http://schemas.openxmlformats.org/officeDocument/2006/relationships/tags" Target="../tags/tag35.xml"/><Relationship Id="rId9" Type="http://schemas.openxmlformats.org/officeDocument/2006/relationships/tags" Target="../tags/tag40.xml"/><Relationship Id="rId1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4.gif"/><Relationship Id="rId2" Type="http://schemas.openxmlformats.org/officeDocument/2006/relationships/slideLayout" Target="../slideLayouts/slideLayout5.xml"/><Relationship Id="rId1" Type="http://schemas.openxmlformats.org/officeDocument/2006/relationships/tags" Target="../tags/tag41.xml"/><Relationship Id="rId6" Type="http://schemas.openxmlformats.org/officeDocument/2006/relationships/hyperlink" Target="http://www.infotech.com/research/it-storyboard-prepare-for-software-defined-networking-sdn?utm_source=SS_Sample&amp;utm_medium=Collateral&amp;utm_campaign=Collateral" TargetMode="External"/><Relationship Id="rId5" Type="http://schemas.openxmlformats.org/officeDocument/2006/relationships/image" Target="../media/image14.wmf"/><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image" Target="../media/image10.wmf"/><Relationship Id="rId7" Type="http://schemas.openxmlformats.org/officeDocument/2006/relationships/hyperlink" Target="http://www.infotech.com/research/it-storyboard-prepare-for-software-defined-networking-sdn?utm_source=SS_Sample&amp;utm_medium=Collateral&amp;utm_campaign=Collateral"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12.png"/><Relationship Id="rId5" Type="http://schemas.openxmlformats.org/officeDocument/2006/relationships/image" Target="../media/image3.png"/><Relationship Id="rId4" Type="http://schemas.openxmlformats.org/officeDocument/2006/relationships/image" Target="../media/image11.wmf"/></Relationships>
</file>

<file path=ppt/slides/_rels/slide9.xml.rels><?xml version="1.0" encoding="UTF-8" standalone="yes"?>
<Relationships xmlns="http://schemas.openxmlformats.org/package/2006/relationships"><Relationship Id="rId3" Type="http://schemas.openxmlformats.org/officeDocument/2006/relationships/hyperlink" Target="http://www.infotech.com/research/it-storyboard-prepare-for-software-defined-networking-sdn?utm_source=SS_Sample&amp;utm_medium=Collateral&amp;utm_campaign=Collateral"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CA" dirty="0"/>
              <a:t>Prepare for Software Defined Networking (SDN)</a:t>
            </a:r>
            <a:endParaRPr lang="en-US" dirty="0"/>
          </a:p>
          <a:p>
            <a:pPr lvl="0"/>
            <a:endParaRPr lang="en-US" dirty="0" smtClean="0"/>
          </a:p>
        </p:txBody>
      </p:sp>
      <p:sp>
        <p:nvSpPr>
          <p:cNvPr id="8" name="Text Placeholder 7"/>
          <p:cNvSpPr>
            <a:spLocks noGrp="1"/>
          </p:cNvSpPr>
          <p:nvPr>
            <p:ph type="body" sz="quarter" idx="16"/>
          </p:nvPr>
        </p:nvSpPr>
        <p:spPr>
          <a:xfrm>
            <a:off x="774700" y="3897052"/>
            <a:ext cx="7467600" cy="508000"/>
          </a:xfrm>
        </p:spPr>
        <p:txBody>
          <a:bodyPr/>
          <a:lstStyle/>
          <a:p>
            <a:r>
              <a:rPr lang="en-CA" dirty="0"/>
              <a:t>SDN will revolutionize networking (when it matures)</a:t>
            </a:r>
          </a:p>
          <a:p>
            <a:endParaRPr lang="en-CA" dirty="0"/>
          </a:p>
        </p:txBody>
      </p:sp>
      <p:grpSp>
        <p:nvGrpSpPr>
          <p:cNvPr id="10" name="Group 9"/>
          <p:cNvGrpSpPr/>
          <p:nvPr/>
        </p:nvGrpSpPr>
        <p:grpSpPr>
          <a:xfrm>
            <a:off x="0" y="5223073"/>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pic>
          <p:nvPicPr>
            <p:cNvPr id="6" name="Picture 5" descr="sample-titlebar-itrgNEW.gif"/>
            <p:cNvPicPr>
              <a:picLocks noChangeAspect="1"/>
            </p:cNvPicPr>
            <p:nvPr/>
          </p:nvPicPr>
          <p:blipFill>
            <a:blip r:embed="rId4" cstate="print"/>
            <a:srcRect l="79925" t="59366"/>
            <a:stretch>
              <a:fillRect/>
            </a:stretch>
          </p:blipFill>
          <p:spPr>
            <a:xfrm>
              <a:off x="7308304" y="6266557"/>
              <a:ext cx="1835696" cy="591443"/>
            </a:xfrm>
            <a:prstGeom prst="rect">
              <a:avLst/>
            </a:prstGeom>
          </p:spPr>
        </p:pic>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1997 - 2012 Info-Tech Research Group</a:t>
              </a:r>
              <a:endParaRPr lang="en-CA" sz="800" dirty="0">
                <a:solidFill>
                  <a:schemeClr val="bg1">
                    <a:lumMod val="65000"/>
                  </a:schemeClr>
                </a:solidFill>
              </a:endParaRPr>
            </a:p>
          </p:txBody>
        </p:sp>
      </p:gr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6057900"/>
            <a:ext cx="9144000" cy="8001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a:hlinkClick r:id="rId4"/>
          </p:cNvPr>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2756"/>
            <a:ext cx="8620124" cy="657225"/>
          </a:xfrm>
        </p:spPr>
        <p:txBody>
          <a:bodyPr/>
          <a:lstStyle/>
          <a:p>
            <a:r>
              <a:rPr lang="en-US" sz="1400" dirty="0" smtClean="0"/>
              <a:t>Enterprise networks are becoming increasingly complex due to the advancement of networking technologies and hardware appliances in the past decade. Discover the capabilities of software defined networking (SDN) as an emerging approach to modernize your network.</a:t>
            </a:r>
            <a:endParaRPr lang="en-CA" sz="1400"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p:txBody>
          <a:bodyPr/>
          <a:lstStyle/>
          <a:p>
            <a:r>
              <a:rPr lang="en-CA" dirty="0" smtClean="0"/>
              <a:t>Organizations planning for network modernization in the coming years.</a:t>
            </a:r>
          </a:p>
          <a:p>
            <a:endParaRPr lang="en-CA" dirty="0" smtClean="0"/>
          </a:p>
          <a:p>
            <a:r>
              <a:rPr lang="en-CA" dirty="0" smtClean="0"/>
              <a:t>CTO’s, infrastructure managers, and network professionals looking to understand the upcoming impact of SDN.</a:t>
            </a:r>
          </a:p>
          <a:p>
            <a:endParaRPr lang="en-CA" dirty="0" smtClean="0"/>
          </a:p>
          <a:p>
            <a:r>
              <a:rPr lang="en-CA" dirty="0" smtClean="0"/>
              <a:t>CIO’s who want to prepare their organization for evaluation and eventual deployment of SDN.</a:t>
            </a:r>
          </a:p>
          <a:p>
            <a:endParaRPr lang="en-CA" dirty="0" smtClean="0"/>
          </a:p>
        </p:txBody>
      </p:sp>
      <p:sp>
        <p:nvSpPr>
          <p:cNvPr id="12" name="Text Placeholder 11"/>
          <p:cNvSpPr>
            <a:spLocks noGrp="1"/>
          </p:cNvSpPr>
          <p:nvPr>
            <p:ph type="body" sz="quarter" idx="23"/>
          </p:nvPr>
        </p:nvSpPr>
        <p:spPr/>
        <p:txBody>
          <a:bodyPr/>
          <a:lstStyle/>
          <a:p>
            <a:r>
              <a:rPr lang="en-CA" dirty="0" smtClean="0"/>
              <a:t>Understand the concept and business drivers of Software Defined Networks.</a:t>
            </a:r>
          </a:p>
          <a:p>
            <a:endParaRPr lang="en-CA" dirty="0" smtClean="0"/>
          </a:p>
          <a:p>
            <a:r>
              <a:rPr lang="en-CA" dirty="0" smtClean="0"/>
              <a:t>Assess the state of SDN standards and technologies.</a:t>
            </a:r>
          </a:p>
          <a:p>
            <a:endParaRPr lang="en-CA" dirty="0" smtClean="0"/>
          </a:p>
          <a:p>
            <a:r>
              <a:rPr lang="en-CA" dirty="0" smtClean="0"/>
              <a:t>Decide when to start investing in SDN.</a:t>
            </a:r>
          </a:p>
          <a:p>
            <a:endParaRPr lang="en-CA" dirty="0" smtClean="0"/>
          </a:p>
          <a:p>
            <a:r>
              <a:rPr lang="en-CA" dirty="0" smtClean="0"/>
              <a:t>Plan for SDN’s impact on people and processes.</a:t>
            </a:r>
            <a:endParaRPr lang="en-CA" dirty="0"/>
          </a:p>
        </p:txBody>
      </p:sp>
      <p:sp>
        <p:nvSpPr>
          <p:cNvPr id="8" name="TextBox 7"/>
          <p:cNvSpPr txBox="1"/>
          <p:nvPr/>
        </p:nvSpPr>
        <p:spPr>
          <a:xfrm>
            <a:off x="249302" y="2168860"/>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2168860"/>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cxnSp>
        <p:nvCxnSpPr>
          <p:cNvPr id="13" name="Straight Connector 12"/>
          <p:cNvCxnSpPr/>
          <p:nvPr/>
        </p:nvCxnSpPr>
        <p:spPr>
          <a:xfrm rot="5400000">
            <a:off x="3383876" y="3695725"/>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 13"/>
          <p:cNvGrpSpPr/>
          <p:nvPr/>
        </p:nvGrpSpPr>
        <p:grpSpPr>
          <a:xfrm>
            <a:off x="359532" y="5409220"/>
            <a:ext cx="8491536" cy="838201"/>
            <a:chOff x="328613" y="4509120"/>
            <a:chExt cx="8491536" cy="838201"/>
          </a:xfrm>
        </p:grpSpPr>
        <p:sp>
          <p:nvSpPr>
            <p:cNvPr id="15" name="Rounded Rectangle 14"/>
            <p:cNvSpPr/>
            <p:nvPr/>
          </p:nvSpPr>
          <p:spPr>
            <a:xfrm>
              <a:off x="328613" y="4509120"/>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0" algn="l"/>
              <a:r>
                <a:rPr lang="en-CA" sz="1200" dirty="0" smtClean="0">
                  <a:solidFill>
                    <a:schemeClr val="tx1"/>
                  </a:solidFill>
                </a:rPr>
                <a:t>Software Defined Network technologies are getting substantial investment from leading vendors and close attention from academic researchers. While “version 1” is now appearing in the market in late 2012, the path to enterprise-tested, mature “version 2” products will be short.</a:t>
              </a:r>
            </a:p>
          </p:txBody>
        </p:sp>
        <p:pic>
          <p:nvPicPr>
            <p:cNvPr id="16" name="Picture 15" descr="insight.png"/>
            <p:cNvPicPr>
              <a:picLocks noChangeAspect="1"/>
            </p:cNvPicPr>
            <p:nvPr/>
          </p:nvPicPr>
          <p:blipFill>
            <a:blip r:embed="rId3" cstate="print"/>
            <a:stretch>
              <a:fillRect/>
            </a:stretch>
          </p:blipFill>
          <p:spPr>
            <a:xfrm>
              <a:off x="328613" y="4509120"/>
              <a:ext cx="1000207" cy="838201"/>
            </a:xfrm>
            <a:prstGeom prst="rect">
              <a:avLst/>
            </a:prstGeom>
          </p:spPr>
        </p:pic>
      </p:grpSp>
      <p:pic>
        <p:nvPicPr>
          <p:cNvPr id="14" name="Picture 13"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629670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6" descr="Stock Photo: Steel gear wheels"/>
          <p:cNvPicPr>
            <a:picLocks noChangeAspect="1" noChangeArrowheads="1"/>
          </p:cNvPicPr>
          <p:nvPr>
            <p:custDataLst>
              <p:tags r:id="rId2"/>
            </p:custDataLst>
          </p:nvPr>
        </p:nvPicPr>
        <p:blipFill>
          <a:blip r:embed="rId35" cstate="print"/>
          <a:stretch>
            <a:fillRect/>
          </a:stretch>
        </p:blipFill>
        <p:spPr bwMode="auto">
          <a:xfrm rot="17031072">
            <a:off x="5221731" y="1338328"/>
            <a:ext cx="1752600" cy="2333544"/>
          </a:xfrm>
          <a:prstGeom prst="rect">
            <a:avLst/>
          </a:prstGeom>
          <a:noFill/>
        </p:spPr>
      </p:pic>
      <p:cxnSp>
        <p:nvCxnSpPr>
          <p:cNvPr id="35" name="Straight Connector 34"/>
          <p:cNvCxnSpPr/>
          <p:nvPr>
            <p:custDataLst>
              <p:tags r:id="rId3"/>
            </p:custDataLst>
          </p:nvPr>
        </p:nvCxnSpPr>
        <p:spPr>
          <a:xfrm flipV="1">
            <a:off x="4572511" y="4345872"/>
            <a:ext cx="0" cy="972108"/>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34" name="Picture 6" descr="Stock Photo: Steel gear wheels"/>
          <p:cNvPicPr>
            <a:picLocks noChangeAspect="1" noChangeArrowheads="1"/>
          </p:cNvPicPr>
          <p:nvPr>
            <p:custDataLst>
              <p:tags r:id="rId4"/>
            </p:custDataLst>
          </p:nvPr>
        </p:nvPicPr>
        <p:blipFill>
          <a:blip r:embed="rId35" cstate="print"/>
          <a:stretch>
            <a:fillRect/>
          </a:stretch>
        </p:blipFill>
        <p:spPr bwMode="auto">
          <a:xfrm rot="15295402">
            <a:off x="5777481" y="4128959"/>
            <a:ext cx="1752600" cy="2333544"/>
          </a:xfrm>
          <a:prstGeom prst="rect">
            <a:avLst/>
          </a:prstGeom>
          <a:noFill/>
        </p:spPr>
      </p:pic>
      <p:graphicFrame>
        <p:nvGraphicFramePr>
          <p:cNvPr id="160" name="Object 159" hidden="1"/>
          <p:cNvGraphicFramePr>
            <a:graphicFrameLocks noChangeAspect="1"/>
          </p:cNvGraphicFramePr>
          <p:nvPr>
            <p:custDataLst>
              <p:tags r:id="rId5"/>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40" name="think-cell Slide" r:id="rId36" imgW="270" imgH="270" progId="TCLayout.ActiveDocument.1">
                  <p:embed/>
                </p:oleObj>
              </mc:Choice>
              <mc:Fallback>
                <p:oleObj name="think-cell Slide" r:id="rId36" imgW="270" imgH="270" progId="TCLayout.ActiveDocument.1">
                  <p:embed/>
                  <p:pic>
                    <p:nvPicPr>
                      <p:cNvPr id="0" name=""/>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65" name="Picture 6" descr="Stock Photo: Steel gear wheels"/>
          <p:cNvPicPr>
            <a:picLocks noChangeAspect="1" noChangeArrowheads="1"/>
          </p:cNvPicPr>
          <p:nvPr>
            <p:custDataLst>
              <p:tags r:id="rId6"/>
            </p:custDataLst>
          </p:nvPr>
        </p:nvPicPr>
        <p:blipFill>
          <a:blip r:embed="rId35" cstate="print"/>
          <a:stretch>
            <a:fillRect/>
          </a:stretch>
        </p:blipFill>
        <p:spPr bwMode="auto">
          <a:xfrm rot="5400000">
            <a:off x="1812950" y="4302860"/>
            <a:ext cx="1752600" cy="2333544"/>
          </a:xfrm>
          <a:prstGeom prst="rect">
            <a:avLst/>
          </a:prstGeom>
          <a:noFill/>
        </p:spPr>
      </p:pic>
      <p:cxnSp>
        <p:nvCxnSpPr>
          <p:cNvPr id="180" name="Straight Connector 179"/>
          <p:cNvCxnSpPr/>
          <p:nvPr>
            <p:custDataLst>
              <p:tags r:id="rId7"/>
            </p:custDataLst>
          </p:nvPr>
        </p:nvCxnSpPr>
        <p:spPr>
          <a:xfrm flipV="1">
            <a:off x="4572511" y="2967240"/>
            <a:ext cx="0" cy="97210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7" name="TextBox 166"/>
          <p:cNvSpPr txBox="1"/>
          <p:nvPr>
            <p:custDataLst>
              <p:tags r:id="rId8"/>
            </p:custDataLst>
          </p:nvPr>
        </p:nvSpPr>
        <p:spPr>
          <a:xfrm>
            <a:off x="3845786" y="4155467"/>
            <a:ext cx="1453450" cy="461665"/>
          </a:xfrm>
          <a:prstGeom prst="rect">
            <a:avLst/>
          </a:prstGeom>
          <a:solidFill>
            <a:schemeClr val="bg1"/>
          </a:solidFill>
          <a:ln>
            <a:noFill/>
          </a:ln>
        </p:spPr>
        <p:txBody>
          <a:bodyPr wrap="square" rtlCol="0">
            <a:spAutoFit/>
          </a:bodyPr>
          <a:lstStyle/>
          <a:p>
            <a:pPr algn="ctr"/>
            <a:r>
              <a:rPr lang="en-US" sz="1200" b="1" dirty="0" smtClean="0">
                <a:solidFill>
                  <a:srgbClr val="333333"/>
                </a:solidFill>
              </a:rPr>
              <a:t>Network</a:t>
            </a:r>
          </a:p>
          <a:p>
            <a:pPr algn="ctr"/>
            <a:r>
              <a:rPr lang="en-US" sz="1200" b="1" dirty="0" smtClean="0">
                <a:solidFill>
                  <a:srgbClr val="333333"/>
                </a:solidFill>
              </a:rPr>
              <a:t>Strategy</a:t>
            </a:r>
            <a:endParaRPr lang="en-US" sz="1200" b="1" dirty="0">
              <a:solidFill>
                <a:srgbClr val="333333"/>
              </a:solidFill>
            </a:endParaRPr>
          </a:p>
        </p:txBody>
      </p:sp>
      <p:cxnSp>
        <p:nvCxnSpPr>
          <p:cNvPr id="183" name="Straight Connector 182"/>
          <p:cNvCxnSpPr>
            <a:stCxn id="5" idx="3"/>
          </p:cNvCxnSpPr>
          <p:nvPr>
            <p:custDataLst>
              <p:tags r:id="rId9"/>
            </p:custDataLst>
          </p:nvPr>
        </p:nvCxnSpPr>
        <p:spPr>
          <a:xfrm flipV="1">
            <a:off x="2784733" y="3956476"/>
            <a:ext cx="2219315" cy="1258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custDataLst>
              <p:tags r:id="rId10"/>
            </p:custDataLst>
          </p:nvPr>
        </p:nvCxnSpPr>
        <p:spPr>
          <a:xfrm flipV="1">
            <a:off x="2455973" y="2760654"/>
            <a:ext cx="4136986" cy="2333544"/>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62" name="Picture 6" descr="Stock Photo: Steel gear wheels"/>
          <p:cNvPicPr>
            <a:picLocks noChangeAspect="1" noChangeArrowheads="1"/>
          </p:cNvPicPr>
          <p:nvPr>
            <p:custDataLst>
              <p:tags r:id="rId11"/>
            </p:custDataLst>
          </p:nvPr>
        </p:nvPicPr>
        <p:blipFill>
          <a:blip r:embed="rId35" cstate="print"/>
          <a:stretch>
            <a:fillRect/>
          </a:stretch>
        </p:blipFill>
        <p:spPr bwMode="auto">
          <a:xfrm rot="5400000">
            <a:off x="2281002" y="1338328"/>
            <a:ext cx="1752600" cy="2333544"/>
          </a:xfrm>
          <a:prstGeom prst="rect">
            <a:avLst/>
          </a:prstGeom>
          <a:noFill/>
        </p:spPr>
      </p:pic>
      <p:pic>
        <p:nvPicPr>
          <p:cNvPr id="164" name="Picture 6" descr="Stock Photo: Steel gear wheels"/>
          <p:cNvPicPr>
            <a:picLocks noChangeAspect="1" noChangeArrowheads="1"/>
          </p:cNvPicPr>
          <p:nvPr>
            <p:custDataLst>
              <p:tags r:id="rId12"/>
            </p:custDataLst>
          </p:nvPr>
        </p:nvPicPr>
        <p:blipFill>
          <a:blip r:embed="rId35" cstate="print"/>
          <a:stretch>
            <a:fillRect/>
          </a:stretch>
        </p:blipFill>
        <p:spPr bwMode="auto">
          <a:xfrm rot="5400000">
            <a:off x="5010591" y="4290657"/>
            <a:ext cx="1752600" cy="2333544"/>
          </a:xfrm>
          <a:prstGeom prst="rect">
            <a:avLst/>
          </a:prstGeom>
          <a:noFill/>
        </p:spPr>
      </p:pic>
      <p:cxnSp>
        <p:nvCxnSpPr>
          <p:cNvPr id="168" name="Straight Connector 167"/>
          <p:cNvCxnSpPr/>
          <p:nvPr>
            <p:custDataLst>
              <p:tags r:id="rId13"/>
            </p:custDataLst>
          </p:nvPr>
        </p:nvCxnSpPr>
        <p:spPr>
          <a:xfrm>
            <a:off x="2688642" y="2940059"/>
            <a:ext cx="3671648" cy="1641069"/>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61" name="Picture 6" descr="Stock Photo: Steel gear wheels"/>
          <p:cNvPicPr>
            <a:picLocks noChangeAspect="1" noChangeArrowheads="1"/>
          </p:cNvPicPr>
          <p:nvPr>
            <p:custDataLst>
              <p:tags r:id="rId14"/>
            </p:custDataLst>
          </p:nvPr>
        </p:nvPicPr>
        <p:blipFill>
          <a:blip r:embed="rId35" cstate="print"/>
          <a:stretch>
            <a:fillRect/>
          </a:stretch>
        </p:blipFill>
        <p:spPr bwMode="auto">
          <a:xfrm>
            <a:off x="6424467" y="2805508"/>
            <a:ext cx="1752600" cy="2333544"/>
          </a:xfrm>
          <a:prstGeom prst="rect">
            <a:avLst/>
          </a:prstGeom>
          <a:noFill/>
        </p:spPr>
      </p:pic>
      <p:pic>
        <p:nvPicPr>
          <p:cNvPr id="159" name="Picture 6" descr="Stock Photo: Steel gear wheels"/>
          <p:cNvPicPr>
            <a:picLocks noChangeAspect="1" noChangeArrowheads="1"/>
          </p:cNvPicPr>
          <p:nvPr>
            <p:custDataLst>
              <p:tags r:id="rId15"/>
            </p:custDataLst>
          </p:nvPr>
        </p:nvPicPr>
        <p:blipFill>
          <a:blip r:embed="rId35" cstate="print"/>
          <a:stretch>
            <a:fillRect/>
          </a:stretch>
        </p:blipFill>
        <p:spPr bwMode="auto">
          <a:xfrm>
            <a:off x="653898" y="2679632"/>
            <a:ext cx="1752600" cy="2333544"/>
          </a:xfrm>
          <a:prstGeom prst="rect">
            <a:avLst/>
          </a:prstGeom>
          <a:noFill/>
        </p:spPr>
      </p:pic>
      <p:sp>
        <p:nvSpPr>
          <p:cNvPr id="33" name="Text Placeholder 32"/>
          <p:cNvSpPr>
            <a:spLocks noGrp="1"/>
          </p:cNvSpPr>
          <p:nvPr>
            <p:ph type="body" sz="quarter" idx="19"/>
            <p:custDataLst>
              <p:tags r:id="rId16"/>
            </p:custDataLst>
          </p:nvPr>
        </p:nvSpPr>
        <p:spPr/>
        <p:txBody>
          <a:bodyPr/>
          <a:lstStyle/>
          <a:p>
            <a:r>
              <a:rPr lang="en-US" dirty="0" smtClean="0"/>
              <a:t>The enterprise network is the information highway.</a:t>
            </a:r>
            <a:endParaRPr lang="en-US" dirty="0"/>
          </a:p>
        </p:txBody>
      </p:sp>
      <p:sp>
        <p:nvSpPr>
          <p:cNvPr id="7" name="Title 6"/>
          <p:cNvSpPr>
            <a:spLocks noGrp="1"/>
          </p:cNvSpPr>
          <p:nvPr>
            <p:ph type="title"/>
            <p:custDataLst>
              <p:tags r:id="rId17"/>
            </p:custDataLst>
          </p:nvPr>
        </p:nvSpPr>
        <p:spPr/>
        <p:txBody>
          <a:bodyPr/>
          <a:lstStyle/>
          <a:p>
            <a:r>
              <a:rPr lang="en-CA" dirty="0" smtClean="0"/>
              <a:t>Follow the Info-Tech Enterprise Network Roadmap</a:t>
            </a:r>
            <a:endParaRPr lang="en-CA" dirty="0"/>
          </a:p>
        </p:txBody>
      </p:sp>
      <p:sp>
        <p:nvSpPr>
          <p:cNvPr id="3" name="Rounded Rectangle 2"/>
          <p:cNvSpPr/>
          <p:nvPr>
            <p:custDataLst>
              <p:tags r:id="rId18"/>
            </p:custDataLst>
          </p:nvPr>
        </p:nvSpPr>
        <p:spPr>
          <a:xfrm>
            <a:off x="392457" y="1772816"/>
            <a:ext cx="2392276" cy="1224136"/>
          </a:xfrm>
          <a:prstGeom prst="roundRect">
            <a:avLst/>
          </a:prstGeom>
          <a:ln w="31750"/>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b="1" i="1" u="sng" dirty="0" smtClean="0">
                <a:hlinkClick r:id="rId38"/>
              </a:rPr>
              <a:t>Craft a Converged Data Center Network Strategy</a:t>
            </a:r>
            <a:endParaRPr lang="en-US" sz="1200" i="1" dirty="0" smtClean="0"/>
          </a:p>
          <a:p>
            <a:pPr algn="ctr"/>
            <a:r>
              <a:rPr lang="en-US" sz="1200" dirty="0" smtClean="0"/>
              <a:t>Determine if a converged data center network is the right fit for your enterprise.</a:t>
            </a:r>
            <a:endParaRPr lang="en-US" sz="1200" dirty="0"/>
          </a:p>
        </p:txBody>
      </p:sp>
      <p:sp>
        <p:nvSpPr>
          <p:cNvPr id="4" name="Rounded Rectangle 3"/>
          <p:cNvSpPr/>
          <p:nvPr>
            <p:custDataLst>
              <p:tags r:id="rId19"/>
            </p:custDataLst>
          </p:nvPr>
        </p:nvSpPr>
        <p:spPr>
          <a:xfrm>
            <a:off x="3376373" y="1772816"/>
            <a:ext cx="2392276" cy="1224136"/>
          </a:xfrm>
          <a:prstGeom prst="roundRect">
            <a:avLst/>
          </a:prstGeom>
          <a:ln w="31750"/>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b="1" i="1" u="sng" dirty="0" smtClean="0">
                <a:hlinkClick r:id="rId39"/>
              </a:rPr>
              <a:t>Vendor Landscape: Data Center Networking</a:t>
            </a:r>
            <a:endParaRPr lang="en-US" sz="1200" b="1" i="1" u="sng" dirty="0" smtClean="0"/>
          </a:p>
          <a:p>
            <a:r>
              <a:rPr lang="en-US" sz="1200" dirty="0" smtClean="0">
                <a:solidFill>
                  <a:schemeClr val="tx1"/>
                </a:solidFill>
              </a:rPr>
              <a:t>Gain insight into which vendor best aligns with your organization’s data center needs.</a:t>
            </a:r>
            <a:endParaRPr lang="en-US" sz="1200" dirty="0"/>
          </a:p>
        </p:txBody>
      </p:sp>
      <p:sp>
        <p:nvSpPr>
          <p:cNvPr id="5" name="Rounded Rectangle 4"/>
          <p:cNvSpPr/>
          <p:nvPr>
            <p:custDataLst>
              <p:tags r:id="rId20"/>
            </p:custDataLst>
          </p:nvPr>
        </p:nvSpPr>
        <p:spPr>
          <a:xfrm>
            <a:off x="392457" y="3356992"/>
            <a:ext cx="2392276" cy="1224136"/>
          </a:xfrm>
          <a:prstGeom prst="roundRect">
            <a:avLst/>
          </a:prstGeom>
          <a:ln w="31750"/>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b="1" i="1" u="sng" dirty="0" smtClean="0">
                <a:hlinkClick r:id="rId40"/>
              </a:rPr>
              <a:t>Vendor Landscape: Wireless LAN</a:t>
            </a:r>
            <a:endParaRPr lang="en-US" sz="1200" b="1" i="1" u="sng" dirty="0" smtClean="0"/>
          </a:p>
          <a:p>
            <a:pPr algn="ctr"/>
            <a:r>
              <a:rPr lang="en-US" sz="1200" dirty="0" smtClean="0"/>
              <a:t>Understand the capabilities of WLAN vendors and identify which provide the most value.</a:t>
            </a:r>
            <a:endParaRPr lang="en-US" sz="1200" dirty="0"/>
          </a:p>
        </p:txBody>
      </p:sp>
      <p:sp>
        <p:nvSpPr>
          <p:cNvPr id="6" name="Rounded Rectangle 5"/>
          <p:cNvSpPr/>
          <p:nvPr>
            <p:custDataLst>
              <p:tags r:id="rId21"/>
            </p:custDataLst>
          </p:nvPr>
        </p:nvSpPr>
        <p:spPr>
          <a:xfrm>
            <a:off x="392457" y="4941168"/>
            <a:ext cx="2392276" cy="1224136"/>
          </a:xfrm>
          <a:prstGeom prst="roundRect">
            <a:avLst/>
          </a:prstGeom>
          <a:ln w="31750"/>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b="1" i="1" u="sng" dirty="0" smtClean="0">
                <a:hlinkClick r:id="rId41"/>
              </a:rPr>
              <a:t>Vendor Landscape: Enterprise LAN</a:t>
            </a:r>
            <a:endParaRPr lang="en-US" sz="1200" b="1" i="1" u="sng" dirty="0" smtClean="0"/>
          </a:p>
          <a:p>
            <a:pPr algn="ctr"/>
            <a:r>
              <a:rPr lang="en-US" sz="1200" dirty="0" smtClean="0"/>
              <a:t>Implement an enterprise LAN solution that fits into the larger network strategy.</a:t>
            </a:r>
            <a:endParaRPr lang="en-US" sz="1200" dirty="0"/>
          </a:p>
        </p:txBody>
      </p:sp>
      <p:sp>
        <p:nvSpPr>
          <p:cNvPr id="8" name="Rounded Rectangle 7"/>
          <p:cNvSpPr/>
          <p:nvPr>
            <p:custDataLst>
              <p:tags r:id="rId22"/>
            </p:custDataLst>
          </p:nvPr>
        </p:nvSpPr>
        <p:spPr>
          <a:xfrm>
            <a:off x="3376373" y="4941169"/>
            <a:ext cx="2392276" cy="1224136"/>
          </a:xfrm>
          <a:prstGeom prst="roundRect">
            <a:avLst/>
          </a:prstGeom>
          <a:ln w="31750"/>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b="1" i="1" u="sng" dirty="0" smtClean="0">
                <a:hlinkClick r:id="rId42"/>
              </a:rPr>
              <a:t>Vendor Landscape: WAN Optimization</a:t>
            </a:r>
            <a:endParaRPr lang="en-US" sz="1200" b="1" i="1" u="sng" dirty="0" smtClean="0"/>
          </a:p>
          <a:p>
            <a:pPr algn="ctr"/>
            <a:r>
              <a:rPr lang="en-US" sz="1200" dirty="0" smtClean="0"/>
              <a:t>WAN optimization can enhance the WAN by compressing traffic and deduplicating data.</a:t>
            </a:r>
            <a:endParaRPr lang="en-US" sz="1200" dirty="0"/>
          </a:p>
        </p:txBody>
      </p:sp>
      <p:sp>
        <p:nvSpPr>
          <p:cNvPr id="9" name="Rounded Rectangle 8"/>
          <p:cNvSpPr/>
          <p:nvPr>
            <p:custDataLst>
              <p:tags r:id="rId23"/>
            </p:custDataLst>
          </p:nvPr>
        </p:nvSpPr>
        <p:spPr>
          <a:xfrm>
            <a:off x="6369021" y="4155467"/>
            <a:ext cx="2392276" cy="1224136"/>
          </a:xfrm>
          <a:prstGeom prst="roundRect">
            <a:avLst/>
          </a:prstGeom>
          <a:ln w="31750"/>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b="1" i="1" u="sng" dirty="0" smtClean="0">
                <a:hlinkClick r:id="rId43"/>
              </a:rPr>
              <a:t>Build the Enterprise Access Network of the Future</a:t>
            </a:r>
            <a:endParaRPr lang="en-US" sz="1200" b="1" i="1" u="sng" dirty="0" smtClean="0"/>
          </a:p>
          <a:p>
            <a:pPr algn="ctr"/>
            <a:r>
              <a:rPr lang="en-US" sz="1200" dirty="0" smtClean="0"/>
              <a:t>Take advantage of technological trends by cutting the cord on wired access networks.</a:t>
            </a:r>
            <a:endParaRPr lang="en-US" sz="1200" dirty="0"/>
          </a:p>
        </p:txBody>
      </p:sp>
      <p:sp>
        <p:nvSpPr>
          <p:cNvPr id="10" name="Rounded Rectangle 9"/>
          <p:cNvSpPr/>
          <p:nvPr>
            <p:custDataLst>
              <p:tags r:id="rId24"/>
            </p:custDataLst>
          </p:nvPr>
        </p:nvSpPr>
        <p:spPr>
          <a:xfrm>
            <a:off x="6357400" y="2148586"/>
            <a:ext cx="2392276" cy="1224136"/>
          </a:xfrm>
          <a:prstGeom prst="roundRect">
            <a:avLst/>
          </a:prstGeom>
          <a:ln w="44450">
            <a:solidFill>
              <a:srgbClr val="D17D08"/>
            </a:solid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b="1" i="1" u="sng" dirty="0" smtClean="0">
                <a:solidFill>
                  <a:srgbClr val="D17D08"/>
                </a:solidFill>
              </a:rPr>
              <a:t>Prepare for Software Defined Networks (SDNs)</a:t>
            </a:r>
            <a:endParaRPr lang="en-US" sz="1200" i="1" dirty="0" smtClean="0">
              <a:solidFill>
                <a:schemeClr val="tx1"/>
              </a:solidFill>
            </a:endParaRPr>
          </a:p>
          <a:p>
            <a:pPr algn="ctr"/>
            <a:r>
              <a:rPr lang="en-US" sz="1200" dirty="0" smtClean="0">
                <a:solidFill>
                  <a:schemeClr val="tx1"/>
                </a:solidFill>
              </a:rPr>
              <a:t>This solution set will provide an understanding for SDN and discuss its impact to the existing network.</a:t>
            </a:r>
            <a:endParaRPr lang="en-US" sz="1200" dirty="0">
              <a:solidFill>
                <a:schemeClr val="tx1"/>
              </a:solidFill>
            </a:endParaRPr>
          </a:p>
        </p:txBody>
      </p:sp>
      <p:sp>
        <p:nvSpPr>
          <p:cNvPr id="145" name="Oval 144"/>
          <p:cNvSpPr/>
          <p:nvPr>
            <p:custDataLst>
              <p:tags r:id="rId25"/>
            </p:custDataLst>
          </p:nvPr>
        </p:nvSpPr>
        <p:spPr>
          <a:xfrm>
            <a:off x="247328" y="1628800"/>
            <a:ext cx="319492" cy="319492"/>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b="1" dirty="0" smtClean="0"/>
              <a:t>1</a:t>
            </a:r>
            <a:endParaRPr lang="en-US" sz="1400" b="1" dirty="0"/>
          </a:p>
        </p:txBody>
      </p:sp>
      <p:sp>
        <p:nvSpPr>
          <p:cNvPr id="146" name="Oval 145"/>
          <p:cNvSpPr/>
          <p:nvPr>
            <p:custDataLst>
              <p:tags r:id="rId26"/>
            </p:custDataLst>
          </p:nvPr>
        </p:nvSpPr>
        <p:spPr>
          <a:xfrm>
            <a:off x="3235660" y="1628800"/>
            <a:ext cx="319492" cy="319492"/>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b="1" dirty="0" smtClean="0"/>
              <a:t>2</a:t>
            </a:r>
            <a:endParaRPr lang="en-US" sz="1400" b="1" dirty="0"/>
          </a:p>
        </p:txBody>
      </p:sp>
      <p:sp>
        <p:nvSpPr>
          <p:cNvPr id="147" name="Oval 146"/>
          <p:cNvSpPr/>
          <p:nvPr>
            <p:custDataLst>
              <p:tags r:id="rId27"/>
            </p:custDataLst>
          </p:nvPr>
        </p:nvSpPr>
        <p:spPr>
          <a:xfrm>
            <a:off x="247328" y="3212976"/>
            <a:ext cx="319492" cy="319492"/>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b="1" dirty="0" smtClean="0"/>
              <a:t>3</a:t>
            </a:r>
            <a:endParaRPr lang="en-US" sz="1400" b="1" dirty="0"/>
          </a:p>
        </p:txBody>
      </p:sp>
      <p:sp>
        <p:nvSpPr>
          <p:cNvPr id="148" name="Oval 147"/>
          <p:cNvSpPr/>
          <p:nvPr>
            <p:custDataLst>
              <p:tags r:id="rId28"/>
            </p:custDataLst>
          </p:nvPr>
        </p:nvSpPr>
        <p:spPr>
          <a:xfrm>
            <a:off x="247328" y="4803756"/>
            <a:ext cx="319492" cy="319492"/>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b="1" dirty="0" smtClean="0"/>
              <a:t>4</a:t>
            </a:r>
            <a:endParaRPr lang="en-US" sz="1400" b="1" dirty="0"/>
          </a:p>
        </p:txBody>
      </p:sp>
      <p:sp>
        <p:nvSpPr>
          <p:cNvPr id="149" name="Oval 148"/>
          <p:cNvSpPr/>
          <p:nvPr>
            <p:custDataLst>
              <p:tags r:id="rId29"/>
            </p:custDataLst>
          </p:nvPr>
        </p:nvSpPr>
        <p:spPr>
          <a:xfrm>
            <a:off x="3240204" y="4803756"/>
            <a:ext cx="319492" cy="319492"/>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b="1" dirty="0" smtClean="0"/>
              <a:t>5</a:t>
            </a:r>
            <a:endParaRPr lang="en-US" sz="1400" b="1" dirty="0"/>
          </a:p>
        </p:txBody>
      </p:sp>
      <p:sp>
        <p:nvSpPr>
          <p:cNvPr id="150" name="Oval 149"/>
          <p:cNvSpPr/>
          <p:nvPr>
            <p:custDataLst>
              <p:tags r:id="rId30"/>
            </p:custDataLst>
          </p:nvPr>
        </p:nvSpPr>
        <p:spPr>
          <a:xfrm>
            <a:off x="6247048" y="4010836"/>
            <a:ext cx="319492" cy="319492"/>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b="1" dirty="0" smtClean="0"/>
              <a:t>6</a:t>
            </a:r>
            <a:endParaRPr lang="en-US" sz="1400" b="1" dirty="0"/>
          </a:p>
        </p:txBody>
      </p:sp>
      <p:sp>
        <p:nvSpPr>
          <p:cNvPr id="152" name="Oval 151"/>
          <p:cNvSpPr/>
          <p:nvPr>
            <p:custDataLst>
              <p:tags r:id="rId31"/>
            </p:custDataLst>
          </p:nvPr>
        </p:nvSpPr>
        <p:spPr>
          <a:xfrm>
            <a:off x="6221102" y="2004570"/>
            <a:ext cx="319492" cy="319492"/>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b="1" dirty="0" smtClean="0"/>
              <a:t>7</a:t>
            </a:r>
            <a:endParaRPr lang="en-US" sz="1400" b="1" dirty="0"/>
          </a:p>
        </p:txBody>
      </p:sp>
      <p:pic>
        <p:nvPicPr>
          <p:cNvPr id="166" name="Picture 7" descr="Vector Art: Chess Pawn and King"/>
          <p:cNvPicPr>
            <a:picLocks noChangeAspect="1" noChangeArrowheads="1"/>
          </p:cNvPicPr>
          <p:nvPr>
            <p:custDataLst>
              <p:tags r:id="rId32"/>
            </p:custDataLst>
          </p:nvPr>
        </p:nvPicPr>
        <p:blipFill>
          <a:blip r:embed="rId44" cstate="print"/>
          <a:stretch>
            <a:fillRect/>
          </a:stretch>
        </p:blipFill>
        <p:spPr bwMode="auto">
          <a:xfrm>
            <a:off x="3922101" y="3320988"/>
            <a:ext cx="1300821" cy="971533"/>
          </a:xfrm>
          <a:prstGeom prst="rect">
            <a:avLst/>
          </a:prstGeom>
          <a:noFill/>
          <a:effectLst>
            <a:softEdge rad="127000"/>
          </a:effectLst>
        </p:spPr>
      </p:pic>
      <p:pic>
        <p:nvPicPr>
          <p:cNvPr id="37" name="Picture 36" descr="sample_linkbar-itrgNEW.gif">
            <a:hlinkClick r:id="rId45"/>
          </p:cNvPr>
          <p:cNvPicPr>
            <a:picLocks noChangeAspect="1"/>
          </p:cNvPicPr>
          <p:nvPr/>
        </p:nvPicPr>
        <p:blipFill>
          <a:blip r:embed="rId4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677560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13" name="Rounded Rectangle 12"/>
          <p:cNvSpPr/>
          <p:nvPr/>
        </p:nvSpPr>
        <p:spPr>
          <a:xfrm>
            <a:off x="272356" y="1181894"/>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rgbClr val="333333"/>
                </a:solidFill>
              </a:rPr>
              <a:t>SDN promises to alleviate the limitations of traditional networks </a:t>
            </a:r>
            <a:endParaRPr lang="en-CA" sz="1400" b="1" dirty="0">
              <a:solidFill>
                <a:srgbClr val="333333"/>
              </a:solidFill>
            </a:endParaRPr>
          </a:p>
        </p:txBody>
      </p:sp>
      <p:sp>
        <p:nvSpPr>
          <p:cNvPr id="14" name="Rounded Rectangle 13"/>
          <p:cNvSpPr/>
          <p:nvPr/>
        </p:nvSpPr>
        <p:spPr>
          <a:xfrm>
            <a:off x="272356" y="3032956"/>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rgbClr val="333333"/>
                </a:solidFill>
              </a:rPr>
              <a:t>Begin building the case for SDN</a:t>
            </a:r>
            <a:endParaRPr lang="en-CA" sz="1400" b="1" dirty="0">
              <a:solidFill>
                <a:srgbClr val="333333"/>
              </a:solidFill>
            </a:endParaRPr>
          </a:p>
        </p:txBody>
      </p:sp>
      <p:sp>
        <p:nvSpPr>
          <p:cNvPr id="15" name="Rounded Rectangle 14"/>
          <p:cNvSpPr/>
          <p:nvPr/>
        </p:nvSpPr>
        <p:spPr>
          <a:xfrm>
            <a:off x="261851" y="4663354"/>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rgbClr val="333333"/>
                </a:solidFill>
              </a:rPr>
              <a:t>Wait for market maturity and commoditization</a:t>
            </a:r>
            <a:endParaRPr lang="en-CA" sz="1400" b="1" dirty="0">
              <a:solidFill>
                <a:srgbClr val="333333"/>
              </a:solidFill>
            </a:endParaRPr>
          </a:p>
        </p:txBody>
      </p:sp>
      <p:sp>
        <p:nvSpPr>
          <p:cNvPr id="16" name="TextBox 15"/>
          <p:cNvSpPr txBox="1"/>
          <p:nvPr/>
        </p:nvSpPr>
        <p:spPr>
          <a:xfrm>
            <a:off x="235683" y="1589373"/>
            <a:ext cx="8631112" cy="1400733"/>
          </a:xfrm>
          <a:prstGeom prst="rect">
            <a:avLst/>
          </a:prstGeom>
          <a:noFill/>
        </p:spPr>
        <p:txBody>
          <a:bodyPr wrap="square" rtlCol="0" anchor="ctr" anchorCtr="0">
            <a:noAutofit/>
          </a:bodyPr>
          <a:lstStyle/>
          <a:p>
            <a:pPr marL="179388" indent="-179388" algn="l">
              <a:buFont typeface="Arial" pitchFamily="34" charset="0"/>
              <a:buChar char="•"/>
            </a:pPr>
            <a:r>
              <a:rPr lang="en-CA" sz="1200" dirty="0" smtClean="0">
                <a:solidFill>
                  <a:srgbClr val="333333"/>
                </a:solidFill>
                <a:latin typeface="Arial"/>
              </a:rPr>
              <a:t>Hardware that dominated the network landscape until recently are being repositioned. Virtualized servers and storage are rapidly being introduced to the network, but traditional networks are incapable of realizing the full potential of virtualization.</a:t>
            </a:r>
          </a:p>
          <a:p>
            <a:pPr marL="179388" indent="-179388" algn="l">
              <a:buFont typeface="Arial" pitchFamily="34" charset="0"/>
              <a:buChar char="•"/>
            </a:pPr>
            <a:r>
              <a:rPr lang="en-CA" sz="1200" dirty="0" smtClean="0">
                <a:solidFill>
                  <a:srgbClr val="333333"/>
                </a:solidFill>
                <a:latin typeface="Arial"/>
              </a:rPr>
              <a:t>Software defined networking (SDN) emerged as an approach to modernize the network with cost efficient and streamline concepts.</a:t>
            </a:r>
          </a:p>
          <a:p>
            <a:pPr marL="179388" indent="-179388" algn="l">
              <a:buFont typeface="Arial" pitchFamily="34" charset="0"/>
              <a:buChar char="•"/>
            </a:pPr>
            <a:r>
              <a:rPr lang="en-CA" sz="1200" dirty="0" smtClean="0">
                <a:solidFill>
                  <a:srgbClr val="333333"/>
                </a:solidFill>
                <a:latin typeface="Arial"/>
              </a:rPr>
              <a:t>SDN promises many capabilities and flexibility that are unseen in traditional networks; however, current SDN solutions are barely tested and immature for mainstream deployment.</a:t>
            </a:r>
            <a:endParaRPr lang="en-CA" sz="1200" dirty="0">
              <a:solidFill>
                <a:srgbClr val="333333"/>
              </a:solidFill>
              <a:latin typeface="Arial"/>
            </a:endParaRPr>
          </a:p>
        </p:txBody>
      </p:sp>
      <p:sp>
        <p:nvSpPr>
          <p:cNvPr id="17" name="TextBox 16"/>
          <p:cNvSpPr txBox="1"/>
          <p:nvPr/>
        </p:nvSpPr>
        <p:spPr>
          <a:xfrm>
            <a:off x="272356" y="3398226"/>
            <a:ext cx="8620124" cy="1265128"/>
          </a:xfrm>
          <a:prstGeom prst="rect">
            <a:avLst/>
          </a:prstGeom>
          <a:noFill/>
        </p:spPr>
        <p:txBody>
          <a:bodyPr wrap="square" rtlCol="0" anchor="ctr" anchorCtr="0">
            <a:noAutofit/>
          </a:bodyPr>
          <a:lstStyle/>
          <a:p>
            <a:pPr marL="179388" indent="-179388" algn="l">
              <a:buFont typeface="Arial" pitchFamily="34" charset="0"/>
              <a:buChar char="•"/>
            </a:pPr>
            <a:r>
              <a:rPr lang="en-US" sz="1200" dirty="0" smtClean="0">
                <a:solidFill>
                  <a:srgbClr val="333333"/>
                </a:solidFill>
                <a:latin typeface="Arial"/>
              </a:rPr>
              <a:t>Even though SDN is still in its infancy, begin thinking and evaluating the impacts SDN has on your business. Pitch SDN enhancements as business capability enablers.</a:t>
            </a:r>
          </a:p>
          <a:p>
            <a:pPr marL="179388" indent="-179388" algn="l">
              <a:buFont typeface="Arial" pitchFamily="34" charset="0"/>
              <a:buChar char="•"/>
            </a:pPr>
            <a:r>
              <a:rPr lang="en-US" sz="1200" dirty="0" smtClean="0">
                <a:solidFill>
                  <a:srgbClr val="333333"/>
                </a:solidFill>
                <a:latin typeface="Arial"/>
              </a:rPr>
              <a:t>SDN introduces software risks to the network that are dynamic and numerous compared to the relatively static and predictable risks of traditional networks. Ensure your risk mitigation strategy is flexible and maintain a high risk assessment throughout the SDN project.</a:t>
            </a:r>
          </a:p>
        </p:txBody>
      </p:sp>
      <p:sp>
        <p:nvSpPr>
          <p:cNvPr id="18" name="TextBox 17"/>
          <p:cNvSpPr txBox="1"/>
          <p:nvPr/>
        </p:nvSpPr>
        <p:spPr>
          <a:xfrm>
            <a:off x="250863" y="5049180"/>
            <a:ext cx="8615932" cy="900100"/>
          </a:xfrm>
          <a:prstGeom prst="rect">
            <a:avLst/>
          </a:prstGeom>
          <a:noFill/>
        </p:spPr>
        <p:txBody>
          <a:bodyPr wrap="square" rtlCol="0" anchor="ctr" anchorCtr="0">
            <a:noAutofit/>
          </a:bodyPr>
          <a:lstStyle/>
          <a:p>
            <a:pPr marL="179388" indent="-179388" algn="l">
              <a:buFont typeface="Arial" pitchFamily="34" charset="0"/>
              <a:buChar char="•"/>
            </a:pPr>
            <a:r>
              <a:rPr lang="en-CA" sz="1200" dirty="0" smtClean="0">
                <a:solidFill>
                  <a:srgbClr val="333333"/>
                </a:solidFill>
                <a:latin typeface="Arial"/>
              </a:rPr>
              <a:t>Through open standards and quick configuration processes, SDN enables organizations to integrate solutions from multiple vendors into their network.</a:t>
            </a:r>
          </a:p>
          <a:p>
            <a:pPr marL="179388" indent="-179388" algn="l">
              <a:buFont typeface="Arial" pitchFamily="34" charset="0"/>
              <a:buChar char="•"/>
            </a:pPr>
            <a:r>
              <a:rPr lang="en-CA" sz="1200" dirty="0" smtClean="0">
                <a:solidFill>
                  <a:srgbClr val="333333"/>
                </a:solidFill>
                <a:latin typeface="Arial"/>
              </a:rPr>
              <a:t>Best SDN practices to fill people, process, and technology gaps are still being written by early adopters.</a:t>
            </a:r>
            <a:endParaRPr lang="en-CA" sz="1200" dirty="0">
              <a:solidFill>
                <a:srgbClr val="333333"/>
              </a:solidFill>
              <a:latin typeface="Arial"/>
            </a:endParaRPr>
          </a:p>
        </p:txBody>
      </p:sp>
      <p:pic>
        <p:nvPicPr>
          <p:cNvPr id="9" name="Picture 8"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950235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Re-think the network’s role in IT if agility is suffering</a:t>
            </a:r>
            <a:endParaRPr lang="en-US" dirty="0"/>
          </a:p>
        </p:txBody>
      </p:sp>
      <p:sp>
        <p:nvSpPr>
          <p:cNvPr id="6" name="Text Placeholder 5"/>
          <p:cNvSpPr>
            <a:spLocks noGrp="1"/>
          </p:cNvSpPr>
          <p:nvPr>
            <p:ph type="body" sz="quarter" idx="19"/>
          </p:nvPr>
        </p:nvSpPr>
        <p:spPr>
          <a:xfrm>
            <a:off x="257176" y="1124744"/>
            <a:ext cx="8620124" cy="657225"/>
          </a:xfrm>
        </p:spPr>
        <p:txBody>
          <a:bodyPr/>
          <a:lstStyle/>
          <a:p>
            <a:r>
              <a:rPr lang="en-US" dirty="0" smtClean="0"/>
              <a:t>Traditional networks are the essential, but restrictive, foundations of an organization’s infrastructure.</a:t>
            </a:r>
            <a:endParaRPr lang="en-US" dirty="0"/>
          </a:p>
        </p:txBody>
      </p:sp>
      <p:sp>
        <p:nvSpPr>
          <p:cNvPr id="7" name="Text Placeholder 6"/>
          <p:cNvSpPr>
            <a:spLocks noGrp="1"/>
          </p:cNvSpPr>
          <p:nvPr>
            <p:ph type="body" sz="quarter" idx="16"/>
          </p:nvPr>
        </p:nvSpPr>
        <p:spPr>
          <a:xfrm>
            <a:off x="249302" y="2240869"/>
            <a:ext cx="4826753" cy="1404155"/>
          </a:xfrm>
        </p:spPr>
        <p:txBody>
          <a:bodyPr/>
          <a:lstStyle/>
          <a:p>
            <a:r>
              <a:rPr lang="en-US" dirty="0" smtClean="0"/>
              <a:t>Hardware-based networks have historically shown that </a:t>
            </a:r>
            <a:r>
              <a:rPr lang="en-US" b="1" dirty="0" smtClean="0"/>
              <a:t>they were stable, and reliable.</a:t>
            </a:r>
          </a:p>
          <a:p>
            <a:pPr lvl="1"/>
            <a:r>
              <a:rPr lang="en-US" dirty="0" smtClean="0"/>
              <a:t>Operational capacities were quickly regained after a power loss without significant external interventions or software start ups.</a:t>
            </a:r>
          </a:p>
          <a:p>
            <a:pPr lvl="1"/>
            <a:r>
              <a:rPr lang="en-US" dirty="0" smtClean="0"/>
              <a:t>They were consistently operational in static environments.</a:t>
            </a:r>
          </a:p>
          <a:p>
            <a:pPr lvl="1"/>
            <a:r>
              <a:rPr lang="en-US" dirty="0" smtClean="0"/>
              <a:t>“Set it and forget it” management mindset was applicable.</a:t>
            </a:r>
          </a:p>
        </p:txBody>
      </p:sp>
      <p:grpSp>
        <p:nvGrpSpPr>
          <p:cNvPr id="2" name="Group 12"/>
          <p:cNvGrpSpPr/>
          <p:nvPr/>
        </p:nvGrpSpPr>
        <p:grpSpPr>
          <a:xfrm>
            <a:off x="323528" y="5435115"/>
            <a:ext cx="8491536" cy="838201"/>
            <a:chOff x="328613" y="4509120"/>
            <a:chExt cx="8491536" cy="838201"/>
          </a:xfrm>
        </p:grpSpPr>
        <p:sp>
          <p:nvSpPr>
            <p:cNvPr id="14" name="Rounded Rectangle 13"/>
            <p:cNvSpPr/>
            <p:nvPr/>
          </p:nvSpPr>
          <p:spPr>
            <a:xfrm>
              <a:off x="328613" y="4509120"/>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0" algn="l"/>
              <a:r>
                <a:rPr lang="en-CA" sz="1200" dirty="0" smtClean="0">
                  <a:solidFill>
                    <a:schemeClr val="tx1"/>
                  </a:solidFill>
                </a:rPr>
                <a:t>Don’t rush to the conclusion that your physical infrastructure needs to be modernized. Determine if the added capabilities of modern networks are priorities or bells-and-whistles. </a:t>
              </a:r>
            </a:p>
          </p:txBody>
        </p:sp>
        <p:pic>
          <p:nvPicPr>
            <p:cNvPr id="15" name="Picture 14" descr="insight.png"/>
            <p:cNvPicPr>
              <a:picLocks noChangeAspect="1"/>
            </p:cNvPicPr>
            <p:nvPr/>
          </p:nvPicPr>
          <p:blipFill>
            <a:blip r:embed="rId3" cstate="print"/>
            <a:stretch>
              <a:fillRect/>
            </a:stretch>
          </p:blipFill>
          <p:spPr>
            <a:xfrm>
              <a:off x="328613" y="4509120"/>
              <a:ext cx="1000207" cy="838201"/>
            </a:xfrm>
            <a:prstGeom prst="rect">
              <a:avLst/>
            </a:prstGeom>
          </p:spPr>
        </p:pic>
      </p:grpSp>
      <p:grpSp>
        <p:nvGrpSpPr>
          <p:cNvPr id="3" name="Group 15"/>
          <p:cNvGrpSpPr/>
          <p:nvPr/>
        </p:nvGrpSpPr>
        <p:grpSpPr>
          <a:xfrm>
            <a:off x="5229844" y="3392996"/>
            <a:ext cx="3621224" cy="1944216"/>
            <a:chOff x="533279" y="2456892"/>
            <a:chExt cx="2202518" cy="1944216"/>
          </a:xfrm>
        </p:grpSpPr>
        <p:sp>
          <p:nvSpPr>
            <p:cNvPr id="17" name="Rectangle 16"/>
            <p:cNvSpPr/>
            <p:nvPr/>
          </p:nvSpPr>
          <p:spPr>
            <a:xfrm>
              <a:off x="533279" y="2938354"/>
              <a:ext cx="2202518" cy="1462754"/>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180975" algn="l">
                <a:buClr>
                  <a:schemeClr val="tx1"/>
                </a:buClr>
                <a:buSzPct val="120000"/>
                <a:buFont typeface="Arial" pitchFamily="34" charset="0"/>
                <a:buChar char="•"/>
              </a:pPr>
              <a:r>
                <a:rPr lang="en-US" sz="1200" dirty="0" smtClean="0">
                  <a:solidFill>
                    <a:schemeClr val="tx1"/>
                  </a:solidFill>
                </a:rPr>
                <a:t>Migration of virtual devices and servers from one location to another</a:t>
              </a:r>
            </a:p>
            <a:p>
              <a:pPr marL="361950" indent="-180975" algn="l">
                <a:buClr>
                  <a:schemeClr val="tx1"/>
                </a:buClr>
                <a:buSzPct val="120000"/>
                <a:buFont typeface="Arial" pitchFamily="34" charset="0"/>
                <a:buChar char="•"/>
              </a:pPr>
              <a:r>
                <a:rPr lang="en-US" sz="1200" dirty="0" smtClean="0">
                  <a:solidFill>
                    <a:schemeClr val="tx1"/>
                  </a:solidFill>
                </a:rPr>
                <a:t>Scaling out servers</a:t>
              </a:r>
            </a:p>
            <a:p>
              <a:pPr marL="361950" indent="-180975" algn="l">
                <a:buClr>
                  <a:schemeClr val="tx1"/>
                </a:buClr>
                <a:buSzPct val="120000"/>
                <a:buFont typeface="Arial" pitchFamily="34" charset="0"/>
                <a:buChar char="•"/>
              </a:pPr>
              <a:r>
                <a:rPr lang="en-US" sz="1200" dirty="0" smtClean="0">
                  <a:solidFill>
                    <a:schemeClr val="tx1"/>
                  </a:solidFill>
                </a:rPr>
                <a:t>Reconfiguring network devices</a:t>
              </a:r>
            </a:p>
            <a:p>
              <a:pPr marL="361950" indent="-180975" algn="l">
                <a:buClr>
                  <a:schemeClr val="tx1"/>
                </a:buClr>
                <a:buSzPct val="120000"/>
                <a:buFont typeface="Arial" pitchFamily="34" charset="0"/>
                <a:buChar char="•"/>
              </a:pPr>
              <a:r>
                <a:rPr lang="en-US" sz="1200" dirty="0" smtClean="0">
                  <a:solidFill>
                    <a:schemeClr val="tx1"/>
                  </a:solidFill>
                </a:rPr>
                <a:t>Modeling network traffic</a:t>
              </a:r>
            </a:p>
            <a:p>
              <a:pPr marL="361950" indent="-180975" algn="l">
                <a:buClr>
                  <a:schemeClr val="tx1"/>
                </a:buClr>
                <a:buSzPct val="120000"/>
                <a:buFont typeface="Arial" pitchFamily="34" charset="0"/>
                <a:buChar char="•"/>
              </a:pPr>
              <a:r>
                <a:rPr lang="en-US" sz="1200" dirty="0" smtClean="0">
                  <a:solidFill>
                    <a:schemeClr val="tx1"/>
                  </a:solidFill>
                </a:rPr>
                <a:t>Adopting advancements in system-hosting technology (i.e.: Cloud and virtualization)</a:t>
              </a:r>
            </a:p>
          </p:txBody>
        </p:sp>
        <p:sp>
          <p:nvSpPr>
            <p:cNvPr id="18" name="Round Same Side Corner Rectangle 17"/>
            <p:cNvSpPr/>
            <p:nvPr/>
          </p:nvSpPr>
          <p:spPr>
            <a:xfrm>
              <a:off x="533280" y="2456892"/>
              <a:ext cx="2202517" cy="481462"/>
            </a:xfrm>
            <a:prstGeom prst="round2SameRect">
              <a:avLst>
                <a:gd name="adj1" fmla="val 10667"/>
                <a:gd name="adj2" fmla="val 0"/>
              </a:avLst>
            </a:prstGeom>
            <a:solidFill>
              <a:srgbClr val="902E2E"/>
            </a:solidFill>
            <a:ln w="12700">
              <a:solidFill>
                <a:srgbClr val="902E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Traditional networks constrain some common IT activities:</a:t>
              </a:r>
              <a:endParaRPr lang="en-CA" sz="1200" b="1" dirty="0">
                <a:solidFill>
                  <a:schemeClr val="bg1"/>
                </a:solidFill>
              </a:endParaRPr>
            </a:p>
          </p:txBody>
        </p:sp>
      </p:grpSp>
      <p:sp>
        <p:nvSpPr>
          <p:cNvPr id="19" name="Text Placeholder 6"/>
          <p:cNvSpPr>
            <a:spLocks noGrp="1"/>
          </p:cNvSpPr>
          <p:nvPr>
            <p:ph type="body" sz="quarter" idx="16"/>
          </p:nvPr>
        </p:nvSpPr>
        <p:spPr>
          <a:xfrm>
            <a:off x="249302" y="4013463"/>
            <a:ext cx="4826753" cy="1395758"/>
          </a:xfrm>
        </p:spPr>
        <p:txBody>
          <a:bodyPr/>
          <a:lstStyle/>
          <a:p>
            <a:r>
              <a:rPr lang="en-US" dirty="0" smtClean="0"/>
              <a:t>Servers and storage infrastructure are now becoming </a:t>
            </a:r>
            <a:r>
              <a:rPr lang="en-US" b="1" dirty="0" smtClean="0"/>
              <a:t>virtual</a:t>
            </a:r>
            <a:r>
              <a:rPr lang="en-US" dirty="0" smtClean="0"/>
              <a:t> but their agility is constrained by the rigidity of network configurations.</a:t>
            </a:r>
          </a:p>
          <a:p>
            <a:r>
              <a:rPr lang="en-US" dirty="0" smtClean="0"/>
              <a:t>Network utilization is low, despite the fact that parts of the network are overwhelmed at various times.</a:t>
            </a:r>
          </a:p>
          <a:p>
            <a:r>
              <a:rPr lang="en-US" dirty="0" smtClean="0"/>
              <a:t>Complex and dynamic networks are costly and time consuming to manage.</a:t>
            </a:r>
          </a:p>
        </p:txBody>
      </p:sp>
      <p:sp>
        <p:nvSpPr>
          <p:cNvPr id="20" name="Rounded Rectangle 19"/>
          <p:cNvSpPr/>
          <p:nvPr/>
        </p:nvSpPr>
        <p:spPr>
          <a:xfrm>
            <a:off x="257176" y="1880828"/>
            <a:ext cx="481869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Traditional networks worked well in the past…</a:t>
            </a:r>
            <a:endParaRPr lang="en-CA" sz="1400" b="1" dirty="0">
              <a:solidFill>
                <a:schemeClr val="tx1"/>
              </a:solidFill>
            </a:endParaRPr>
          </a:p>
        </p:txBody>
      </p:sp>
      <p:sp>
        <p:nvSpPr>
          <p:cNvPr id="21" name="Rounded Rectangle 20"/>
          <p:cNvSpPr/>
          <p:nvPr/>
        </p:nvSpPr>
        <p:spPr>
          <a:xfrm>
            <a:off x="257176" y="3609020"/>
            <a:ext cx="481869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 but they are rapidly becoming a bottleneck for IT</a:t>
            </a:r>
            <a:endParaRPr lang="en-CA" sz="1400" b="1" dirty="0">
              <a:solidFill>
                <a:schemeClr val="tx1"/>
              </a:solidFill>
            </a:endParaRPr>
          </a:p>
        </p:txBody>
      </p:sp>
      <p:pic>
        <p:nvPicPr>
          <p:cNvPr id="16" name="Picture 2" descr="S:\CORPORATE\Departments\IT\Production Team\Stock Images\ThinkStock (2010)\100622003.jpg"/>
          <p:cNvPicPr>
            <a:picLocks noChangeAspect="1" noChangeArrowheads="1"/>
          </p:cNvPicPr>
          <p:nvPr/>
        </p:nvPicPr>
        <p:blipFill>
          <a:blip r:embed="rId4" cstate="print"/>
          <a:srcRect/>
          <a:stretch>
            <a:fillRect/>
          </a:stretch>
        </p:blipFill>
        <p:spPr bwMode="auto">
          <a:xfrm>
            <a:off x="6083266" y="1880828"/>
            <a:ext cx="1966845" cy="1476164"/>
          </a:xfrm>
          <a:prstGeom prst="rect">
            <a:avLst/>
          </a:prstGeom>
          <a:noFill/>
        </p:spPr>
      </p:pic>
      <p:pic>
        <p:nvPicPr>
          <p:cNvPr id="22" name="Picture 21"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311183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55" name="think-cell Slide" r:id="rId12" imgW="270" imgH="270" progId="TCLayout.ActiveDocument.1">
                  <p:embed/>
                </p:oleObj>
              </mc:Choice>
              <mc:Fallback>
                <p:oleObj name="think-cell Slide" r:id="rId12" imgW="270" imgH="270" progId="TCLayout.ActiveDocument.1">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86753" name="Picture 1" descr="S:\CORPORATE\Departments\IT\Production Team\Stock Images\ThinkStock (2012)\99942845.jpg"/>
          <p:cNvPicPr>
            <a:picLocks noChangeAspect="1" noChangeArrowheads="1"/>
          </p:cNvPicPr>
          <p:nvPr>
            <p:custDataLst>
              <p:tags r:id="rId3"/>
            </p:custDataLst>
          </p:nvPr>
        </p:nvPicPr>
        <p:blipFill>
          <a:blip r:embed="rId14" cstate="print"/>
          <a:srcRect/>
          <a:stretch>
            <a:fillRect/>
          </a:stretch>
        </p:blipFill>
        <p:spPr bwMode="auto">
          <a:xfrm>
            <a:off x="4949534" y="1628800"/>
            <a:ext cx="4050958" cy="2790118"/>
          </a:xfrm>
          <a:prstGeom prst="rect">
            <a:avLst/>
          </a:prstGeom>
          <a:noFill/>
        </p:spPr>
      </p:pic>
      <p:sp>
        <p:nvSpPr>
          <p:cNvPr id="4" name="Title 3"/>
          <p:cNvSpPr>
            <a:spLocks noGrp="1"/>
          </p:cNvSpPr>
          <p:nvPr>
            <p:ph type="title"/>
            <p:custDataLst>
              <p:tags r:id="rId4"/>
            </p:custDataLst>
          </p:nvPr>
        </p:nvSpPr>
        <p:spPr/>
        <p:txBody>
          <a:bodyPr/>
          <a:lstStyle/>
          <a:p>
            <a:r>
              <a:rPr lang="en-US" dirty="0" smtClean="0"/>
              <a:t>Align SDN initiatives with your business goals</a:t>
            </a:r>
            <a:endParaRPr lang="en-US" dirty="0"/>
          </a:p>
        </p:txBody>
      </p:sp>
      <p:sp>
        <p:nvSpPr>
          <p:cNvPr id="6" name="Text Placeholder 5"/>
          <p:cNvSpPr>
            <a:spLocks noGrp="1"/>
          </p:cNvSpPr>
          <p:nvPr>
            <p:ph type="body" sz="quarter" idx="19"/>
            <p:custDataLst>
              <p:tags r:id="rId5"/>
            </p:custDataLst>
          </p:nvPr>
        </p:nvSpPr>
        <p:spPr>
          <a:xfrm>
            <a:off x="251520" y="1124744"/>
            <a:ext cx="8620124" cy="657225"/>
          </a:xfrm>
        </p:spPr>
        <p:txBody>
          <a:bodyPr/>
          <a:lstStyle/>
          <a:p>
            <a:r>
              <a:rPr lang="en-CA" dirty="0" smtClean="0"/>
              <a:t>A successful SDN initiative needs to take existing infrastructure, management processes, and business requirements into account.</a:t>
            </a:r>
            <a:endParaRPr lang="en-CA" dirty="0"/>
          </a:p>
        </p:txBody>
      </p:sp>
      <p:sp>
        <p:nvSpPr>
          <p:cNvPr id="8" name="Text Placeholder 4"/>
          <p:cNvSpPr>
            <a:spLocks noGrp="1"/>
          </p:cNvSpPr>
          <p:nvPr>
            <p:ph type="body" sz="quarter" idx="16"/>
            <p:custDataLst>
              <p:tags r:id="rId6"/>
            </p:custDataLst>
          </p:nvPr>
        </p:nvSpPr>
        <p:spPr>
          <a:xfrm>
            <a:off x="257175" y="1881188"/>
            <a:ext cx="4818881" cy="4284116"/>
          </a:xfrm>
          <a:solidFill>
            <a:schemeClr val="accent5">
              <a:lumMod val="20000"/>
              <a:lumOff val="80000"/>
            </a:schemeClr>
          </a:solidFill>
        </p:spPr>
        <p:txBody>
          <a:bodyPr/>
          <a:lstStyle/>
          <a:p>
            <a:pPr lvl="0">
              <a:spcBef>
                <a:spcPts val="1200"/>
              </a:spcBef>
            </a:pPr>
            <a:r>
              <a:rPr lang="en-US" dirty="0" smtClean="0"/>
              <a:t>Previously, network investments, replacements, and upgrades were often seen as </a:t>
            </a:r>
            <a:r>
              <a:rPr lang="en-US" b="1" dirty="0" smtClean="0"/>
              <a:t>tactical and ad-hoc</a:t>
            </a:r>
            <a:r>
              <a:rPr lang="en-US" dirty="0" smtClean="0"/>
              <a:t>. This approach to network management is appropriate for traditional network architecture.</a:t>
            </a:r>
          </a:p>
          <a:p>
            <a:pPr lvl="0">
              <a:spcBef>
                <a:spcPts val="1200"/>
              </a:spcBef>
            </a:pPr>
            <a:r>
              <a:rPr lang="en-US" dirty="0" smtClean="0"/>
              <a:t>SDN has the potential of impacting both business and IT. Therefore, SDN must align with business and IT drivers to generate buy-ins and continual support.</a:t>
            </a:r>
          </a:p>
          <a:p>
            <a:pPr lvl="1">
              <a:spcBef>
                <a:spcPts val="1200"/>
              </a:spcBef>
            </a:pPr>
            <a:r>
              <a:rPr lang="en-CA" dirty="0" smtClean="0"/>
              <a:t>Consider the </a:t>
            </a:r>
            <a:r>
              <a:rPr lang="en-CA" b="1" dirty="0" smtClean="0"/>
              <a:t>business drivers and implications </a:t>
            </a:r>
            <a:r>
              <a:rPr lang="en-CA" dirty="0" smtClean="0"/>
              <a:t>as you prepare, evaluate, and implement SDN.</a:t>
            </a:r>
            <a:r>
              <a:rPr lang="en-CA" b="1" dirty="0" smtClean="0"/>
              <a:t> </a:t>
            </a:r>
            <a:endParaRPr lang="en-CA" dirty="0" smtClean="0"/>
          </a:p>
          <a:p>
            <a:pPr lvl="1">
              <a:spcBef>
                <a:spcPts val="1200"/>
              </a:spcBef>
            </a:pPr>
            <a:r>
              <a:rPr lang="en-CA" dirty="0" smtClean="0"/>
              <a:t>Deviating away from business and IT directives increases the risk of incomplete or ineffective initiatives. </a:t>
            </a:r>
            <a:endParaRPr lang="en-US" dirty="0" smtClean="0"/>
          </a:p>
          <a:p>
            <a:pPr>
              <a:spcBef>
                <a:spcPts val="1200"/>
              </a:spcBef>
            </a:pPr>
            <a:r>
              <a:rPr lang="en-US" dirty="0" smtClean="0"/>
              <a:t>Network administrators need to take a </a:t>
            </a:r>
            <a:r>
              <a:rPr lang="en-US" b="1" dirty="0" smtClean="0"/>
              <a:t>proactive approach</a:t>
            </a:r>
            <a:r>
              <a:rPr lang="en-US" dirty="0" smtClean="0"/>
              <a:t> to contribute to the overall business strategy: </a:t>
            </a:r>
          </a:p>
          <a:p>
            <a:pPr lvl="1">
              <a:spcBef>
                <a:spcPts val="1200"/>
              </a:spcBef>
            </a:pPr>
            <a:r>
              <a:rPr lang="en-US" b="1" dirty="0" smtClean="0"/>
              <a:t>IT agility. </a:t>
            </a:r>
            <a:r>
              <a:rPr lang="en-US" dirty="0" smtClean="0"/>
              <a:t>Networks must be stable and reliable. Business operations should not be affected by network disruptions.</a:t>
            </a:r>
          </a:p>
          <a:p>
            <a:pPr lvl="1">
              <a:spcBef>
                <a:spcPts val="1200"/>
              </a:spcBef>
            </a:pPr>
            <a:r>
              <a:rPr lang="en-US" b="1" dirty="0" smtClean="0"/>
              <a:t>Change management</a:t>
            </a:r>
            <a:r>
              <a:rPr lang="en-US" dirty="0" smtClean="0"/>
              <a:t>. Sufficient pre-testing must occur for network-dependent changes so downtime is minimized.</a:t>
            </a:r>
            <a:endParaRPr lang="en-US" b="1" dirty="0" smtClean="0"/>
          </a:p>
        </p:txBody>
      </p:sp>
      <p:sp>
        <p:nvSpPr>
          <p:cNvPr id="9" name="TextBox 8"/>
          <p:cNvSpPr txBox="1"/>
          <p:nvPr>
            <p:custDataLst>
              <p:tags r:id="rId7"/>
            </p:custDataLst>
          </p:nvPr>
        </p:nvSpPr>
        <p:spPr>
          <a:xfrm>
            <a:off x="5328084" y="4509120"/>
            <a:ext cx="3600400" cy="1538883"/>
          </a:xfrm>
          <a:prstGeom prst="rect">
            <a:avLst/>
          </a:prstGeom>
          <a:noFill/>
        </p:spPr>
        <p:txBody>
          <a:bodyPr wrap="square" rtlCol="0">
            <a:spAutoFit/>
          </a:bodyPr>
          <a:lstStyle/>
          <a:p>
            <a:pPr algn="l"/>
            <a:r>
              <a:rPr lang="en-CA" sz="1400" i="1" dirty="0" smtClean="0">
                <a:latin typeface="+mj-lt"/>
              </a:rPr>
              <a:t>It’s where you can create new value ... It isn’t necessary changing your networking line items, it’s how you change your overall IT line items.</a:t>
            </a:r>
            <a:br>
              <a:rPr lang="en-CA" sz="1400" i="1" dirty="0" smtClean="0">
                <a:latin typeface="+mj-lt"/>
              </a:rPr>
            </a:br>
            <a:r>
              <a:rPr lang="en-CA" sz="1400" i="1" dirty="0" smtClean="0">
                <a:latin typeface="+mj-lt"/>
              </a:rPr>
              <a:t/>
            </a:r>
            <a:br>
              <a:rPr lang="en-CA" sz="1400" i="1" dirty="0" smtClean="0">
                <a:latin typeface="+mj-lt"/>
              </a:rPr>
            </a:br>
            <a:r>
              <a:rPr lang="en-CA" sz="1200" i="1" dirty="0" smtClean="0">
                <a:latin typeface="+mj-lt"/>
              </a:rPr>
              <a:t>- </a:t>
            </a:r>
            <a:r>
              <a:rPr lang="en-CA" sz="1200" dirty="0" smtClean="0">
                <a:latin typeface="+mj-lt"/>
              </a:rPr>
              <a:t>Matthew Palmer, Partner and </a:t>
            </a:r>
          </a:p>
          <a:p>
            <a:pPr algn="l"/>
            <a:r>
              <a:rPr lang="en-CA" sz="1200" dirty="0" smtClean="0">
                <a:latin typeface="+mj-lt"/>
              </a:rPr>
              <a:t>   Co-curator, SDNCentral</a:t>
            </a:r>
            <a:endParaRPr lang="en-CA" sz="1200" i="1" dirty="0">
              <a:latin typeface="+mj-lt"/>
            </a:endParaRPr>
          </a:p>
        </p:txBody>
      </p:sp>
      <p:pic>
        <p:nvPicPr>
          <p:cNvPr id="10" name="Picture 9" descr="quote2.wmf"/>
          <p:cNvPicPr>
            <a:picLocks noChangeAspect="1"/>
          </p:cNvPicPr>
          <p:nvPr>
            <p:custDataLst>
              <p:tags r:id="rId8"/>
            </p:custDataLst>
          </p:nvPr>
        </p:nvPicPr>
        <p:blipFill>
          <a:blip r:embed="rId15" cstate="print"/>
          <a:stretch>
            <a:fillRect/>
          </a:stretch>
        </p:blipFill>
        <p:spPr>
          <a:xfrm>
            <a:off x="7128284" y="5209319"/>
            <a:ext cx="179050" cy="127893"/>
          </a:xfrm>
          <a:prstGeom prst="rect">
            <a:avLst/>
          </a:prstGeom>
        </p:spPr>
      </p:pic>
      <p:pic>
        <p:nvPicPr>
          <p:cNvPr id="11" name="Picture 10" descr="quote1.wmf"/>
          <p:cNvPicPr>
            <a:picLocks noChangeAspect="1"/>
          </p:cNvPicPr>
          <p:nvPr>
            <p:custDataLst>
              <p:tags r:id="rId9"/>
            </p:custDataLst>
          </p:nvPr>
        </p:nvPicPr>
        <p:blipFill>
          <a:blip r:embed="rId16" cstate="print"/>
          <a:stretch>
            <a:fillRect/>
          </a:stretch>
        </p:blipFill>
        <p:spPr>
          <a:xfrm>
            <a:off x="5184068" y="4561247"/>
            <a:ext cx="179050" cy="127893"/>
          </a:xfrm>
          <a:prstGeom prst="rect">
            <a:avLst/>
          </a:prstGeom>
        </p:spPr>
      </p:pic>
      <p:pic>
        <p:nvPicPr>
          <p:cNvPr id="13" name="Picture 2" descr="C:\Users\akumseun\AppData\Local\Microsoft\Windows\Temporary Internet Files\Content.Outlook\WXB1LRTS\SDN_central_4c (2).png"/>
          <p:cNvPicPr>
            <a:picLocks noChangeAspect="1" noChangeArrowheads="1"/>
          </p:cNvPicPr>
          <p:nvPr/>
        </p:nvPicPr>
        <p:blipFill>
          <a:blip r:embed="rId17" cstate="print"/>
          <a:srcRect/>
          <a:stretch>
            <a:fillRect/>
          </a:stretch>
        </p:blipFill>
        <p:spPr bwMode="auto">
          <a:xfrm>
            <a:off x="7679074" y="5316483"/>
            <a:ext cx="1249410" cy="731520"/>
          </a:xfrm>
          <a:prstGeom prst="rect">
            <a:avLst/>
          </a:prstGeom>
          <a:noFill/>
        </p:spPr>
      </p:pic>
      <p:pic>
        <p:nvPicPr>
          <p:cNvPr id="14" name="Picture 13" descr="sample_linkbar-itrgNEW.gif">
            <a:hlinkClick r:id="rId18"/>
          </p:cNvPr>
          <p:cNvPicPr>
            <a:picLocks noChangeAspect="1"/>
          </p:cNvPicPr>
          <p:nvPr/>
        </p:nvPicPr>
        <p:blipFill>
          <a:blip r:embed="rId19"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507634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19" y="260648"/>
            <a:ext cx="8625781" cy="864096"/>
          </a:xfrm>
        </p:spPr>
        <p:txBody>
          <a:bodyPr/>
          <a:lstStyle/>
          <a:p>
            <a:r>
              <a:rPr lang="en-US" dirty="0" smtClean="0"/>
              <a:t>Evaluate the current state of your network to see if SDN is the right fit for your organization</a:t>
            </a:r>
            <a:endParaRPr lang="en-US" dirty="0"/>
          </a:p>
        </p:txBody>
      </p:sp>
      <p:sp>
        <p:nvSpPr>
          <p:cNvPr id="8" name="Text Placeholder 7"/>
          <p:cNvSpPr>
            <a:spLocks noGrp="1"/>
          </p:cNvSpPr>
          <p:nvPr>
            <p:ph type="body" sz="quarter" idx="19"/>
          </p:nvPr>
        </p:nvSpPr>
        <p:spPr>
          <a:xfrm>
            <a:off x="257176" y="1124744"/>
            <a:ext cx="8620124" cy="720080"/>
          </a:xfrm>
        </p:spPr>
        <p:txBody>
          <a:bodyPr/>
          <a:lstStyle/>
          <a:p>
            <a:r>
              <a:rPr lang="en-US" dirty="0" smtClean="0"/>
              <a:t>Perform an analysis of your network to assess operational and risk factors before embarking in SDN.</a:t>
            </a:r>
            <a:endParaRPr lang="en-US" dirty="0"/>
          </a:p>
        </p:txBody>
      </p:sp>
      <p:sp>
        <p:nvSpPr>
          <p:cNvPr id="5" name="Text Placeholder 4"/>
          <p:cNvSpPr>
            <a:spLocks noGrp="1"/>
          </p:cNvSpPr>
          <p:nvPr>
            <p:ph type="body" sz="quarter" idx="16"/>
          </p:nvPr>
        </p:nvSpPr>
        <p:spPr>
          <a:xfrm>
            <a:off x="249302" y="2063527"/>
            <a:ext cx="5222798" cy="4173785"/>
          </a:xfrm>
          <a:noFill/>
          <a:ln w="34925">
            <a:noFill/>
          </a:ln>
        </p:spPr>
        <p:txBody>
          <a:bodyPr/>
          <a:lstStyle/>
          <a:p>
            <a:pPr marL="0" indent="0">
              <a:buNone/>
            </a:pPr>
            <a:r>
              <a:rPr lang="en-US" dirty="0" smtClean="0"/>
              <a:t>SDN can have little value to an organization’s networking needs if company policies and industrial standards restricts its full potential. Consider the following organizational attributes when evaluating your network:</a:t>
            </a:r>
          </a:p>
          <a:p>
            <a:pPr marL="182880" indent="-182880"/>
            <a:r>
              <a:rPr lang="en-US" b="1" dirty="0" smtClean="0"/>
              <a:t>Infrastructure Composition </a:t>
            </a:r>
            <a:r>
              <a:rPr lang="en-US" dirty="0" smtClean="0"/>
              <a:t>– networks can be composed of a mixture of virtual and physical infrastructure in a localized or off-premise location.</a:t>
            </a:r>
            <a:endParaRPr lang="en-US" b="1" dirty="0" smtClean="0"/>
          </a:p>
          <a:p>
            <a:pPr marL="182880" indent="-182880"/>
            <a:r>
              <a:rPr lang="en-US" b="1" dirty="0" smtClean="0"/>
              <a:t>Network Complexity</a:t>
            </a:r>
            <a:r>
              <a:rPr lang="en-US" dirty="0" smtClean="0"/>
              <a:t> – intricate networks present a network mapping challenge due to the significant number of possible communication paths from source and destination.</a:t>
            </a:r>
            <a:endParaRPr lang="en-US" b="1" dirty="0" smtClean="0"/>
          </a:p>
          <a:p>
            <a:pPr marL="182880" indent="-182880"/>
            <a:r>
              <a:rPr lang="en-US" b="1" dirty="0" smtClean="0"/>
              <a:t>Growth of Network</a:t>
            </a:r>
            <a:r>
              <a:rPr lang="en-US" dirty="0" smtClean="0"/>
              <a:t> – virtualization enables networks to grow, scale-out, or contract dynamically and on-demand.</a:t>
            </a:r>
            <a:endParaRPr lang="en-US" b="1" dirty="0" smtClean="0"/>
          </a:p>
          <a:p>
            <a:pPr marL="182880" indent="-182880"/>
            <a:r>
              <a:rPr lang="en-US" b="1" dirty="0" smtClean="0"/>
              <a:t>Capacity and Utilization </a:t>
            </a:r>
            <a:r>
              <a:rPr lang="en-US" dirty="0" smtClean="0"/>
              <a:t>– performance is affected by the amount of available resources in the network allocated to specific flows and the efficiency of their use.</a:t>
            </a:r>
            <a:endParaRPr lang="en-US" b="1" dirty="0" smtClean="0"/>
          </a:p>
          <a:p>
            <a:pPr marL="182880" indent="-182880"/>
            <a:r>
              <a:rPr lang="en-US" b="1" dirty="0" smtClean="0"/>
              <a:t>Proprietary Infrastructure</a:t>
            </a:r>
            <a:r>
              <a:rPr lang="en-US" dirty="0" smtClean="0"/>
              <a:t> – proprietary hardware limits the opportunities to reach out to more cost efficient or streamlined solutions. </a:t>
            </a:r>
          </a:p>
          <a:p>
            <a:pPr marL="182880" indent="-182880"/>
            <a:r>
              <a:rPr lang="en-US" b="1" dirty="0" smtClean="0"/>
              <a:t>WAN and LAN </a:t>
            </a:r>
            <a:r>
              <a:rPr lang="en-US" dirty="0" smtClean="0"/>
              <a:t>– traffic flow routing and mapping are influenced by the security and latency at various access points of the network.</a:t>
            </a:r>
            <a:endParaRPr lang="en-US" b="1" dirty="0" smtClean="0"/>
          </a:p>
          <a:p>
            <a:pPr marL="182880" indent="-182880"/>
            <a:endParaRPr lang="en-US" dirty="0" smtClean="0"/>
          </a:p>
        </p:txBody>
      </p:sp>
      <p:pic>
        <p:nvPicPr>
          <p:cNvPr id="893954" name="Picture 2" descr="S:\CORPORATE\Departments\IT\Production Team\Stock Images\ThinkStock (2010)\people-icons.jpg"/>
          <p:cNvPicPr>
            <a:picLocks noChangeAspect="1" noChangeArrowheads="1"/>
          </p:cNvPicPr>
          <p:nvPr/>
        </p:nvPicPr>
        <p:blipFill>
          <a:blip r:embed="rId4" cstate="print"/>
          <a:srcRect/>
          <a:stretch>
            <a:fillRect/>
          </a:stretch>
        </p:blipFill>
        <p:spPr bwMode="auto">
          <a:xfrm>
            <a:off x="6126018" y="2104566"/>
            <a:ext cx="2112544" cy="1720478"/>
          </a:xfrm>
          <a:prstGeom prst="rect">
            <a:avLst/>
          </a:prstGeom>
          <a:noFill/>
        </p:spPr>
      </p:pic>
      <p:cxnSp>
        <p:nvCxnSpPr>
          <p:cNvPr id="17" name="Straight Connector 16"/>
          <p:cNvCxnSpPr/>
          <p:nvPr/>
        </p:nvCxnSpPr>
        <p:spPr>
          <a:xfrm>
            <a:off x="5508104" y="2132856"/>
            <a:ext cx="0" cy="4104456"/>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3" name="Group 11"/>
          <p:cNvGrpSpPr/>
          <p:nvPr>
            <p:custDataLst>
              <p:tags r:id="rId1"/>
            </p:custDataLst>
          </p:nvPr>
        </p:nvGrpSpPr>
        <p:grpSpPr>
          <a:xfrm>
            <a:off x="5724128" y="3913014"/>
            <a:ext cx="3153172" cy="2144278"/>
            <a:chOff x="2926232" y="1844804"/>
            <a:chExt cx="3153172" cy="2144278"/>
          </a:xfrm>
        </p:grpSpPr>
        <p:sp>
          <p:nvSpPr>
            <p:cNvPr id="24" name="Rectangle 23"/>
            <p:cNvSpPr/>
            <p:nvPr/>
          </p:nvSpPr>
          <p:spPr>
            <a:xfrm>
              <a:off x="2926232" y="2130796"/>
              <a:ext cx="3153172" cy="1858286"/>
            </a:xfrm>
            <a:prstGeom prst="rect">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r>
                <a:rPr lang="en-CA" sz="1200" dirty="0" smtClean="0">
                  <a:solidFill>
                    <a:schemeClr val="tx1"/>
                  </a:solidFill>
                </a:rPr>
                <a:t>The wireless network is becoming business-critical in most organizations, making the management of separate wired and wireless networks redundant. Wireless networks enables collaboration and is compatible with BYOD policies. Refer to Info-Tech’s </a:t>
              </a:r>
              <a:r>
                <a:rPr lang="en-CA" sz="1200" i="1" u="sng" dirty="0" smtClean="0">
                  <a:solidFill>
                    <a:schemeClr val="accent1">
                      <a:lumMod val="60000"/>
                      <a:lumOff val="40000"/>
                    </a:schemeClr>
                  </a:solidFill>
                </a:rPr>
                <a:t>Build the Enterprise Access Network of the Future</a:t>
              </a:r>
              <a:r>
                <a:rPr lang="en-CA" sz="1200" i="1" dirty="0" smtClean="0">
                  <a:solidFill>
                    <a:schemeClr val="accent1">
                      <a:lumMod val="60000"/>
                      <a:lumOff val="40000"/>
                    </a:schemeClr>
                  </a:solidFill>
                </a:rPr>
                <a:t> </a:t>
              </a:r>
              <a:r>
                <a:rPr lang="en-CA" sz="1200" dirty="0" smtClean="0">
                  <a:solidFill>
                    <a:schemeClr val="tx1"/>
                  </a:solidFill>
                </a:rPr>
                <a:t>solution set for more information.</a:t>
              </a:r>
            </a:p>
          </p:txBody>
        </p:sp>
        <p:grpSp>
          <p:nvGrpSpPr>
            <p:cNvPr id="25" name="Group 109"/>
            <p:cNvGrpSpPr/>
            <p:nvPr/>
          </p:nvGrpSpPr>
          <p:grpSpPr>
            <a:xfrm>
              <a:off x="2926232" y="1844804"/>
              <a:ext cx="3153172" cy="285749"/>
              <a:chOff x="2926232" y="1844804"/>
              <a:chExt cx="3153172" cy="285749"/>
            </a:xfrm>
          </p:grpSpPr>
          <p:sp>
            <p:nvSpPr>
              <p:cNvPr id="26" name="Round Same Side Corner Rectangle 25"/>
              <p:cNvSpPr/>
              <p:nvPr/>
            </p:nvSpPr>
            <p:spPr>
              <a:xfrm>
                <a:off x="2926232" y="1844804"/>
                <a:ext cx="3153172" cy="285749"/>
              </a:xfrm>
              <a:prstGeom prst="round2SameRect">
                <a:avLst>
                  <a:gd name="adj1" fmla="val 10667"/>
                  <a:gd name="adj2" fmla="val 0"/>
                </a:avLst>
              </a:prstGeom>
              <a:gradFill>
                <a:gsLst>
                  <a:gs pos="0">
                    <a:schemeClr val="accent1"/>
                  </a:gs>
                  <a:gs pos="50000">
                    <a:schemeClr val="accent1">
                      <a:alpha val="90000"/>
                    </a:schemeClr>
                  </a:gs>
                  <a:gs pos="100000">
                    <a:schemeClr val="accent1"/>
                  </a:gs>
                </a:gsLst>
                <a:lin ang="10800000" scaled="0"/>
              </a:gra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100" i="1" dirty="0" smtClean="0">
                    <a:solidFill>
                      <a:schemeClr val="bg1"/>
                    </a:solidFill>
                    <a:latin typeface="+mj-lt"/>
                  </a:rPr>
                  <a:t>Info-Tech Insight</a:t>
                </a:r>
                <a:endParaRPr lang="en-CA" sz="1100" i="1" dirty="0">
                  <a:solidFill>
                    <a:schemeClr val="bg1"/>
                  </a:solidFill>
                  <a:latin typeface="+mj-lt"/>
                </a:endParaRPr>
              </a:p>
            </p:txBody>
          </p:sp>
          <p:pic>
            <p:nvPicPr>
              <p:cNvPr id="27" name="Picture 26" descr="insight-sm.wmf"/>
              <p:cNvPicPr>
                <a:picLocks noChangeAspect="1"/>
              </p:cNvPicPr>
              <p:nvPr/>
            </p:nvPicPr>
            <p:blipFill>
              <a:blip r:embed="rId5" cstate="print"/>
              <a:stretch>
                <a:fillRect/>
              </a:stretch>
            </p:blipFill>
            <p:spPr>
              <a:xfrm>
                <a:off x="5796136" y="1897019"/>
                <a:ext cx="240000" cy="180000"/>
              </a:xfrm>
              <a:prstGeom prst="rect">
                <a:avLst/>
              </a:prstGeom>
            </p:spPr>
          </p:pic>
        </p:grpSp>
      </p:grpSp>
      <p:pic>
        <p:nvPicPr>
          <p:cNvPr id="12" name="Picture 11" descr="sample_linkbar-itrgNEW.gif">
            <a:hlinkClick r:id="rId6"/>
          </p:cNvPr>
          <p:cNvPicPr>
            <a:picLocks noChangeAspect="1"/>
          </p:cNvPicPr>
          <p:nvPr/>
        </p:nvPicPr>
        <p:blipFill>
          <a:blip r:embed="rId7"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002141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655" y="260648"/>
            <a:ext cx="8609645" cy="864096"/>
          </a:xfrm>
        </p:spPr>
        <p:txBody>
          <a:bodyPr/>
          <a:lstStyle/>
          <a:p>
            <a:r>
              <a:rPr lang="en-US" dirty="0" smtClean="0"/>
              <a:t>Prepare for the commoditization of network hardware</a:t>
            </a:r>
            <a:endParaRPr lang="en-US" dirty="0"/>
          </a:p>
        </p:txBody>
      </p:sp>
      <p:sp>
        <p:nvSpPr>
          <p:cNvPr id="4" name="Text Placeholder 3"/>
          <p:cNvSpPr>
            <a:spLocks noGrp="1"/>
          </p:cNvSpPr>
          <p:nvPr>
            <p:ph type="body" sz="quarter" idx="19"/>
          </p:nvPr>
        </p:nvSpPr>
        <p:spPr>
          <a:xfrm>
            <a:off x="267655" y="1124744"/>
            <a:ext cx="8620124" cy="657225"/>
          </a:xfrm>
        </p:spPr>
        <p:txBody>
          <a:bodyPr/>
          <a:lstStyle/>
          <a:p>
            <a:r>
              <a:rPr lang="en-US" dirty="0" smtClean="0"/>
              <a:t>Standards and rapid configurations lay the groundwork for interoperability and commodity hardware in the network.</a:t>
            </a:r>
            <a:endParaRPr lang="en-US" dirty="0"/>
          </a:p>
        </p:txBody>
      </p:sp>
      <p:sp>
        <p:nvSpPr>
          <p:cNvPr id="17" name="TextBox 16"/>
          <p:cNvSpPr txBox="1"/>
          <p:nvPr/>
        </p:nvSpPr>
        <p:spPr>
          <a:xfrm>
            <a:off x="323528" y="1772816"/>
            <a:ext cx="4114800" cy="307777"/>
          </a:xfrm>
          <a:prstGeom prst="rect">
            <a:avLst/>
          </a:prstGeom>
          <a:solidFill>
            <a:srgbClr val="243F54"/>
          </a:solidFill>
        </p:spPr>
        <p:txBody>
          <a:bodyPr wrap="square" rtlCol="0">
            <a:spAutoFit/>
          </a:bodyPr>
          <a:lstStyle/>
          <a:p>
            <a:pPr algn="l"/>
            <a:r>
              <a:rPr lang="en-CA" sz="1400" b="1" dirty="0" smtClean="0">
                <a:solidFill>
                  <a:schemeClr val="bg2"/>
                </a:solidFill>
              </a:rPr>
              <a:t>Proprietary Hardware</a:t>
            </a:r>
            <a:endParaRPr lang="en-CA" sz="1400" b="1" dirty="0">
              <a:solidFill>
                <a:schemeClr val="bg2"/>
              </a:solidFill>
            </a:endParaRPr>
          </a:p>
        </p:txBody>
      </p:sp>
      <p:cxnSp>
        <p:nvCxnSpPr>
          <p:cNvPr id="20" name="Straight Connector 19"/>
          <p:cNvCxnSpPr/>
          <p:nvPr/>
        </p:nvCxnSpPr>
        <p:spPr>
          <a:xfrm>
            <a:off x="4572000" y="2240868"/>
            <a:ext cx="0" cy="2233612"/>
          </a:xfrm>
          <a:prstGeom prst="line">
            <a:avLst/>
          </a:prstGeom>
          <a:ln w="38100" cap="rnd">
            <a:solidFill>
              <a:srgbClr val="D17D08"/>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0800000">
            <a:off x="267656" y="2189275"/>
            <a:ext cx="8599164" cy="11871"/>
          </a:xfrm>
          <a:prstGeom prst="line">
            <a:avLst/>
          </a:prstGeom>
          <a:ln w="38100" cap="rnd">
            <a:solidFill>
              <a:srgbClr val="D17D08"/>
            </a:solidFill>
            <a:prstDash val="sysDot"/>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41120" y="2312876"/>
            <a:ext cx="4114800" cy="830997"/>
          </a:xfrm>
          <a:prstGeom prst="rect">
            <a:avLst/>
          </a:prstGeom>
          <a:solidFill>
            <a:srgbClr val="DDDECE"/>
          </a:solidFill>
        </p:spPr>
        <p:txBody>
          <a:bodyPr wrap="square" rtlCol="0">
            <a:spAutoFit/>
          </a:bodyPr>
          <a:lstStyle/>
          <a:p>
            <a:pPr algn="l"/>
            <a:r>
              <a:rPr lang="en-US" sz="1200" b="1" dirty="0" smtClean="0"/>
              <a:t>Situation: </a:t>
            </a:r>
            <a:r>
              <a:rPr lang="en-US" sz="1200" dirty="0" smtClean="0"/>
              <a:t>The physical infrastructure of traditional networks were primarily proprietary, hardware exclusive to and controlled by a single company or subjected to licensing or patents.</a:t>
            </a:r>
            <a:r>
              <a:rPr lang="en-US" sz="1200" b="1" dirty="0" smtClean="0"/>
              <a:t> </a:t>
            </a:r>
          </a:p>
        </p:txBody>
      </p:sp>
      <p:sp>
        <p:nvSpPr>
          <p:cNvPr id="45" name="TextBox 44"/>
          <p:cNvSpPr txBox="1"/>
          <p:nvPr/>
        </p:nvSpPr>
        <p:spPr>
          <a:xfrm>
            <a:off x="341120" y="3274151"/>
            <a:ext cx="4114800" cy="1200329"/>
          </a:xfrm>
          <a:prstGeom prst="rect">
            <a:avLst/>
          </a:prstGeom>
          <a:solidFill>
            <a:srgbClr val="DDDECE"/>
          </a:solidFill>
        </p:spPr>
        <p:txBody>
          <a:bodyPr wrap="square" rtlCol="0">
            <a:spAutoFit/>
          </a:bodyPr>
          <a:lstStyle/>
          <a:p>
            <a:pPr algn="l"/>
            <a:r>
              <a:rPr lang="en-US" sz="1200" b="1" dirty="0" smtClean="0"/>
              <a:t>Effects on the Organization:</a:t>
            </a:r>
          </a:p>
          <a:p>
            <a:pPr marL="182880" indent="-182880" algn="l">
              <a:buFont typeface="Arial" pitchFamily="34" charset="0"/>
              <a:buChar char="•"/>
            </a:pPr>
            <a:r>
              <a:rPr lang="en-US" sz="1200" dirty="0" smtClean="0"/>
              <a:t>Proprietary hardware limits the opportunities for organizations to reach out to more cost efficient or streamlined solutions.</a:t>
            </a:r>
          </a:p>
          <a:p>
            <a:pPr marL="182880" indent="-182880" algn="l">
              <a:buFont typeface="Arial" pitchFamily="34" charset="0"/>
              <a:buChar char="•"/>
            </a:pPr>
            <a:r>
              <a:rPr lang="en-US" sz="1200" dirty="0" smtClean="0"/>
              <a:t>Organizations may need to wait until vendors upgrade their hardware before modernizing their network.</a:t>
            </a:r>
            <a:endParaRPr lang="en-US" sz="1200" dirty="0"/>
          </a:p>
        </p:txBody>
      </p:sp>
      <p:sp>
        <p:nvSpPr>
          <p:cNvPr id="34" name="TextBox 33"/>
          <p:cNvSpPr txBox="1"/>
          <p:nvPr/>
        </p:nvSpPr>
        <p:spPr>
          <a:xfrm>
            <a:off x="4687670" y="2309828"/>
            <a:ext cx="4114800" cy="830997"/>
          </a:xfrm>
          <a:prstGeom prst="rect">
            <a:avLst/>
          </a:prstGeom>
          <a:solidFill>
            <a:srgbClr val="DDDECE"/>
          </a:solidFill>
        </p:spPr>
        <p:txBody>
          <a:bodyPr wrap="square" rtlCol="0">
            <a:spAutoFit/>
          </a:bodyPr>
          <a:lstStyle/>
          <a:p>
            <a:pPr algn="l"/>
            <a:r>
              <a:rPr lang="en-US" sz="1200" b="1" dirty="0" smtClean="0"/>
              <a:t>Situation: </a:t>
            </a:r>
            <a:r>
              <a:rPr lang="en-US" sz="1200" dirty="0" smtClean="0"/>
              <a:t>SDN gives organizations the opportunity to implement solutions not native to their physical infrastructure due to open technologies and easy configurations; thereby, enabling a multi-vendor network. </a:t>
            </a:r>
            <a:endParaRPr lang="en-US" sz="1200" b="1" dirty="0" smtClean="0"/>
          </a:p>
        </p:txBody>
      </p:sp>
      <p:sp>
        <p:nvSpPr>
          <p:cNvPr id="46" name="TextBox 45"/>
          <p:cNvSpPr txBox="1"/>
          <p:nvPr/>
        </p:nvSpPr>
        <p:spPr>
          <a:xfrm>
            <a:off x="4687670" y="3272627"/>
            <a:ext cx="4114800" cy="1200329"/>
          </a:xfrm>
          <a:prstGeom prst="rect">
            <a:avLst/>
          </a:prstGeom>
          <a:solidFill>
            <a:srgbClr val="DDDECE"/>
          </a:solidFill>
        </p:spPr>
        <p:txBody>
          <a:bodyPr wrap="square" rtlCol="0">
            <a:spAutoFit/>
          </a:bodyPr>
          <a:lstStyle/>
          <a:p>
            <a:pPr algn="l"/>
            <a:r>
              <a:rPr lang="en-US" sz="1200" b="1" dirty="0" smtClean="0"/>
              <a:t>Effects on the Organization:</a:t>
            </a:r>
          </a:p>
          <a:p>
            <a:pPr marL="225425" lvl="1" indent="-225425" algn="l">
              <a:buFont typeface="Arial" pitchFamily="34" charset="0"/>
              <a:buChar char="•"/>
            </a:pPr>
            <a:r>
              <a:rPr lang="en-US" sz="1200" dirty="0" smtClean="0"/>
              <a:t>SDN’s automated remapping and open APIs reduce the effort and resources needed for reconfigurations.</a:t>
            </a:r>
          </a:p>
          <a:p>
            <a:pPr marL="225425" lvl="1" indent="-225425" algn="l">
              <a:buFont typeface="Arial" pitchFamily="34" charset="0"/>
              <a:buChar char="•"/>
            </a:pPr>
            <a:r>
              <a:rPr lang="en-US" sz="1200" dirty="0" smtClean="0"/>
              <a:t>Organizations can become more cost efficient and productive; however, management costs may increase during the transition to commodity hardware.</a:t>
            </a:r>
          </a:p>
        </p:txBody>
      </p:sp>
      <p:sp>
        <p:nvSpPr>
          <p:cNvPr id="48" name="TextBox 47"/>
          <p:cNvSpPr txBox="1"/>
          <p:nvPr/>
        </p:nvSpPr>
        <p:spPr>
          <a:xfrm>
            <a:off x="4695193" y="1772816"/>
            <a:ext cx="4114800" cy="307777"/>
          </a:xfrm>
          <a:prstGeom prst="rect">
            <a:avLst/>
          </a:prstGeom>
          <a:solidFill>
            <a:srgbClr val="243F54"/>
          </a:solidFill>
        </p:spPr>
        <p:txBody>
          <a:bodyPr wrap="square" rtlCol="0">
            <a:spAutoFit/>
          </a:bodyPr>
          <a:lstStyle/>
          <a:p>
            <a:pPr algn="l"/>
            <a:r>
              <a:rPr lang="en-CA" sz="1400" b="1" dirty="0" smtClean="0">
                <a:solidFill>
                  <a:schemeClr val="bg2"/>
                </a:solidFill>
              </a:rPr>
              <a:t>Commodity Hardware</a:t>
            </a:r>
          </a:p>
        </p:txBody>
      </p:sp>
      <p:sp>
        <p:nvSpPr>
          <p:cNvPr id="32" name="Rectangle 31"/>
          <p:cNvSpPr/>
          <p:nvPr/>
        </p:nvSpPr>
        <p:spPr>
          <a:xfrm>
            <a:off x="441024" y="4581128"/>
            <a:ext cx="8343444" cy="830997"/>
          </a:xfrm>
          <a:prstGeom prst="rect">
            <a:avLst/>
          </a:prstGeom>
        </p:spPr>
        <p:txBody>
          <a:bodyPr wrap="square" spcCol="1828800">
            <a:spAutoFit/>
          </a:bodyPr>
          <a:lstStyle/>
          <a:p>
            <a:pPr algn="l"/>
            <a:r>
              <a:rPr lang="en-CA" sz="1400" i="1" dirty="0" smtClean="0">
                <a:latin typeface="+mj-lt"/>
              </a:rPr>
              <a:t>At the end of the day, nobody can procure a switch cheaper than [a key proprietary vendor] from the contract manufactures because of their volume.</a:t>
            </a:r>
          </a:p>
          <a:p>
            <a:pPr algn="l"/>
            <a:r>
              <a:rPr lang="en-CA" sz="1400" i="1" dirty="0" smtClean="0">
                <a:latin typeface="+mj-lt"/>
              </a:rPr>
              <a:t>		</a:t>
            </a:r>
            <a:r>
              <a:rPr lang="en-CA" i="1" dirty="0" smtClean="0">
                <a:latin typeface="+mj-lt"/>
              </a:rPr>
              <a:t>	</a:t>
            </a:r>
            <a:r>
              <a:rPr lang="en-CA" sz="1400" i="1" dirty="0" smtClean="0">
                <a:latin typeface="+mj-lt"/>
              </a:rPr>
              <a:t>  </a:t>
            </a:r>
            <a:r>
              <a:rPr lang="en-CA" sz="1200" dirty="0" smtClean="0">
                <a:latin typeface="+mn-lt"/>
              </a:rPr>
              <a:t>- </a:t>
            </a:r>
            <a:r>
              <a:rPr lang="en-CA" sz="1200" dirty="0" smtClean="0">
                <a:latin typeface="+mj-lt"/>
              </a:rPr>
              <a:t>Matthew Palmer, Partner and Co-curator, SDNCentral</a:t>
            </a:r>
            <a:endParaRPr lang="en-CA" sz="1200" dirty="0">
              <a:latin typeface="+mj-lt"/>
            </a:endParaRPr>
          </a:p>
        </p:txBody>
      </p:sp>
      <p:pic>
        <p:nvPicPr>
          <p:cNvPr id="40" name="Picture 39" descr="quote2.wmf"/>
          <p:cNvPicPr>
            <a:picLocks noChangeAspect="1"/>
          </p:cNvPicPr>
          <p:nvPr/>
        </p:nvPicPr>
        <p:blipFill>
          <a:blip r:embed="rId3" cstate="print"/>
          <a:stretch>
            <a:fillRect/>
          </a:stretch>
        </p:blipFill>
        <p:spPr>
          <a:xfrm>
            <a:off x="4392950" y="4839553"/>
            <a:ext cx="179050" cy="127893"/>
          </a:xfrm>
          <a:prstGeom prst="rect">
            <a:avLst/>
          </a:prstGeom>
        </p:spPr>
      </p:pic>
      <p:pic>
        <p:nvPicPr>
          <p:cNvPr id="41" name="Picture 40" descr="quote1.wmf"/>
          <p:cNvPicPr>
            <a:picLocks noChangeAspect="1"/>
          </p:cNvPicPr>
          <p:nvPr/>
        </p:nvPicPr>
        <p:blipFill>
          <a:blip r:embed="rId4" cstate="print"/>
          <a:stretch>
            <a:fillRect/>
          </a:stretch>
        </p:blipFill>
        <p:spPr>
          <a:xfrm>
            <a:off x="323528" y="4595510"/>
            <a:ext cx="179050" cy="127893"/>
          </a:xfrm>
          <a:prstGeom prst="rect">
            <a:avLst/>
          </a:prstGeom>
        </p:spPr>
      </p:pic>
      <p:grpSp>
        <p:nvGrpSpPr>
          <p:cNvPr id="24" name="Group 10"/>
          <p:cNvGrpSpPr/>
          <p:nvPr/>
        </p:nvGrpSpPr>
        <p:grpSpPr>
          <a:xfrm>
            <a:off x="313385" y="5605026"/>
            <a:ext cx="8506442" cy="848310"/>
            <a:chOff x="313385" y="3598911"/>
            <a:chExt cx="8506442" cy="848310"/>
          </a:xfrm>
        </p:grpSpPr>
        <p:sp>
          <p:nvSpPr>
            <p:cNvPr id="25" name="Rounded Rectangle 24"/>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76325" algn="l"/>
              <a:r>
                <a:rPr lang="en-US" sz="1200" dirty="0" smtClean="0">
                  <a:solidFill>
                    <a:schemeClr val="tx1"/>
                  </a:solidFill>
                </a:rPr>
                <a:t>Current SDN solutions are expensive, complex, and barely tested. Assess the new offerings from your existing vendors to maximize reuse of existing components. For a full network refresh, consider waiting for market maturity and commoditization.</a:t>
              </a:r>
            </a:p>
          </p:txBody>
        </p:sp>
        <p:pic>
          <p:nvPicPr>
            <p:cNvPr id="26" name="Picture 25" descr="insight.png"/>
            <p:cNvPicPr>
              <a:picLocks noChangeAspect="1"/>
            </p:cNvPicPr>
            <p:nvPr/>
          </p:nvPicPr>
          <p:blipFill>
            <a:blip r:embed="rId5" cstate="print"/>
            <a:stretch>
              <a:fillRect/>
            </a:stretch>
          </p:blipFill>
          <p:spPr>
            <a:xfrm>
              <a:off x="313385" y="3609020"/>
              <a:ext cx="1000207" cy="838201"/>
            </a:xfrm>
            <a:prstGeom prst="rect">
              <a:avLst/>
            </a:prstGeom>
          </p:spPr>
        </p:pic>
      </p:grpSp>
      <p:pic>
        <p:nvPicPr>
          <p:cNvPr id="1013762" name="Picture 2" descr="C:\Users\akumseun\AppData\Local\Microsoft\Windows\Temporary Internet Files\Content.Outlook\WXB1LRTS\SDN_central_4c (2).png"/>
          <p:cNvPicPr>
            <a:picLocks noChangeAspect="1" noChangeArrowheads="1"/>
          </p:cNvPicPr>
          <p:nvPr/>
        </p:nvPicPr>
        <p:blipFill>
          <a:blip r:embed="rId6" cstate="print"/>
          <a:srcRect/>
          <a:stretch>
            <a:fillRect/>
          </a:stretch>
        </p:blipFill>
        <p:spPr bwMode="auto">
          <a:xfrm>
            <a:off x="7377820" y="4946612"/>
            <a:ext cx="974600" cy="570620"/>
          </a:xfrm>
          <a:prstGeom prst="rect">
            <a:avLst/>
          </a:prstGeom>
          <a:noFill/>
        </p:spPr>
      </p:pic>
      <p:pic>
        <p:nvPicPr>
          <p:cNvPr id="19" name="Picture 18" descr="sample_linkbar-itrgNEW.gif">
            <a:hlinkClick r:id="rId7"/>
          </p:cNvPr>
          <p:cNvPicPr>
            <a:picLocks noChangeAspect="1"/>
          </p:cNvPicPr>
          <p:nvPr/>
        </p:nvPicPr>
        <p:blipFill>
          <a:blip r:embed="rId8"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117537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Conclusion</a:t>
            </a:r>
            <a:endParaRPr lang="en-CA" dirty="0"/>
          </a:p>
        </p:txBody>
      </p:sp>
      <p:grpSp>
        <p:nvGrpSpPr>
          <p:cNvPr id="3" name="Group 20"/>
          <p:cNvGrpSpPr/>
          <p:nvPr/>
        </p:nvGrpSpPr>
        <p:grpSpPr>
          <a:xfrm>
            <a:off x="268912" y="1268760"/>
            <a:ext cx="8620125" cy="1375703"/>
            <a:chOff x="257175" y="1448780"/>
            <a:chExt cx="8620125" cy="1375703"/>
          </a:xfrm>
        </p:grpSpPr>
        <p:sp>
          <p:nvSpPr>
            <p:cNvPr id="24" name="Rounded Rectangle 23"/>
            <p:cNvSpPr/>
            <p:nvPr/>
          </p:nvSpPr>
          <p:spPr>
            <a:xfrm>
              <a:off x="257176" y="1448780"/>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Understand SDN</a:t>
              </a:r>
              <a:endParaRPr lang="en-CA" sz="1400" b="1" dirty="0">
                <a:solidFill>
                  <a:schemeClr val="tx1"/>
                </a:solidFill>
              </a:endParaRPr>
            </a:p>
          </p:txBody>
        </p:sp>
        <p:sp>
          <p:nvSpPr>
            <p:cNvPr id="37" name="TextBox 36"/>
            <p:cNvSpPr txBox="1"/>
            <p:nvPr/>
          </p:nvSpPr>
          <p:spPr>
            <a:xfrm>
              <a:off x="257175" y="1808820"/>
              <a:ext cx="8608387" cy="1015663"/>
            </a:xfrm>
            <a:prstGeom prst="rect">
              <a:avLst/>
            </a:prstGeom>
            <a:noFill/>
          </p:spPr>
          <p:txBody>
            <a:bodyPr wrap="square" rtlCol="0">
              <a:spAutoFit/>
            </a:bodyPr>
            <a:lstStyle/>
            <a:p>
              <a:pPr marL="179388" indent="-179388" algn="l">
                <a:buFont typeface="Arial" pitchFamily="34" charset="0"/>
                <a:buChar char="•"/>
              </a:pPr>
              <a:r>
                <a:rPr lang="en-CA" sz="1200" dirty="0" smtClean="0"/>
                <a:t>Software defined networking (SDN) is defined as a network architecture where the control and data planes are decoupled.</a:t>
              </a:r>
            </a:p>
            <a:p>
              <a:pPr marL="179388" indent="-179388" algn="l">
                <a:buFont typeface="Arial" pitchFamily="34" charset="0"/>
                <a:buChar char="•"/>
              </a:pPr>
              <a:r>
                <a:rPr lang="en-CA" sz="1200" dirty="0" smtClean="0"/>
                <a:t>SDN offers several key benefits over traditional physical networks: abstraction, flow optimization, resource utilization, and virtualization.</a:t>
              </a:r>
            </a:p>
            <a:p>
              <a:pPr marL="179388" indent="-179388" algn="l">
                <a:buFont typeface="Arial" pitchFamily="34" charset="0"/>
                <a:buChar char="•"/>
              </a:pPr>
              <a:r>
                <a:rPr lang="en-CA" sz="1200" dirty="0" smtClean="0"/>
                <a:t>The SDN architecture comprises of three layers: applications and data centers, control plane, and physical network architecture. Each layer communicates with each other through APIs.</a:t>
              </a:r>
            </a:p>
          </p:txBody>
        </p:sp>
      </p:grpSp>
      <p:grpSp>
        <p:nvGrpSpPr>
          <p:cNvPr id="4" name="Group 19"/>
          <p:cNvGrpSpPr/>
          <p:nvPr/>
        </p:nvGrpSpPr>
        <p:grpSpPr>
          <a:xfrm>
            <a:off x="268913" y="2718173"/>
            <a:ext cx="8620124" cy="833140"/>
            <a:chOff x="257176" y="2744924"/>
            <a:chExt cx="8620124" cy="833140"/>
          </a:xfrm>
        </p:grpSpPr>
        <p:sp>
          <p:nvSpPr>
            <p:cNvPr id="25" name="Rounded Rectangle 24"/>
            <p:cNvSpPr/>
            <p:nvPr/>
          </p:nvSpPr>
          <p:spPr>
            <a:xfrm>
              <a:off x="257176" y="2744924"/>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Emerging SDN Solutions</a:t>
              </a:r>
              <a:endParaRPr lang="en-CA" sz="1400" b="1" dirty="0">
                <a:solidFill>
                  <a:schemeClr val="tx1"/>
                </a:solidFill>
              </a:endParaRPr>
            </a:p>
          </p:txBody>
        </p:sp>
        <p:sp>
          <p:nvSpPr>
            <p:cNvPr id="38" name="TextBox 37"/>
            <p:cNvSpPr txBox="1"/>
            <p:nvPr/>
          </p:nvSpPr>
          <p:spPr>
            <a:xfrm>
              <a:off x="257176" y="3116399"/>
              <a:ext cx="8620124" cy="461665"/>
            </a:xfrm>
            <a:prstGeom prst="rect">
              <a:avLst/>
            </a:prstGeom>
            <a:noFill/>
          </p:spPr>
          <p:txBody>
            <a:bodyPr wrap="square" rtlCol="0">
              <a:spAutoFit/>
            </a:bodyPr>
            <a:lstStyle/>
            <a:p>
              <a:pPr marL="179388" indent="-179388" algn="l">
                <a:buFont typeface="Arial" pitchFamily="34" charset="0"/>
                <a:buChar char="•"/>
              </a:pPr>
              <a:r>
                <a:rPr lang="en-CA" sz="1200" dirty="0" smtClean="0"/>
                <a:t>Vendors are beginning to roll out early versions of their SDN solutions. See what these vendors are offering.</a:t>
              </a:r>
            </a:p>
            <a:p>
              <a:pPr marL="179388" indent="-179388" algn="l">
                <a:buFont typeface="Arial" pitchFamily="34" charset="0"/>
                <a:buChar char="•"/>
              </a:pPr>
              <a:r>
                <a:rPr lang="en-CA" sz="1200" dirty="0" smtClean="0"/>
                <a:t>OpenFlow is currently the dominant standard for SDN communication protocols and SDN architecture.</a:t>
              </a:r>
              <a:endParaRPr lang="en-CA" sz="1200" dirty="0"/>
            </a:p>
          </p:txBody>
        </p:sp>
      </p:grpSp>
      <p:grpSp>
        <p:nvGrpSpPr>
          <p:cNvPr id="5" name="Group 21"/>
          <p:cNvGrpSpPr/>
          <p:nvPr/>
        </p:nvGrpSpPr>
        <p:grpSpPr>
          <a:xfrm>
            <a:off x="268913" y="3625023"/>
            <a:ext cx="8620124" cy="1222732"/>
            <a:chOff x="257176" y="4041068"/>
            <a:chExt cx="8620124" cy="1222732"/>
          </a:xfrm>
        </p:grpSpPr>
        <p:sp>
          <p:nvSpPr>
            <p:cNvPr id="26" name="Rounded Rectangle 25"/>
            <p:cNvSpPr/>
            <p:nvPr/>
          </p:nvSpPr>
          <p:spPr>
            <a:xfrm>
              <a:off x="257176" y="4041068"/>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Develop the Case for SDN</a:t>
              </a:r>
              <a:endParaRPr lang="en-CA" sz="1400" b="1" dirty="0">
                <a:solidFill>
                  <a:schemeClr val="tx1"/>
                </a:solidFill>
              </a:endParaRPr>
            </a:p>
          </p:txBody>
        </p:sp>
        <p:sp>
          <p:nvSpPr>
            <p:cNvPr id="39" name="TextBox 38"/>
            <p:cNvSpPr txBox="1"/>
            <p:nvPr/>
          </p:nvSpPr>
          <p:spPr>
            <a:xfrm>
              <a:off x="257176" y="4432803"/>
              <a:ext cx="8620124" cy="830997"/>
            </a:xfrm>
            <a:prstGeom prst="rect">
              <a:avLst/>
            </a:prstGeom>
            <a:noFill/>
          </p:spPr>
          <p:txBody>
            <a:bodyPr wrap="square" rtlCol="0">
              <a:spAutoFit/>
            </a:bodyPr>
            <a:lstStyle/>
            <a:p>
              <a:pPr marL="179388" indent="-179388" algn="l">
                <a:buFont typeface="Arial" pitchFamily="34" charset="0"/>
                <a:buChar char="•"/>
              </a:pPr>
              <a:r>
                <a:rPr lang="en-CA" sz="1200" dirty="0" smtClean="0"/>
                <a:t>Applicable use cases and proof-of-concepts have barely been revealed. However, organizations should begin evaluating the potential business value and impact from adopting SDN. </a:t>
              </a:r>
            </a:p>
            <a:p>
              <a:pPr marL="179388" indent="-179388" algn="l">
                <a:buFont typeface="Arial" pitchFamily="34" charset="0"/>
                <a:buChar char="•"/>
              </a:pPr>
              <a:r>
                <a:rPr lang="en-CA" sz="1200" dirty="0" smtClean="0"/>
                <a:t>Organizations starting to develop the case for SDN must ensure SDN aligns with business drivers, potential costs and benefits are understood, risks are realized, performance metrics are established, and the existing network is assessed.</a:t>
              </a:r>
            </a:p>
          </p:txBody>
        </p:sp>
      </p:grpSp>
      <p:grpSp>
        <p:nvGrpSpPr>
          <p:cNvPr id="6" name="Group 22"/>
          <p:cNvGrpSpPr/>
          <p:nvPr/>
        </p:nvGrpSpPr>
        <p:grpSpPr>
          <a:xfrm>
            <a:off x="268913" y="4921466"/>
            <a:ext cx="8620124" cy="1222732"/>
            <a:chOff x="251520" y="5265204"/>
            <a:chExt cx="8620124" cy="1222732"/>
          </a:xfrm>
        </p:grpSpPr>
        <p:sp>
          <p:nvSpPr>
            <p:cNvPr id="18" name="Rounded Rectangle 17"/>
            <p:cNvSpPr/>
            <p:nvPr/>
          </p:nvSpPr>
          <p:spPr>
            <a:xfrm>
              <a:off x="251520" y="5265204"/>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How and When to Start Investing in SDN</a:t>
              </a:r>
              <a:endParaRPr lang="en-CA" sz="1400" b="1" dirty="0">
                <a:solidFill>
                  <a:schemeClr val="tx1"/>
                </a:solidFill>
              </a:endParaRPr>
            </a:p>
          </p:txBody>
        </p:sp>
        <p:sp>
          <p:nvSpPr>
            <p:cNvPr id="19" name="TextBox 18"/>
            <p:cNvSpPr txBox="1"/>
            <p:nvPr/>
          </p:nvSpPr>
          <p:spPr>
            <a:xfrm>
              <a:off x="251520" y="5656939"/>
              <a:ext cx="8620124" cy="830997"/>
            </a:xfrm>
            <a:prstGeom prst="rect">
              <a:avLst/>
            </a:prstGeom>
            <a:noFill/>
          </p:spPr>
          <p:txBody>
            <a:bodyPr wrap="square" rtlCol="0">
              <a:spAutoFit/>
            </a:bodyPr>
            <a:lstStyle/>
            <a:p>
              <a:pPr marL="179388" indent="-179388" algn="l">
                <a:buFont typeface="Arial" pitchFamily="34" charset="0"/>
                <a:buChar char="•"/>
              </a:pPr>
              <a:r>
                <a:rPr lang="en-CA" sz="1200" dirty="0" smtClean="0"/>
                <a:t>SDN enables organizations with proprietary network hardware to reach out to more cost efficient solutions.</a:t>
              </a:r>
            </a:p>
            <a:p>
              <a:pPr marL="179388" indent="-179388" algn="l">
                <a:buFont typeface="Arial" pitchFamily="34" charset="0"/>
                <a:buChar char="•"/>
              </a:pPr>
              <a:r>
                <a:rPr lang="en-CA" sz="1200" dirty="0" smtClean="0"/>
                <a:t>Network architecture must be a forethought because the benefits of SDN is contingent on the network structure and connections of network components.</a:t>
              </a:r>
            </a:p>
            <a:p>
              <a:pPr marL="179388" indent="-179388" algn="l">
                <a:buFont typeface="Arial" pitchFamily="34" charset="0"/>
                <a:buChar char="•"/>
              </a:pPr>
              <a:r>
                <a:rPr lang="en-CA" sz="1200" dirty="0" smtClean="0"/>
                <a:t>Noticeable version 1 gaps are being realized by early SDN adopters. Wait for SDN to mature and these gaps to be filled.</a:t>
              </a:r>
              <a:endParaRPr lang="en-CA" sz="1200" dirty="0"/>
            </a:p>
          </p:txBody>
        </p:sp>
      </p:grpSp>
      <p:pic>
        <p:nvPicPr>
          <p:cNvPr id="15" name="Picture 14"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401872931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QUIZZES" val="0"/>
  <p:tag name="ISPRING_SCORM_PASSING_SCORE" val="100.0000000000"/>
  <p:tag name="ISPRING_RESOURCE_PATHS_HASH_2" val="c45ca1307073c84f461cb628b57cbbdc27c3e5f"/>
  <p:tag name="GENSWF_OUTPUT_FILE_NAME" val="it-prepare-for-SDN-sample-sf"/>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o3.Py2DI2UuIPPJ2meg5I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SBhDJDRleUKYjvzqJfIrH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AD4a.g8gUUqOeJ4GSU9Jl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0mhXe7CRUU.QWGRHDUisc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cDSrT0VX3EqZyLq.6OieH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KiPTIVPNX0KOnZlQF5__1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FQUfzsnfk0OAFxv0kB1w6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dcFN2SouLEyF1WoS2d2eT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BAAX62PnakWJPhWv3wikm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ZIU6RUK9okS6YeVue2NuC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cDSrT0VX3EqZyLq.6OieH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g4ARah20j06BCkHY7F1bi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LbYIDlk66ECpE7_jwjupI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_77zKdWt.0WcIJU5lvq9b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Ep3mAqnT9UK_kNuvCcjT5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S2V8aYnD3kiO1nENA7KfQ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KdJXD5P8SUu58Wv5F3Ex8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eDuXYIh4SEGexe.q4dhLb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4k0D55VQ5ECoXOdf.Jlme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dXTU2NlFtU2pj6SsIav1Z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dn_vFa1kU0uwyKv4vrETi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Ee0VcrHAk0yef7OoYPmJg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EhmYqyL3OEiuf2iRBa2Fr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NtocO8o_dkWOfH4lKmZAI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2EhXtBaNJ0SMoqhoqzZ9j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xV.033Ce6EmTY7AdM6CAi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nXgnn2UHeUmvZW.TyHqkN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LP27n6E8I0SYNUiOc1.lB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OadjSd3kSk.xIujx6psA5g"/>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0sMAPcBTx06bI7XO5xzXL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6iRNBD1JkW.VeNSfjJSf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AD4a.g8gUUqOeJ4GSU9JlQ"/>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KAhMBIuhpEqmV4isQwAiu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SfJwtsnR7kayZ.titAija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4i8bYmHXnUuBHUGmz2f5B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Ee0VcrHAk0yef7OoYPmJg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MciO05TxCkeZXAwpL_FjB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T9Ke1vrBi0Oc7U3W5Ylf5w"/>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DC017F3A6A0D44A10010911C6E9334" ma:contentTypeVersion="0" ma:contentTypeDescription="Create a new document." ma:contentTypeScope="" ma:versionID="556559d1d21859cd5a3d5a1a5fb4e9ec">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4133114B-F61F-4C9D-9EE9-FD042E4F3D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0FAE7592-8DB8-4D78-AFA2-9528A5FDDBE8}">
  <ds:schemaRefs>
    <ds:schemaRef ds:uri="http://schemas.microsoft.com/sharepoint/v3/contenttype/forms"/>
  </ds:schemaRefs>
</ds:datastoreItem>
</file>

<file path=customXml/itemProps3.xml><?xml version="1.0" encoding="utf-8"?>
<ds:datastoreItem xmlns:ds="http://schemas.openxmlformats.org/officeDocument/2006/customXml" ds:itemID="{B0395B29-AD15-427A-A27F-19EC1DCF3F77}">
  <ds:schemaRefs>
    <ds:schemaRef ds:uri="http://purl.org/dc/terms/"/>
    <ds:schemaRef ds:uri="http://purl.org/dc/elements/1.1/"/>
    <ds:schemaRef ds:uri="http://www.w3.org/XML/1998/namespace"/>
    <ds:schemaRef ds:uri="http://schemas.microsoft.com/office/2006/documentManagement/types"/>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8884</TotalTime>
  <Words>1799</Words>
  <Application>Microsoft Office PowerPoint</Application>
  <PresentationFormat>On-screen Show (4:3)</PresentationFormat>
  <Paragraphs>149</Paragraphs>
  <Slides>10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think-cell Slide</vt:lpstr>
      <vt:lpstr>PowerPoint Presentation</vt:lpstr>
      <vt:lpstr>Introduction</vt:lpstr>
      <vt:lpstr>Follow the Info-Tech Enterprise Network Roadmap</vt:lpstr>
      <vt:lpstr>Executive Summary</vt:lpstr>
      <vt:lpstr>Re-think the network’s role in IT if agility is suffering</vt:lpstr>
      <vt:lpstr>Align SDN initiatives with your business goals</vt:lpstr>
      <vt:lpstr>Evaluate the current state of your network to see if SDN is the right fit for your organization</vt:lpstr>
      <vt:lpstr>Prepare for the commoditization of network hardware</vt:lpstr>
      <vt:lpstr>Conclusion</vt:lpstr>
      <vt:lpstr>Info-Tech Research Group Helps IT Professionals To:</vt:lpstr>
    </vt:vector>
  </TitlesOfParts>
  <Company>TechSmith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m.pierce</dc:creator>
  <cp:lastModifiedBy>Sophia Pelka</cp:lastModifiedBy>
  <cp:revision>661</cp:revision>
  <dcterms:created xsi:type="dcterms:W3CDTF">2006-07-18T19:14:56Z</dcterms:created>
  <dcterms:modified xsi:type="dcterms:W3CDTF">2012-12-20T15:53:53Z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0x01010058DC017F3A6A0D44A10010911C6E9334</vt:lpwstr>
  </property>
</Properties>
</file>