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51"/>
  </p:notesMasterIdLst>
  <p:sldIdLst>
    <p:sldId id="256" r:id="rId2"/>
    <p:sldId id="257" r:id="rId3"/>
    <p:sldId id="292" r:id="rId4"/>
    <p:sldId id="326" r:id="rId5"/>
    <p:sldId id="258" r:id="rId6"/>
    <p:sldId id="327" r:id="rId7"/>
    <p:sldId id="346" r:id="rId8"/>
    <p:sldId id="284" r:id="rId9"/>
    <p:sldId id="285" r:id="rId10"/>
    <p:sldId id="294" r:id="rId11"/>
    <p:sldId id="287"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28" r:id="rId32"/>
    <p:sldId id="337" r:id="rId33"/>
    <p:sldId id="329" r:id="rId34"/>
    <p:sldId id="338" r:id="rId35"/>
    <p:sldId id="330" r:id="rId36"/>
    <p:sldId id="339" r:id="rId37"/>
    <p:sldId id="331" r:id="rId38"/>
    <p:sldId id="340" r:id="rId39"/>
    <p:sldId id="332" r:id="rId40"/>
    <p:sldId id="341" r:id="rId41"/>
    <p:sldId id="333" r:id="rId42"/>
    <p:sldId id="342" r:id="rId43"/>
    <p:sldId id="334" r:id="rId44"/>
    <p:sldId id="343" r:id="rId45"/>
    <p:sldId id="335" r:id="rId46"/>
    <p:sldId id="344" r:id="rId47"/>
    <p:sldId id="336" r:id="rId48"/>
    <p:sldId id="345" r:id="rId49"/>
    <p:sldId id="34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p:cViewPr varScale="1">
        <p:scale>
          <a:sx n="110" d="100"/>
          <a:sy n="110" d="100"/>
        </p:scale>
        <p:origin x="-16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88DEE-C372-42DD-9FFA-F9E1580E0792}" type="datetimeFigureOut">
              <a:rPr lang="en-US" smtClean="0"/>
              <a:pPr/>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959CB-943E-44EA-96CE-C8EF27F2A3CA}" type="slidenum">
              <a:rPr lang="en-US" smtClean="0"/>
              <a:pPr/>
              <a:t>‹#›</a:t>
            </a:fld>
            <a:endParaRPr lang="en-US"/>
          </a:p>
        </p:txBody>
      </p:sp>
    </p:spTree>
    <p:extLst>
      <p:ext uri="{BB962C8B-B14F-4D97-AF65-F5344CB8AC3E}">
        <p14:creationId xmlns:p14="http://schemas.microsoft.com/office/powerpoint/2010/main" xmlns="" val="358240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1F501D5-970D-4730-8FD9-5D728FA5A6CD}" type="datetime1">
              <a:rPr lang="en-US" smtClean="0"/>
              <a:pPr/>
              <a:t>2/20/2013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90DD87-4879-46A6-8323-FE791E1290F0}"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B2393-1D6A-4492-88F1-A139C51BF09C}"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8A7599-93DD-47DA-83F3-86CCD795F176}"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9CB134-F748-4B42-8E9B-8781E1E76FDE}"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F660C1-517F-46B8-AFE4-6B02B6C61972}"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92C6AE-F00D-40E9-A93C-FF2B32BB00AF}" type="datetime1">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FA61F4-593E-4AA7-B7A8-95F9F89684B2}" type="datetime1">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AC88C-B3E9-4FF7-A8F5-A3FC3C4D75D9}" type="datetime1">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D4269E-6A75-4405-9465-772CC37C943B}"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571CB4-F7CA-499F-9F6B-C2E0E9CF55D2}"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CBEEDD4-4168-48E6-B907-5952141B08D5}" type="datetime1">
              <a:rPr lang="en-US" smtClean="0"/>
              <a:pPr/>
              <a:t>2/20/2013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Telehealth</a:t>
            </a:r>
            <a:r>
              <a:rPr lang="en-US" dirty="0" smtClean="0"/>
              <a:t/>
            </a:r>
            <a:br>
              <a:rPr lang="en-US" dirty="0" smtClean="0"/>
            </a:br>
            <a:r>
              <a:rPr lang="en-US" dirty="0" smtClean="0"/>
              <a:t>(Telemedicine)</a:t>
            </a:r>
            <a:endParaRPr lang="en-US" dirty="0"/>
          </a:p>
        </p:txBody>
      </p:sp>
      <p:sp>
        <p:nvSpPr>
          <p:cNvPr id="3" name="Subtitle 2"/>
          <p:cNvSpPr>
            <a:spLocks noGrp="1"/>
          </p:cNvSpPr>
          <p:nvPr>
            <p:ph type="subTitle" idx="1"/>
          </p:nvPr>
        </p:nvSpPr>
        <p:spPr/>
        <p:txBody>
          <a:bodyPr>
            <a:normAutofit/>
          </a:bodyPr>
          <a:lstStyle/>
          <a:p>
            <a:r>
              <a:rPr lang="en-US" dirty="0" smtClean="0"/>
              <a:t>By:</a:t>
            </a:r>
          </a:p>
          <a:p>
            <a:r>
              <a:rPr lang="en-US" dirty="0" smtClean="0"/>
              <a:t>Zahra </a:t>
            </a:r>
            <a:r>
              <a:rPr lang="en-US" dirty="0" err="1" smtClean="0"/>
              <a:t>Aivazpour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xmlns="" val="408908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2.philips Electronic ICU</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Tele-ICUs and </a:t>
            </a:r>
            <a:r>
              <a:rPr lang="en-US" dirty="0" err="1" smtClean="0"/>
              <a:t>tele</a:t>
            </a:r>
            <a:r>
              <a:rPr lang="en-US" dirty="0" smtClean="0"/>
              <a:t>-stroke systems represent two of the hottest telemedicine applications.</a:t>
            </a:r>
          </a:p>
          <a:p>
            <a:endParaRPr lang="en-US" dirty="0" smtClean="0"/>
          </a:p>
          <a:p>
            <a:pPr marL="0" indent="0">
              <a:buNone/>
            </a:pPr>
            <a:r>
              <a:rPr lang="en-US" dirty="0" smtClean="0"/>
              <a:t>1- Electronic ICUs, or </a:t>
            </a:r>
            <a:r>
              <a:rPr lang="en-US" dirty="0" err="1" smtClean="0"/>
              <a:t>tele</a:t>
            </a:r>
            <a:r>
              <a:rPr lang="en-US" dirty="0" smtClean="0"/>
              <a:t>-ICUs, are helping hospitals in regions where there are shortages of </a:t>
            </a:r>
            <a:r>
              <a:rPr lang="en-US" dirty="0" err="1" smtClean="0"/>
              <a:t>intensivist</a:t>
            </a:r>
            <a:r>
              <a:rPr lang="en-US" dirty="0" smtClean="0"/>
              <a:t> physicians to provide 24 x 7 critical care to patients, using remote monitoring technologies. </a:t>
            </a:r>
          </a:p>
          <a:p>
            <a:pPr marL="0" indent="0">
              <a:buNone/>
            </a:pPr>
            <a:endParaRPr lang="en-US" dirty="0" smtClean="0"/>
          </a:p>
          <a:p>
            <a:pPr marL="0" indent="0">
              <a:buNone/>
            </a:pPr>
            <a:r>
              <a:rPr lang="en-US" dirty="0" smtClean="0"/>
              <a:t>2-Tele-stroke applications, on the other hand, are helping hospitals link remote neurologists to ERs so that patients suffering strokes can be diagnosed more quickly and accurately, and receive interventions earlier to help prevent lasting disabilities.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095" y="0"/>
            <a:ext cx="9060413" cy="68580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xmlns="" val="105556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3.GetWellNetwork</a:t>
            </a:r>
            <a:r>
              <a:rPr lang="en-US" b="1" dirty="0"/>
              <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 the </a:t>
            </a:r>
            <a:r>
              <a:rPr lang="en-US" dirty="0" err="1"/>
              <a:t>GetWellNetwork</a:t>
            </a:r>
            <a:r>
              <a:rPr lang="en-US" dirty="0"/>
              <a:t> </a:t>
            </a:r>
            <a:r>
              <a:rPr lang="en-US" dirty="0" err="1"/>
              <a:t>iPad</a:t>
            </a:r>
            <a:r>
              <a:rPr lang="en-US" dirty="0"/>
              <a:t> offering, interactive patient care and educational resources are accessible to outpatients and families in a variety of care settings. </a:t>
            </a:r>
            <a:endParaRPr lang="en-US" dirty="0" smtClean="0"/>
          </a:p>
          <a:p>
            <a:pPr marL="0" indent="0">
              <a:buNone/>
            </a:pPr>
            <a:endParaRPr lang="en-US" dirty="0"/>
          </a:p>
          <a:p>
            <a:r>
              <a:rPr lang="en-US" dirty="0"/>
              <a:t>1-Children's of Alabama is using the </a:t>
            </a:r>
            <a:r>
              <a:rPr lang="en-US" dirty="0" err="1"/>
              <a:t>iPad</a:t>
            </a:r>
            <a:r>
              <a:rPr lang="en-US" dirty="0"/>
              <a:t> offering to let patients and families access medical treatment videos and information in specialty clinics, emergency rooms, outpatient areas, and neonatal intensive care units. </a:t>
            </a:r>
            <a:endParaRPr lang="en-US" dirty="0" smtClean="0"/>
          </a:p>
          <a:p>
            <a:pPr marL="0" indent="0">
              <a:buNone/>
            </a:pPr>
            <a:endParaRPr lang="en-US" dirty="0"/>
          </a:p>
          <a:p>
            <a:r>
              <a:rPr lang="en-US" dirty="0"/>
              <a:t>2-the vendor's </a:t>
            </a:r>
            <a:r>
              <a:rPr lang="en-US" dirty="0" err="1"/>
              <a:t>Getwell@Home</a:t>
            </a:r>
            <a:r>
              <a:rPr lang="en-US" dirty="0"/>
              <a:t> product provides hospitals with a digital platform to engage patients from home using mobile devices, the Web, and cable TV after they've been discharged from the hospital and are recovering. That enables patients to remotely review discharge instructions, care plans, and information about their medications.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xmlns="" val="2885581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xmlns="" val="2422922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4.VitalPoint </a:t>
            </a:r>
            <a:r>
              <a:rPr lang="en-US" b="1" dirty="0"/>
              <a:t>In-Home Monitoring</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err="1"/>
              <a:t>VitalPoint</a:t>
            </a:r>
            <a:r>
              <a:rPr lang="en-US" dirty="0"/>
              <a:t>, from CJPS Medical Systems, is a standalone, single unit, 4.5-lb device that can monitor multiple vital signs, including blood pressure, blood oxygen saturation, pulse rate, weight, glucose level, </a:t>
            </a:r>
            <a:r>
              <a:rPr lang="en-US" dirty="0" err="1"/>
              <a:t>prothrombin</a:t>
            </a:r>
            <a:r>
              <a:rPr lang="en-US" dirty="0"/>
              <a:t> time and ratios, temperature, fluid status, and electrocardiogram data, and provide the caregiver with the ability to remotely monitor patients' conditions using their laptop or cellphone.</a:t>
            </a:r>
          </a:p>
          <a:p>
            <a:endParaRPr lang="en-US" dirty="0"/>
          </a:p>
          <a:p>
            <a:r>
              <a:rPr lang="en-US" dirty="0"/>
              <a:t> The physiological data finds its way into the unit, pictured here,</a:t>
            </a:r>
          </a:p>
          <a:p>
            <a:pPr marL="0" indent="0">
              <a:buNone/>
            </a:pPr>
            <a:r>
              <a:rPr lang="en-US" dirty="0"/>
              <a:t> through peripheral medical devices--some wired and some wireless. </a:t>
            </a:r>
          </a:p>
          <a:p>
            <a:pPr marL="0" indent="0">
              <a:buNone/>
            </a:pPr>
            <a:r>
              <a:rPr lang="en-US" dirty="0"/>
              <a:t>Features include a large touch screen and design that's easy for patients, from pediatric to geriatric, to use. The device also provides users with audible reminders of scheduled activities; clinicians' messages; and detailed illustrations and clear voice prompts that guide them through vital signs measurement activities and non-emergency symptom reporting. The product can connect via phone lines if patients don't have Internet access in their homes.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xmlns="" val="836099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7818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xmlns="" val="210446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5.Sensei </a:t>
            </a:r>
            <a:r>
              <a:rPr lang="en-US" b="1" dirty="0"/>
              <a:t>Wellness Plus</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Sensei </a:t>
            </a:r>
            <a:r>
              <a:rPr lang="en-US" dirty="0"/>
              <a:t>Wellness Plus targets the key risk factors and lifestyle management related to cardiovascular disease. Sensei Wellness Plus' aim is to transform a mobile phone into a virtual coach, providing personalized, timely, and specific guidance as a seamless part of an individual's activities. </a:t>
            </a:r>
            <a:endParaRPr lang="en-US" dirty="0" smtClean="0"/>
          </a:p>
          <a:p>
            <a:pPr marL="0" indent="0">
              <a:buNone/>
            </a:pPr>
            <a:endParaRPr lang="en-US" dirty="0"/>
          </a:p>
          <a:p>
            <a:r>
              <a:rPr lang="en-US" dirty="0"/>
              <a:t>winner of the Novartis Health 2.0 Cardio Engagement Innovation Challenge </a:t>
            </a:r>
            <a:endParaRPr lang="en-US" dirty="0" smtClean="0"/>
          </a:p>
          <a:p>
            <a:pPr marL="0" indent="0">
              <a:buNone/>
            </a:pPr>
            <a:endParaRPr lang="en-US" dirty="0"/>
          </a:p>
          <a:p>
            <a:r>
              <a:rPr lang="en-US" dirty="0"/>
              <a:t>provides a brief assessment of an individual's cardiovascular risk and then creates a personalized program providing encouragement, education, and guidance on nutrition, weight management, fitness, and condition-specific self-management for those with hypertension, high cholesterol, and diabetes. </a:t>
            </a:r>
            <a:endParaRPr lang="en-US" dirty="0" smtClean="0"/>
          </a:p>
          <a:p>
            <a:pPr marL="0" indent="0">
              <a:buNone/>
            </a:pPr>
            <a:endParaRPr lang="en-US" dirty="0"/>
          </a:p>
          <a:p>
            <a:r>
              <a:rPr lang="en-US" dirty="0"/>
              <a:t>For clinicians, the product also supports population health management, connecting healthcare consumers with healthcare providers.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xmlns="" val="715173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0" y="228600"/>
            <a:ext cx="6096000" cy="64770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xmlns="" val="2496416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6.Viztek </a:t>
            </a:r>
            <a:r>
              <a:rPr lang="en-US" b="1" dirty="0"/>
              <a:t>Tele-radiology</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Tele-radiology, which allows remote radiologists to view medical images, including X-rays, CT scans, MRIs, and diagnostic tests, is one of the most common types of telemedicine activities. </a:t>
            </a:r>
            <a:endParaRPr lang="en-US" dirty="0" smtClean="0"/>
          </a:p>
          <a:p>
            <a:pPr marL="0" indent="0">
              <a:buNone/>
            </a:pPr>
            <a:endParaRPr lang="en-US" dirty="0"/>
          </a:p>
          <a:p>
            <a:r>
              <a:rPr lang="en-US" dirty="0"/>
              <a:t> </a:t>
            </a:r>
            <a:r>
              <a:rPr lang="en-US" dirty="0" err="1"/>
              <a:t>Viztek's</a:t>
            </a:r>
            <a:r>
              <a:rPr lang="en-US" dirty="0"/>
              <a:t> Opal-RAD picture archiving and communication system (PACS),offers multiple tools that cater to the telemedicine radiology practice. include Turnaround-Time (TAT), shown here, which gives radiologists easy visibility to monitor time commitments, ensuring reports are read and signed within any contractually agreed time.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xmlns="" val="334271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medicine-Explained.png"/>
          <p:cNvPicPr>
            <a:picLocks noGrp="1" noChangeAspect="1"/>
          </p:cNvPicPr>
          <p:nvPr>
            <p:ph idx="1"/>
          </p:nvPr>
        </p:nvPicPr>
        <p:blipFill>
          <a:blip r:embed="rId2" cstate="print"/>
          <a:stretch>
            <a:fillRect/>
          </a:stretch>
        </p:blipFill>
        <p:spPr>
          <a:xfrm>
            <a:off x="0" y="0"/>
            <a:ext cx="9144000" cy="68580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934041"/>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xmlns="" val="1687539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7.ZocDoc</a:t>
            </a:r>
            <a:r>
              <a:rPr lang="en-US" b="1" dirty="0"/>
              <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a:t>
            </a:r>
            <a:r>
              <a:rPr lang="en-US" dirty="0"/>
              <a:t>is a free service that enables patients to search for doctors, sort by location, specialty, and insurance accepted; read verified patient reviews; and instantly book an appointment online. By revealing the "hidden supply" of doctors' appointments (including the 10 to 20% cancelled at the last minute), </a:t>
            </a:r>
            <a:r>
              <a:rPr lang="en-US" dirty="0" err="1"/>
              <a:t>ZocDoc</a:t>
            </a:r>
            <a:r>
              <a:rPr lang="en-US" dirty="0"/>
              <a:t>, available as an app on iPhone, Android, and BlackBerry smartphones, helps patients get faster access to healthcare. </a:t>
            </a:r>
            <a:endParaRPr lang="en-US" dirty="0" smtClean="0"/>
          </a:p>
          <a:p>
            <a:pPr marL="0" indent="0">
              <a:buNone/>
            </a:pPr>
            <a:endParaRPr lang="en-US" dirty="0" smtClean="0"/>
          </a:p>
          <a:p>
            <a:r>
              <a:rPr lang="en-US" dirty="0" smtClean="0"/>
              <a:t>40</a:t>
            </a:r>
            <a:r>
              <a:rPr lang="en-US" dirty="0"/>
              <a:t>% of </a:t>
            </a:r>
            <a:r>
              <a:rPr lang="en-US" dirty="0" err="1"/>
              <a:t>ZocDoc</a:t>
            </a:r>
            <a:r>
              <a:rPr lang="en-US" dirty="0"/>
              <a:t> patients book an appointment that takes place with 24 hours, and 60% within three days. </a:t>
            </a:r>
            <a:endParaRPr lang="en-US" dirty="0" smtClean="0"/>
          </a:p>
          <a:p>
            <a:pPr marL="0" indent="0">
              <a:buNone/>
            </a:pPr>
            <a:endParaRPr lang="en-US" dirty="0"/>
          </a:p>
          <a:p>
            <a:r>
              <a:rPr lang="en-US" dirty="0" smtClean="0"/>
              <a:t> </a:t>
            </a:r>
            <a:r>
              <a:rPr lang="en-US" dirty="0"/>
              <a:t>its service is used by more than 1 million patients each month, offering more than 5.5 million available appointments at any given time.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xmlns="" val="149520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02492" y="1600200"/>
            <a:ext cx="3139016" cy="4708525"/>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xmlns="" val="4037433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3600" b="1" dirty="0" smtClean="0"/>
              <a:t>8.Consult </a:t>
            </a:r>
            <a:r>
              <a:rPr lang="en-US" sz="3600" b="1" dirty="0"/>
              <a:t>A </a:t>
            </a:r>
            <a:r>
              <a:rPr lang="en-US" sz="3600" b="1" dirty="0" smtClean="0"/>
              <a:t>Doctor</a:t>
            </a:r>
            <a:r>
              <a:rPr lang="en-US" sz="3600" dirty="0"/>
              <a:t> </a:t>
            </a:r>
            <a:r>
              <a:rPr lang="en-US" sz="3600" dirty="0" smtClean="0"/>
              <a:t>(</a:t>
            </a:r>
            <a:r>
              <a:rPr lang="en-US" sz="3600" dirty="0" err="1" smtClean="0"/>
              <a:t>MyHealth</a:t>
            </a:r>
            <a:r>
              <a:rPr lang="en-US" sz="3600" dirty="0" smtClean="0"/>
              <a:t> Plan </a:t>
            </a:r>
            <a:r>
              <a:rPr lang="en-US" sz="3600" dirty="0"/>
              <a:t>24/7 </a:t>
            </a:r>
            <a:r>
              <a:rPr lang="en-US" sz="3600" dirty="0" smtClean="0"/>
              <a:t>)</a:t>
            </a:r>
            <a:r>
              <a:rPr lang="en-US" sz="3600" b="1" dirty="0"/>
              <a:t/>
            </a:r>
            <a:br>
              <a:rPr lang="en-US" sz="3600" b="1" dirty="0"/>
            </a:br>
            <a:endParaRPr lang="en-US" sz="3600" dirty="0"/>
          </a:p>
        </p:txBody>
      </p:sp>
      <p:sp>
        <p:nvSpPr>
          <p:cNvPr id="3" name="Content Placeholder 2"/>
          <p:cNvSpPr>
            <a:spLocks noGrp="1"/>
          </p:cNvSpPr>
          <p:nvPr>
            <p:ph idx="1"/>
          </p:nvPr>
        </p:nvSpPr>
        <p:spPr/>
        <p:txBody>
          <a:bodyPr>
            <a:normAutofit fontScale="77500" lnSpcReduction="20000"/>
          </a:bodyPr>
          <a:lstStyle/>
          <a:p>
            <a:r>
              <a:rPr lang="en-US" dirty="0"/>
              <a:t> Consult A Doctor announced availability of </a:t>
            </a:r>
            <a:r>
              <a:rPr lang="en-US" dirty="0" err="1"/>
              <a:t>MyHealthPlan</a:t>
            </a:r>
            <a:r>
              <a:rPr lang="en-US" dirty="0"/>
              <a:t> 24/7, a new cloud-based telemedicine platform designed to support health plans </a:t>
            </a:r>
            <a:endParaRPr lang="en-US" dirty="0" smtClean="0"/>
          </a:p>
          <a:p>
            <a:pPr marL="0" indent="0">
              <a:buNone/>
            </a:pPr>
            <a:endParaRPr lang="en-US" dirty="0"/>
          </a:p>
          <a:p>
            <a:r>
              <a:rPr lang="en-US" dirty="0"/>
              <a:t>gives payer organizations the ability to offer their members on-demand access to their provider networks or, alternatively, Consult A Doctor's national network of on-call physicians. Benefits for employers, health groups, and members include 24/7 physician access, patient portal, and mobile application</a:t>
            </a:r>
            <a:r>
              <a:rPr lang="en-US" dirty="0" smtClean="0"/>
              <a:t>.</a:t>
            </a:r>
          </a:p>
          <a:p>
            <a:pPr marL="0" indent="0">
              <a:buNone/>
            </a:pPr>
            <a:r>
              <a:rPr lang="en-US" dirty="0" smtClean="0"/>
              <a:t> </a:t>
            </a:r>
            <a:endParaRPr lang="en-US" dirty="0"/>
          </a:p>
          <a:p>
            <a:r>
              <a:rPr lang="en-US" dirty="0"/>
              <a:t>There are also potential benefits for providers because offering telemedicine services can--under the right circumstances--translate to additional revenue, enhanced care management, and flexibility in when services are offered.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xmlns="" val="1663345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240"/>
            <a:ext cx="9152093" cy="676656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xmlns="" val="2408843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9.TeladocConnect</a:t>
            </a:r>
            <a:r>
              <a:rPr lang="en-US" b="1" dirty="0"/>
              <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lets </a:t>
            </a:r>
            <a:r>
              <a:rPr lang="en-US" dirty="0"/>
              <a:t>patients and clinicians communicate </a:t>
            </a:r>
            <a:r>
              <a:rPr lang="en-US" dirty="0" smtClean="0"/>
              <a:t>through </a:t>
            </a:r>
            <a:r>
              <a:rPr lang="en-US" dirty="0"/>
              <a:t>telephone or secure online video, giving physicians the flexibility to offer a higher level of personal service. When patients request a consultation with their primary care physicians, the physicians are alerted and can respond</a:t>
            </a:r>
            <a:r>
              <a:rPr lang="en-US" dirty="0" smtClean="0"/>
              <a:t>.</a:t>
            </a:r>
          </a:p>
          <a:p>
            <a:pPr marL="0" indent="0">
              <a:buNone/>
            </a:pPr>
            <a:endParaRPr lang="en-US" dirty="0" smtClean="0"/>
          </a:p>
          <a:p>
            <a:r>
              <a:rPr lang="en-US" dirty="0" smtClean="0"/>
              <a:t> </a:t>
            </a:r>
            <a:r>
              <a:rPr lang="en-US" dirty="0"/>
              <a:t>If the physician is unavailable, the consultation request is routed to </a:t>
            </a:r>
            <a:r>
              <a:rPr lang="en-US" dirty="0" err="1"/>
              <a:t>Teladoc's</a:t>
            </a:r>
            <a:r>
              <a:rPr lang="en-US" dirty="0"/>
              <a:t> national network of U.S. board-certified physicians, which acts as an extension of the physician's practice and gives the patient access to physicians in their state. While the program is available nationally, patients and doctors from the same state communicate via the services to abide by state licensing rules for </a:t>
            </a:r>
            <a:r>
              <a:rPr lang="en-US" dirty="0" smtClean="0"/>
              <a:t>physicians</a:t>
            </a:r>
          </a:p>
          <a:p>
            <a:pPr marL="0" indent="0">
              <a:buNone/>
            </a:pPr>
            <a:endParaRPr lang="en-US" dirty="0"/>
          </a:p>
          <a:p>
            <a:r>
              <a:rPr lang="en-US" dirty="0"/>
              <a:t>Each </a:t>
            </a:r>
            <a:r>
              <a:rPr lang="en-US" dirty="0" err="1"/>
              <a:t>Teladoc</a:t>
            </a:r>
            <a:r>
              <a:rPr lang="en-US" dirty="0"/>
              <a:t> consultation includes a comprehensive review of a patient's electronic health record. If a </a:t>
            </a:r>
            <a:r>
              <a:rPr lang="en-US" dirty="0" err="1"/>
              <a:t>Teladoc</a:t>
            </a:r>
            <a:r>
              <a:rPr lang="en-US" dirty="0"/>
              <a:t>-network physician performs the consultation, the consultation record is provided to the patient's primary care physician, providing continuity of care.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xmlns="" val="330856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 y="1"/>
            <a:ext cx="9067800" cy="682752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xmlns="" val="1505467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10.Avaya </a:t>
            </a:r>
            <a:r>
              <a:rPr lang="en-US" b="1" dirty="0" err="1"/>
              <a:t>Telehealth</a:t>
            </a:r>
            <a:r>
              <a:rPr lang="en-US" b="1" dirty="0"/>
              <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Home-Care Delivery products use video communications to enable homecare nurses, rural hospital workers to gain faster access to specialists and physicians located anywhere. </a:t>
            </a:r>
            <a:endParaRPr lang="en-US" dirty="0" smtClean="0"/>
          </a:p>
          <a:p>
            <a:pPr marL="0" indent="0">
              <a:buNone/>
            </a:pPr>
            <a:endParaRPr lang="en-US" dirty="0"/>
          </a:p>
          <a:p>
            <a:r>
              <a:rPr lang="en-US" dirty="0"/>
              <a:t> enables home-based caregivers, as well as individuals  to interact with a physician by selecting a link from an e-mail and initiating a videoconference. </a:t>
            </a:r>
          </a:p>
          <a:p>
            <a:endParaRPr lang="en-US" dirty="0"/>
          </a:p>
          <a:p>
            <a:endParaRPr lang="en-US" dirty="0"/>
          </a:p>
          <a:p>
            <a:r>
              <a:rPr lang="en-US" dirty="0"/>
              <a:t>The offering is based on Avaya One Touch Video, pictured here, that enables voice and voice/video sessions between agents, experts, or other enterprise resources and end users who have access to an Internet-connected PC, tablet, or mobile device, using a browser with a Flash plug-in or mobile application. </a:t>
            </a:r>
          </a:p>
          <a:p>
            <a:r>
              <a:rPr lang="en-US" dirty="0"/>
              <a:t>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xmlns="" val="1852645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15428" y="1600200"/>
            <a:ext cx="3513143" cy="4708525"/>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xmlns="" val="139595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11.Telcare </a:t>
            </a:r>
            <a:r>
              <a:rPr lang="en-US" b="1" dirty="0"/>
              <a:t>Blood Glucose Meter</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err="1"/>
              <a:t>Independa</a:t>
            </a:r>
            <a:r>
              <a:rPr lang="en-US" dirty="0"/>
              <a:t>, which provides </a:t>
            </a:r>
            <a:r>
              <a:rPr lang="en-US" dirty="0" err="1"/>
              <a:t>telehealth</a:t>
            </a:r>
            <a:r>
              <a:rPr lang="en-US" dirty="0"/>
              <a:t> services via a cloud-based care management platform, recently added support for </a:t>
            </a:r>
            <a:r>
              <a:rPr lang="en-US" dirty="0" err="1"/>
              <a:t>Telcare's</a:t>
            </a:r>
            <a:r>
              <a:rPr lang="en-US" dirty="0"/>
              <a:t> Blood Glucose Meter into its suite of remote monitoring applications and sensors for elderly patients. </a:t>
            </a:r>
            <a:r>
              <a:rPr lang="en-US" dirty="0" err="1"/>
              <a:t>Telcare's</a:t>
            </a:r>
            <a:r>
              <a:rPr lang="en-US" dirty="0"/>
              <a:t> BGM can be particularly handy for elderly diabetic patients who are on the go or </a:t>
            </a:r>
            <a:r>
              <a:rPr lang="en-US" dirty="0" smtClean="0"/>
              <a:t>travel</a:t>
            </a:r>
          </a:p>
          <a:p>
            <a:pPr marL="0" indent="0">
              <a:buNone/>
            </a:pPr>
            <a:endParaRPr lang="en-US" dirty="0"/>
          </a:p>
          <a:p>
            <a:r>
              <a:rPr lang="en-US" dirty="0"/>
              <a:t>Glucose readings taken by the </a:t>
            </a:r>
            <a:r>
              <a:rPr lang="en-US" dirty="0" err="1"/>
              <a:t>Telcare</a:t>
            </a:r>
            <a:r>
              <a:rPr lang="en-US" dirty="0"/>
              <a:t> cellular glucometer, are automatically transmitted to </a:t>
            </a:r>
            <a:r>
              <a:rPr lang="en-US" dirty="0" err="1"/>
              <a:t>Telcare's</a:t>
            </a:r>
            <a:r>
              <a:rPr lang="en-US" dirty="0"/>
              <a:t> central server, with no need for cables or a smartphone. The </a:t>
            </a:r>
            <a:r>
              <a:rPr lang="en-US" dirty="0" err="1"/>
              <a:t>Independa</a:t>
            </a:r>
            <a:r>
              <a:rPr lang="en-US" dirty="0"/>
              <a:t> integration has </a:t>
            </a:r>
            <a:r>
              <a:rPr lang="en-US" dirty="0" err="1"/>
              <a:t>Telcare</a:t>
            </a:r>
            <a:r>
              <a:rPr lang="en-US" dirty="0"/>
              <a:t> securely transmitting the data to </a:t>
            </a:r>
            <a:r>
              <a:rPr lang="en-US" dirty="0" err="1"/>
              <a:t>Independa's</a:t>
            </a:r>
            <a:r>
              <a:rPr lang="en-US" dirty="0"/>
              <a:t> cloud-based caregiver Web app. That app provides a gateway for designated clinicians or caregivers to access the patient's readings via a dashboard on their computers. Clinicians and caregivers also receive alerts when readings hit specific thresholds set for each patient in the </a:t>
            </a:r>
            <a:r>
              <a:rPr lang="en-US" dirty="0" err="1"/>
              <a:t>Independa</a:t>
            </a:r>
            <a:r>
              <a:rPr lang="en-US" dirty="0"/>
              <a:t> system, allowing earlier intervention to prevent diabetic complications from developing.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xmlns="" val="165623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Telehealth</a:t>
            </a:r>
            <a:r>
              <a:rPr lang="en-US" dirty="0" smtClean="0"/>
              <a:t>?</a:t>
            </a:r>
            <a:endParaRPr lang="en-US" dirty="0"/>
          </a:p>
        </p:txBody>
      </p:sp>
      <p:sp>
        <p:nvSpPr>
          <p:cNvPr id="3" name="Content Placeholder 2"/>
          <p:cNvSpPr>
            <a:spLocks noGrp="1"/>
          </p:cNvSpPr>
          <p:nvPr>
            <p:ph idx="1"/>
          </p:nvPr>
        </p:nvSpPr>
        <p:spPr/>
        <p:txBody>
          <a:bodyPr>
            <a:normAutofit/>
          </a:bodyPr>
          <a:lstStyle/>
          <a:p>
            <a:r>
              <a:rPr lang="en-US" b="1" dirty="0" err="1" smtClean="0"/>
              <a:t>Telehealth</a:t>
            </a:r>
            <a:r>
              <a:rPr lang="en-US" dirty="0" smtClean="0"/>
              <a:t> is the delivery of health-related services and information via telecommunications technologies.  </a:t>
            </a:r>
          </a:p>
          <a:p>
            <a:pPr marL="0" indent="0">
              <a:buNone/>
            </a:pPr>
            <a:endParaRPr lang="en-US" dirty="0" smtClean="0"/>
          </a:p>
          <a:p>
            <a:r>
              <a:rPr lang="en-US" dirty="0" err="1" smtClean="0"/>
              <a:t>Telehealth</a:t>
            </a:r>
            <a:r>
              <a:rPr lang="en-US" dirty="0" smtClean="0"/>
              <a:t> could be as simple as two health professionals discussing a case over the telephone or as sophisticated as doing robotic surgery between facilities at different ends of the globe.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xmlns="" val="3928170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8884527" cy="71628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xmlns="" val="2664097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12-Basis </a:t>
            </a:r>
            <a:r>
              <a:rPr lang="en-US" b="1" dirty="0"/>
              <a:t>Monitoring Wristwatch</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Basis wristwatch measures a variety of health factors, captures the information, and then processes and interprets </a:t>
            </a:r>
            <a:r>
              <a:rPr lang="en-US" dirty="0" smtClean="0"/>
              <a:t>it </a:t>
            </a:r>
            <a:endParaRPr lang="en-US" dirty="0"/>
          </a:p>
          <a:p>
            <a:pPr marL="0" indent="0">
              <a:buNone/>
            </a:pPr>
            <a:r>
              <a:rPr lang="en-US" dirty="0" smtClean="0"/>
              <a:t> </a:t>
            </a:r>
            <a:endParaRPr lang="en-US" dirty="0"/>
          </a:p>
          <a:p>
            <a:r>
              <a:rPr lang="en-US" dirty="0"/>
              <a:t>All of this data </a:t>
            </a:r>
            <a:r>
              <a:rPr lang="en-US" dirty="0" smtClean="0"/>
              <a:t>(measuring heart </a:t>
            </a:r>
            <a:r>
              <a:rPr lang="en-US" dirty="0" err="1" smtClean="0"/>
              <a:t>rate,tracking</a:t>
            </a:r>
            <a:r>
              <a:rPr lang="en-US" dirty="0" smtClean="0"/>
              <a:t> </a:t>
            </a:r>
            <a:r>
              <a:rPr lang="en-US" dirty="0" err="1" smtClean="0"/>
              <a:t>calory</a:t>
            </a:r>
            <a:r>
              <a:rPr lang="en-US" dirty="0" smtClean="0"/>
              <a:t>..)gets </a:t>
            </a:r>
            <a:r>
              <a:rPr lang="en-US" dirty="0"/>
              <a:t>synced up to Basis (its "cloud service"), where the user can browse the information. Some of the data (motion and skin temperature, for example) gets interpreted as sleep; other data (motion and sweating, for instance) gets interpreted as exercise. The bottom line then is that this data isn't just interpreted individually, but taken and understood collectively. </a:t>
            </a:r>
            <a:endParaRPr lang="en-US" dirty="0" smtClean="0"/>
          </a:p>
          <a:p>
            <a:r>
              <a:rPr lang="en-US" dirty="0"/>
              <a:t>The watch </a:t>
            </a:r>
            <a:r>
              <a:rPr lang="en-US" dirty="0" smtClean="0"/>
              <a:t> </a:t>
            </a:r>
            <a:r>
              <a:rPr lang="en-US" dirty="0"/>
              <a:t>uses a host of sensors to detect all of this, and it even includes an optical sensor that emits light into the skin at a particular frequency to determine heart rate. </a:t>
            </a:r>
          </a:p>
          <a:p>
            <a:r>
              <a:rPr lang="en-US" dirty="0" smtClean="0"/>
              <a:t>The </a:t>
            </a:r>
            <a:r>
              <a:rPr lang="en-US" dirty="0"/>
              <a:t>biggest problem with the Basis product is that the software side is completely browser-based. That works, but having that data in a smartphone app would also be good, especially for viewing the data offline, as so many products let users do</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xmlns="" val="3608931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8991600" cy="6781800"/>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xmlns="" val="2333944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13-Ford </a:t>
            </a:r>
            <a:r>
              <a:rPr lang="en-US" b="1" dirty="0"/>
              <a:t>Sync System</a:t>
            </a:r>
            <a:endParaRPr lang="en-US" dirty="0"/>
          </a:p>
        </p:txBody>
      </p:sp>
      <p:sp>
        <p:nvSpPr>
          <p:cNvPr id="3" name="Content Placeholder 2"/>
          <p:cNvSpPr>
            <a:spLocks noGrp="1"/>
          </p:cNvSpPr>
          <p:nvPr>
            <p:ph idx="1"/>
          </p:nvPr>
        </p:nvSpPr>
        <p:spPr/>
        <p:txBody>
          <a:bodyPr>
            <a:normAutofit fontScale="85000" lnSpcReduction="10000"/>
          </a:bodyPr>
          <a:lstStyle/>
          <a:p>
            <a:r>
              <a:rPr lang="en-US" dirty="0"/>
              <a:t> "The car that cares." The automaker showed a mock-up of a dashboard equipped with the Microsoft-powered Sync "infotainment" system connected to health-related smartphone apps and wireless, portable medical devices. </a:t>
            </a:r>
          </a:p>
          <a:p>
            <a:pPr marL="137160" indent="0">
              <a:buNone/>
            </a:pPr>
            <a:r>
              <a:rPr lang="en-US" dirty="0" smtClean="0"/>
              <a:t> </a:t>
            </a:r>
            <a:endParaRPr lang="en-US" dirty="0"/>
          </a:p>
          <a:p>
            <a:r>
              <a:rPr lang="en-US" dirty="0"/>
              <a:t> photo of a prototype car seat with built-in heart rate monitoring, now being tested at a Ford research lab .</a:t>
            </a:r>
          </a:p>
          <a:p>
            <a:r>
              <a:rPr lang="en-US" dirty="0"/>
              <a:t> Data from the seat could, create a "driver workload estimate" to measure stressors that could affect safety. Sync could automatically route phone calls to voice mail when stress exceeds a predetermined threshold.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xmlns="" val="3082982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9600" y="0"/>
            <a:ext cx="7620000" cy="6858000"/>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xmlns="" val="606160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14-AliveCor </a:t>
            </a:r>
            <a:r>
              <a:rPr lang="en-US" b="1" dirty="0"/>
              <a:t>iPhone ECG</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an electrocardiogram module that attaches to the back of an iPhone, plus an accompanying app. There's also a new, credit card-sized module called the </a:t>
            </a:r>
            <a:r>
              <a:rPr lang="en-US" dirty="0" err="1"/>
              <a:t>iCard</a:t>
            </a:r>
            <a:r>
              <a:rPr lang="en-US" dirty="0"/>
              <a:t> ECG that will work with Apple's </a:t>
            </a:r>
            <a:r>
              <a:rPr lang="en-US" dirty="0" err="1"/>
              <a:t>iPad</a:t>
            </a:r>
            <a:r>
              <a:rPr lang="en-US" dirty="0"/>
              <a:t> and other tablets, as well with laptops and Android smartphones</a:t>
            </a:r>
            <a:r>
              <a:rPr lang="en-US" dirty="0" smtClean="0"/>
              <a:t>.</a:t>
            </a:r>
          </a:p>
          <a:p>
            <a:pPr marL="0" indent="0">
              <a:buNone/>
            </a:pPr>
            <a:endParaRPr lang="en-US" dirty="0"/>
          </a:p>
          <a:p>
            <a:r>
              <a:rPr lang="en-US" dirty="0"/>
              <a:t>live cardiac waveform to visitors by pressing the two metal electrodes against his chest, even through a shirt. </a:t>
            </a:r>
          </a:p>
          <a:p>
            <a:r>
              <a:rPr lang="en-US" dirty="0" smtClean="0"/>
              <a:t>The product is useful for  </a:t>
            </a:r>
            <a:r>
              <a:rPr lang="en-US" dirty="0"/>
              <a:t>post-discharge cardiac patients and those with chronic heart ailments, as well </a:t>
            </a:r>
            <a:r>
              <a:rPr lang="en-US" dirty="0" smtClean="0"/>
              <a:t>as </a:t>
            </a:r>
            <a:r>
              <a:rPr lang="en-US" dirty="0"/>
              <a:t>nurses and emergency medical technicians. </a:t>
            </a:r>
            <a:r>
              <a:rPr lang="en-US" dirty="0" smtClean="0"/>
              <a:t>The </a:t>
            </a:r>
            <a:r>
              <a:rPr lang="en-US" dirty="0"/>
              <a:t>iPhone ECG actually represents  wireless electrocardiography. </a:t>
            </a:r>
            <a:endParaRPr lang="en-US" dirty="0" smtClean="0"/>
          </a:p>
          <a:p>
            <a:pPr marL="0" indent="0">
              <a:buNone/>
            </a:pPr>
            <a:endParaRPr lang="en-US" dirty="0"/>
          </a:p>
          <a:p>
            <a:r>
              <a:rPr lang="en-US" dirty="0"/>
              <a:t> </a:t>
            </a:r>
            <a:r>
              <a:rPr lang="en-US" dirty="0" err="1"/>
              <a:t>RhythmStat</a:t>
            </a:r>
            <a:r>
              <a:rPr lang="en-US" dirty="0"/>
              <a:t> XL software that wirelessly transmits ECG data from a heart monitor to a palmtop computer. </a:t>
            </a:r>
            <a:r>
              <a:rPr lang="en-US" dirty="0" smtClean="0"/>
              <a:t>connecting </a:t>
            </a:r>
            <a:r>
              <a:rPr lang="en-US" dirty="0"/>
              <a:t>a single-lead ECG to a mobile </a:t>
            </a:r>
            <a:r>
              <a:rPr lang="en-US" dirty="0" smtClean="0"/>
              <a:t>device on  </a:t>
            </a:r>
            <a:r>
              <a:rPr lang="en-US" dirty="0"/>
              <a:t>Apple's introduction of the iPhone in 2007 </a:t>
            </a:r>
            <a:r>
              <a:rPr lang="en-US" dirty="0" smtClean="0"/>
              <a:t>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xmlns="" val="1269802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0" y="609600"/>
            <a:ext cx="4495800" cy="5989322"/>
          </a:xfr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xmlns="" val="2915063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15-Concussion </a:t>
            </a:r>
            <a:r>
              <a:rPr lang="en-US" b="1" dirty="0"/>
              <a:t>Recognition &amp; Response </a:t>
            </a:r>
            <a:endParaRPr lang="en-US" dirty="0"/>
          </a:p>
        </p:txBody>
      </p:sp>
      <p:sp>
        <p:nvSpPr>
          <p:cNvPr id="3" name="Content Placeholder 2"/>
          <p:cNvSpPr>
            <a:spLocks noGrp="1"/>
          </p:cNvSpPr>
          <p:nvPr>
            <p:ph idx="1"/>
          </p:nvPr>
        </p:nvSpPr>
        <p:spPr/>
        <p:txBody>
          <a:bodyPr>
            <a:normAutofit fontScale="85000" lnSpcReduction="20000"/>
          </a:bodyPr>
          <a:lstStyle/>
          <a:p>
            <a:r>
              <a:rPr lang="en-US" dirty="0"/>
              <a:t>athletic organizations have developed protocols for identifying concussions and making sure individuals are </a:t>
            </a:r>
            <a:r>
              <a:rPr lang="en-US" dirty="0" smtClean="0"/>
              <a:t>symptom-free. </a:t>
            </a:r>
            <a:endParaRPr lang="en-US" dirty="0"/>
          </a:p>
          <a:p>
            <a:r>
              <a:rPr lang="en-US" dirty="0"/>
              <a:t> Apple </a:t>
            </a:r>
            <a:r>
              <a:rPr lang="en-US" dirty="0" err="1"/>
              <a:t>iOS</a:t>
            </a:r>
            <a:r>
              <a:rPr lang="en-US" dirty="0"/>
              <a:t> and Android devices called Concussion Recognition and Response. This </a:t>
            </a:r>
            <a:r>
              <a:rPr lang="en-US" dirty="0" smtClean="0"/>
              <a:t>product </a:t>
            </a:r>
            <a:r>
              <a:rPr lang="en-US" dirty="0"/>
              <a:t>walks coaches and parents of young athletes through a checklist of concussion signs and symptoms, following protocols adopted by the Centers for Disease Control and Prevention's (CDC</a:t>
            </a:r>
            <a:r>
              <a:rPr lang="en-US" dirty="0" smtClean="0"/>
              <a:t>)</a:t>
            </a:r>
          </a:p>
          <a:p>
            <a:r>
              <a:rPr lang="en-US" dirty="0" smtClean="0"/>
              <a:t> </a:t>
            </a:r>
            <a:r>
              <a:rPr lang="en-US" dirty="0"/>
              <a:t>Users can e-mail the results to health professionals to document the patient's condition. </a:t>
            </a:r>
          </a:p>
          <a:p>
            <a:r>
              <a:rPr lang="en-US" dirty="0"/>
              <a:t>The app also features a home symptom monitor for follow-up care and a workout routine to help injured young athletes get ready to return to action.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xmlns="" val="1415968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5800" y="0"/>
            <a:ext cx="7010400" cy="6781800"/>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xmlns="" val="3871800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16-Independa</a:t>
            </a:r>
            <a:endParaRPr lang="en-US" dirty="0"/>
          </a:p>
        </p:txBody>
      </p:sp>
      <p:sp>
        <p:nvSpPr>
          <p:cNvPr id="3" name="Content Placeholder 2"/>
          <p:cNvSpPr>
            <a:spLocks noGrp="1"/>
          </p:cNvSpPr>
          <p:nvPr>
            <p:ph idx="1"/>
          </p:nvPr>
        </p:nvSpPr>
        <p:spPr/>
        <p:txBody>
          <a:bodyPr>
            <a:normAutofit/>
          </a:bodyPr>
          <a:lstStyle/>
          <a:p>
            <a:r>
              <a:rPr lang="en-US" dirty="0" err="1" smtClean="0"/>
              <a:t>Independa</a:t>
            </a:r>
            <a:r>
              <a:rPr lang="en-US" dirty="0" smtClean="0"/>
              <a:t> , </a:t>
            </a:r>
            <a:r>
              <a:rPr lang="en-US" dirty="0"/>
              <a:t>brought something new </a:t>
            </a:r>
            <a:r>
              <a:rPr lang="en-US" dirty="0" smtClean="0"/>
              <a:t>:Health </a:t>
            </a:r>
            <a:r>
              <a:rPr lang="en-US" dirty="0"/>
              <a:t>Measures, a telephone-based system to complement the existing Artemis platform for wireless home-health sensors. Both work with Angela, </a:t>
            </a:r>
            <a:r>
              <a:rPr lang="en-US" dirty="0" err="1"/>
              <a:t>Independa's</a:t>
            </a:r>
            <a:r>
              <a:rPr lang="en-US" dirty="0"/>
              <a:t> touch-screen dashboard and communications hub. </a:t>
            </a:r>
          </a:p>
          <a:p>
            <a:pPr marL="137160" indent="0">
              <a:buNone/>
            </a:pPr>
            <a:r>
              <a:rPr lang="en-US" smtClean="0"/>
              <a:t> </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xmlns="" val="3087598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medicine_2.0.jpg"/>
          <p:cNvPicPr>
            <a:picLocks noGrp="1" noChangeAspect="1"/>
          </p:cNvPicPr>
          <p:nvPr>
            <p:ph idx="1"/>
          </p:nvPr>
        </p:nvPicPr>
        <p:blipFill>
          <a:blip r:embed="rId2" cstate="print"/>
          <a:stretch>
            <a:fillRect/>
          </a:stretch>
        </p:blipFill>
        <p:spPr>
          <a:xfrm>
            <a:off x="0" y="0"/>
            <a:ext cx="8763000" cy="657225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xmlns="" val="93866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304799"/>
            <a:ext cx="8144455" cy="6272045"/>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xmlns="" val="52612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17-Lifecomm </a:t>
            </a:r>
            <a:r>
              <a:rPr lang="en-US" b="1" dirty="0"/>
              <a:t>MPERS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today's </a:t>
            </a:r>
            <a:r>
              <a:rPr lang="en-US" dirty="0"/>
              <a:t>mobile personal emergency response service (MPERS) devices include GPS locators, accelerometers to detect falls automatically, and embedded cellular chips to summon help even if the wearer blacks out and is unable to push a button. </a:t>
            </a:r>
            <a:endParaRPr lang="en-US" dirty="0" smtClean="0"/>
          </a:p>
          <a:p>
            <a:endParaRPr lang="en-US" dirty="0"/>
          </a:p>
          <a:p>
            <a:r>
              <a:rPr lang="en-US" dirty="0" smtClean="0"/>
              <a:t>  </a:t>
            </a:r>
            <a:r>
              <a:rPr lang="en-US" dirty="0" err="1"/>
              <a:t>Lifecomm</a:t>
            </a:r>
            <a:r>
              <a:rPr lang="en-US" dirty="0"/>
              <a:t> </a:t>
            </a:r>
            <a:r>
              <a:rPr lang="en-US" dirty="0" smtClean="0"/>
              <a:t> developed </a:t>
            </a:r>
            <a:r>
              <a:rPr lang="en-US" dirty="0"/>
              <a:t>a cellular phone-based healthcare </a:t>
            </a:r>
            <a:r>
              <a:rPr lang="en-US" dirty="0" smtClean="0"/>
              <a:t>service</a:t>
            </a:r>
            <a:r>
              <a:rPr lang="en-US" dirty="0"/>
              <a:t> </a:t>
            </a:r>
            <a:r>
              <a:rPr lang="en-US" dirty="0" smtClean="0"/>
              <a:t>demonstrated </a:t>
            </a:r>
            <a:r>
              <a:rPr lang="en-US" dirty="0"/>
              <a:t>its MPERS in three formats: a wristwatch, a pendant, and a belt clip, each of which supports two-way voice and data communication over the Verizon Wireless network. When the user pushes the </a:t>
            </a:r>
            <a:r>
              <a:rPr lang="en-US" dirty="0" smtClean="0"/>
              <a:t>button or </a:t>
            </a:r>
            <a:r>
              <a:rPr lang="en-US" dirty="0"/>
              <a:t>the system detects a fall, a call goes out to </a:t>
            </a:r>
            <a:r>
              <a:rPr lang="en-US" dirty="0" err="1"/>
              <a:t>Lifecomm's</a:t>
            </a:r>
            <a:r>
              <a:rPr lang="en-US" dirty="0"/>
              <a:t> call center, which can then conference in emergency medical services. The </a:t>
            </a:r>
            <a:r>
              <a:rPr lang="en-US" dirty="0" err="1"/>
              <a:t>Lifecomm</a:t>
            </a:r>
            <a:r>
              <a:rPr lang="en-US" dirty="0"/>
              <a:t> representative stays on the line until EMS arrives, then will call the device wearer's designated contacts. </a:t>
            </a:r>
            <a:endParaRPr lang="en-US" dirty="0" smtClean="0"/>
          </a:p>
          <a:p>
            <a:endParaRPr lang="en-US" dirty="0"/>
          </a:p>
          <a:p>
            <a:r>
              <a:rPr lang="en-US" dirty="0"/>
              <a:t>The MPERS can measure wearer activity and inactivity, too, so family members and caregivers can track movement patterns though a Web </a:t>
            </a:r>
            <a:r>
              <a:rPr lang="en-US" dirty="0" smtClean="0"/>
              <a:t>portal</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xmlns="" val="173553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860" y="381000"/>
            <a:ext cx="8575313" cy="5943600"/>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xmlns="" val="2887167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18-Life </a:t>
            </a:r>
            <a:r>
              <a:rPr lang="fr-FR" b="1" dirty="0"/>
              <a:t>Technologies Ion Proton </a:t>
            </a:r>
            <a:r>
              <a:rPr lang="fr-FR" b="1" dirty="0" err="1"/>
              <a:t>Sequencer</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a:t>it might just represent a landmark step toward fulfilling the promise of personalized medicine. Designed to sequence the entire human genome in one day for this tabletop model decodes DNA with a semiconductor chip, making it much faster and significantly less expensive than optical gene sequencers. </a:t>
            </a:r>
          </a:p>
          <a:p>
            <a:endParaRPr lang="en-US" dirty="0"/>
          </a:p>
          <a:p>
            <a:r>
              <a:rPr lang="en-US" dirty="0"/>
              <a:t>larger, slower optical devices cost half a million dollars or more and take weeks to return </a:t>
            </a:r>
            <a:r>
              <a:rPr lang="en-US" dirty="0" smtClean="0"/>
              <a:t>results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xmlns="" val="3332907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64369" y="1600200"/>
            <a:ext cx="5415262" cy="4708525"/>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xmlns="" val="3215070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19-Telcare </a:t>
            </a:r>
            <a:r>
              <a:rPr lang="en-US" b="1" dirty="0"/>
              <a:t>BGM</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a:t>the </a:t>
            </a:r>
            <a:r>
              <a:rPr lang="en-US" dirty="0" err="1"/>
              <a:t>Telcare</a:t>
            </a:r>
            <a:r>
              <a:rPr lang="en-US" dirty="0"/>
              <a:t> BGM blood-glucose meter helps with diabetes care by sending readings directly from the smartphone-sized monitor over T-Mobile's network to an online, Web-accessible database that patients can share with their physicians. </a:t>
            </a:r>
            <a:r>
              <a:rPr lang="en-US" dirty="0" smtClean="0"/>
              <a:t>it </a:t>
            </a:r>
            <a:r>
              <a:rPr lang="en-US" dirty="0"/>
              <a:t>is the "world's first" cellular-enabled glucometer. An available iPhone app allows for mobile management. </a:t>
            </a:r>
          </a:p>
          <a:p>
            <a:r>
              <a:rPr lang="en-US" dirty="0" smtClean="0"/>
              <a:t> the </a:t>
            </a:r>
            <a:r>
              <a:rPr lang="en-US" dirty="0" err="1"/>
              <a:t>Telcare</a:t>
            </a:r>
            <a:r>
              <a:rPr lang="en-US" dirty="0"/>
              <a:t> database can connect to electronic health records and personal health records. Interoperability is </a:t>
            </a:r>
            <a:r>
              <a:rPr lang="en-US" dirty="0" smtClean="0"/>
              <a:t>important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xmlns="" val="346655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28224" y="228600"/>
            <a:ext cx="4524975" cy="6465346"/>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xmlns="" val="1000605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20-UnitedHealth </a:t>
            </a:r>
            <a:r>
              <a:rPr lang="en-US" b="1" dirty="0"/>
              <a:t>Group </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OptumizeMe</a:t>
            </a:r>
            <a:r>
              <a:rPr lang="en-US" dirty="0" smtClean="0"/>
              <a:t> </a:t>
            </a:r>
            <a:r>
              <a:rPr lang="en-US" dirty="0"/>
              <a:t>is a "platform for health achievement," Users can challenge each other to meet whatever health or fitness goals they specify, such as running 5 miles or lowering their cholesterol levels.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xmlns="" val="4260720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66078" y="381000"/>
            <a:ext cx="5277954" cy="6324600"/>
          </a:xfr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xmlns="" val="3294406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37160" indent="0">
              <a:buNone/>
            </a:pPr>
            <a:r>
              <a:rPr lang="en-US" sz="6000" smtClean="0"/>
              <a:t>Thank You</a:t>
            </a:r>
            <a:endParaRPr lang="en-US" sz="6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xmlns="" val="115929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telemedicine?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is the use of medical information exchanged from one site to another via electronic communications to improve patients' health status.</a:t>
            </a:r>
          </a:p>
          <a:p>
            <a:pPr marL="0" indent="0">
              <a:buNone/>
            </a:pPr>
            <a:endParaRPr lang="en-US" dirty="0" smtClean="0"/>
          </a:p>
          <a:p>
            <a:r>
              <a:rPr lang="en-US" dirty="0" smtClean="0"/>
              <a:t> "</a:t>
            </a:r>
            <a:r>
              <a:rPr lang="en-US" dirty="0" err="1" smtClean="0"/>
              <a:t>telehealth</a:t>
            </a:r>
            <a:r>
              <a:rPr lang="en-US" dirty="0" smtClean="0"/>
              <a:t>," is often used to encompass a broader definition of remote healthcare that does not always involve clinical services. </a:t>
            </a:r>
          </a:p>
          <a:p>
            <a:pPr marL="0" indent="0">
              <a:buNone/>
            </a:pPr>
            <a:endParaRPr lang="en-US" dirty="0" smtClean="0"/>
          </a:p>
          <a:p>
            <a:r>
              <a:rPr lang="en-US" dirty="0" smtClean="0"/>
              <a:t>Videoconferencing, transmission of still images, e-health including patient portals, remote monitoring of vital signs, continuing medical education and nursing call centers are all considered part of telemedicine and </a:t>
            </a:r>
            <a:r>
              <a:rPr lang="en-US" dirty="0" err="1" smtClean="0"/>
              <a:t>telehealth</a:t>
            </a:r>
            <a:r>
              <a:rPr lang="en-US" dirty="0" smtClean="0"/>
              <a:t>.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570038"/>
          </a:xfrm>
        </p:spPr>
        <p:txBody>
          <a:bodyPr>
            <a:normAutofit fontScale="90000"/>
          </a:bodyPr>
          <a:lstStyle/>
          <a:p>
            <a:pPr marL="0" indent="0"/>
            <a:r>
              <a:rPr lang="en-US" dirty="0"/>
              <a:t>the pros &amp; cons of </a:t>
            </a:r>
            <a:br>
              <a:rPr lang="en-US" dirty="0"/>
            </a:br>
            <a:r>
              <a:rPr lang="en-US" dirty="0" err="1" smtClean="0"/>
              <a:t>Telehealth</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1-eliminates distance barriers and can improves access to medical service in remote </a:t>
            </a:r>
            <a:r>
              <a:rPr lang="en-US" dirty="0" smtClean="0"/>
              <a:t>areas</a:t>
            </a:r>
          </a:p>
          <a:p>
            <a:pPr marL="0" indent="0">
              <a:buNone/>
            </a:pPr>
            <a:endParaRPr lang="en-US" dirty="0" smtClean="0"/>
          </a:p>
          <a:p>
            <a:pPr marL="0" indent="0">
              <a:buNone/>
            </a:pPr>
            <a:endParaRPr lang="en-US" dirty="0"/>
          </a:p>
          <a:p>
            <a:pPr marL="0" indent="0">
              <a:buNone/>
            </a:pPr>
            <a:r>
              <a:rPr lang="en-US" dirty="0"/>
              <a:t>2-saves lives in critical care and emergency situations</a:t>
            </a:r>
            <a:r>
              <a:rPr lang="en-US" dirty="0" smtClean="0"/>
              <a:t>.</a:t>
            </a:r>
          </a:p>
          <a:p>
            <a:pPr marL="0" indent="0">
              <a:buNone/>
            </a:pPr>
            <a:r>
              <a:rPr lang="en-US" dirty="0" smtClean="0"/>
              <a:t> </a:t>
            </a:r>
            <a:endParaRPr lang="en-US" dirty="0"/>
          </a:p>
          <a:p>
            <a:pPr marL="0" indent="0">
              <a:buNone/>
            </a:pPr>
            <a:endParaRPr lang="en-US" dirty="0"/>
          </a:p>
          <a:p>
            <a:pPr marL="0" indent="0">
              <a:buNone/>
            </a:pPr>
            <a:r>
              <a:rPr lang="en-US" dirty="0"/>
              <a:t>3</a:t>
            </a:r>
            <a:r>
              <a:rPr lang="en-US" dirty="0" smtClean="0"/>
              <a:t>- </a:t>
            </a:r>
            <a:r>
              <a:rPr lang="en-US" dirty="0"/>
              <a:t>home monitoring of conditions by patients </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xmlns="" val="133832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4</a:t>
            </a:r>
            <a:r>
              <a:rPr lang="en-US" b="1" dirty="0" smtClean="0"/>
              <a:t>. Convenience</a:t>
            </a:r>
          </a:p>
          <a:p>
            <a:pPr marL="0" indent="0">
              <a:buNone/>
            </a:pPr>
            <a:r>
              <a:rPr lang="en-US" b="1" dirty="0"/>
              <a:t>5</a:t>
            </a:r>
            <a:r>
              <a:rPr lang="en-US" b="1" dirty="0" smtClean="0"/>
              <a:t>. </a:t>
            </a:r>
            <a:r>
              <a:rPr lang="en-US" b="1" dirty="0"/>
              <a:t>Less time in the waiting </a:t>
            </a:r>
            <a:r>
              <a:rPr lang="en-US" b="1" dirty="0" smtClean="0"/>
              <a:t>room</a:t>
            </a:r>
          </a:p>
          <a:p>
            <a:pPr marL="0" indent="0">
              <a:buNone/>
            </a:pPr>
            <a:r>
              <a:rPr lang="en-US" b="1" dirty="0"/>
              <a:t>6</a:t>
            </a:r>
            <a:r>
              <a:rPr lang="en-US" b="1" dirty="0" smtClean="0"/>
              <a:t>.Cost-efficiency</a:t>
            </a:r>
          </a:p>
          <a:p>
            <a:pPr marL="0" indent="0">
              <a:buNone/>
            </a:pPr>
            <a:r>
              <a:rPr lang="en-US" b="1" dirty="0"/>
              <a:t>7</a:t>
            </a:r>
            <a:r>
              <a:rPr lang="en-US" b="1" dirty="0" smtClean="0"/>
              <a:t>.Expedited </a:t>
            </a:r>
            <a:r>
              <a:rPr lang="en-US" b="1" dirty="0"/>
              <a:t>transmission of MRIs or X-rays for a second opinion</a:t>
            </a:r>
            <a:r>
              <a:rPr lang="en-US" dirty="0"/>
              <a:t> </a:t>
            </a:r>
            <a:endParaRPr lang="en-US" dirty="0" smtClean="0"/>
          </a:p>
          <a:p>
            <a:pPr marL="0" indent="0">
              <a:buNone/>
            </a:pPr>
            <a:r>
              <a:rPr lang="en-US" b="1" dirty="0"/>
              <a:t>8</a:t>
            </a:r>
            <a:r>
              <a:rPr lang="en-US" b="1" dirty="0" smtClean="0"/>
              <a:t>.Privacy assurance</a:t>
            </a:r>
          </a:p>
          <a:p>
            <a:pPr marL="0" indent="0">
              <a:buNone/>
            </a:pPr>
            <a:r>
              <a:rPr lang="en-US" b="1" dirty="0" smtClean="0"/>
              <a:t>19.Electronic </a:t>
            </a:r>
            <a:r>
              <a:rPr lang="en-US" b="1" dirty="0"/>
              <a:t>glitches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xmlns="" val="469905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20Telemedicine Tools Transforming Healthcare</a:t>
            </a:r>
            <a:br>
              <a:rPr lang="en-US" b="1" dirty="0" smtClean="0"/>
            </a:br>
            <a:endParaRPr lang="en-US" dirty="0"/>
          </a:p>
        </p:txBody>
      </p:sp>
      <p:sp>
        <p:nvSpPr>
          <p:cNvPr id="3" name="Content Placeholder 2"/>
          <p:cNvSpPr>
            <a:spLocks noGrp="1"/>
          </p:cNvSpPr>
          <p:nvPr>
            <p:ph idx="1"/>
          </p:nvPr>
        </p:nvSpPr>
        <p:spPr/>
        <p:txBody>
          <a:bodyPr/>
          <a:lstStyle/>
          <a:p>
            <a:r>
              <a:rPr lang="en-US" dirty="0" smtClean="0"/>
              <a:t>Better mobile technologies and more mature electronic health records (EHRs) and clinical decision support (CDS) systems lead the list.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1.american Well Online</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provides telemedicine services that enable patients and physicians to consult remotely.  patients and doctors can see each other via webcam, as well as communicate by text, email, or phone. </a:t>
            </a:r>
          </a:p>
          <a:p>
            <a:r>
              <a:rPr lang="en-US" dirty="0" smtClean="0"/>
              <a:t>The service can provide patients with medical consultation off hours, with specialists who are in short supply, and to help monitor chronic conditions. </a:t>
            </a:r>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908</TotalTime>
  <Words>2493</Words>
  <Application>Microsoft Office PowerPoint</Application>
  <PresentationFormat>On-screen Show (4:3)</PresentationFormat>
  <Paragraphs>182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Apex</vt:lpstr>
      <vt:lpstr>Telehealth (Telemedicine)</vt:lpstr>
      <vt:lpstr>Slide 2</vt:lpstr>
      <vt:lpstr>What is Telehealth?</vt:lpstr>
      <vt:lpstr>Slide 4</vt:lpstr>
      <vt:lpstr>What is telemedicine?</vt:lpstr>
      <vt:lpstr>the pros &amp; cons of  Telehealth </vt:lpstr>
      <vt:lpstr>Slide 7</vt:lpstr>
      <vt:lpstr>20Telemedicine Tools Transforming Healthcare </vt:lpstr>
      <vt:lpstr>1.american Well Online </vt:lpstr>
      <vt:lpstr>Slide 10</vt:lpstr>
      <vt:lpstr>2.philips Electronic ICU </vt:lpstr>
      <vt:lpstr>Slide 12</vt:lpstr>
      <vt:lpstr>3.GetWellNetwork </vt:lpstr>
      <vt:lpstr>Slide 14</vt:lpstr>
      <vt:lpstr>4.VitalPoint In-Home Monitoring </vt:lpstr>
      <vt:lpstr>Slide 16</vt:lpstr>
      <vt:lpstr>5.Sensei Wellness Plus </vt:lpstr>
      <vt:lpstr>Slide 18</vt:lpstr>
      <vt:lpstr>6.Viztek Tele-radiology </vt:lpstr>
      <vt:lpstr>Slide 20</vt:lpstr>
      <vt:lpstr>7.ZocDoc </vt:lpstr>
      <vt:lpstr>Slide 22</vt:lpstr>
      <vt:lpstr>8.Consult A Doctor (MyHealth Plan 24/7 ) </vt:lpstr>
      <vt:lpstr>Slide 24</vt:lpstr>
      <vt:lpstr>9.TeladocConnect </vt:lpstr>
      <vt:lpstr>Slide 26</vt:lpstr>
      <vt:lpstr>10.Avaya Telehealth </vt:lpstr>
      <vt:lpstr>Slide 28</vt:lpstr>
      <vt:lpstr>11.Telcare Blood Glucose Meter </vt:lpstr>
      <vt:lpstr>Slide 30</vt:lpstr>
      <vt:lpstr>12-Basis Monitoring Wristwatch</vt:lpstr>
      <vt:lpstr>Slide 32</vt:lpstr>
      <vt:lpstr>13-Ford Sync System</vt:lpstr>
      <vt:lpstr>Slide 34</vt:lpstr>
      <vt:lpstr>14-AliveCor iPhone ECG</vt:lpstr>
      <vt:lpstr>Slide 36</vt:lpstr>
      <vt:lpstr>15-Concussion Recognition &amp; Response </vt:lpstr>
      <vt:lpstr>Slide 38</vt:lpstr>
      <vt:lpstr>16-Independa</vt:lpstr>
      <vt:lpstr>Slide 40</vt:lpstr>
      <vt:lpstr>17-Lifecomm MPERS</vt:lpstr>
      <vt:lpstr>Slide 42</vt:lpstr>
      <vt:lpstr>18-Life Technologies Ion Proton Sequencer</vt:lpstr>
      <vt:lpstr>Slide 44</vt:lpstr>
      <vt:lpstr>19-Telcare BGM</vt:lpstr>
      <vt:lpstr>Slide 46</vt:lpstr>
      <vt:lpstr>20-UnitedHealth Group </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dc:title>
  <dc:creator>HOME</dc:creator>
  <cp:lastModifiedBy>Z.Hassanpour</cp:lastModifiedBy>
  <cp:revision>316</cp:revision>
  <dcterms:created xsi:type="dcterms:W3CDTF">2006-08-16T00:00:00Z</dcterms:created>
  <dcterms:modified xsi:type="dcterms:W3CDTF">2013-02-21T05:23:08Z</dcterms:modified>
</cp:coreProperties>
</file>