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7" r:id="rId2"/>
    <p:sldId id="260" r:id="rId3"/>
    <p:sldId id="306" r:id="rId4"/>
    <p:sldId id="307" r:id="rId5"/>
    <p:sldId id="274" r:id="rId6"/>
    <p:sldId id="275" r:id="rId7"/>
    <p:sldId id="276" r:id="rId8"/>
    <p:sldId id="259" r:id="rId9"/>
    <p:sldId id="309" r:id="rId10"/>
    <p:sldId id="310" r:id="rId11"/>
    <p:sldId id="261" r:id="rId12"/>
    <p:sldId id="292" r:id="rId13"/>
    <p:sldId id="296" r:id="rId14"/>
    <p:sldId id="286" r:id="rId15"/>
    <p:sldId id="269" r:id="rId16"/>
    <p:sldId id="284" r:id="rId17"/>
    <p:sldId id="290" r:id="rId18"/>
    <p:sldId id="285" r:id="rId19"/>
    <p:sldId id="287" r:id="rId20"/>
    <p:sldId id="288" r:id="rId21"/>
    <p:sldId id="289" r:id="rId22"/>
    <p:sldId id="291" r:id="rId23"/>
    <p:sldId id="293" r:id="rId24"/>
    <p:sldId id="295" r:id="rId25"/>
    <p:sldId id="298" r:id="rId26"/>
    <p:sldId id="294" r:id="rId27"/>
    <p:sldId id="299" r:id="rId28"/>
    <p:sldId id="300" r:id="rId29"/>
    <p:sldId id="301" r:id="rId30"/>
    <p:sldId id="264" r:id="rId31"/>
    <p:sldId id="282" r:id="rId32"/>
    <p:sldId id="265" r:id="rId33"/>
    <p:sldId id="303" r:id="rId34"/>
    <p:sldId id="267" r:id="rId35"/>
    <p:sldId id="283" r:id="rId36"/>
    <p:sldId id="311" r:id="rId37"/>
    <p:sldId id="304" r:id="rId38"/>
    <p:sldId id="308" r:id="rId39"/>
    <p:sldId id="302" r:id="rId40"/>
  </p:sldIdLst>
  <p:sldSz cx="9144000" cy="6858000" type="screen4x3"/>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13" y="-72"/>
      </p:cViewPr>
      <p:guideLst>
        <p:guide orient="horz" pos="2160"/>
        <p:guide pos="2880"/>
      </p:guideLst>
    </p:cSldViewPr>
  </p:slideViewPr>
  <p:notesTextViewPr>
    <p:cViewPr>
      <p:scale>
        <a:sx n="1" d="1"/>
        <a:sy n="1" d="1"/>
      </p:scale>
      <p:origin x="0" y="0"/>
    </p:cViewPr>
  </p:notesTextViewPr>
  <p:sorterViewPr>
    <p:cViewPr>
      <p:scale>
        <a:sx n="100" d="100"/>
        <a:sy n="100" d="100"/>
      </p:scale>
      <p:origin x="0" y="3974"/>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019800" cy="457200"/>
          </a:xfrm>
          <a:prstGeom prst="rect">
            <a:avLst/>
          </a:prstGeom>
        </p:spPr>
        <p:txBody>
          <a:bodyPr vert="horz" lIns="91440" tIns="45720" rIns="91440" bIns="45720" rtlCol="0"/>
          <a:lstStyle>
            <a:lvl1pPr algn="l">
              <a:defRPr sz="1200"/>
            </a:lvl1pPr>
          </a:lstStyle>
          <a:p>
            <a:r>
              <a:rPr lang="en-US" smtClean="0"/>
              <a:t>Understanding Telemedicine Credentialing Options</a:t>
            </a:r>
            <a:endParaRPr lang="en-US"/>
          </a:p>
        </p:txBody>
      </p:sp>
      <p:sp>
        <p:nvSpPr>
          <p:cNvPr id="4" name="Footer Placeholder 3"/>
          <p:cNvSpPr>
            <a:spLocks noGrp="1"/>
          </p:cNvSpPr>
          <p:nvPr>
            <p:ph type="ftr" sz="quarter" idx="2"/>
          </p:nvPr>
        </p:nvSpPr>
        <p:spPr>
          <a:xfrm>
            <a:off x="0" y="8685213"/>
            <a:ext cx="3962400" cy="457200"/>
          </a:xfrm>
          <a:prstGeom prst="rect">
            <a:avLst/>
          </a:prstGeom>
        </p:spPr>
        <p:txBody>
          <a:bodyPr vert="horz" lIns="91440" tIns="45720" rIns="91440" bIns="45720" rtlCol="0" anchor="b"/>
          <a:lstStyle>
            <a:lvl1pPr algn="l">
              <a:defRPr sz="1200"/>
            </a:lvl1pPr>
          </a:lstStyle>
          <a:p>
            <a:r>
              <a:rPr lang="en-US" smtClean="0"/>
              <a:t>(c) 2012 Kathy Matzka, CPMSM, CPCS, LLC</a:t>
            </a:r>
            <a:endParaRPr lang="en-US"/>
          </a:p>
        </p:txBody>
      </p:sp>
      <p:sp>
        <p:nvSpPr>
          <p:cNvPr id="5" name="Slide Number Placeholder 4"/>
          <p:cNvSpPr>
            <a:spLocks noGrp="1"/>
          </p:cNvSpPr>
          <p:nvPr>
            <p:ph type="sldNum" sz="quarter" idx="3"/>
          </p:nvPr>
        </p:nvSpPr>
        <p:spPr>
          <a:xfrm>
            <a:off x="5410199" y="8685213"/>
            <a:ext cx="1446213" cy="457200"/>
          </a:xfrm>
          <a:prstGeom prst="rect">
            <a:avLst/>
          </a:prstGeom>
        </p:spPr>
        <p:txBody>
          <a:bodyPr vert="horz" lIns="91440" tIns="45720" rIns="91440" bIns="45720" rtlCol="0" anchor="b"/>
          <a:lstStyle>
            <a:lvl1pPr algn="r">
              <a:defRPr sz="1200"/>
            </a:lvl1pPr>
          </a:lstStyle>
          <a:p>
            <a:fld id="{2C26C064-3D25-403D-BD4B-D29478B26F95}" type="slidenum">
              <a:rPr lang="en-US" smtClean="0"/>
              <a:t>‹#›</a:t>
            </a:fld>
            <a:endParaRPr lang="en-US"/>
          </a:p>
        </p:txBody>
      </p:sp>
    </p:spTree>
    <p:extLst>
      <p:ext uri="{BB962C8B-B14F-4D97-AF65-F5344CB8AC3E}">
        <p14:creationId xmlns:p14="http://schemas.microsoft.com/office/powerpoint/2010/main" val="369510811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Understanding Telemedicine Credentialing Options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C9F2A2-6CC4-46B8-82B4-25C990DE0595}" type="datetimeFigureOut">
              <a:rPr lang="en-US" smtClean="0"/>
              <a:t>4/17/2015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 2012 Kathy Matzka, CPMSM, CPCS, LLC</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0EF78E-FA20-4D20-915A-946C5829CEF3}" type="slidenum">
              <a:rPr lang="en-US" smtClean="0"/>
              <a:t>‹#›</a:t>
            </a:fld>
            <a:endParaRPr lang="en-US"/>
          </a:p>
        </p:txBody>
      </p:sp>
    </p:spTree>
    <p:extLst>
      <p:ext uri="{BB962C8B-B14F-4D97-AF65-F5344CB8AC3E}">
        <p14:creationId xmlns:p14="http://schemas.microsoft.com/office/powerpoint/2010/main" val="51883174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893F1FD-4989-4DB0-A9E5-D607027D0CFF}" type="slidenum">
              <a:rPr lang="en-US"/>
              <a:pPr eaLnBrk="1" hangingPunct="1"/>
              <a:t>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 2012 Kathy Matzka, CPMSM, CPCS, LLC</a:t>
            </a:r>
            <a:endParaRPr lang="en-US"/>
          </a:p>
        </p:txBody>
      </p:sp>
      <p:sp>
        <p:nvSpPr>
          <p:cNvPr id="3" name="Header Placeholder 2"/>
          <p:cNvSpPr>
            <a:spLocks noGrp="1"/>
          </p:cNvSpPr>
          <p:nvPr>
            <p:ph type="hdr" sz="quarter" idx="11"/>
          </p:nvPr>
        </p:nvSpPr>
        <p:spPr/>
        <p:txBody>
          <a:bodyPr/>
          <a:lstStyle/>
          <a:p>
            <a:r>
              <a:rPr lang="en-US" smtClean="0"/>
              <a:t>Understanding Telemedicine Credentialing Options</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4FCB3F8-038F-47EA-A5CB-6C2FB50FE422}" type="slidenum">
              <a:rPr lang="en-US" sz="1200" smtClean="0"/>
              <a:pPr eaLnBrk="1" hangingPunct="1"/>
              <a:t>37</a:t>
            </a:fld>
            <a:endParaRPr lang="en-US" sz="120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1EAF5A-2472-4A1A-BD8A-65CDCA44EA42}" type="slidenum">
              <a:rPr lang="en-US"/>
              <a:pPr eaLnBrk="1" hangingPunct="1"/>
              <a:t>5</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 2012 Kathy Matzka, CPMSM, CPCS, LLC</a:t>
            </a:r>
            <a:endParaRPr lang="en-US"/>
          </a:p>
        </p:txBody>
      </p:sp>
      <p:sp>
        <p:nvSpPr>
          <p:cNvPr id="3" name="Header Placeholder 2"/>
          <p:cNvSpPr>
            <a:spLocks noGrp="1"/>
          </p:cNvSpPr>
          <p:nvPr>
            <p:ph type="hdr" sz="quarter" idx="11"/>
          </p:nvPr>
        </p:nvSpPr>
        <p:spPr/>
        <p:txBody>
          <a:bodyPr/>
          <a:lstStyle/>
          <a:p>
            <a:r>
              <a:rPr lang="en-US" smtClean="0"/>
              <a:t>Understanding Telemedicine Credentialing Options</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Several trends are driving the growth of telemedicine in the </a:t>
            </a:r>
          </a:p>
          <a:p>
            <a:r>
              <a:rPr lang="en-US" sz="1200" kern="1200" dirty="0" smtClean="0">
                <a:solidFill>
                  <a:schemeClr val="tx1"/>
                </a:solidFill>
                <a:effectLst/>
                <a:latin typeface="+mn-lt"/>
                <a:ea typeface="+mn-ea"/>
                <a:cs typeface="+mn-cs"/>
              </a:rPr>
              <a:t>United States, including:</a:t>
            </a:r>
          </a:p>
          <a:p>
            <a:r>
              <a:rPr lang="en-US" sz="1200" kern="1200" dirty="0" smtClean="0">
                <a:solidFill>
                  <a:schemeClr val="tx1"/>
                </a:solidFill>
                <a:effectLst/>
                <a:latin typeface="+mn-lt"/>
                <a:ea typeface="+mn-ea"/>
                <a:cs typeface="+mn-cs"/>
              </a:rPr>
              <a:t>A growing population, expected to reach more than 360 million by 2030, which will increase the demand for medical services</a:t>
            </a:r>
          </a:p>
          <a:p>
            <a:r>
              <a:rPr lang="en-US" sz="1200" kern="1200" dirty="0" smtClean="0">
                <a:solidFill>
                  <a:schemeClr val="tx1"/>
                </a:solidFill>
                <a:effectLst/>
                <a:latin typeface="+mn-lt"/>
                <a:ea typeface="+mn-ea"/>
                <a:cs typeface="+mn-cs"/>
              </a:rPr>
              <a:t>A projected physician shortage, which could reach 130,000 by the year 2025</a:t>
            </a:r>
          </a:p>
          <a:p>
            <a:r>
              <a:rPr lang="en-US" sz="1200" kern="1200" dirty="0" smtClean="0">
                <a:solidFill>
                  <a:schemeClr val="tx1"/>
                </a:solidFill>
                <a:effectLst/>
                <a:latin typeface="+mn-lt"/>
                <a:ea typeface="+mn-ea"/>
                <a:cs typeface="+mn-cs"/>
              </a:rPr>
              <a:t>A rapid increase of older Americans, coping with chronic  diseases, many of whom are likely to be home-bound and  physically challenged late in life</a:t>
            </a:r>
          </a:p>
          <a:p>
            <a:r>
              <a:rPr lang="en-US" sz="1200" kern="1200" dirty="0" smtClean="0">
                <a:solidFill>
                  <a:schemeClr val="tx1"/>
                </a:solidFill>
                <a:effectLst/>
                <a:latin typeface="+mn-lt"/>
                <a:ea typeface="+mn-ea"/>
                <a:cs typeface="+mn-cs"/>
              </a:rPr>
              <a:t>A lack of access to medical services in many parts of the country, especially in rural areas</a:t>
            </a:r>
          </a:p>
          <a:p>
            <a:r>
              <a:rPr lang="en-US" sz="1200" kern="1200" dirty="0" smtClean="0">
                <a:solidFill>
                  <a:schemeClr val="tx1"/>
                </a:solidFill>
                <a:effectLst/>
                <a:latin typeface="+mn-lt"/>
                <a:ea typeface="+mn-ea"/>
                <a:cs typeface="+mn-cs"/>
              </a:rPr>
              <a:t>An explosion in computer-based technology and electronic communications capabilities, particularly in mobile devices</a:t>
            </a:r>
          </a:p>
          <a:p>
            <a:r>
              <a:rPr lang="en-US" sz="1200" kern="1200" dirty="0" smtClean="0">
                <a:solidFill>
                  <a:schemeClr val="tx1"/>
                </a:solidFill>
                <a:effectLst/>
                <a:latin typeface="+mn-lt"/>
                <a:ea typeface="+mn-ea"/>
                <a:cs typeface="+mn-cs"/>
              </a:rPr>
              <a:t>A consumer population that is increasingly at ease with computer-based and electronically enabled transactions in day-to-day life</a:t>
            </a:r>
          </a:p>
          <a:p>
            <a:endParaRPr lang="en-US" dirty="0"/>
          </a:p>
        </p:txBody>
      </p:sp>
      <p:sp>
        <p:nvSpPr>
          <p:cNvPr id="4" name="Header Placeholder 3"/>
          <p:cNvSpPr>
            <a:spLocks noGrp="1"/>
          </p:cNvSpPr>
          <p:nvPr>
            <p:ph type="hdr" sz="quarter" idx="10"/>
          </p:nvPr>
        </p:nvSpPr>
        <p:spPr/>
        <p:txBody>
          <a:bodyPr/>
          <a:lstStyle/>
          <a:p>
            <a:r>
              <a:rPr lang="en-US" smtClean="0"/>
              <a:t>Understanding Telemedicine Credentialing Options</a:t>
            </a:r>
            <a:endParaRPr lang="en-US"/>
          </a:p>
        </p:txBody>
      </p:sp>
      <p:sp>
        <p:nvSpPr>
          <p:cNvPr id="5" name="Footer Placeholder 4"/>
          <p:cNvSpPr>
            <a:spLocks noGrp="1"/>
          </p:cNvSpPr>
          <p:nvPr>
            <p:ph type="ftr" sz="quarter" idx="11"/>
          </p:nvPr>
        </p:nvSpPr>
        <p:spPr/>
        <p:txBody>
          <a:bodyPr/>
          <a:lstStyle/>
          <a:p>
            <a:r>
              <a:rPr lang="en-US" smtClean="0"/>
              <a:t>(c) 2012 Kathy Matzka, CPMSM, CPCS, LLC</a:t>
            </a:r>
            <a:endParaRPr lang="en-US"/>
          </a:p>
        </p:txBody>
      </p:sp>
      <p:sp>
        <p:nvSpPr>
          <p:cNvPr id="6" name="Slide Number Placeholder 5"/>
          <p:cNvSpPr>
            <a:spLocks noGrp="1"/>
          </p:cNvSpPr>
          <p:nvPr>
            <p:ph type="sldNum" sz="quarter" idx="12"/>
          </p:nvPr>
        </p:nvSpPr>
        <p:spPr/>
        <p:txBody>
          <a:bodyPr/>
          <a:lstStyle/>
          <a:p>
            <a:fld id="{380EF78E-FA20-4D20-915A-946C5829CEF3}" type="slidenum">
              <a:rPr lang="en-US" smtClean="0"/>
              <a:t>9</a:t>
            </a:fld>
            <a:endParaRPr lang="en-US"/>
          </a:p>
        </p:txBody>
      </p:sp>
    </p:spTree>
    <p:extLst>
      <p:ext uri="{BB962C8B-B14F-4D97-AF65-F5344CB8AC3E}">
        <p14:creationId xmlns:p14="http://schemas.microsoft.com/office/powerpoint/2010/main" val="2176927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Several trends are driving the growth of telemedicine in the </a:t>
            </a:r>
          </a:p>
          <a:p>
            <a:r>
              <a:rPr lang="en-US" sz="1200" kern="1200" dirty="0" smtClean="0">
                <a:solidFill>
                  <a:schemeClr val="tx1"/>
                </a:solidFill>
                <a:effectLst/>
                <a:latin typeface="+mn-lt"/>
                <a:ea typeface="+mn-ea"/>
                <a:cs typeface="+mn-cs"/>
              </a:rPr>
              <a:t>United States, including:</a:t>
            </a:r>
          </a:p>
          <a:p>
            <a:r>
              <a:rPr lang="en-US" sz="1200" kern="1200" dirty="0" smtClean="0">
                <a:solidFill>
                  <a:schemeClr val="tx1"/>
                </a:solidFill>
                <a:effectLst/>
                <a:latin typeface="+mn-lt"/>
                <a:ea typeface="+mn-ea"/>
                <a:cs typeface="+mn-cs"/>
              </a:rPr>
              <a:t>A growing population, expected to reach more than 360 million by 2030, which will increase the demand for medical services</a:t>
            </a:r>
          </a:p>
          <a:p>
            <a:r>
              <a:rPr lang="en-US" sz="1200" kern="1200" dirty="0" smtClean="0">
                <a:solidFill>
                  <a:schemeClr val="tx1"/>
                </a:solidFill>
                <a:effectLst/>
                <a:latin typeface="+mn-lt"/>
                <a:ea typeface="+mn-ea"/>
                <a:cs typeface="+mn-cs"/>
              </a:rPr>
              <a:t>A projected physician shortage, which could reach 130,000 by the year 2025</a:t>
            </a:r>
          </a:p>
          <a:p>
            <a:r>
              <a:rPr lang="en-US" sz="1200" kern="1200" dirty="0" smtClean="0">
                <a:solidFill>
                  <a:schemeClr val="tx1"/>
                </a:solidFill>
                <a:effectLst/>
                <a:latin typeface="+mn-lt"/>
                <a:ea typeface="+mn-ea"/>
                <a:cs typeface="+mn-cs"/>
              </a:rPr>
              <a:t>A rapid increase of older Americans, coping with chronic  diseases, many of whom are likely to be home-bound and  physically challenged late in life</a:t>
            </a:r>
          </a:p>
          <a:p>
            <a:r>
              <a:rPr lang="en-US" sz="1200" kern="1200" dirty="0" smtClean="0">
                <a:solidFill>
                  <a:schemeClr val="tx1"/>
                </a:solidFill>
                <a:effectLst/>
                <a:latin typeface="+mn-lt"/>
                <a:ea typeface="+mn-ea"/>
                <a:cs typeface="+mn-cs"/>
              </a:rPr>
              <a:t>A lack of access to medical services in many parts of the country, especially in rural areas</a:t>
            </a:r>
          </a:p>
          <a:p>
            <a:r>
              <a:rPr lang="en-US" sz="1200" kern="1200" dirty="0" smtClean="0">
                <a:solidFill>
                  <a:schemeClr val="tx1"/>
                </a:solidFill>
                <a:effectLst/>
                <a:latin typeface="+mn-lt"/>
                <a:ea typeface="+mn-ea"/>
                <a:cs typeface="+mn-cs"/>
              </a:rPr>
              <a:t>An explosion in computer-based technology and electronic communications capabilities, particularly in mobile devices</a:t>
            </a:r>
          </a:p>
          <a:p>
            <a:r>
              <a:rPr lang="en-US" sz="1200" kern="1200" dirty="0" smtClean="0">
                <a:solidFill>
                  <a:schemeClr val="tx1"/>
                </a:solidFill>
                <a:effectLst/>
                <a:latin typeface="+mn-lt"/>
                <a:ea typeface="+mn-ea"/>
                <a:cs typeface="+mn-cs"/>
              </a:rPr>
              <a:t>A consumer population that is increasingly at ease with computer-based and electronically enabled transactions in day-to-day life</a:t>
            </a:r>
          </a:p>
          <a:p>
            <a:endParaRPr lang="en-US" dirty="0"/>
          </a:p>
        </p:txBody>
      </p:sp>
      <p:sp>
        <p:nvSpPr>
          <p:cNvPr id="4" name="Header Placeholder 3"/>
          <p:cNvSpPr>
            <a:spLocks noGrp="1"/>
          </p:cNvSpPr>
          <p:nvPr>
            <p:ph type="hdr" sz="quarter" idx="10"/>
          </p:nvPr>
        </p:nvSpPr>
        <p:spPr/>
        <p:txBody>
          <a:bodyPr/>
          <a:lstStyle/>
          <a:p>
            <a:r>
              <a:rPr lang="en-US" smtClean="0"/>
              <a:t>Understanding Telemedicine Credentialing Options</a:t>
            </a:r>
            <a:endParaRPr lang="en-US"/>
          </a:p>
        </p:txBody>
      </p:sp>
      <p:sp>
        <p:nvSpPr>
          <p:cNvPr id="5" name="Footer Placeholder 4"/>
          <p:cNvSpPr>
            <a:spLocks noGrp="1"/>
          </p:cNvSpPr>
          <p:nvPr>
            <p:ph type="ftr" sz="quarter" idx="11"/>
          </p:nvPr>
        </p:nvSpPr>
        <p:spPr/>
        <p:txBody>
          <a:bodyPr/>
          <a:lstStyle/>
          <a:p>
            <a:r>
              <a:rPr lang="en-US" smtClean="0"/>
              <a:t>(c) 2012 Kathy Matzka, CPMSM, CPCS, LLC</a:t>
            </a:r>
            <a:endParaRPr lang="en-US"/>
          </a:p>
        </p:txBody>
      </p:sp>
      <p:sp>
        <p:nvSpPr>
          <p:cNvPr id="6" name="Slide Number Placeholder 5"/>
          <p:cNvSpPr>
            <a:spLocks noGrp="1"/>
          </p:cNvSpPr>
          <p:nvPr>
            <p:ph type="sldNum" sz="quarter" idx="12"/>
          </p:nvPr>
        </p:nvSpPr>
        <p:spPr/>
        <p:txBody>
          <a:bodyPr/>
          <a:lstStyle/>
          <a:p>
            <a:fld id="{380EF78E-FA20-4D20-915A-946C5829CEF3}" type="slidenum">
              <a:rPr lang="en-US" smtClean="0"/>
              <a:t>10</a:t>
            </a:fld>
            <a:endParaRPr lang="en-US"/>
          </a:p>
        </p:txBody>
      </p:sp>
    </p:spTree>
    <p:extLst>
      <p:ext uri="{BB962C8B-B14F-4D97-AF65-F5344CB8AC3E}">
        <p14:creationId xmlns:p14="http://schemas.microsoft.com/office/powerpoint/2010/main" val="2176927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3CC9C1A-F693-43C2-98BE-65B76D7686B7}" type="slidenum">
              <a:rPr lang="en-US"/>
              <a:pPr eaLnBrk="1" hangingPunct="1"/>
              <a:t>12</a:t>
            </a:fld>
            <a:endParaRPr 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1813"/>
            <a:ext cx="5029200" cy="4116387"/>
          </a:xfrm>
          <a:noFill/>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 2012 Kathy Matzka, CPMSM, CPCS, LLC</a:t>
            </a:r>
            <a:endParaRPr lang="en-US"/>
          </a:p>
        </p:txBody>
      </p:sp>
      <p:sp>
        <p:nvSpPr>
          <p:cNvPr id="3" name="Header Placeholder 2"/>
          <p:cNvSpPr>
            <a:spLocks noGrp="1"/>
          </p:cNvSpPr>
          <p:nvPr>
            <p:ph type="hdr" sz="quarter" idx="11"/>
          </p:nvPr>
        </p:nvSpPr>
        <p:spPr/>
        <p:txBody>
          <a:bodyPr/>
          <a:lstStyle/>
          <a:p>
            <a:r>
              <a:rPr lang="en-US" smtClean="0"/>
              <a:t>Understanding Telemedicine Credentialing Options</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EF78E-FA20-4D20-915A-946C5829CEF3}" type="slidenum">
              <a:rPr lang="en-US" smtClean="0"/>
              <a:t>17</a:t>
            </a:fld>
            <a:endParaRPr lang="en-US"/>
          </a:p>
        </p:txBody>
      </p:sp>
      <p:sp>
        <p:nvSpPr>
          <p:cNvPr id="5" name="Footer Placeholder 4"/>
          <p:cNvSpPr>
            <a:spLocks noGrp="1"/>
          </p:cNvSpPr>
          <p:nvPr>
            <p:ph type="ftr" sz="quarter" idx="11"/>
          </p:nvPr>
        </p:nvSpPr>
        <p:spPr/>
        <p:txBody>
          <a:bodyPr/>
          <a:lstStyle/>
          <a:p>
            <a:r>
              <a:rPr lang="en-US" smtClean="0"/>
              <a:t>(c) 2012 Kathy Matzka, CPMSM, CPCS, LLC</a:t>
            </a:r>
            <a:endParaRPr lang="en-US"/>
          </a:p>
        </p:txBody>
      </p:sp>
      <p:sp>
        <p:nvSpPr>
          <p:cNvPr id="6" name="Header Placeholder 5"/>
          <p:cNvSpPr>
            <a:spLocks noGrp="1"/>
          </p:cNvSpPr>
          <p:nvPr>
            <p:ph type="hdr" sz="quarter" idx="12"/>
          </p:nvPr>
        </p:nvSpPr>
        <p:spPr/>
        <p:txBody>
          <a:bodyPr/>
          <a:lstStyle/>
          <a:p>
            <a:r>
              <a:rPr lang="en-US" smtClean="0"/>
              <a:t>Understanding Telemedicine Credentialing Options</a:t>
            </a:r>
            <a:endParaRPr lang="en-US"/>
          </a:p>
        </p:txBody>
      </p:sp>
    </p:spTree>
    <p:extLst>
      <p:ext uri="{BB962C8B-B14F-4D97-AF65-F5344CB8AC3E}">
        <p14:creationId xmlns:p14="http://schemas.microsoft.com/office/powerpoint/2010/main" val="1323743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EF78E-FA20-4D20-915A-946C5829CEF3}" type="slidenum">
              <a:rPr lang="en-US" smtClean="0"/>
              <a:t>21</a:t>
            </a:fld>
            <a:endParaRPr lang="en-US"/>
          </a:p>
        </p:txBody>
      </p:sp>
      <p:sp>
        <p:nvSpPr>
          <p:cNvPr id="5" name="Footer Placeholder 4"/>
          <p:cNvSpPr>
            <a:spLocks noGrp="1"/>
          </p:cNvSpPr>
          <p:nvPr>
            <p:ph type="ftr" sz="quarter" idx="11"/>
          </p:nvPr>
        </p:nvSpPr>
        <p:spPr/>
        <p:txBody>
          <a:bodyPr/>
          <a:lstStyle/>
          <a:p>
            <a:r>
              <a:rPr lang="en-US" smtClean="0"/>
              <a:t>(c) 2012 Kathy Matzka, CPMSM, CPCS, LLC</a:t>
            </a:r>
            <a:endParaRPr lang="en-US"/>
          </a:p>
        </p:txBody>
      </p:sp>
      <p:sp>
        <p:nvSpPr>
          <p:cNvPr id="6" name="Header Placeholder 5"/>
          <p:cNvSpPr>
            <a:spLocks noGrp="1"/>
          </p:cNvSpPr>
          <p:nvPr>
            <p:ph type="hdr" sz="quarter" idx="12"/>
          </p:nvPr>
        </p:nvSpPr>
        <p:spPr/>
        <p:txBody>
          <a:bodyPr/>
          <a:lstStyle/>
          <a:p>
            <a:r>
              <a:rPr lang="en-US" smtClean="0"/>
              <a:t>Understanding Telemedicine Credentialing Options</a:t>
            </a:r>
            <a:endParaRPr lang="en-US"/>
          </a:p>
        </p:txBody>
      </p:sp>
    </p:spTree>
    <p:extLst>
      <p:ext uri="{BB962C8B-B14F-4D97-AF65-F5344CB8AC3E}">
        <p14:creationId xmlns:p14="http://schemas.microsoft.com/office/powerpoint/2010/main" val="1323743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3CC9C1A-F693-43C2-98BE-65B76D7686B7}" type="slidenum">
              <a:rPr lang="en-US"/>
              <a:pPr eaLnBrk="1" hangingPunct="1"/>
              <a:t>30</a:t>
            </a:fld>
            <a:endParaRPr 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1813"/>
            <a:ext cx="5029200" cy="4116387"/>
          </a:xfrm>
          <a:noFill/>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 2012 Kathy Matzka, CPMSM, CPCS, LLC</a:t>
            </a:r>
            <a:endParaRPr lang="en-US"/>
          </a:p>
        </p:txBody>
      </p:sp>
      <p:sp>
        <p:nvSpPr>
          <p:cNvPr id="3" name="Header Placeholder 2"/>
          <p:cNvSpPr>
            <a:spLocks noGrp="1"/>
          </p:cNvSpPr>
          <p:nvPr>
            <p:ph type="hdr" sz="quarter" idx="11"/>
          </p:nvPr>
        </p:nvSpPr>
        <p:spPr/>
        <p:txBody>
          <a:bodyPr/>
          <a:lstStyle/>
          <a:p>
            <a:r>
              <a:rPr lang="en-US" smtClean="0"/>
              <a:t>Understanding Telemedicine Credentialing Options</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F5E9FD-4E28-48E9-A815-5CCEF74A3F4A}" type="slidenum">
              <a:rPr lang="en-US"/>
              <a:pPr eaLnBrk="1" hangingPunct="1"/>
              <a:t>32</a:t>
            </a:fld>
            <a:endParaRPr lang="en-US"/>
          </a:p>
        </p:txBody>
      </p:sp>
      <p:sp>
        <p:nvSpPr>
          <p:cNvPr id="48131" name="Rectangle 2"/>
          <p:cNvSpPr>
            <a:spLocks noGrp="1" noRot="1" noChangeAspect="1" noChangeArrowheads="1" noTextEdit="1"/>
          </p:cNvSpPr>
          <p:nvPr>
            <p:ph type="sldImg"/>
          </p:nvPr>
        </p:nvSpPr>
        <p:spPr>
          <a:xfrm>
            <a:off x="1144588" y="685800"/>
            <a:ext cx="4572000" cy="3429000"/>
          </a:xfrm>
          <a:ln/>
        </p:spPr>
      </p:sp>
      <p:sp>
        <p:nvSpPr>
          <p:cNvPr id="48132" name="Rectangle 3"/>
          <p:cNvSpPr>
            <a:spLocks noGrp="1" noChangeArrowheads="1"/>
          </p:cNvSpPr>
          <p:nvPr>
            <p:ph type="body" idx="1"/>
          </p:nvPr>
        </p:nvSpPr>
        <p:spPr>
          <a:xfrm>
            <a:off x="914400" y="4341813"/>
            <a:ext cx="5029200" cy="4116387"/>
          </a:xfrm>
          <a:noFill/>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 2012 Kathy Matzka, CPMSM, CPCS, LLC</a:t>
            </a:r>
            <a:endParaRPr lang="en-US"/>
          </a:p>
        </p:txBody>
      </p:sp>
      <p:sp>
        <p:nvSpPr>
          <p:cNvPr id="3" name="Header Placeholder 2"/>
          <p:cNvSpPr>
            <a:spLocks noGrp="1"/>
          </p:cNvSpPr>
          <p:nvPr>
            <p:ph type="hdr" sz="quarter" idx="11"/>
          </p:nvPr>
        </p:nvSpPr>
        <p:spPr/>
        <p:txBody>
          <a:bodyPr/>
          <a:lstStyle/>
          <a:p>
            <a:r>
              <a:rPr lang="en-US" smtClean="0"/>
              <a:t>Understanding Telemedicine Credentialing Options</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30" name="Date Placeholder 29"/>
          <p:cNvSpPr>
            <a:spLocks noGrp="1"/>
          </p:cNvSpPr>
          <p:nvPr>
            <p:ph type="dt" sz="half" idx="10"/>
          </p:nvPr>
        </p:nvSpPr>
        <p:spPr/>
        <p:txBody>
          <a:bodyPr/>
          <a:lstStyle/>
          <a:p>
            <a:fld id="{85ACB88B-6558-4992-ABE1-370B753FF44F}" type="datetime1">
              <a:rPr lang="en-US" smtClean="0"/>
              <a:t>4/17/2015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035E770-91A3-4F53-ADB4-9A6B26DCBEE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7256CB-A1F7-4B0D-B0CB-0DB4D2C5561E}" type="datetime1">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5E770-91A3-4F53-ADB4-9A6B26DCBEEC}" type="slidenum">
              <a:rPr lang="en-US" smtClean="0"/>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258277-1CEE-49A5-BBDB-AC4F327E66AA}" type="datetime1">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5E770-91A3-4F53-ADB4-9A6B26DCBEEC}" type="slidenum">
              <a:rPr lang="en-US" smtClean="0"/>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normAutofit/>
          </a:bodyPr>
          <a:lstStyle>
            <a:lvl1pPr>
              <a:defRPr sz="3600"/>
            </a:lvl1pPr>
            <a:lvl2pPr>
              <a:defRPr sz="3600"/>
            </a:lvl2pPr>
            <a:lvl3pPr>
              <a:defRPr sz="3200"/>
            </a:lvl3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p:txBody>
      </p:sp>
      <p:sp>
        <p:nvSpPr>
          <p:cNvPr id="4" name="Date Placeholder 3"/>
          <p:cNvSpPr>
            <a:spLocks noGrp="1"/>
          </p:cNvSpPr>
          <p:nvPr>
            <p:ph type="dt" sz="half" idx="10"/>
          </p:nvPr>
        </p:nvSpPr>
        <p:spPr/>
        <p:txBody>
          <a:bodyPr/>
          <a:lstStyle/>
          <a:p>
            <a:fld id="{2D169F80-3E8F-4269-82A0-64C0F3FE8D1C}" type="datetime1">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5E770-91A3-4F53-ADB4-9A6B26DCBEEC}" type="slidenum">
              <a:rPr lang="en-US" smtClean="0"/>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376D5DA-BC2E-45C3-94D6-D0F07943DC71}" type="datetime1">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5E770-91A3-4F53-ADB4-9A6B26DCBEE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FC6FA3-581B-4B55-AE8A-F55CCA3A0484}" type="datetime1">
              <a:rPr lang="en-US" smtClean="0"/>
              <a:t>4/17/2015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5E770-91A3-4F53-ADB4-9A6B26DCBEEC}" type="slidenum">
              <a:rPr lang="en-US" smtClean="0"/>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4951CBD-88B7-4DF3-B84B-24E0057A33DA}" type="datetime1">
              <a:rPr lang="en-US" smtClean="0"/>
              <a:t>4/17/2015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35E770-91A3-4F53-ADB4-9A6B26DCBEEC}" type="slidenum">
              <a:rPr lang="en-US" smtClean="0"/>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347DCC6-3074-4EA4-BEA4-033F697C1D19}" type="datetime1">
              <a:rPr lang="en-US" smtClean="0"/>
              <a:t>4/17/2015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35E770-91A3-4F53-ADB4-9A6B26DCBEEC}" type="slidenum">
              <a:rPr lang="en-US" smtClean="0"/>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FD302-EEEF-4438-9124-B5A03BF76701}" type="datetime1">
              <a:rPr lang="en-US" smtClean="0"/>
              <a:t>4/17/2015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35E770-91A3-4F53-ADB4-9A6B26DCBEEC}" type="slidenum">
              <a:rPr lang="en-US" smtClean="0"/>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645F093-AFD5-473F-ABA8-D74A7CB5B37F}" type="datetime1">
              <a:rPr lang="en-US" smtClean="0"/>
              <a:t>4/17/2015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5E770-91A3-4F53-ADB4-9A6B26DCBEEC}" type="slidenum">
              <a:rPr lang="en-US" smtClean="0"/>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4091F49-6BA2-4C32-9926-2A3F5405D50E}" type="datetime1">
              <a:rPr lang="en-US" smtClean="0"/>
              <a:t>4/17/2015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035E770-91A3-4F53-ADB4-9A6B26DCBEEC}"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61AD214-21B7-4AA1-9676-D2273E8576B3}" type="datetime1">
              <a:rPr lang="en-US" smtClean="0"/>
              <a:t>4/17/2015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035E770-91A3-4F53-ADB4-9A6B26DCBEEC}"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thruBlk="1"/>
  </p:transition>
  <p:timing>
    <p:tnLst>
      <p:par>
        <p:cT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ages.google.ca/imgres?imgurl=http://www.javad.com/jns/gpstutorial/images/satellite.gif&amp;imgrefurl=http://www.javad.com/jns/gpstutorial/Chapter1.html&amp;h=189&amp;w=189&amp;sz=8&amp;hl=en&amp;start=58&amp;um=1&amp;tbnid=_ooF65m6rfbOLM:&amp;tbnh=103&amp;tbnw=103&amp;prev=/images?q=satellite.gif&amp;start=42&amp;ndsp=21&amp;um=1&amp;hl=en&amp;rlz=1T4GWYE_enUS243US244&amp;sa=N"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jpeg"/><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index_r2_c6"/>
          <p:cNvPicPr>
            <a:picLocks noChangeAspect="1" noChangeArrowheads="1"/>
          </p:cNvPicPr>
          <p:nvPr/>
        </p:nvPicPr>
        <p:blipFill rotWithShape="1">
          <a:blip r:embed="rId3">
            <a:extLst>
              <a:ext uri="{28A0092B-C50C-407E-A947-70E740481C1C}">
                <a14:useLocalDpi xmlns:a14="http://schemas.microsoft.com/office/drawing/2010/main" val="0"/>
              </a:ext>
            </a:extLst>
          </a:blip>
          <a:srcRect r="9266"/>
          <a:stretch/>
        </p:blipFill>
        <p:spPr bwMode="auto">
          <a:xfrm>
            <a:off x="20782" y="0"/>
            <a:ext cx="463623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427916" y="1143000"/>
            <a:ext cx="8458200" cy="1470025"/>
          </a:xfrm>
        </p:spPr>
        <p:txBody>
          <a:bodyPr>
            <a:normAutofit fontScale="90000"/>
          </a:bodyPr>
          <a:lstStyle/>
          <a:p>
            <a:pPr algn="ctr"/>
            <a:r>
              <a:rPr lang="en-US" smtClean="0"/>
              <a:t>Understanding Credentialing Options for Telemedicine</a:t>
            </a:r>
            <a:endParaRPr lang="en-US" sz="3200" dirty="0" smtClean="0"/>
          </a:p>
        </p:txBody>
      </p:sp>
      <p:sp>
        <p:nvSpPr>
          <p:cNvPr id="2051" name="Rectangle 3"/>
          <p:cNvSpPr>
            <a:spLocks noGrp="1" noChangeArrowheads="1"/>
          </p:cNvSpPr>
          <p:nvPr>
            <p:ph type="subTitle" idx="1"/>
          </p:nvPr>
        </p:nvSpPr>
        <p:spPr>
          <a:xfrm>
            <a:off x="5562600" y="5334000"/>
            <a:ext cx="3276601" cy="990600"/>
          </a:xfrm>
        </p:spPr>
        <p:txBody>
          <a:bodyPr>
            <a:normAutofit fontScale="70000" lnSpcReduction="20000"/>
          </a:bodyPr>
          <a:lstStyle/>
          <a:p>
            <a:pPr eaLnBrk="1" hangingPunct="1"/>
            <a:r>
              <a:rPr lang="en-US" smtClean="0"/>
              <a:t>Kathy Matzka, CPMSM, CPCS</a:t>
            </a:r>
          </a:p>
          <a:p>
            <a:pPr eaLnBrk="1" hangingPunct="1"/>
            <a:r>
              <a:rPr lang="en-US" smtClean="0"/>
              <a:t>www.kathymatzka.com  </a:t>
            </a:r>
          </a:p>
          <a:p>
            <a:pPr eaLnBrk="1" hangingPunct="1"/>
            <a:r>
              <a:rPr lang="en-US" smtClean="0"/>
              <a:t>	</a:t>
            </a:r>
            <a:endParaRPr lang="en-US" dirty="0" smtClean="0"/>
          </a:p>
        </p:txBody>
      </p:sp>
      <p:sp>
        <p:nvSpPr>
          <p:cNvPr id="2" name="Slide Number Placeholder 1"/>
          <p:cNvSpPr>
            <a:spLocks noGrp="1"/>
          </p:cNvSpPr>
          <p:nvPr>
            <p:ph type="sldNum" sz="quarter" idx="12"/>
          </p:nvPr>
        </p:nvSpPr>
        <p:spPr/>
        <p:txBody>
          <a:bodyPr/>
          <a:lstStyle/>
          <a:p>
            <a:fld id="{7035E770-91A3-4F53-ADB4-9A6B26DCBEEC}" type="slidenum">
              <a:rPr lang="en-US" smtClean="0"/>
              <a:t>1</a:t>
            </a:fld>
            <a:endParaRPr lang="en-US"/>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Trends driving the growth of telemedicine in the US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lack of access to medical services in many parts of the country, especially in rural areas</a:t>
            </a:r>
          </a:p>
          <a:p>
            <a:r>
              <a:rPr lang="en-US" dirty="0" smtClean="0"/>
              <a:t>An explosion in computer-based technology and electronic communications capabilities, particularly in mobile devices</a:t>
            </a:r>
          </a:p>
          <a:p>
            <a:r>
              <a:rPr lang="en-US" dirty="0" smtClean="0"/>
              <a:t>A consumer population that is increasingly at ease with computer-based and electronically enabled transactions in day-to-day life</a:t>
            </a:r>
          </a:p>
          <a:p>
            <a:endParaRPr lang="en-US" dirty="0" smtClean="0"/>
          </a:p>
          <a:p>
            <a:pPr marL="0" indent="0">
              <a:buNone/>
            </a:pPr>
            <a:r>
              <a:rPr lang="en-US" sz="2600" dirty="0" smtClean="0"/>
              <a:t>Source: “Balancing Access, Safety and Quality in a New Era of Telemedicine” FSMB, 2011</a:t>
            </a:r>
            <a:endParaRPr lang="en-US" sz="2600" dirty="0"/>
          </a:p>
        </p:txBody>
      </p:sp>
      <p:sp>
        <p:nvSpPr>
          <p:cNvPr id="4" name="Slide Number Placeholder 3"/>
          <p:cNvSpPr>
            <a:spLocks noGrp="1"/>
          </p:cNvSpPr>
          <p:nvPr>
            <p:ph type="sldNum" sz="quarter" idx="12"/>
          </p:nvPr>
        </p:nvSpPr>
        <p:spPr/>
        <p:txBody>
          <a:bodyPr/>
          <a:lstStyle/>
          <a:p>
            <a:fld id="{7035E770-91A3-4F53-ADB4-9A6B26DCBEEC}" type="slidenum">
              <a:rPr lang="en-US" smtClean="0"/>
              <a:pPr/>
              <a:t>10</a:t>
            </a:fld>
            <a:endParaRPr lang="en-US"/>
          </a:p>
        </p:txBody>
      </p:sp>
    </p:spTree>
    <p:extLst>
      <p:ext uri="{BB962C8B-B14F-4D97-AF65-F5344CB8AC3E}">
        <p14:creationId xmlns:p14="http://schemas.microsoft.com/office/powerpoint/2010/main" val="2685593782"/>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8" descr="satellit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285875"/>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descr="te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886200"/>
            <a:ext cx="38100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3" descr="Har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3698875"/>
            <a:ext cx="38100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descr="HSC &amp; satellit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271145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5"/>
          <p:cNvSpPr txBox="1">
            <a:spLocks noChangeArrowheads="1"/>
          </p:cNvSpPr>
          <p:nvPr/>
        </p:nvSpPr>
        <p:spPr bwMode="auto">
          <a:xfrm rot="-2700000">
            <a:off x="609600" y="2438400"/>
            <a:ext cx="3651250"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700">
                <a:latin typeface="Times New Roman" pitchFamily="18" charset="0"/>
              </a:rPr>
              <a:t>) </a:t>
            </a:r>
            <a:r>
              <a:rPr lang="en-US" sz="2400">
                <a:latin typeface="Times New Roman" pitchFamily="18" charset="0"/>
              </a:rPr>
              <a:t> </a:t>
            </a:r>
            <a:r>
              <a:rPr lang="en-US">
                <a:latin typeface="Times New Roman" pitchFamily="18" charset="0"/>
              </a:rPr>
              <a:t>) </a:t>
            </a:r>
            <a:r>
              <a:rPr lang="en-US" sz="2400">
                <a:latin typeface="Times New Roman" pitchFamily="18" charset="0"/>
              </a:rPr>
              <a:t> </a:t>
            </a:r>
            <a:r>
              <a:rPr lang="en-US" sz="2000">
                <a:latin typeface="Times New Roman" pitchFamily="18" charset="0"/>
              </a:rPr>
              <a:t>) </a:t>
            </a:r>
            <a:r>
              <a:rPr lang="en-US" sz="2400">
                <a:latin typeface="Times New Roman" pitchFamily="18" charset="0"/>
              </a:rPr>
              <a:t> </a:t>
            </a:r>
            <a:r>
              <a:rPr lang="en-US" sz="2200">
                <a:latin typeface="Times New Roman" pitchFamily="18" charset="0"/>
              </a:rPr>
              <a:t>)</a:t>
            </a:r>
            <a:r>
              <a:rPr lang="en-US" sz="2400">
                <a:latin typeface="Times New Roman" pitchFamily="18" charset="0"/>
              </a:rPr>
              <a:t>  )  </a:t>
            </a:r>
            <a:r>
              <a:rPr lang="en-US" sz="2700">
                <a:latin typeface="Times New Roman" pitchFamily="18" charset="0"/>
              </a:rPr>
              <a:t>)</a:t>
            </a:r>
            <a:r>
              <a:rPr lang="en-US" sz="2400">
                <a:latin typeface="Times New Roman" pitchFamily="18" charset="0"/>
              </a:rPr>
              <a:t>  </a:t>
            </a:r>
            <a:r>
              <a:rPr lang="en-US" sz="3000">
                <a:latin typeface="Times New Roman" pitchFamily="18" charset="0"/>
              </a:rPr>
              <a:t>)</a:t>
            </a:r>
            <a:r>
              <a:rPr lang="en-US" sz="2400">
                <a:latin typeface="Times New Roman" pitchFamily="18" charset="0"/>
              </a:rPr>
              <a:t>  </a:t>
            </a:r>
            <a:r>
              <a:rPr lang="en-US" sz="3000">
                <a:latin typeface="Times New Roman" pitchFamily="18" charset="0"/>
              </a:rPr>
              <a:t>)</a:t>
            </a:r>
            <a:r>
              <a:rPr lang="en-US" sz="2400">
                <a:latin typeface="Times New Roman" pitchFamily="18" charset="0"/>
              </a:rPr>
              <a:t>  </a:t>
            </a:r>
            <a:r>
              <a:rPr lang="en-US" sz="3300">
                <a:latin typeface="Times New Roman" pitchFamily="18" charset="0"/>
              </a:rPr>
              <a:t>)</a:t>
            </a:r>
            <a:r>
              <a:rPr lang="en-US" sz="2400">
                <a:latin typeface="Times New Roman" pitchFamily="18" charset="0"/>
              </a:rPr>
              <a:t>  </a:t>
            </a:r>
            <a:r>
              <a:rPr lang="en-US" sz="3500">
                <a:latin typeface="Times New Roman" pitchFamily="18" charset="0"/>
              </a:rPr>
              <a:t>)</a:t>
            </a:r>
            <a:r>
              <a:rPr lang="en-US" sz="2400">
                <a:latin typeface="Times New Roman" pitchFamily="18" charset="0"/>
              </a:rPr>
              <a:t>  </a:t>
            </a:r>
            <a:r>
              <a:rPr lang="en-US" sz="3700">
                <a:latin typeface="Times New Roman" pitchFamily="18" charset="0"/>
              </a:rPr>
              <a:t>) </a:t>
            </a:r>
            <a:r>
              <a:rPr lang="en-US" sz="2400">
                <a:latin typeface="Times New Roman" pitchFamily="18" charset="0"/>
              </a:rPr>
              <a:t> </a:t>
            </a:r>
            <a:r>
              <a:rPr lang="en-US" sz="4000">
                <a:latin typeface="Times New Roman" pitchFamily="18" charset="0"/>
              </a:rPr>
              <a:t>) </a:t>
            </a:r>
            <a:r>
              <a:rPr lang="en-US" sz="2400">
                <a:latin typeface="Times New Roman" pitchFamily="18" charset="0"/>
              </a:rPr>
              <a:t> </a:t>
            </a:r>
            <a:r>
              <a:rPr lang="en-US" sz="4500">
                <a:latin typeface="Times New Roman" pitchFamily="18" charset="0"/>
              </a:rPr>
              <a:t>)</a:t>
            </a:r>
            <a:endParaRPr lang="en-US" sz="2400">
              <a:latin typeface="Times New Roman" pitchFamily="18" charset="0"/>
            </a:endParaRPr>
          </a:p>
        </p:txBody>
      </p:sp>
      <p:sp>
        <p:nvSpPr>
          <p:cNvPr id="19463" name="Text Box 6"/>
          <p:cNvSpPr txBox="1">
            <a:spLocks noChangeArrowheads="1"/>
          </p:cNvSpPr>
          <p:nvPr/>
        </p:nvSpPr>
        <p:spPr bwMode="auto">
          <a:xfrm rot="2700000">
            <a:off x="4798219" y="2135981"/>
            <a:ext cx="3373438"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atin typeface="Times New Roman" pitchFamily="18" charset="0"/>
              </a:rPr>
              <a:t> </a:t>
            </a:r>
            <a:r>
              <a:rPr lang="en-US" sz="2400">
                <a:latin typeface="Times New Roman" pitchFamily="18" charset="0"/>
              </a:rPr>
              <a:t> </a:t>
            </a:r>
            <a:r>
              <a:rPr lang="en-US" sz="2000">
                <a:latin typeface="Times New Roman" pitchFamily="18" charset="0"/>
              </a:rPr>
              <a:t>) </a:t>
            </a:r>
            <a:r>
              <a:rPr lang="en-US" sz="2400">
                <a:latin typeface="Times New Roman" pitchFamily="18" charset="0"/>
              </a:rPr>
              <a:t> </a:t>
            </a:r>
            <a:r>
              <a:rPr lang="en-US" sz="2200">
                <a:latin typeface="Times New Roman" pitchFamily="18" charset="0"/>
              </a:rPr>
              <a:t>)</a:t>
            </a:r>
            <a:r>
              <a:rPr lang="en-US" sz="2400">
                <a:latin typeface="Times New Roman" pitchFamily="18" charset="0"/>
              </a:rPr>
              <a:t>  )  </a:t>
            </a:r>
            <a:r>
              <a:rPr lang="en-US" sz="2700">
                <a:latin typeface="Times New Roman" pitchFamily="18" charset="0"/>
              </a:rPr>
              <a:t>)</a:t>
            </a:r>
            <a:r>
              <a:rPr lang="en-US" sz="2400">
                <a:latin typeface="Times New Roman" pitchFamily="18" charset="0"/>
              </a:rPr>
              <a:t>  </a:t>
            </a:r>
            <a:r>
              <a:rPr lang="en-US" sz="3000">
                <a:latin typeface="Times New Roman" pitchFamily="18" charset="0"/>
              </a:rPr>
              <a:t>)</a:t>
            </a:r>
            <a:r>
              <a:rPr lang="en-US" sz="2400">
                <a:latin typeface="Times New Roman" pitchFamily="18" charset="0"/>
              </a:rPr>
              <a:t>  </a:t>
            </a:r>
            <a:r>
              <a:rPr lang="en-US" sz="3000">
                <a:latin typeface="Times New Roman" pitchFamily="18" charset="0"/>
              </a:rPr>
              <a:t>)</a:t>
            </a:r>
            <a:r>
              <a:rPr lang="en-US" sz="2400">
                <a:latin typeface="Times New Roman" pitchFamily="18" charset="0"/>
              </a:rPr>
              <a:t>  </a:t>
            </a:r>
            <a:r>
              <a:rPr lang="en-US" sz="3300">
                <a:latin typeface="Times New Roman" pitchFamily="18" charset="0"/>
              </a:rPr>
              <a:t>)</a:t>
            </a:r>
            <a:r>
              <a:rPr lang="en-US" sz="2400">
                <a:latin typeface="Times New Roman" pitchFamily="18" charset="0"/>
              </a:rPr>
              <a:t>  </a:t>
            </a:r>
            <a:r>
              <a:rPr lang="en-US" sz="3500">
                <a:latin typeface="Times New Roman" pitchFamily="18" charset="0"/>
              </a:rPr>
              <a:t>)</a:t>
            </a:r>
            <a:r>
              <a:rPr lang="en-US" sz="2400">
                <a:latin typeface="Times New Roman" pitchFamily="18" charset="0"/>
              </a:rPr>
              <a:t>  </a:t>
            </a:r>
            <a:r>
              <a:rPr lang="en-US" sz="3700">
                <a:latin typeface="Times New Roman" pitchFamily="18" charset="0"/>
              </a:rPr>
              <a:t>) </a:t>
            </a:r>
            <a:r>
              <a:rPr lang="en-US" sz="2400">
                <a:latin typeface="Times New Roman" pitchFamily="18" charset="0"/>
              </a:rPr>
              <a:t> </a:t>
            </a:r>
            <a:r>
              <a:rPr lang="en-US" sz="4000">
                <a:latin typeface="Times New Roman" pitchFamily="18" charset="0"/>
              </a:rPr>
              <a:t>) </a:t>
            </a:r>
            <a:r>
              <a:rPr lang="en-US" sz="2400">
                <a:latin typeface="Times New Roman" pitchFamily="18" charset="0"/>
              </a:rPr>
              <a:t> </a:t>
            </a:r>
            <a:r>
              <a:rPr lang="en-US" sz="4500">
                <a:latin typeface="Times New Roman" pitchFamily="18" charset="0"/>
              </a:rPr>
              <a:t>)</a:t>
            </a:r>
            <a:endParaRPr lang="en-US" sz="2400">
              <a:latin typeface="Times New Roman" pitchFamily="18" charset="0"/>
            </a:endParaRPr>
          </a:p>
        </p:txBody>
      </p:sp>
      <p:sp>
        <p:nvSpPr>
          <p:cNvPr id="19464" name="Line 7"/>
          <p:cNvSpPr>
            <a:spLocks noChangeShapeType="1"/>
          </p:cNvSpPr>
          <p:nvPr/>
        </p:nvSpPr>
        <p:spPr bwMode="auto">
          <a:xfrm>
            <a:off x="3962400" y="5334000"/>
            <a:ext cx="1371600" cy="0"/>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5" name="Text Box 8"/>
          <p:cNvSpPr txBox="1">
            <a:spLocks noChangeArrowheads="1"/>
          </p:cNvSpPr>
          <p:nvPr/>
        </p:nvSpPr>
        <p:spPr bwMode="auto">
          <a:xfrm>
            <a:off x="6781800" y="1605172"/>
            <a:ext cx="2362200" cy="2123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b="1" dirty="0">
                <a:solidFill>
                  <a:srgbClr val="FF0000"/>
                </a:solidFill>
                <a:latin typeface="Tahoma" pitchFamily="34" charset="0"/>
              </a:rPr>
              <a:t>Distant </a:t>
            </a:r>
            <a:r>
              <a:rPr lang="en-US" sz="2400" b="1" dirty="0" smtClean="0">
                <a:solidFill>
                  <a:srgbClr val="FF0000"/>
                </a:solidFill>
                <a:latin typeface="Tahoma" pitchFamily="34" charset="0"/>
              </a:rPr>
              <a:t>Site Hospital</a:t>
            </a:r>
          </a:p>
          <a:p>
            <a:pPr algn="ctr">
              <a:spcBef>
                <a:spcPct val="50000"/>
              </a:spcBef>
            </a:pPr>
            <a:r>
              <a:rPr lang="en-US" sz="2400" b="1" dirty="0" smtClean="0">
                <a:solidFill>
                  <a:srgbClr val="FF0000"/>
                </a:solidFill>
                <a:latin typeface="Tahoma" pitchFamily="34" charset="0"/>
              </a:rPr>
              <a:t>Distant site telemedicine entity</a:t>
            </a:r>
            <a:endParaRPr lang="en-US" sz="2400" dirty="0">
              <a:solidFill>
                <a:srgbClr val="FF0000"/>
              </a:solidFill>
              <a:latin typeface="Tahoma" pitchFamily="34" charset="0"/>
            </a:endParaRPr>
          </a:p>
        </p:txBody>
      </p:sp>
      <p:sp>
        <p:nvSpPr>
          <p:cNvPr id="19466" name="Text Box 9"/>
          <p:cNvSpPr txBox="1">
            <a:spLocks noChangeArrowheads="1"/>
          </p:cNvSpPr>
          <p:nvPr/>
        </p:nvSpPr>
        <p:spPr bwMode="auto">
          <a:xfrm>
            <a:off x="280988" y="2838450"/>
            <a:ext cx="2000250" cy="71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b="1" dirty="0">
                <a:solidFill>
                  <a:srgbClr val="FF0000"/>
                </a:solidFill>
                <a:latin typeface="Tahoma" pitchFamily="34" charset="0"/>
              </a:rPr>
              <a:t>Originating </a:t>
            </a:r>
          </a:p>
          <a:p>
            <a:pPr algn="ctr">
              <a:lnSpc>
                <a:spcPct val="20000"/>
              </a:lnSpc>
              <a:spcBef>
                <a:spcPct val="50000"/>
              </a:spcBef>
            </a:pPr>
            <a:r>
              <a:rPr lang="en-US" sz="2400" b="1" dirty="0">
                <a:solidFill>
                  <a:srgbClr val="FF0000"/>
                </a:solidFill>
                <a:latin typeface="Tahoma" pitchFamily="34" charset="0"/>
              </a:rPr>
              <a:t>Site</a:t>
            </a:r>
            <a:endParaRPr lang="en-US" sz="2400" dirty="0">
              <a:solidFill>
                <a:srgbClr val="FF0000"/>
              </a:solidFill>
              <a:latin typeface="Tahoma" pitchFamily="34" charset="0"/>
            </a:endParaRPr>
          </a:p>
        </p:txBody>
      </p:sp>
      <p:sp>
        <p:nvSpPr>
          <p:cNvPr id="19467" name="Line 11"/>
          <p:cNvSpPr>
            <a:spLocks noChangeShapeType="1"/>
          </p:cNvSpPr>
          <p:nvPr/>
        </p:nvSpPr>
        <p:spPr bwMode="auto">
          <a:xfrm flipV="1">
            <a:off x="1828800" y="1752600"/>
            <a:ext cx="914400" cy="91440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8" name="Line 12"/>
          <p:cNvSpPr>
            <a:spLocks noChangeShapeType="1"/>
          </p:cNvSpPr>
          <p:nvPr/>
        </p:nvSpPr>
        <p:spPr bwMode="auto">
          <a:xfrm flipH="1" flipV="1">
            <a:off x="5334000" y="2209800"/>
            <a:ext cx="1066800" cy="99060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9" name="Line 13"/>
          <p:cNvSpPr>
            <a:spLocks noChangeShapeType="1"/>
          </p:cNvSpPr>
          <p:nvPr/>
        </p:nvSpPr>
        <p:spPr bwMode="auto">
          <a:xfrm>
            <a:off x="5867400" y="1524000"/>
            <a:ext cx="1143000" cy="91440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0" name="Line 14"/>
          <p:cNvSpPr>
            <a:spLocks noChangeShapeType="1"/>
          </p:cNvSpPr>
          <p:nvPr/>
        </p:nvSpPr>
        <p:spPr bwMode="auto">
          <a:xfrm flipH="1">
            <a:off x="2895600" y="2286000"/>
            <a:ext cx="914400" cy="91440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1" name="Line 15"/>
          <p:cNvSpPr>
            <a:spLocks noChangeShapeType="1"/>
          </p:cNvSpPr>
          <p:nvPr/>
        </p:nvSpPr>
        <p:spPr bwMode="auto">
          <a:xfrm>
            <a:off x="4267200" y="5486400"/>
            <a:ext cx="685800" cy="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2" name="Line 16"/>
          <p:cNvSpPr>
            <a:spLocks noChangeShapeType="1"/>
          </p:cNvSpPr>
          <p:nvPr/>
        </p:nvSpPr>
        <p:spPr bwMode="auto">
          <a:xfrm flipH="1">
            <a:off x="4267200" y="5105400"/>
            <a:ext cx="685800" cy="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itle 1"/>
          <p:cNvSpPr>
            <a:spLocks noGrp="1"/>
          </p:cNvSpPr>
          <p:nvPr>
            <p:ph type="title"/>
          </p:nvPr>
        </p:nvSpPr>
        <p:spPr>
          <a:xfrm>
            <a:off x="495300" y="228600"/>
            <a:ext cx="8229600" cy="1143000"/>
          </a:xfrm>
        </p:spPr>
        <p:txBody>
          <a:bodyPr/>
          <a:lstStyle/>
          <a:p>
            <a:r>
              <a:rPr lang="en-US" smtClean="0"/>
              <a:t>Terminology</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035E770-91A3-4F53-ADB4-9A6B26DCBEEC}" type="slidenum">
              <a:rPr lang="en-US" smtClean="0"/>
              <a:t>11</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MPj038575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888" y="1600200"/>
            <a:ext cx="294005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MPj038575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0225" y="1600200"/>
            <a:ext cx="2938463" cy="4114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MPj03857510000[1]"/>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81000"/>
                    </a14:imgEffect>
                  </a14:imgLayer>
                </a14:imgProps>
              </a:ext>
              <a:ext uri="{28A0092B-C50C-407E-A947-70E740481C1C}">
                <a14:useLocalDpi xmlns:a14="http://schemas.microsoft.com/office/drawing/2010/main" val="0"/>
              </a:ext>
            </a:extLst>
          </a:blip>
          <a:srcRect/>
          <a:stretch>
            <a:fillRect/>
          </a:stretch>
        </p:blipFill>
        <p:spPr bwMode="auto">
          <a:xfrm>
            <a:off x="76200" y="1600200"/>
            <a:ext cx="2938463" cy="4114800"/>
          </a:xfrm>
          <a:prstGeom prst="rect">
            <a:avLst/>
          </a:prstGeom>
          <a:noFill/>
          <a:extLst>
            <a:ext uri="{909E8E84-426E-40DD-AFC4-6F175D3DCCD1}">
              <a14:hiddenFill xmlns:a14="http://schemas.microsoft.com/office/drawing/2010/main">
                <a:solidFill>
                  <a:srgbClr val="FFFFFF"/>
                </a:solidFill>
              </a14:hiddenFill>
            </a:ext>
          </a:extLst>
        </p:spPr>
      </p:pic>
      <p:sp>
        <p:nvSpPr>
          <p:cNvPr id="22530" name="Rectangle 2"/>
          <p:cNvSpPr>
            <a:spLocks noGrp="1" noChangeArrowheads="1"/>
          </p:cNvSpPr>
          <p:nvPr>
            <p:ph type="title"/>
          </p:nvPr>
        </p:nvSpPr>
        <p:spPr/>
        <p:txBody>
          <a:bodyPr/>
          <a:lstStyle/>
          <a:p>
            <a:pPr eaLnBrk="1" hangingPunct="1"/>
            <a:r>
              <a:rPr lang="en-US" sz="3600" smtClean="0"/>
              <a:t>CMS </a:t>
            </a:r>
            <a:r>
              <a:rPr lang="en-US" sz="3600" smtClean="0">
                <a:latin typeface="Franklin Gothic Demi" pitchFamily="34" charset="0"/>
              </a:rPr>
              <a:t>–</a:t>
            </a:r>
            <a:r>
              <a:rPr lang="en-US" sz="3600" smtClean="0"/>
              <a:t> Telemedicine Privileging Choices</a:t>
            </a:r>
            <a:endParaRPr lang="en-US" sz="3600" dirty="0" smtClean="0"/>
          </a:p>
        </p:txBody>
      </p:sp>
      <p:sp>
        <p:nvSpPr>
          <p:cNvPr id="22531" name="Rectangle 3"/>
          <p:cNvSpPr>
            <a:spLocks noGrp="1" noChangeArrowheads="1"/>
          </p:cNvSpPr>
          <p:nvPr>
            <p:ph idx="1"/>
          </p:nvPr>
        </p:nvSpPr>
        <p:spPr>
          <a:xfrm>
            <a:off x="6077961" y="1600200"/>
            <a:ext cx="2940050" cy="4389120"/>
          </a:xfrm>
        </p:spPr>
        <p:txBody>
          <a:bodyPr>
            <a:normAutofit/>
          </a:bodyPr>
          <a:lstStyle/>
          <a:p>
            <a:pPr marL="0" indent="0" algn="ctr">
              <a:lnSpc>
                <a:spcPct val="90000"/>
              </a:lnSpc>
              <a:spcAft>
                <a:spcPct val="30000"/>
              </a:spcAft>
              <a:buNone/>
            </a:pPr>
            <a:r>
              <a:rPr lang="en-US" smtClean="0">
                <a:solidFill>
                  <a:schemeClr val="bg1"/>
                </a:solidFill>
              </a:rPr>
              <a:t>Privilege via contract with telemedicine entity</a:t>
            </a:r>
            <a:endParaRPr lang="en-US" dirty="0">
              <a:solidFill>
                <a:schemeClr val="bg1"/>
              </a:solidFill>
            </a:endParaRPr>
          </a:p>
        </p:txBody>
      </p:sp>
      <p:sp>
        <p:nvSpPr>
          <p:cNvPr id="8" name="Rectangle 3"/>
          <p:cNvSpPr txBox="1">
            <a:spLocks noChangeArrowheads="1"/>
          </p:cNvSpPr>
          <p:nvPr/>
        </p:nvSpPr>
        <p:spPr>
          <a:xfrm>
            <a:off x="146772" y="1634836"/>
            <a:ext cx="2862263"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3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36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32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lnSpc>
                <a:spcPct val="90000"/>
              </a:lnSpc>
              <a:spcAft>
                <a:spcPct val="30000"/>
              </a:spcAft>
              <a:buNone/>
            </a:pPr>
            <a:r>
              <a:rPr lang="en-US" dirty="0" smtClean="0">
                <a:solidFill>
                  <a:schemeClr val="bg1"/>
                </a:solidFill>
              </a:rPr>
              <a:t>Fully credential &amp; privilege per MS bylaws and CMS </a:t>
            </a:r>
            <a:r>
              <a:rPr lang="en-US" dirty="0" err="1" smtClean="0">
                <a:solidFill>
                  <a:schemeClr val="bg1"/>
                </a:solidFill>
              </a:rPr>
              <a:t>regs</a:t>
            </a:r>
            <a:endParaRPr lang="en-US" dirty="0" smtClean="0">
              <a:solidFill>
                <a:schemeClr val="bg1"/>
              </a:solidFill>
            </a:endParaRPr>
          </a:p>
        </p:txBody>
      </p:sp>
      <p:sp>
        <p:nvSpPr>
          <p:cNvPr id="9" name="Rectangle 3"/>
          <p:cNvSpPr txBox="1">
            <a:spLocks noChangeArrowheads="1"/>
          </p:cNvSpPr>
          <p:nvPr/>
        </p:nvSpPr>
        <p:spPr>
          <a:xfrm>
            <a:off x="3091657" y="1634836"/>
            <a:ext cx="2917031"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3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36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32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lnSpc>
                <a:spcPct val="90000"/>
              </a:lnSpc>
              <a:spcAft>
                <a:spcPct val="30000"/>
              </a:spcAft>
              <a:buNone/>
            </a:pPr>
            <a:r>
              <a:rPr lang="en-US" dirty="0" smtClean="0">
                <a:solidFill>
                  <a:schemeClr val="bg1"/>
                </a:solidFill>
              </a:rPr>
              <a:t>Privilege via contract with Medicare-approved-Hospital</a:t>
            </a:r>
          </a:p>
        </p:txBody>
      </p:sp>
      <p:sp>
        <p:nvSpPr>
          <p:cNvPr id="2" name="Slide Number Placeholder 1"/>
          <p:cNvSpPr>
            <a:spLocks noGrp="1"/>
          </p:cNvSpPr>
          <p:nvPr>
            <p:ph type="sldNum" sz="quarter" idx="12"/>
          </p:nvPr>
        </p:nvSpPr>
        <p:spPr/>
        <p:txBody>
          <a:bodyPr/>
          <a:lstStyle/>
          <a:p>
            <a:fld id="{7035E770-91A3-4F53-ADB4-9A6B26DCBEEC}" type="slidenum">
              <a:rPr lang="en-US" smtClean="0"/>
              <a:t>12</a:t>
            </a:fld>
            <a:endParaRPr lang="en-US"/>
          </a:p>
        </p:txBody>
      </p:sp>
    </p:spTree>
    <p:extLst>
      <p:ext uri="{BB962C8B-B14F-4D97-AF65-F5344CB8AC3E}">
        <p14:creationId xmlns:p14="http://schemas.microsoft.com/office/powerpoint/2010/main" val="18552514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601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5029200"/>
            <a:ext cx="8229600" cy="1143000"/>
          </a:xfrm>
        </p:spPr>
        <p:txBody>
          <a:bodyPr/>
          <a:lstStyle/>
          <a:p>
            <a:pPr algn="ctr"/>
            <a:r>
              <a:rPr lang="en-US" b="1" smtClean="0">
                <a:solidFill>
                  <a:schemeClr val="bg1"/>
                </a:solidFill>
              </a:rPr>
              <a:t>Acute Care Hospitals</a:t>
            </a:r>
            <a:endParaRPr lang="en-US" b="1" dirty="0">
              <a:solidFill>
                <a:schemeClr val="bg1"/>
              </a:solidFill>
            </a:endParaRPr>
          </a:p>
        </p:txBody>
      </p:sp>
      <p:sp>
        <p:nvSpPr>
          <p:cNvPr id="4" name="Slide Number Placeholder 3"/>
          <p:cNvSpPr>
            <a:spLocks noGrp="1"/>
          </p:cNvSpPr>
          <p:nvPr>
            <p:ph type="sldNum" sz="quarter" idx="12"/>
          </p:nvPr>
        </p:nvSpPr>
        <p:spPr/>
        <p:txBody>
          <a:bodyPr/>
          <a:lstStyle/>
          <a:p>
            <a:fld id="{7035E770-91A3-4F53-ADB4-9A6B26DCBEEC}" type="slidenum">
              <a:rPr lang="en-US" smtClean="0"/>
              <a:t>13</a:t>
            </a:fld>
            <a:endParaRPr lang="en-US"/>
          </a:p>
        </p:txBody>
      </p:sp>
    </p:spTree>
    <p:extLst>
      <p:ext uri="{BB962C8B-B14F-4D97-AF65-F5344CB8AC3E}">
        <p14:creationId xmlns:p14="http://schemas.microsoft.com/office/powerpoint/2010/main" val="2937710579"/>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Distant Site TE Definition</a:t>
            </a:r>
            <a:endParaRPr lang="en-US" dirty="0"/>
          </a:p>
        </p:txBody>
      </p:sp>
      <p:sp>
        <p:nvSpPr>
          <p:cNvPr id="3" name="Content Placeholder 2"/>
          <p:cNvSpPr>
            <a:spLocks noGrp="1"/>
          </p:cNvSpPr>
          <p:nvPr>
            <p:ph idx="1"/>
          </p:nvPr>
        </p:nvSpPr>
        <p:spPr/>
        <p:txBody>
          <a:bodyPr>
            <a:normAutofit fontScale="77500" lnSpcReduction="20000"/>
          </a:bodyPr>
          <a:lstStyle/>
          <a:p>
            <a:r>
              <a:rPr lang="en-US" smtClean="0"/>
              <a:t>Provides telemedicine services</a:t>
            </a:r>
          </a:p>
          <a:p>
            <a:r>
              <a:rPr lang="en-US" smtClean="0"/>
              <a:t>Is not a Medicare-participating hospital</a:t>
            </a:r>
          </a:p>
          <a:p>
            <a:r>
              <a:rPr lang="en-US" smtClean="0"/>
              <a:t>Provides contracted services in a manner that enables a hospital using its services to meet all applicable CoPs, particularly those requirements related to the credentialing and privileging of practitioners providing telemedicine services to the patients of a hospital. </a:t>
            </a:r>
          </a:p>
          <a:p>
            <a:r>
              <a:rPr lang="en-US" smtClean="0"/>
              <a:t>Includes a distant-site hospital that does not participate in the Medicare program</a:t>
            </a:r>
            <a:endParaRPr lang="en-US" dirty="0"/>
          </a:p>
        </p:txBody>
      </p:sp>
      <p:sp>
        <p:nvSpPr>
          <p:cNvPr id="4" name="Slide Number Placeholder 3"/>
          <p:cNvSpPr>
            <a:spLocks noGrp="1"/>
          </p:cNvSpPr>
          <p:nvPr>
            <p:ph type="sldNum" sz="quarter" idx="12"/>
          </p:nvPr>
        </p:nvSpPr>
        <p:spPr/>
        <p:txBody>
          <a:bodyPr/>
          <a:lstStyle/>
          <a:p>
            <a:fld id="{7035E770-91A3-4F53-ADB4-9A6B26DCBEEC}" type="slidenum">
              <a:rPr lang="en-US" smtClean="0"/>
              <a:t>14</a:t>
            </a:fld>
            <a:endParaRPr lang="en-US"/>
          </a:p>
        </p:txBody>
      </p:sp>
    </p:spTree>
    <p:extLst>
      <p:ext uri="{BB962C8B-B14F-4D97-AF65-F5344CB8AC3E}">
        <p14:creationId xmlns:p14="http://schemas.microsoft.com/office/powerpoint/2010/main" val="2344128197"/>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762000"/>
            <a:ext cx="8229600" cy="1143000"/>
          </a:xfrm>
        </p:spPr>
        <p:txBody>
          <a:bodyPr>
            <a:noAutofit/>
          </a:bodyPr>
          <a:lstStyle/>
          <a:p>
            <a:r>
              <a:rPr lang="en-US" sz="4400" dirty="0" smtClean="0"/>
              <a:t>§482.12(a)(8) - Distant-site Hospital</a:t>
            </a:r>
          </a:p>
        </p:txBody>
      </p:sp>
      <p:sp>
        <p:nvSpPr>
          <p:cNvPr id="27651" name="Rectangle 3"/>
          <p:cNvSpPr>
            <a:spLocks noGrp="1" noChangeArrowheads="1"/>
          </p:cNvSpPr>
          <p:nvPr>
            <p:ph type="body" idx="1"/>
          </p:nvPr>
        </p:nvSpPr>
        <p:spPr/>
        <p:txBody>
          <a:bodyPr/>
          <a:lstStyle/>
          <a:p>
            <a:r>
              <a:rPr lang="en-US" smtClean="0"/>
              <a:t>The GB of the hospital whose patients are receiving the telemedicine services may grant privileges based on its medical staff recommendations that rely on information provided by the distant-site hospital</a:t>
            </a:r>
          </a:p>
          <a:p>
            <a:endParaRPr lang="en-US" dirty="0" smtClean="0"/>
          </a:p>
        </p:txBody>
      </p:sp>
      <p:sp>
        <p:nvSpPr>
          <p:cNvPr id="2" name="Slide Number Placeholder 1"/>
          <p:cNvSpPr>
            <a:spLocks noGrp="1"/>
          </p:cNvSpPr>
          <p:nvPr>
            <p:ph type="sldNum" sz="quarter" idx="12"/>
          </p:nvPr>
        </p:nvSpPr>
        <p:spPr/>
        <p:txBody>
          <a:bodyPr/>
          <a:lstStyle/>
          <a:p>
            <a:fld id="{7035E770-91A3-4F53-ADB4-9A6B26DCBEEC}" type="slidenum">
              <a:rPr lang="en-US" smtClean="0"/>
              <a:pPr/>
              <a:t>15</a:t>
            </a:fld>
            <a:endParaRPr lang="en-US"/>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762000"/>
            <a:ext cx="8229600" cy="1143000"/>
          </a:xfrm>
        </p:spPr>
        <p:txBody>
          <a:bodyPr>
            <a:noAutofit/>
          </a:bodyPr>
          <a:lstStyle/>
          <a:p>
            <a:r>
              <a:rPr lang="en-US" sz="4400" dirty="0" smtClean="0"/>
              <a:t>§482.22(a)(3) – Written Agreement Provisions - Hospital</a:t>
            </a:r>
          </a:p>
        </p:txBody>
      </p:sp>
      <p:sp>
        <p:nvSpPr>
          <p:cNvPr id="27651" name="Rectangle 3"/>
          <p:cNvSpPr>
            <a:spLocks noGrp="1" noChangeArrowheads="1"/>
          </p:cNvSpPr>
          <p:nvPr>
            <p:ph type="body" idx="1"/>
          </p:nvPr>
        </p:nvSpPr>
        <p:spPr>
          <a:xfrm>
            <a:off x="304800" y="1981200"/>
            <a:ext cx="8229600" cy="4389120"/>
          </a:xfrm>
        </p:spPr>
        <p:txBody>
          <a:bodyPr>
            <a:noAutofit/>
          </a:bodyPr>
          <a:lstStyle/>
          <a:p>
            <a:r>
              <a:rPr lang="en-US" sz="2400" dirty="0" smtClean="0"/>
              <a:t>Distant-site hospital is Medicare-participating</a:t>
            </a:r>
          </a:p>
          <a:p>
            <a:r>
              <a:rPr lang="en-US" sz="2400" dirty="0" smtClean="0"/>
              <a:t>The individual distant-site physician or practitioner is privileged at the distant-site hospital which provides a current privilege list</a:t>
            </a:r>
          </a:p>
          <a:p>
            <a:r>
              <a:rPr lang="en-US" sz="2400" dirty="0" smtClean="0"/>
              <a:t>The individual distant-site physician or practitioner has state license</a:t>
            </a:r>
          </a:p>
          <a:p>
            <a:r>
              <a:rPr lang="en-US" sz="2400" dirty="0" smtClean="0"/>
              <a:t>Originating site hospital performs internal review of the distant-site practitioner’s performance and sends the distant-site hospital information for use in the periodic appraisal. At a minimum - adverse events and  complaints.</a:t>
            </a:r>
          </a:p>
        </p:txBody>
      </p:sp>
      <p:sp>
        <p:nvSpPr>
          <p:cNvPr id="2" name="Slide Number Placeholder 1"/>
          <p:cNvSpPr>
            <a:spLocks noGrp="1"/>
          </p:cNvSpPr>
          <p:nvPr>
            <p:ph type="sldNum" sz="quarter" idx="12"/>
          </p:nvPr>
        </p:nvSpPr>
        <p:spPr/>
        <p:txBody>
          <a:bodyPr/>
          <a:lstStyle/>
          <a:p>
            <a:fld id="{7035E770-91A3-4F53-ADB4-9A6B26DCBEEC}" type="slidenum">
              <a:rPr lang="en-US" smtClean="0"/>
              <a:t>16</a:t>
            </a:fld>
            <a:endParaRPr lang="en-US"/>
          </a:p>
        </p:txBody>
      </p:sp>
    </p:spTree>
    <p:extLst>
      <p:ext uri="{BB962C8B-B14F-4D97-AF65-F5344CB8AC3E}">
        <p14:creationId xmlns:p14="http://schemas.microsoft.com/office/powerpoint/2010/main" val="58594337"/>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smtClean="0"/>
              <a:t>Surveyor Notes….</a:t>
            </a:r>
            <a:endParaRPr lang="en-US" dirty="0"/>
          </a:p>
        </p:txBody>
      </p:sp>
      <p:sp>
        <p:nvSpPr>
          <p:cNvPr id="3" name="Content Placeholder 2"/>
          <p:cNvSpPr>
            <a:spLocks noGrp="1"/>
          </p:cNvSpPr>
          <p:nvPr>
            <p:ph idx="1"/>
          </p:nvPr>
        </p:nvSpPr>
        <p:spPr>
          <a:xfrm>
            <a:off x="457200" y="1600200"/>
            <a:ext cx="8229600" cy="4389120"/>
          </a:xfrm>
        </p:spPr>
        <p:txBody>
          <a:bodyPr>
            <a:noAutofit/>
          </a:bodyPr>
          <a:lstStyle/>
          <a:p>
            <a:pPr marL="0" indent="0" algn="ctr">
              <a:buNone/>
            </a:pPr>
            <a:r>
              <a:rPr lang="en-US" smtClean="0"/>
              <a:t>Ask to see…Written agreement and the list provided by the distant-site hospital of the telemedicine physicians and practitioners, including their current privileges and pertinent licensure information.</a:t>
            </a:r>
            <a:endParaRPr lang="en-US" dirty="0"/>
          </a:p>
        </p:txBody>
      </p:sp>
      <p:sp>
        <p:nvSpPr>
          <p:cNvPr id="4" name="Slide Number Placeholder 3"/>
          <p:cNvSpPr>
            <a:spLocks noGrp="1"/>
          </p:cNvSpPr>
          <p:nvPr>
            <p:ph type="sldNum" sz="quarter" idx="12"/>
          </p:nvPr>
        </p:nvSpPr>
        <p:spPr/>
        <p:txBody>
          <a:bodyPr/>
          <a:lstStyle/>
          <a:p>
            <a:fld id="{7035E770-91A3-4F53-ADB4-9A6B26DCBEEC}" type="slidenum">
              <a:rPr lang="en-US" smtClean="0"/>
              <a:t>17</a:t>
            </a:fld>
            <a:endParaRPr lang="en-US"/>
          </a:p>
        </p:txBody>
      </p:sp>
    </p:spTree>
    <p:extLst>
      <p:ext uri="{BB962C8B-B14F-4D97-AF65-F5344CB8AC3E}">
        <p14:creationId xmlns:p14="http://schemas.microsoft.com/office/powerpoint/2010/main" val="3139256528"/>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04800"/>
            <a:ext cx="8229600" cy="1143000"/>
          </a:xfrm>
        </p:spPr>
        <p:txBody>
          <a:bodyPr>
            <a:noAutofit/>
          </a:bodyPr>
          <a:lstStyle/>
          <a:p>
            <a:r>
              <a:rPr lang="en-US" sz="4400" smtClean="0"/>
              <a:t>§482.12(a)(9) </a:t>
            </a:r>
            <a:r>
              <a:rPr lang="en-US" sz="4000" smtClean="0"/>
              <a:t>– </a:t>
            </a:r>
            <a:r>
              <a:rPr lang="en-US" sz="4400" smtClean="0"/>
              <a:t>Distant-site TE</a:t>
            </a:r>
            <a:endParaRPr lang="en-US" sz="4000" dirty="0" smtClean="0"/>
          </a:p>
        </p:txBody>
      </p:sp>
      <p:sp>
        <p:nvSpPr>
          <p:cNvPr id="27651" name="Rectangle 3"/>
          <p:cNvSpPr>
            <a:spLocks noGrp="1" noChangeArrowheads="1"/>
          </p:cNvSpPr>
          <p:nvPr>
            <p:ph type="body" idx="1"/>
          </p:nvPr>
        </p:nvSpPr>
        <p:spPr>
          <a:xfrm>
            <a:off x="228600" y="1752600"/>
            <a:ext cx="8763000" cy="4389120"/>
          </a:xfrm>
        </p:spPr>
        <p:txBody>
          <a:bodyPr>
            <a:noAutofit/>
          </a:bodyPr>
          <a:lstStyle/>
          <a:p>
            <a:pPr marL="0" indent="0" algn="ctr">
              <a:lnSpc>
                <a:spcPct val="80000"/>
              </a:lnSpc>
              <a:buNone/>
            </a:pPr>
            <a:r>
              <a:rPr lang="en-US" sz="4000" smtClean="0"/>
              <a:t>The GB of originating  hospital may grant privileges to physicians and practitioners employed by the distant-site TE based on MS recommendations; such MS recommendations may rely on information provided by the distant-site TE</a:t>
            </a:r>
            <a:endParaRPr lang="en-US" sz="4000" dirty="0"/>
          </a:p>
        </p:txBody>
      </p:sp>
      <p:sp>
        <p:nvSpPr>
          <p:cNvPr id="2" name="Slide Number Placeholder 1"/>
          <p:cNvSpPr>
            <a:spLocks noGrp="1"/>
          </p:cNvSpPr>
          <p:nvPr>
            <p:ph type="sldNum" sz="quarter" idx="12"/>
          </p:nvPr>
        </p:nvSpPr>
        <p:spPr/>
        <p:txBody>
          <a:bodyPr/>
          <a:lstStyle/>
          <a:p>
            <a:fld id="{7035E770-91A3-4F53-ADB4-9A6B26DCBEEC}" type="slidenum">
              <a:rPr lang="en-US" smtClean="0"/>
              <a:t>18</a:t>
            </a:fld>
            <a:endParaRPr lang="en-US"/>
          </a:p>
        </p:txBody>
      </p:sp>
    </p:spTree>
    <p:extLst>
      <p:ext uri="{BB962C8B-B14F-4D97-AF65-F5344CB8AC3E}">
        <p14:creationId xmlns:p14="http://schemas.microsoft.com/office/powerpoint/2010/main" val="1530819468"/>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noAutofit/>
          </a:bodyPr>
          <a:lstStyle/>
          <a:p>
            <a:r>
              <a:rPr lang="en-US" sz="4400" dirty="0" smtClean="0"/>
              <a:t>§482.22(a)(4)Written Agreement Provisions – TE</a:t>
            </a:r>
            <a:endParaRPr lang="en-US" sz="4400" dirty="0"/>
          </a:p>
        </p:txBody>
      </p:sp>
      <p:sp>
        <p:nvSpPr>
          <p:cNvPr id="3" name="Content Placeholder 2"/>
          <p:cNvSpPr>
            <a:spLocks noGrp="1"/>
          </p:cNvSpPr>
          <p:nvPr>
            <p:ph idx="1"/>
          </p:nvPr>
        </p:nvSpPr>
        <p:spPr/>
        <p:txBody>
          <a:bodyPr>
            <a:normAutofit fontScale="70000" lnSpcReduction="20000"/>
          </a:bodyPr>
          <a:lstStyle/>
          <a:p>
            <a:r>
              <a:rPr lang="en-US" smtClean="0"/>
              <a:t>TE’s utilization of a medical staff credentialing and privileging process that meets the requirements of the hospital CoPs </a:t>
            </a:r>
          </a:p>
          <a:p>
            <a:r>
              <a:rPr lang="en-US" smtClean="0"/>
              <a:t>TE provides a list of all physicians and practitioners covered by the agreement, including their privileges at the distant-site telemedicine entity</a:t>
            </a:r>
          </a:p>
          <a:p>
            <a:pPr lvl="1"/>
            <a:r>
              <a:rPr lang="en-US" smtClean="0"/>
              <a:t>The list may not include any physician or practitioner who does not hold privileges at the distant-site telemedicine entity. </a:t>
            </a:r>
          </a:p>
          <a:p>
            <a:pPr lvl="1"/>
            <a:r>
              <a:rPr lang="en-US" smtClean="0"/>
              <a:t>The list must be current, so the agreement must address how the distant-site telemedicine entity will keep the list current </a:t>
            </a:r>
          </a:p>
          <a:p>
            <a:endParaRPr lang="en-US" smtClean="0"/>
          </a:p>
          <a:p>
            <a:endParaRPr lang="en-US" dirty="0"/>
          </a:p>
        </p:txBody>
      </p:sp>
      <p:sp>
        <p:nvSpPr>
          <p:cNvPr id="4" name="Slide Number Placeholder 3"/>
          <p:cNvSpPr>
            <a:spLocks noGrp="1"/>
          </p:cNvSpPr>
          <p:nvPr>
            <p:ph type="sldNum" sz="quarter" idx="12"/>
          </p:nvPr>
        </p:nvSpPr>
        <p:spPr/>
        <p:txBody>
          <a:bodyPr/>
          <a:lstStyle/>
          <a:p>
            <a:fld id="{7035E770-91A3-4F53-ADB4-9A6B26DCBEEC}" type="slidenum">
              <a:rPr lang="en-US" smtClean="0"/>
              <a:t>19</a:t>
            </a:fld>
            <a:endParaRPr lang="en-US"/>
          </a:p>
        </p:txBody>
      </p:sp>
    </p:spTree>
    <p:extLst>
      <p:ext uri="{BB962C8B-B14F-4D97-AF65-F5344CB8AC3E}">
        <p14:creationId xmlns:p14="http://schemas.microsoft.com/office/powerpoint/2010/main" val="2722776951"/>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762000"/>
            <a:ext cx="7543800" cy="838200"/>
          </a:xfrm>
        </p:spPr>
        <p:txBody>
          <a:bodyPr/>
          <a:lstStyle/>
          <a:p>
            <a:pPr eaLnBrk="1" hangingPunct="1"/>
            <a:r>
              <a:rPr lang="en-US" smtClean="0"/>
              <a:t>What is Telemedicine?</a:t>
            </a:r>
            <a:endParaRPr lang="en-US" dirty="0" smtClean="0"/>
          </a:p>
        </p:txBody>
      </p:sp>
      <p:sp>
        <p:nvSpPr>
          <p:cNvPr id="18435" name="Rectangle 3"/>
          <p:cNvSpPr>
            <a:spLocks noGrp="1" noChangeArrowheads="1"/>
          </p:cNvSpPr>
          <p:nvPr>
            <p:ph type="body" idx="1"/>
          </p:nvPr>
        </p:nvSpPr>
        <p:spPr>
          <a:xfrm>
            <a:off x="228600" y="2057400"/>
            <a:ext cx="8915400" cy="4114800"/>
          </a:xfrm>
        </p:spPr>
        <p:txBody>
          <a:bodyPr>
            <a:normAutofit/>
          </a:bodyPr>
          <a:lstStyle/>
          <a:p>
            <a:pPr algn="ctr">
              <a:lnSpc>
                <a:spcPct val="90000"/>
              </a:lnSpc>
              <a:buNone/>
            </a:pPr>
            <a:r>
              <a:rPr lang="en-US" smtClean="0"/>
              <a:t>“the provision of clinical services to patients by physicians and practitioners from a distance via electronic communications”</a:t>
            </a:r>
          </a:p>
          <a:p>
            <a:pPr algn="ctr">
              <a:lnSpc>
                <a:spcPct val="90000"/>
              </a:lnSpc>
              <a:buNone/>
            </a:pPr>
            <a:endParaRPr lang="en-US" smtClean="0"/>
          </a:p>
          <a:p>
            <a:pPr algn="ctr">
              <a:lnSpc>
                <a:spcPct val="90000"/>
              </a:lnSpc>
              <a:buNone/>
            </a:pPr>
            <a:r>
              <a:rPr lang="en-US" smtClean="0"/>
              <a:t>Source: CMS Interpretative Guidelines</a:t>
            </a:r>
            <a:endParaRPr lang="en-US" dirty="0"/>
          </a:p>
        </p:txBody>
      </p:sp>
      <p:sp>
        <p:nvSpPr>
          <p:cNvPr id="2" name="Slide Number Placeholder 1"/>
          <p:cNvSpPr>
            <a:spLocks noGrp="1"/>
          </p:cNvSpPr>
          <p:nvPr>
            <p:ph type="sldNum" sz="quarter" idx="12"/>
          </p:nvPr>
        </p:nvSpPr>
        <p:spPr/>
        <p:txBody>
          <a:bodyPr/>
          <a:lstStyle/>
          <a:p>
            <a:fld id="{7035E770-91A3-4F53-ADB4-9A6B26DCBEEC}" type="slidenum">
              <a:rPr lang="en-US" smtClean="0"/>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noAutofit/>
          </a:bodyPr>
          <a:lstStyle/>
          <a:p>
            <a:r>
              <a:rPr lang="en-US" sz="4000" dirty="0" smtClean="0"/>
              <a:t>§482.22(a)(4)Written Agreement Provisions – TE – </a:t>
            </a:r>
            <a:r>
              <a:rPr lang="en-US" sz="4000" dirty="0" err="1" smtClean="0"/>
              <a:t>cont</a:t>
            </a:r>
            <a:r>
              <a:rPr lang="en-US" sz="4000" dirty="0" smtClean="0"/>
              <a:t>…</a:t>
            </a:r>
            <a:endParaRPr lang="en-US" sz="4000" dirty="0"/>
          </a:p>
        </p:txBody>
      </p:sp>
      <p:sp>
        <p:nvSpPr>
          <p:cNvPr id="3" name="Content Placeholder 2"/>
          <p:cNvSpPr>
            <a:spLocks noGrp="1"/>
          </p:cNvSpPr>
          <p:nvPr>
            <p:ph idx="1"/>
          </p:nvPr>
        </p:nvSpPr>
        <p:spPr/>
        <p:txBody>
          <a:bodyPr>
            <a:normAutofit fontScale="70000" lnSpcReduction="20000"/>
          </a:bodyPr>
          <a:lstStyle/>
          <a:p>
            <a:r>
              <a:rPr lang="en-US" dirty="0" smtClean="0"/>
              <a:t>Each physician or practitioner who provides telemedicine services to the hospital’s patients under the agreement holds a license issued or recognized by the State where the hospital is located</a:t>
            </a:r>
          </a:p>
          <a:p>
            <a:r>
              <a:rPr lang="en-US" dirty="0" smtClean="0"/>
              <a:t>The hospital has evidence that it reviews the telemedicine services provided to its patients and provides a written copy of this review to the distant-site telemedicine entity for the latter’s use in its periodic appraisal of the physicians and practitioners providing telemedicine services under the agreement. At a minimum, adverse events and complaints.</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7035E770-91A3-4F53-ADB4-9A6B26DCBEEC}" type="slidenum">
              <a:rPr lang="en-US" smtClean="0"/>
              <a:t>20</a:t>
            </a:fld>
            <a:endParaRPr lang="en-US"/>
          </a:p>
        </p:txBody>
      </p:sp>
    </p:spTree>
    <p:extLst>
      <p:ext uri="{BB962C8B-B14F-4D97-AF65-F5344CB8AC3E}">
        <p14:creationId xmlns:p14="http://schemas.microsoft.com/office/powerpoint/2010/main" val="4085037162"/>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smtClean="0"/>
              <a:t>Surveyor Notes….</a:t>
            </a:r>
            <a:endParaRPr lang="en-US" dirty="0"/>
          </a:p>
        </p:txBody>
      </p:sp>
      <p:sp>
        <p:nvSpPr>
          <p:cNvPr id="3" name="Content Placeholder 2"/>
          <p:cNvSpPr>
            <a:spLocks noGrp="1"/>
          </p:cNvSpPr>
          <p:nvPr>
            <p:ph idx="1"/>
          </p:nvPr>
        </p:nvSpPr>
        <p:spPr>
          <a:xfrm>
            <a:off x="457200" y="1600200"/>
            <a:ext cx="8229600" cy="4389120"/>
          </a:xfrm>
        </p:spPr>
        <p:txBody>
          <a:bodyPr>
            <a:noAutofit/>
          </a:bodyPr>
          <a:lstStyle/>
          <a:p>
            <a:r>
              <a:rPr lang="en-US" sz="2800" smtClean="0"/>
              <a:t>Ask the hospital how it verifies that the telemedicine entity employs a credentialing and privileging process that meets or exceeds what is required for hospitals under the Medicare CoPs</a:t>
            </a:r>
          </a:p>
          <a:p>
            <a:r>
              <a:rPr lang="en-US" sz="2800" smtClean="0"/>
              <a:t>Surveyors do not attempt to independently verify whether or not the distant-site telemedicine entity’s credentialing and privileging process fulfills the regulatory requirements. </a:t>
            </a:r>
          </a:p>
          <a:p>
            <a:r>
              <a:rPr lang="en-US" sz="2800" smtClean="0"/>
              <a:t>Focus only on whether the hospital takes steps to ensure that the distant-site telemedicine entity complies with the terms of the written agreement.</a:t>
            </a:r>
          </a:p>
          <a:p>
            <a:pPr marL="0" indent="0" algn="ctr">
              <a:buNone/>
            </a:pPr>
            <a:endParaRPr lang="en-US" sz="2800" dirty="0"/>
          </a:p>
        </p:txBody>
      </p:sp>
      <p:sp>
        <p:nvSpPr>
          <p:cNvPr id="4" name="Slide Number Placeholder 3"/>
          <p:cNvSpPr>
            <a:spLocks noGrp="1"/>
          </p:cNvSpPr>
          <p:nvPr>
            <p:ph type="sldNum" sz="quarter" idx="12"/>
          </p:nvPr>
        </p:nvSpPr>
        <p:spPr/>
        <p:txBody>
          <a:bodyPr/>
          <a:lstStyle/>
          <a:p>
            <a:fld id="{7035E770-91A3-4F53-ADB4-9A6B26DCBEEC}" type="slidenum">
              <a:rPr lang="en-US" smtClean="0"/>
              <a:t>21</a:t>
            </a:fld>
            <a:endParaRPr lang="en-US"/>
          </a:p>
        </p:txBody>
      </p:sp>
    </p:spTree>
    <p:extLst>
      <p:ext uri="{BB962C8B-B14F-4D97-AF65-F5344CB8AC3E}">
        <p14:creationId xmlns:p14="http://schemas.microsoft.com/office/powerpoint/2010/main" val="1828246586"/>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smtClean="0"/>
              <a:t>Survey Procedures §482.22(c)(6) – MS Bylaws</a:t>
            </a:r>
            <a:endParaRPr lang="en-US" dirty="0"/>
          </a:p>
        </p:txBody>
      </p:sp>
      <p:sp>
        <p:nvSpPr>
          <p:cNvPr id="3" name="Content Placeholder 2"/>
          <p:cNvSpPr>
            <a:spLocks noGrp="1"/>
          </p:cNvSpPr>
          <p:nvPr>
            <p:ph idx="1"/>
          </p:nvPr>
        </p:nvSpPr>
        <p:spPr/>
        <p:txBody>
          <a:bodyPr>
            <a:normAutofit fontScale="92500" lnSpcReduction="10000"/>
          </a:bodyPr>
          <a:lstStyle/>
          <a:p>
            <a:r>
              <a:rPr lang="en-US" smtClean="0"/>
              <a:t>In the case of telemedicine physicians and practitioners providing telemedicine services under an agreement with the hospital where the hospital’s GB has opted to have the medical staff rely upon the credentialing and privileging decisions of the distant-site hospital or telemedicine entity, verify that the bylaws include a provision permitting such reliance. </a:t>
            </a:r>
            <a:endParaRPr lang="en-US" dirty="0"/>
          </a:p>
        </p:txBody>
      </p:sp>
      <p:sp>
        <p:nvSpPr>
          <p:cNvPr id="4" name="Slide Number Placeholder 3"/>
          <p:cNvSpPr>
            <a:spLocks noGrp="1"/>
          </p:cNvSpPr>
          <p:nvPr>
            <p:ph type="sldNum" sz="quarter" idx="12"/>
          </p:nvPr>
        </p:nvSpPr>
        <p:spPr/>
        <p:txBody>
          <a:bodyPr/>
          <a:lstStyle/>
          <a:p>
            <a:fld id="{7035E770-91A3-4F53-ADB4-9A6B26DCBEEC}" type="slidenum">
              <a:rPr lang="en-US" smtClean="0"/>
              <a:pPr/>
              <a:t>22</a:t>
            </a:fld>
            <a:endParaRPr lang="en-US"/>
          </a:p>
        </p:txBody>
      </p:sp>
    </p:spTree>
    <p:extLst>
      <p:ext uri="{BB962C8B-B14F-4D97-AF65-F5344CB8AC3E}">
        <p14:creationId xmlns:p14="http://schemas.microsoft.com/office/powerpoint/2010/main" val="272064181"/>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 Guidelines §482.26(c)(1) </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t>When telemedicine is used, and the radiologist who interprets radiological tests and the patient are located in different states, the radiologist interpreting the radiological test must be licensed and/or meet the other applicable standards that are required by State or local laws in both the state where the practitioner is located and the state where the patient is located. </a:t>
            </a:r>
            <a:endParaRPr lang="en-US" dirty="0"/>
          </a:p>
        </p:txBody>
      </p:sp>
      <p:sp>
        <p:nvSpPr>
          <p:cNvPr id="4" name="Slide Number Placeholder 3"/>
          <p:cNvSpPr>
            <a:spLocks noGrp="1"/>
          </p:cNvSpPr>
          <p:nvPr>
            <p:ph type="sldNum" sz="quarter" idx="12"/>
          </p:nvPr>
        </p:nvSpPr>
        <p:spPr/>
        <p:txBody>
          <a:bodyPr/>
          <a:lstStyle/>
          <a:p>
            <a:fld id="{7035E770-91A3-4F53-ADB4-9A6B26DCBEEC}" type="slidenum">
              <a:rPr lang="en-US" smtClean="0"/>
              <a:pPr/>
              <a:t>23</a:t>
            </a:fld>
            <a:endParaRPr lang="en-US"/>
          </a:p>
        </p:txBody>
      </p:sp>
    </p:spTree>
    <p:extLst>
      <p:ext uri="{BB962C8B-B14F-4D97-AF65-F5344CB8AC3E}">
        <p14:creationId xmlns:p14="http://schemas.microsoft.com/office/powerpoint/2010/main" val="2370155592"/>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551421"/>
            <a:ext cx="9144000" cy="7409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04800" y="5257800"/>
            <a:ext cx="8229600" cy="1143000"/>
          </a:xfrm>
        </p:spPr>
        <p:txBody>
          <a:bodyPr/>
          <a:lstStyle/>
          <a:p>
            <a:pPr algn="ctr"/>
            <a:r>
              <a:rPr lang="en-US" b="1" smtClean="0">
                <a:solidFill>
                  <a:schemeClr val="bg1"/>
                </a:solidFill>
              </a:rPr>
              <a:t>Critical Access Hospitals</a:t>
            </a:r>
            <a:endParaRPr lang="en-US" b="1" dirty="0">
              <a:solidFill>
                <a:schemeClr val="bg1"/>
              </a:solidFill>
            </a:endParaRPr>
          </a:p>
        </p:txBody>
      </p:sp>
      <p:sp>
        <p:nvSpPr>
          <p:cNvPr id="4" name="Slide Number Placeholder 3"/>
          <p:cNvSpPr>
            <a:spLocks noGrp="1"/>
          </p:cNvSpPr>
          <p:nvPr>
            <p:ph type="sldNum" sz="quarter" idx="12"/>
          </p:nvPr>
        </p:nvSpPr>
        <p:spPr/>
        <p:txBody>
          <a:bodyPr/>
          <a:lstStyle/>
          <a:p>
            <a:fld id="{7035E770-91A3-4F53-ADB4-9A6B26DCBEEC}" type="slidenum">
              <a:rPr lang="en-US" smtClean="0"/>
              <a:t>24</a:t>
            </a:fld>
            <a:endParaRPr lang="en-US"/>
          </a:p>
        </p:txBody>
      </p:sp>
    </p:spTree>
    <p:extLst>
      <p:ext uri="{BB962C8B-B14F-4D97-AF65-F5344CB8AC3E}">
        <p14:creationId xmlns:p14="http://schemas.microsoft.com/office/powerpoint/2010/main" val="736485138"/>
      </p:ext>
    </p:extLst>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§485.616(c) Agreements include</a:t>
            </a:r>
            <a:endParaRPr lang="en-US" dirty="0"/>
          </a:p>
        </p:txBody>
      </p:sp>
      <p:sp>
        <p:nvSpPr>
          <p:cNvPr id="3" name="Content Placeholder 2"/>
          <p:cNvSpPr>
            <a:spLocks noGrp="1"/>
          </p:cNvSpPr>
          <p:nvPr>
            <p:ph idx="1"/>
          </p:nvPr>
        </p:nvSpPr>
        <p:spPr/>
        <p:txBody>
          <a:bodyPr>
            <a:normAutofit fontScale="92500" lnSpcReduction="10000"/>
          </a:bodyPr>
          <a:lstStyle/>
          <a:p>
            <a:r>
              <a:rPr lang="en-US" smtClean="0"/>
              <a:t>When telemedicine services are furnished to the CAH’s patients through an agreement with a distant-site hospital, the CAH’s governing body or responsible individual may choose to rely upon the credentialing and privileging decisions made by the governing body of the distant-site hospital regarding individual distant-site physicians or practitioners. </a:t>
            </a:r>
            <a:endParaRPr lang="en-US" dirty="0"/>
          </a:p>
        </p:txBody>
      </p:sp>
      <p:sp>
        <p:nvSpPr>
          <p:cNvPr id="4" name="Slide Number Placeholder 3"/>
          <p:cNvSpPr>
            <a:spLocks noGrp="1"/>
          </p:cNvSpPr>
          <p:nvPr>
            <p:ph type="sldNum" sz="quarter" idx="12"/>
          </p:nvPr>
        </p:nvSpPr>
        <p:spPr/>
        <p:txBody>
          <a:bodyPr/>
          <a:lstStyle/>
          <a:p>
            <a:fld id="{7035E770-91A3-4F53-ADB4-9A6B26DCBEEC}" type="slidenum">
              <a:rPr lang="en-US" smtClean="0"/>
              <a:pPr/>
              <a:t>25</a:t>
            </a:fld>
            <a:endParaRPr lang="en-US"/>
          </a:p>
        </p:txBody>
      </p:sp>
    </p:spTree>
    <p:extLst>
      <p:ext uri="{BB962C8B-B14F-4D97-AF65-F5344CB8AC3E}">
        <p14:creationId xmlns:p14="http://schemas.microsoft.com/office/powerpoint/2010/main" val="379046694"/>
      </p:ext>
    </p:extLst>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§485.616(c) Agreements include</a:t>
            </a:r>
            <a:endParaRPr lang="en-US" dirty="0"/>
          </a:p>
        </p:txBody>
      </p:sp>
      <p:sp>
        <p:nvSpPr>
          <p:cNvPr id="3" name="Content Placeholder 2"/>
          <p:cNvSpPr>
            <a:spLocks noGrp="1"/>
          </p:cNvSpPr>
          <p:nvPr>
            <p:ph idx="1"/>
          </p:nvPr>
        </p:nvSpPr>
        <p:spPr/>
        <p:txBody>
          <a:bodyPr>
            <a:normAutofit fontScale="55000" lnSpcReduction="20000"/>
          </a:bodyPr>
          <a:lstStyle/>
          <a:p>
            <a:r>
              <a:rPr lang="en-US" smtClean="0"/>
              <a:t>Determine, in accordance with State law, which categories of practitioners are eligible candidates for appointment to the medical staff</a:t>
            </a:r>
          </a:p>
          <a:p>
            <a:r>
              <a:rPr lang="en-US" smtClean="0"/>
              <a:t>Appoint members of the medical staff after considering the recommendations of the existing members of the medical staff</a:t>
            </a:r>
          </a:p>
          <a:p>
            <a:r>
              <a:rPr lang="en-US" smtClean="0"/>
              <a:t>Assure that the medical staff has bylaws</a:t>
            </a:r>
          </a:p>
          <a:p>
            <a:r>
              <a:rPr lang="en-US" smtClean="0"/>
              <a:t>Approve medical staff bylaws and other medical staff rules and regulations </a:t>
            </a:r>
          </a:p>
          <a:p>
            <a:r>
              <a:rPr lang="en-US" smtClean="0"/>
              <a:t>Ensure that the medical staff is accountable to the governing body for the quality of care provided to patients</a:t>
            </a:r>
          </a:p>
          <a:p>
            <a:r>
              <a:rPr lang="en-US" smtClean="0"/>
              <a:t>Ensure the criteria for selection are individual character, competence, training, experience, and judgment </a:t>
            </a:r>
          </a:p>
          <a:p>
            <a:r>
              <a:rPr lang="en-US" smtClean="0"/>
              <a:t>Ensure that under no circumstances is the accordance of staff membership or professional privileges in the hospital dependent solely upon certification, fellowship or membership in a specialty body or society</a:t>
            </a:r>
            <a:endParaRPr lang="en-US" dirty="0"/>
          </a:p>
        </p:txBody>
      </p:sp>
      <p:sp>
        <p:nvSpPr>
          <p:cNvPr id="4" name="Slide Number Placeholder 3"/>
          <p:cNvSpPr>
            <a:spLocks noGrp="1"/>
          </p:cNvSpPr>
          <p:nvPr>
            <p:ph type="sldNum" sz="quarter" idx="12"/>
          </p:nvPr>
        </p:nvSpPr>
        <p:spPr/>
        <p:txBody>
          <a:bodyPr/>
          <a:lstStyle/>
          <a:p>
            <a:fld id="{7035E770-91A3-4F53-ADB4-9A6B26DCBEEC}" type="slidenum">
              <a:rPr lang="en-US" smtClean="0"/>
              <a:pPr/>
              <a:t>26</a:t>
            </a:fld>
            <a:endParaRPr lang="en-US"/>
          </a:p>
        </p:txBody>
      </p:sp>
    </p:spTree>
    <p:extLst>
      <p:ext uri="{BB962C8B-B14F-4D97-AF65-F5344CB8AC3E}">
        <p14:creationId xmlns:p14="http://schemas.microsoft.com/office/powerpoint/2010/main" val="322671207"/>
      </p:ext>
    </p:extLst>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dirty="0" smtClean="0"/>
              <a:t>§485.616(c) Agreements include</a:t>
            </a:r>
          </a:p>
        </p:txBody>
      </p:sp>
      <p:sp>
        <p:nvSpPr>
          <p:cNvPr id="27651" name="Rectangle 3"/>
          <p:cNvSpPr>
            <a:spLocks noGrp="1" noChangeArrowheads="1"/>
          </p:cNvSpPr>
          <p:nvPr>
            <p:ph type="body" idx="1"/>
          </p:nvPr>
        </p:nvSpPr>
        <p:spPr/>
        <p:txBody>
          <a:bodyPr>
            <a:normAutofit fontScale="77500" lnSpcReduction="20000"/>
          </a:bodyPr>
          <a:lstStyle/>
          <a:p>
            <a:r>
              <a:rPr lang="en-US" smtClean="0"/>
              <a:t>Distant-site hospital is Medicare-participating</a:t>
            </a:r>
          </a:p>
          <a:p>
            <a:r>
              <a:rPr lang="en-US" smtClean="0"/>
              <a:t>The individual distant-site physician or practitioner is privileged at the distant-site hospital which provides a current privilege list</a:t>
            </a:r>
          </a:p>
          <a:p>
            <a:r>
              <a:rPr lang="en-US" smtClean="0"/>
              <a:t>The individual distant-site physician or practitioner has state license</a:t>
            </a:r>
          </a:p>
          <a:p>
            <a:r>
              <a:rPr lang="en-US" smtClean="0"/>
              <a:t>Originating site hospital performs internal review of the distant-site practitioner’s performance and sends the distant-site hospital information for use in the periodic appraisal. At a minimum - adverse events and  complaints.</a:t>
            </a:r>
            <a:endParaRPr lang="en-US" dirty="0" smtClean="0"/>
          </a:p>
        </p:txBody>
      </p:sp>
      <p:sp>
        <p:nvSpPr>
          <p:cNvPr id="2" name="Slide Number Placeholder 1"/>
          <p:cNvSpPr>
            <a:spLocks noGrp="1"/>
          </p:cNvSpPr>
          <p:nvPr>
            <p:ph type="sldNum" sz="quarter" idx="12"/>
          </p:nvPr>
        </p:nvSpPr>
        <p:spPr/>
        <p:txBody>
          <a:bodyPr/>
          <a:lstStyle/>
          <a:p>
            <a:fld id="{7035E770-91A3-4F53-ADB4-9A6B26DCBEEC}" type="slidenum">
              <a:rPr lang="en-US" smtClean="0"/>
              <a:pPr/>
              <a:t>27</a:t>
            </a:fld>
            <a:endParaRPr lang="en-US"/>
          </a:p>
        </p:txBody>
      </p:sp>
    </p:spTree>
    <p:extLst>
      <p:ext uri="{BB962C8B-B14F-4D97-AF65-F5344CB8AC3E}">
        <p14:creationId xmlns:p14="http://schemas.microsoft.com/office/powerpoint/2010/main" val="272815092"/>
      </p:ext>
    </p:extLst>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1143000"/>
          </a:xfrm>
        </p:spPr>
        <p:txBody>
          <a:bodyPr>
            <a:normAutofit fontScale="90000"/>
          </a:bodyPr>
          <a:lstStyle/>
          <a:p>
            <a:r>
              <a:rPr lang="en-US" dirty="0" smtClean="0"/>
              <a:t>§485.641(b)(4) Quality Assurance</a:t>
            </a:r>
            <a:endParaRPr lang="en-US" dirty="0"/>
          </a:p>
        </p:txBody>
      </p:sp>
      <p:sp>
        <p:nvSpPr>
          <p:cNvPr id="3" name="Content Placeholder 2"/>
          <p:cNvSpPr>
            <a:spLocks noGrp="1"/>
          </p:cNvSpPr>
          <p:nvPr>
            <p:ph idx="1"/>
          </p:nvPr>
        </p:nvSpPr>
        <p:spPr/>
        <p:txBody>
          <a:bodyPr>
            <a:normAutofit fontScale="70000" lnSpcReduction="20000"/>
          </a:bodyPr>
          <a:lstStyle/>
          <a:p>
            <a:r>
              <a:rPr lang="en-US" smtClean="0"/>
              <a:t>The quality and appropriateness of the diagnosis and treatment furnished by doctors of medicine or osteopathy at the CAH are evaluated by-- </a:t>
            </a:r>
          </a:p>
          <a:p>
            <a:pPr lvl="1"/>
            <a:r>
              <a:rPr lang="en-US" smtClean="0"/>
              <a:t>(i) One hospital that is a member of the network, when applicable; </a:t>
            </a:r>
          </a:p>
          <a:p>
            <a:pPr lvl="1"/>
            <a:r>
              <a:rPr lang="en-US" smtClean="0"/>
              <a:t>(ii) One QIO or equivalent entity; </a:t>
            </a:r>
          </a:p>
          <a:p>
            <a:pPr lvl="1"/>
            <a:r>
              <a:rPr lang="en-US" smtClean="0"/>
              <a:t>(iii) One other appropriate and qualified entity identified in the State rural health care plan; </a:t>
            </a:r>
          </a:p>
          <a:p>
            <a:r>
              <a:rPr lang="en-US" smtClean="0"/>
              <a:t>Applies to agreements with distant-site telemedicine entity</a:t>
            </a:r>
          </a:p>
          <a:p>
            <a:r>
              <a:rPr lang="en-US" smtClean="0"/>
              <a:t>Agreements with distant- site hospitals give that hospital responsibility</a:t>
            </a:r>
            <a:endParaRPr lang="en-US" dirty="0"/>
          </a:p>
        </p:txBody>
      </p:sp>
      <p:sp>
        <p:nvSpPr>
          <p:cNvPr id="4" name="Slide Number Placeholder 3"/>
          <p:cNvSpPr>
            <a:spLocks noGrp="1"/>
          </p:cNvSpPr>
          <p:nvPr>
            <p:ph type="sldNum" sz="quarter" idx="12"/>
          </p:nvPr>
        </p:nvSpPr>
        <p:spPr/>
        <p:txBody>
          <a:bodyPr/>
          <a:lstStyle/>
          <a:p>
            <a:fld id="{7035E770-91A3-4F53-ADB4-9A6B26DCBEEC}" type="slidenum">
              <a:rPr lang="en-US" smtClean="0"/>
              <a:pPr/>
              <a:t>28</a:t>
            </a:fld>
            <a:endParaRPr lang="en-US"/>
          </a:p>
        </p:txBody>
      </p:sp>
    </p:spTree>
    <p:extLst>
      <p:ext uri="{BB962C8B-B14F-4D97-AF65-F5344CB8AC3E}">
        <p14:creationId xmlns:p14="http://schemas.microsoft.com/office/powerpoint/2010/main" val="4224244801"/>
      </p:ext>
    </p:extLst>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4114800"/>
          </a:xfrm>
        </p:spPr>
        <p:txBody>
          <a:bodyPr>
            <a:noAutofit/>
          </a:bodyPr>
          <a:lstStyle/>
          <a:p>
            <a:pPr algn="ctr"/>
            <a:r>
              <a:rPr lang="en-US" sz="7200" smtClean="0"/>
              <a:t>Joint Commission </a:t>
            </a:r>
            <a:br>
              <a:rPr lang="en-US" sz="7200" smtClean="0"/>
            </a:br>
            <a:r>
              <a:rPr lang="en-US" sz="7200" smtClean="0"/>
              <a:t>Nuances and Differences</a:t>
            </a:r>
            <a:endParaRPr lang="en-US" sz="7200" dirty="0"/>
          </a:p>
        </p:txBody>
      </p:sp>
      <p:sp>
        <p:nvSpPr>
          <p:cNvPr id="4" name="Slide Number Placeholder 3"/>
          <p:cNvSpPr>
            <a:spLocks noGrp="1"/>
          </p:cNvSpPr>
          <p:nvPr>
            <p:ph type="sldNum" sz="quarter" idx="12"/>
          </p:nvPr>
        </p:nvSpPr>
        <p:spPr/>
        <p:txBody>
          <a:bodyPr/>
          <a:lstStyle/>
          <a:p>
            <a:fld id="{7035E770-91A3-4F53-ADB4-9A6B26DCBEEC}" type="slidenum">
              <a:rPr lang="en-US" smtClean="0"/>
              <a:t>29</a:t>
            </a:fld>
            <a:endParaRPr lang="en-US"/>
          </a:p>
        </p:txBody>
      </p:sp>
    </p:spTree>
    <p:extLst>
      <p:ext uri="{BB962C8B-B14F-4D97-AF65-F5344CB8AC3E}">
        <p14:creationId xmlns:p14="http://schemas.microsoft.com/office/powerpoint/2010/main" val="546779095"/>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p:txBody>
          <a:bodyPr/>
          <a:lstStyle/>
          <a:p>
            <a:r>
              <a:rPr lang="en-US" smtClean="0"/>
              <a:t>Telemedicine</a:t>
            </a:r>
            <a:endParaRPr lang="en-US" dirty="0" smtClean="0"/>
          </a:p>
        </p:txBody>
      </p:sp>
      <p:sp>
        <p:nvSpPr>
          <p:cNvPr id="413699" name="Rectangle 3"/>
          <p:cNvSpPr>
            <a:spLocks noGrp="1" noChangeArrowheads="1"/>
          </p:cNvSpPr>
          <p:nvPr>
            <p:ph type="body" idx="1"/>
          </p:nvPr>
        </p:nvSpPr>
        <p:spPr/>
        <p:txBody>
          <a:bodyPr>
            <a:noAutofit/>
          </a:bodyPr>
          <a:lstStyle/>
          <a:p>
            <a:r>
              <a:rPr lang="en-US" smtClean="0"/>
              <a:t>Non-simultaneous:  involve after-the-fact interpretation or assessment, such as teleradiology services</a:t>
            </a:r>
          </a:p>
          <a:p>
            <a:r>
              <a:rPr lang="en-US" smtClean="0"/>
              <a:t>Simultaneous:  involve “real-time” interpretation or assessment, such as E-ICU services, psychiatry, dermatology</a:t>
            </a:r>
            <a:br>
              <a:rPr lang="en-US" smtClean="0"/>
            </a:br>
            <a:endParaRPr lang="en-US" smtClean="0"/>
          </a:p>
          <a:p>
            <a:r>
              <a:rPr lang="en-US" smtClean="0"/>
              <a:t>    </a:t>
            </a:r>
            <a:endParaRPr lang="en-US" dirty="0" smtClean="0"/>
          </a:p>
        </p:txBody>
      </p:sp>
      <p:sp>
        <p:nvSpPr>
          <p:cNvPr id="4" name="Rectangle 6"/>
          <p:cNvSpPr>
            <a:spLocks noGrp="1" noChangeArrowheads="1"/>
          </p:cNvSpPr>
          <p:nvPr>
            <p:ph type="sldNum" sz="quarter" idx="12"/>
          </p:nvPr>
        </p:nvSpPr>
        <p:spPr/>
        <p:txBody>
          <a:bodyPr/>
          <a:lstStyle/>
          <a:p>
            <a:fld id="{BD004CE9-C14D-4E21-8155-7207D6CE30F5}" type="slidenum">
              <a:rPr lang="en-US" smtClean="0"/>
              <a:pPr/>
              <a:t>3</a:t>
            </a:fld>
            <a:endParaRPr lang="en-US"/>
          </a:p>
        </p:txBody>
      </p:sp>
    </p:spTree>
    <p:extLst>
      <p:ext uri="{BB962C8B-B14F-4D97-AF65-F5344CB8AC3E}">
        <p14:creationId xmlns:p14="http://schemas.microsoft.com/office/powerpoint/2010/main" val="581522284"/>
      </p:ext>
    </p:extLst>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MPj038575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888" y="1600200"/>
            <a:ext cx="294005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MPj038575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0225" y="1600200"/>
            <a:ext cx="2938463" cy="4114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MPj03857510000[1]"/>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81000"/>
                    </a14:imgEffect>
                  </a14:imgLayer>
                </a14:imgProps>
              </a:ext>
              <a:ext uri="{28A0092B-C50C-407E-A947-70E740481C1C}">
                <a14:useLocalDpi xmlns:a14="http://schemas.microsoft.com/office/drawing/2010/main" val="0"/>
              </a:ext>
            </a:extLst>
          </a:blip>
          <a:srcRect/>
          <a:stretch>
            <a:fillRect/>
          </a:stretch>
        </p:blipFill>
        <p:spPr bwMode="auto">
          <a:xfrm>
            <a:off x="76200" y="1600200"/>
            <a:ext cx="2938463" cy="4114800"/>
          </a:xfrm>
          <a:prstGeom prst="rect">
            <a:avLst/>
          </a:prstGeom>
          <a:noFill/>
          <a:extLst>
            <a:ext uri="{909E8E84-426E-40DD-AFC4-6F175D3DCCD1}">
              <a14:hiddenFill xmlns:a14="http://schemas.microsoft.com/office/drawing/2010/main">
                <a:solidFill>
                  <a:srgbClr val="FFFFFF"/>
                </a:solidFill>
              </a14:hiddenFill>
            </a:ext>
          </a:extLst>
        </p:spPr>
      </p:pic>
      <p:sp>
        <p:nvSpPr>
          <p:cNvPr id="22530" name="Rectangle 2"/>
          <p:cNvSpPr>
            <a:spLocks noGrp="1" noChangeArrowheads="1"/>
          </p:cNvSpPr>
          <p:nvPr>
            <p:ph type="title"/>
          </p:nvPr>
        </p:nvSpPr>
        <p:spPr/>
        <p:txBody>
          <a:bodyPr/>
          <a:lstStyle/>
          <a:p>
            <a:pPr eaLnBrk="1" hangingPunct="1"/>
            <a:r>
              <a:rPr lang="en-US" sz="3600" smtClean="0"/>
              <a:t>TJC </a:t>
            </a:r>
            <a:r>
              <a:rPr lang="en-US" sz="3600" smtClean="0">
                <a:latin typeface="Franklin Gothic Demi" pitchFamily="34" charset="0"/>
              </a:rPr>
              <a:t>–</a:t>
            </a:r>
            <a:r>
              <a:rPr lang="en-US" sz="3600" smtClean="0"/>
              <a:t> Telemedicine Privileging Choices</a:t>
            </a:r>
            <a:endParaRPr lang="en-US" sz="3600" dirty="0" smtClean="0"/>
          </a:p>
        </p:txBody>
      </p:sp>
      <p:sp>
        <p:nvSpPr>
          <p:cNvPr id="22531" name="Rectangle 3"/>
          <p:cNvSpPr>
            <a:spLocks noGrp="1" noChangeArrowheads="1"/>
          </p:cNvSpPr>
          <p:nvPr>
            <p:ph idx="1"/>
          </p:nvPr>
        </p:nvSpPr>
        <p:spPr>
          <a:xfrm>
            <a:off x="6077961" y="1600200"/>
            <a:ext cx="2940050" cy="4389120"/>
          </a:xfrm>
        </p:spPr>
        <p:txBody>
          <a:bodyPr>
            <a:normAutofit lnSpcReduction="10000"/>
          </a:bodyPr>
          <a:lstStyle/>
          <a:p>
            <a:pPr marL="0" indent="0" algn="ctr" eaLnBrk="1" hangingPunct="1">
              <a:lnSpc>
                <a:spcPct val="90000"/>
              </a:lnSpc>
              <a:spcAft>
                <a:spcPct val="30000"/>
              </a:spcAft>
              <a:buNone/>
            </a:pPr>
            <a:r>
              <a:rPr lang="en-US" smtClean="0">
                <a:solidFill>
                  <a:schemeClr val="bg1"/>
                </a:solidFill>
              </a:rPr>
              <a:t>Use cred/priv decision from the distant site TJC accredited hosp or amb care org. to make a final decision</a:t>
            </a:r>
            <a:endParaRPr lang="en-US" dirty="0" smtClean="0">
              <a:solidFill>
                <a:schemeClr val="bg1"/>
              </a:solidFill>
            </a:endParaRPr>
          </a:p>
        </p:txBody>
      </p:sp>
      <p:sp>
        <p:nvSpPr>
          <p:cNvPr id="8" name="Rectangle 3"/>
          <p:cNvSpPr txBox="1">
            <a:spLocks noChangeArrowheads="1"/>
          </p:cNvSpPr>
          <p:nvPr/>
        </p:nvSpPr>
        <p:spPr>
          <a:xfrm>
            <a:off x="146772" y="1634836"/>
            <a:ext cx="2862263"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3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36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32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lnSpc>
                <a:spcPct val="90000"/>
              </a:lnSpc>
              <a:spcAft>
                <a:spcPct val="30000"/>
              </a:spcAft>
              <a:buNone/>
            </a:pPr>
            <a:r>
              <a:rPr lang="en-US" dirty="0" smtClean="0">
                <a:solidFill>
                  <a:schemeClr val="bg1"/>
                </a:solidFill>
              </a:rPr>
              <a:t>Fully credential &amp; privilege per MS standards</a:t>
            </a:r>
          </a:p>
        </p:txBody>
      </p:sp>
      <p:sp>
        <p:nvSpPr>
          <p:cNvPr id="9" name="Rectangle 3"/>
          <p:cNvSpPr txBox="1">
            <a:spLocks noChangeArrowheads="1"/>
          </p:cNvSpPr>
          <p:nvPr/>
        </p:nvSpPr>
        <p:spPr>
          <a:xfrm>
            <a:off x="3091657" y="1634836"/>
            <a:ext cx="2917031"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3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36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32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lnSpc>
                <a:spcPct val="90000"/>
              </a:lnSpc>
              <a:spcAft>
                <a:spcPct val="30000"/>
              </a:spcAft>
              <a:buNone/>
            </a:pPr>
            <a:r>
              <a:rPr lang="en-US" dirty="0" smtClean="0">
                <a:solidFill>
                  <a:schemeClr val="bg1"/>
                </a:solidFill>
              </a:rPr>
              <a:t>Privilege using credentialing info from TJC-accredited distant site</a:t>
            </a:r>
          </a:p>
        </p:txBody>
      </p:sp>
      <p:sp>
        <p:nvSpPr>
          <p:cNvPr id="2" name="Slide Number Placeholder 1"/>
          <p:cNvSpPr>
            <a:spLocks noGrp="1"/>
          </p:cNvSpPr>
          <p:nvPr>
            <p:ph type="sldNum" sz="quarter" idx="12"/>
          </p:nvPr>
        </p:nvSpPr>
        <p:spPr/>
        <p:txBody>
          <a:bodyPr/>
          <a:lstStyle/>
          <a:p>
            <a:fld id="{7035E770-91A3-4F53-ADB4-9A6B26DCBEEC}" type="slidenum">
              <a:rPr lang="en-US" smtClean="0"/>
              <a:t>30</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143000"/>
          </a:xfrm>
        </p:spPr>
        <p:txBody>
          <a:bodyPr>
            <a:noAutofit/>
          </a:bodyPr>
          <a:lstStyle/>
          <a:p>
            <a:r>
              <a:rPr lang="en-US" sz="3200" b="1" dirty="0" smtClean="0"/>
              <a:t>Using the credentialing and privileging decision of the distant-site </a:t>
            </a:r>
            <a:r>
              <a:rPr lang="en-US" sz="3200" dirty="0" smtClean="0"/>
              <a:t>- LD.04.03.09 </a:t>
            </a:r>
            <a:r>
              <a:rPr lang="en-US" sz="3200" i="1" dirty="0" smtClean="0"/>
              <a:t>Deemed status only</a:t>
            </a:r>
            <a:endParaRPr lang="en-US" sz="3200" i="1" dirty="0"/>
          </a:p>
        </p:txBody>
      </p:sp>
      <p:sp>
        <p:nvSpPr>
          <p:cNvPr id="3" name="Content Placeholder 2"/>
          <p:cNvSpPr>
            <a:spLocks noGrp="1"/>
          </p:cNvSpPr>
          <p:nvPr>
            <p:ph idx="1"/>
          </p:nvPr>
        </p:nvSpPr>
        <p:spPr>
          <a:xfrm>
            <a:off x="304800" y="2514600"/>
            <a:ext cx="8229600" cy="3733800"/>
          </a:xfrm>
        </p:spPr>
        <p:txBody>
          <a:bodyPr>
            <a:noAutofit/>
          </a:bodyPr>
          <a:lstStyle/>
          <a:p>
            <a:r>
              <a:rPr lang="en-US" sz="2400" dirty="0" smtClean="0"/>
              <a:t>Distant site GB responsible for process consistent with the cred/</a:t>
            </a:r>
            <a:r>
              <a:rPr lang="en-US" sz="2400" dirty="0" err="1" smtClean="0"/>
              <a:t>priv</a:t>
            </a:r>
            <a:r>
              <a:rPr lang="en-US" sz="2400" dirty="0" smtClean="0"/>
              <a:t> requirements in the MS chapter </a:t>
            </a:r>
          </a:p>
          <a:p>
            <a:pPr marL="274320" lvl="1" indent="-274320">
              <a:buClr>
                <a:schemeClr val="accent3"/>
              </a:buClr>
              <a:buSzPct val="95000"/>
            </a:pPr>
            <a:r>
              <a:rPr lang="en-US" sz="2400" dirty="0" smtClean="0"/>
              <a:t>Originating site MS relies on information provided by the distant site and makes recommendation to GB</a:t>
            </a:r>
          </a:p>
          <a:p>
            <a:pPr marL="274320" lvl="1" indent="-274320">
              <a:buClr>
                <a:schemeClr val="accent3"/>
              </a:buClr>
              <a:buSzPct val="95000"/>
            </a:pPr>
            <a:r>
              <a:rPr lang="en-US" sz="2400" dirty="0" smtClean="0"/>
              <a:t>Originating site GB grants privileges to a distant-site LIP based on originating site recommendation</a:t>
            </a:r>
            <a:endParaRPr lang="en-US" sz="2400" dirty="0"/>
          </a:p>
        </p:txBody>
      </p:sp>
      <p:sp>
        <p:nvSpPr>
          <p:cNvPr id="4" name="Slide Number Placeholder 3"/>
          <p:cNvSpPr>
            <a:spLocks noGrp="1"/>
          </p:cNvSpPr>
          <p:nvPr>
            <p:ph type="sldNum" sz="quarter" idx="12"/>
          </p:nvPr>
        </p:nvSpPr>
        <p:spPr/>
        <p:txBody>
          <a:bodyPr/>
          <a:lstStyle/>
          <a:p>
            <a:fld id="{7035E770-91A3-4F53-ADB4-9A6B26DCBEEC}" type="slidenum">
              <a:rPr lang="en-US" smtClean="0"/>
              <a:t>31</a:t>
            </a:fld>
            <a:endParaRPr lang="en-US"/>
          </a:p>
        </p:txBody>
      </p:sp>
    </p:spTree>
    <p:extLst>
      <p:ext uri="{BB962C8B-B14F-4D97-AF65-F5344CB8AC3E}">
        <p14:creationId xmlns:p14="http://schemas.microsoft.com/office/powerpoint/2010/main" val="2777172758"/>
      </p:ext>
    </p:extLst>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Autofit/>
          </a:bodyPr>
          <a:lstStyle/>
          <a:p>
            <a:r>
              <a:rPr lang="en-US" sz="3600" dirty="0" smtClean="0"/>
              <a:t>TJC – Originating site may use the decision from the distant site if:</a:t>
            </a:r>
            <a:endParaRPr lang="en-US" sz="3600" dirty="0"/>
          </a:p>
        </p:txBody>
      </p:sp>
      <p:sp>
        <p:nvSpPr>
          <p:cNvPr id="23555" name="Rectangle 3"/>
          <p:cNvSpPr>
            <a:spLocks noGrp="1" noChangeArrowheads="1"/>
          </p:cNvSpPr>
          <p:nvPr>
            <p:ph idx="1"/>
          </p:nvPr>
        </p:nvSpPr>
        <p:spPr/>
        <p:txBody>
          <a:bodyPr>
            <a:normAutofit fontScale="70000" lnSpcReduction="20000"/>
          </a:bodyPr>
          <a:lstStyle/>
          <a:p>
            <a:r>
              <a:rPr lang="en-US" dirty="0" smtClean="0"/>
              <a:t>The distant site is TJC accredited hospital/ACO (verify that they follow TJC credentialing standards)</a:t>
            </a:r>
          </a:p>
          <a:p>
            <a:r>
              <a:rPr lang="en-US" dirty="0" smtClean="0"/>
              <a:t>The practitioner is privileged at the distant site for those services to be provided at the originating site</a:t>
            </a:r>
          </a:p>
          <a:p>
            <a:r>
              <a:rPr lang="en-US" dirty="0" smtClean="0"/>
              <a:t>The distant site provides the originating site with a current privilege list (deeming only and CAH)</a:t>
            </a:r>
          </a:p>
          <a:p>
            <a:r>
              <a:rPr lang="en-US" dirty="0" smtClean="0"/>
              <a:t>The originating site has evidence of an internal review of the practitioner’s performance of these privileges and sends to the distant site including complaints and adverse outcomes related to sentinel events resulting from telemedicine </a:t>
            </a:r>
          </a:p>
          <a:p>
            <a:r>
              <a:rPr lang="en-US" dirty="0" smtClean="0"/>
              <a:t>Distant-site practitioner licensed in originating site’s state</a:t>
            </a:r>
            <a:endParaRPr lang="en-US" dirty="0"/>
          </a:p>
        </p:txBody>
      </p:sp>
      <p:sp>
        <p:nvSpPr>
          <p:cNvPr id="2" name="Slide Number Placeholder 1"/>
          <p:cNvSpPr>
            <a:spLocks noGrp="1"/>
          </p:cNvSpPr>
          <p:nvPr>
            <p:ph type="sldNum" sz="quarter" idx="12"/>
          </p:nvPr>
        </p:nvSpPr>
        <p:spPr/>
        <p:txBody>
          <a:bodyPr/>
          <a:lstStyle/>
          <a:p>
            <a:fld id="{7035E770-91A3-4F53-ADB4-9A6B26DCBEEC}" type="slidenum">
              <a:rPr lang="en-US" smtClean="0"/>
              <a:pPr/>
              <a:t>32</a:t>
            </a:fld>
            <a:endParaRPr lang="en-US"/>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TJC – CAH only</a:t>
            </a:r>
            <a:endParaRPr lang="en-US" dirty="0"/>
          </a:p>
        </p:txBody>
      </p:sp>
      <p:sp>
        <p:nvSpPr>
          <p:cNvPr id="3" name="Content Placeholder 2"/>
          <p:cNvSpPr>
            <a:spLocks noGrp="1"/>
          </p:cNvSpPr>
          <p:nvPr>
            <p:ph idx="1"/>
          </p:nvPr>
        </p:nvSpPr>
        <p:spPr/>
        <p:txBody>
          <a:bodyPr/>
          <a:lstStyle/>
          <a:p>
            <a:r>
              <a:rPr lang="en-US" smtClean="0"/>
              <a:t>Distant-site Medicare-participating hospital evaluates care provided in CAH</a:t>
            </a:r>
          </a:p>
          <a:p>
            <a:r>
              <a:rPr lang="en-US" smtClean="0"/>
              <a:t>If distant site TE, care is evaluated by hospital that is part of network, QIO or equivalent entity, or entity identified in state rural health plan</a:t>
            </a:r>
            <a:endParaRPr lang="en-US" dirty="0"/>
          </a:p>
        </p:txBody>
      </p:sp>
      <p:sp>
        <p:nvSpPr>
          <p:cNvPr id="4" name="Slide Number Placeholder 3"/>
          <p:cNvSpPr>
            <a:spLocks noGrp="1"/>
          </p:cNvSpPr>
          <p:nvPr>
            <p:ph type="sldNum" sz="quarter" idx="12"/>
          </p:nvPr>
        </p:nvSpPr>
        <p:spPr/>
        <p:txBody>
          <a:bodyPr/>
          <a:lstStyle/>
          <a:p>
            <a:fld id="{7035E770-91A3-4F53-ADB4-9A6B26DCBEEC}" type="slidenum">
              <a:rPr lang="en-US" smtClean="0"/>
              <a:t>33</a:t>
            </a:fld>
            <a:endParaRPr lang="en-US"/>
          </a:p>
        </p:txBody>
      </p:sp>
    </p:spTree>
    <p:extLst>
      <p:ext uri="{BB962C8B-B14F-4D97-AF65-F5344CB8AC3E}">
        <p14:creationId xmlns:p14="http://schemas.microsoft.com/office/powerpoint/2010/main" val="4162199145"/>
      </p:ext>
    </p:extLst>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TJC –  LD.04.03.09</a:t>
            </a:r>
            <a:endParaRPr lang="en-US" dirty="0" smtClean="0"/>
          </a:p>
        </p:txBody>
      </p:sp>
      <p:sp>
        <p:nvSpPr>
          <p:cNvPr id="25603" name="Rectangle 3"/>
          <p:cNvSpPr>
            <a:spLocks noGrp="1" noChangeArrowheads="1"/>
          </p:cNvSpPr>
          <p:nvPr>
            <p:ph type="body" idx="1"/>
          </p:nvPr>
        </p:nvSpPr>
        <p:spPr>
          <a:xfrm>
            <a:off x="457200" y="1676400"/>
            <a:ext cx="8229600" cy="4389120"/>
          </a:xfrm>
        </p:spPr>
        <p:txBody>
          <a:bodyPr>
            <a:noAutofit/>
          </a:bodyPr>
          <a:lstStyle/>
          <a:p>
            <a:pPr eaLnBrk="1" hangingPunct="1">
              <a:lnSpc>
                <a:spcPct val="80000"/>
              </a:lnSpc>
            </a:pPr>
            <a:r>
              <a:rPr lang="en-US" sz="3200" smtClean="0"/>
              <a:t>MS clinical leaders and MS provided opportunity to advise about sources of clinical services that will be provided through a contractual arrangement and </a:t>
            </a:r>
            <a:r>
              <a:rPr lang="en-US" sz="3200" i="1" smtClean="0"/>
              <a:t>designated</a:t>
            </a:r>
            <a:r>
              <a:rPr lang="en-US" sz="3200" smtClean="0"/>
              <a:t> leaders must approve these agreements</a:t>
            </a:r>
          </a:p>
          <a:p>
            <a:pPr eaLnBrk="1" hangingPunct="1">
              <a:lnSpc>
                <a:spcPct val="80000"/>
              </a:lnSpc>
            </a:pPr>
            <a:r>
              <a:rPr lang="en-US" sz="3200" smtClean="0"/>
              <a:t>Services must be monitored by establishing performance expectations</a:t>
            </a:r>
          </a:p>
          <a:p>
            <a:pPr>
              <a:lnSpc>
                <a:spcPct val="80000"/>
              </a:lnSpc>
            </a:pPr>
            <a:r>
              <a:rPr lang="en-US" sz="3200" smtClean="0"/>
              <a:t>The leaders who monitor the contracted services are the GB (deemed status)</a:t>
            </a:r>
            <a:endParaRPr lang="en-US" sz="3200" dirty="0" smtClean="0"/>
          </a:p>
        </p:txBody>
      </p:sp>
      <p:sp>
        <p:nvSpPr>
          <p:cNvPr id="2" name="Slide Number Placeholder 1"/>
          <p:cNvSpPr>
            <a:spLocks noGrp="1"/>
          </p:cNvSpPr>
          <p:nvPr>
            <p:ph type="sldNum" sz="quarter" idx="12"/>
          </p:nvPr>
        </p:nvSpPr>
        <p:spPr/>
        <p:txBody>
          <a:bodyPr/>
          <a:lstStyle/>
          <a:p>
            <a:fld id="{7035E770-91A3-4F53-ADB4-9A6B26DCBEEC}" type="slidenum">
              <a:rPr lang="en-US" smtClean="0"/>
              <a:t>34</a:t>
            </a:fld>
            <a:endParaRPr lang="en-US"/>
          </a:p>
        </p:txBody>
      </p:sp>
    </p:spTree>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TJC – Non-Deemed</a:t>
            </a:r>
            <a:endParaRPr lang="en-US" dirty="0"/>
          </a:p>
        </p:txBody>
      </p:sp>
      <p:sp>
        <p:nvSpPr>
          <p:cNvPr id="3" name="Content Placeholder 2"/>
          <p:cNvSpPr>
            <a:spLocks noGrp="1"/>
          </p:cNvSpPr>
          <p:nvPr>
            <p:ph idx="1"/>
          </p:nvPr>
        </p:nvSpPr>
        <p:spPr>
          <a:xfrm>
            <a:off x="533400" y="1752600"/>
            <a:ext cx="8229600" cy="4389120"/>
          </a:xfrm>
        </p:spPr>
        <p:txBody>
          <a:bodyPr>
            <a:noAutofit/>
          </a:bodyPr>
          <a:lstStyle/>
          <a:p>
            <a:pPr>
              <a:lnSpc>
                <a:spcPct val="80000"/>
              </a:lnSpc>
            </a:pPr>
            <a:r>
              <a:rPr lang="en-US" sz="2800" dirty="0" smtClean="0"/>
              <a:t>If the hospital establishes a contract with another accredited organization for services that will be provided off-site, it can do one of two things: </a:t>
            </a:r>
          </a:p>
          <a:p>
            <a:pPr lvl="1">
              <a:lnSpc>
                <a:spcPct val="80000"/>
              </a:lnSpc>
            </a:pPr>
            <a:r>
              <a:rPr lang="en-US" sz="2400" dirty="0" smtClean="0"/>
              <a:t>Verify that all LIPs who will be providing patient care, treatment, and services have appropriate privileges (obtain a copy of the provider’s privilege form or list of approved privileges) from the contracted facility) OR</a:t>
            </a:r>
          </a:p>
          <a:p>
            <a:pPr lvl="1">
              <a:lnSpc>
                <a:spcPct val="80000"/>
              </a:lnSpc>
            </a:pPr>
            <a:r>
              <a:rPr lang="en-US" sz="2400" dirty="0" smtClean="0"/>
              <a:t>Contract can specify that the contracted organization will guarantee that all contracted services will be within the scope of their approved privileges </a:t>
            </a:r>
          </a:p>
          <a:p>
            <a:pPr marL="0" indent="0">
              <a:buNone/>
            </a:pPr>
            <a:endParaRPr lang="en-US" sz="4400" dirty="0"/>
          </a:p>
        </p:txBody>
      </p:sp>
      <p:sp>
        <p:nvSpPr>
          <p:cNvPr id="4" name="Slide Number Placeholder 3"/>
          <p:cNvSpPr>
            <a:spLocks noGrp="1"/>
          </p:cNvSpPr>
          <p:nvPr>
            <p:ph type="sldNum" sz="quarter" idx="12"/>
          </p:nvPr>
        </p:nvSpPr>
        <p:spPr/>
        <p:txBody>
          <a:bodyPr/>
          <a:lstStyle/>
          <a:p>
            <a:fld id="{7035E770-91A3-4F53-ADB4-9A6B26DCBEEC}" type="slidenum">
              <a:rPr lang="en-US" smtClean="0"/>
              <a:t>35</a:t>
            </a:fld>
            <a:endParaRPr lang="en-US"/>
          </a:p>
        </p:txBody>
      </p:sp>
    </p:spTree>
    <p:extLst>
      <p:ext uri="{BB962C8B-B14F-4D97-AF65-F5344CB8AC3E}">
        <p14:creationId xmlns:p14="http://schemas.microsoft.com/office/powerpoint/2010/main" val="495629877"/>
      </p:ext>
    </p:extLst>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TJC – Non-Deemed – Cont.</a:t>
            </a:r>
            <a:endParaRPr lang="en-US" dirty="0"/>
          </a:p>
        </p:txBody>
      </p:sp>
      <p:sp>
        <p:nvSpPr>
          <p:cNvPr id="3" name="Content Placeholder 2"/>
          <p:cNvSpPr>
            <a:spLocks noGrp="1"/>
          </p:cNvSpPr>
          <p:nvPr>
            <p:ph idx="1"/>
          </p:nvPr>
        </p:nvSpPr>
        <p:spPr>
          <a:xfrm>
            <a:off x="533400" y="1752600"/>
            <a:ext cx="8229600" cy="4389120"/>
          </a:xfrm>
        </p:spPr>
        <p:txBody>
          <a:bodyPr>
            <a:noAutofit/>
          </a:bodyPr>
          <a:lstStyle/>
          <a:p>
            <a:pPr>
              <a:lnSpc>
                <a:spcPct val="80000"/>
              </a:lnSpc>
            </a:pPr>
            <a:r>
              <a:rPr lang="en-US" sz="2800" dirty="0" smtClean="0"/>
              <a:t>If the hospital uses direct or interpretive LIP services from a TJC–accredited ambulatory provider through a telemedicine link, the hospital can accept the credentialing and privileging decisions of the provider </a:t>
            </a:r>
            <a:r>
              <a:rPr lang="en-US" sz="2800" b="1" i="1" dirty="0" smtClean="0">
                <a:solidFill>
                  <a:srgbClr val="CC3300"/>
                </a:solidFill>
              </a:rPr>
              <a:t>if the decisions are made using the process described in MS.06.01.03 through MS.06.01.07</a:t>
            </a:r>
          </a:p>
          <a:p>
            <a:endParaRPr lang="en-US" sz="4400" dirty="0"/>
          </a:p>
        </p:txBody>
      </p:sp>
      <p:sp>
        <p:nvSpPr>
          <p:cNvPr id="4" name="Slide Number Placeholder 3"/>
          <p:cNvSpPr>
            <a:spLocks noGrp="1"/>
          </p:cNvSpPr>
          <p:nvPr>
            <p:ph type="sldNum" sz="quarter" idx="12"/>
          </p:nvPr>
        </p:nvSpPr>
        <p:spPr/>
        <p:txBody>
          <a:bodyPr/>
          <a:lstStyle/>
          <a:p>
            <a:fld id="{7035E770-91A3-4F53-ADB4-9A6B26DCBEEC}" type="slidenum">
              <a:rPr lang="en-US" smtClean="0"/>
              <a:t>36</a:t>
            </a:fld>
            <a:endParaRPr lang="en-US"/>
          </a:p>
        </p:txBody>
      </p:sp>
    </p:spTree>
    <p:extLst>
      <p:ext uri="{BB962C8B-B14F-4D97-AF65-F5344CB8AC3E}">
        <p14:creationId xmlns:p14="http://schemas.microsoft.com/office/powerpoint/2010/main" val="2628101997"/>
      </p:ext>
    </p:extLst>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QAPI - FPPE and OPPE</a:t>
            </a:r>
            <a:endParaRPr lang="en-US" dirty="0" smtClean="0"/>
          </a:p>
        </p:txBody>
      </p:sp>
      <p:sp>
        <p:nvSpPr>
          <p:cNvPr id="21507" name="Rectangle 3"/>
          <p:cNvSpPr>
            <a:spLocks noGrp="1" noChangeArrowheads="1"/>
          </p:cNvSpPr>
          <p:nvPr>
            <p:ph idx="1"/>
          </p:nvPr>
        </p:nvSpPr>
        <p:spPr/>
        <p:txBody>
          <a:bodyPr>
            <a:normAutofit fontScale="62500" lnSpcReduction="20000"/>
          </a:bodyPr>
          <a:lstStyle/>
          <a:p>
            <a:pPr lvl="1"/>
            <a:r>
              <a:rPr lang="en-US" sz="4000" dirty="0" smtClean="0"/>
              <a:t>Teleradiology </a:t>
            </a:r>
          </a:p>
          <a:p>
            <a:pPr lvl="2"/>
            <a:r>
              <a:rPr lang="en-US" sz="3800" dirty="0" err="1" smtClean="0"/>
              <a:t>Overeads</a:t>
            </a:r>
            <a:endParaRPr lang="en-US" sz="3800" dirty="0" smtClean="0"/>
          </a:p>
          <a:p>
            <a:pPr lvl="2"/>
            <a:r>
              <a:rPr lang="en-US" sz="3800" dirty="0" smtClean="0"/>
              <a:t>Timeliness</a:t>
            </a:r>
          </a:p>
          <a:p>
            <a:pPr lvl="1"/>
            <a:r>
              <a:rPr lang="en-US" sz="4200" dirty="0" smtClean="0"/>
              <a:t>Use quality indicators applying to on-site practitioners</a:t>
            </a:r>
          </a:p>
          <a:p>
            <a:pPr lvl="1"/>
            <a:r>
              <a:rPr lang="en-US" sz="4400" dirty="0" smtClean="0"/>
              <a:t>All – analyze and report</a:t>
            </a:r>
          </a:p>
          <a:p>
            <a:pPr lvl="2"/>
            <a:r>
              <a:rPr lang="en-US" sz="3800" dirty="0" smtClean="0"/>
              <a:t>Re-evaluations</a:t>
            </a:r>
          </a:p>
          <a:p>
            <a:pPr lvl="2"/>
            <a:r>
              <a:rPr lang="en-US" sz="3800" dirty="0" smtClean="0"/>
              <a:t>Referrals </a:t>
            </a:r>
          </a:p>
          <a:p>
            <a:pPr lvl="2"/>
            <a:r>
              <a:rPr lang="en-US" sz="3800" dirty="0" smtClean="0"/>
              <a:t>Incorrect information or actions</a:t>
            </a:r>
          </a:p>
          <a:p>
            <a:pPr lvl="2"/>
            <a:r>
              <a:rPr lang="en-US" sz="3800" dirty="0" smtClean="0"/>
              <a:t>Adverse Events</a:t>
            </a:r>
          </a:p>
          <a:p>
            <a:pPr lvl="2"/>
            <a:r>
              <a:rPr lang="en-US" sz="3800" dirty="0" smtClean="0"/>
              <a:t>Complaints</a:t>
            </a:r>
            <a:endParaRPr lang="en-US" dirty="0" smtClean="0"/>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2484579447"/>
      </p:ext>
    </p:extLst>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On Staff or Not?</a:t>
            </a:r>
            <a:endParaRPr lang="en-US" dirty="0"/>
          </a:p>
        </p:txBody>
      </p:sp>
      <p:sp>
        <p:nvSpPr>
          <p:cNvPr id="3" name="Content Placeholder 2"/>
          <p:cNvSpPr>
            <a:spLocks noGrp="1"/>
          </p:cNvSpPr>
          <p:nvPr>
            <p:ph idx="1"/>
          </p:nvPr>
        </p:nvSpPr>
        <p:spPr/>
        <p:txBody>
          <a:bodyPr/>
          <a:lstStyle/>
          <a:p>
            <a:r>
              <a:rPr lang="en-US" smtClean="0"/>
              <a:t>May need Bylaws revisions</a:t>
            </a:r>
          </a:p>
          <a:p>
            <a:r>
              <a:rPr lang="en-US" smtClean="0"/>
              <a:t>Check state regs</a:t>
            </a:r>
          </a:p>
          <a:p>
            <a:r>
              <a:rPr lang="en-US" smtClean="0"/>
              <a:t>Hearing Rights</a:t>
            </a:r>
          </a:p>
          <a:p>
            <a:r>
              <a:rPr lang="en-US" smtClean="0"/>
              <a:t>Peer review</a:t>
            </a:r>
          </a:p>
          <a:p>
            <a:endParaRPr lang="en-US" dirty="0"/>
          </a:p>
        </p:txBody>
      </p:sp>
      <p:sp>
        <p:nvSpPr>
          <p:cNvPr id="4" name="Slide Number Placeholder 3"/>
          <p:cNvSpPr>
            <a:spLocks noGrp="1"/>
          </p:cNvSpPr>
          <p:nvPr>
            <p:ph type="sldNum" sz="quarter" idx="12"/>
          </p:nvPr>
        </p:nvSpPr>
        <p:spPr/>
        <p:txBody>
          <a:bodyPr/>
          <a:lstStyle/>
          <a:p>
            <a:fld id="{7035E770-91A3-4F53-ADB4-9A6B26DCBEEC}" type="slidenum">
              <a:rPr lang="en-US" smtClean="0"/>
              <a:t>38</a:t>
            </a:fld>
            <a:endParaRPr lang="en-US"/>
          </a:p>
        </p:txBody>
      </p:sp>
    </p:spTree>
    <p:extLst>
      <p:ext uri="{BB962C8B-B14F-4D97-AF65-F5344CB8AC3E}">
        <p14:creationId xmlns:p14="http://schemas.microsoft.com/office/powerpoint/2010/main" val="2396120263"/>
      </p:ext>
    </p:extLst>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229600" cy="1143000"/>
          </a:xfrm>
        </p:spPr>
        <p:txBody>
          <a:bodyPr>
            <a:normAutofit/>
          </a:bodyPr>
          <a:lstStyle/>
          <a:p>
            <a:pPr algn="ctr"/>
            <a:r>
              <a:rPr lang="en-US" sz="6600" smtClean="0"/>
              <a:t>Questions</a:t>
            </a:r>
            <a:endParaRPr lang="en-US" sz="6600" dirty="0"/>
          </a:p>
        </p:txBody>
      </p:sp>
      <p:sp>
        <p:nvSpPr>
          <p:cNvPr id="4" name="Slide Number Placeholder 3"/>
          <p:cNvSpPr>
            <a:spLocks noGrp="1"/>
          </p:cNvSpPr>
          <p:nvPr>
            <p:ph type="sldNum" sz="quarter" idx="12"/>
          </p:nvPr>
        </p:nvSpPr>
        <p:spPr/>
        <p:txBody>
          <a:bodyPr/>
          <a:lstStyle/>
          <a:p>
            <a:fld id="{7035E770-91A3-4F53-ADB4-9A6B26DCBEEC}" type="slidenum">
              <a:rPr lang="en-US" smtClean="0"/>
              <a:t>39</a:t>
            </a:fld>
            <a:endParaRPr lang="en-US"/>
          </a:p>
        </p:txBody>
      </p:sp>
      <p:pic>
        <p:nvPicPr>
          <p:cNvPr id="2050" name="Picture 2" descr="C:\Users\Kathy\AppData\Local\Microsoft\Windows\Temporary Internet Files\Content.IE5\FJ948P9J\MC900441498[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2209800"/>
            <a:ext cx="4251890" cy="4251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385101"/>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lstStyle/>
          <a:p>
            <a:r>
              <a:rPr lang="en-US" smtClean="0"/>
              <a:t>Examples of Telemedicine</a:t>
            </a:r>
            <a:endParaRPr lang="en-US" dirty="0" smtClean="0"/>
          </a:p>
        </p:txBody>
      </p:sp>
      <p:sp>
        <p:nvSpPr>
          <p:cNvPr id="411651" name="Rectangle 3"/>
          <p:cNvSpPr>
            <a:spLocks noGrp="1" noChangeArrowheads="1"/>
          </p:cNvSpPr>
          <p:nvPr>
            <p:ph type="body" idx="1"/>
          </p:nvPr>
        </p:nvSpPr>
        <p:spPr/>
        <p:txBody>
          <a:bodyPr>
            <a:normAutofit/>
          </a:bodyPr>
          <a:lstStyle/>
          <a:p>
            <a:pPr lvl="1"/>
            <a:r>
              <a:rPr lang="en-US" smtClean="0"/>
              <a:t>Videoconferencing</a:t>
            </a:r>
          </a:p>
          <a:p>
            <a:pPr lvl="1"/>
            <a:r>
              <a:rPr lang="en-US" smtClean="0"/>
              <a:t>Transmission of still images</a:t>
            </a:r>
          </a:p>
          <a:p>
            <a:pPr lvl="1"/>
            <a:r>
              <a:rPr lang="en-US" smtClean="0"/>
              <a:t>Remote monitoring of vital signs</a:t>
            </a:r>
          </a:p>
          <a:p>
            <a:pPr lvl="1"/>
            <a:r>
              <a:rPr lang="en-US" smtClean="0"/>
              <a:t>Tele________ [Fill in the blank]</a:t>
            </a:r>
            <a:endParaRPr lang="en-US" dirty="0" smtClean="0"/>
          </a:p>
        </p:txBody>
      </p:sp>
      <p:sp>
        <p:nvSpPr>
          <p:cNvPr id="4" name="Rectangle 6"/>
          <p:cNvSpPr>
            <a:spLocks noGrp="1" noChangeArrowheads="1"/>
          </p:cNvSpPr>
          <p:nvPr>
            <p:ph type="sldNum" sz="quarter" idx="12"/>
          </p:nvPr>
        </p:nvSpPr>
        <p:spPr/>
        <p:txBody>
          <a:bodyPr/>
          <a:lstStyle/>
          <a:p>
            <a:fld id="{0639B228-7767-4E77-B9C0-51E42E3E4721}" type="slidenum">
              <a:rPr lang="en-US" smtClean="0"/>
              <a:pPr/>
              <a:t>4</a:t>
            </a:fld>
            <a:endParaRPr lang="en-US"/>
          </a:p>
        </p:txBody>
      </p:sp>
    </p:spTree>
    <p:extLst>
      <p:ext uri="{BB962C8B-B14F-4D97-AF65-F5344CB8AC3E}">
        <p14:creationId xmlns:p14="http://schemas.microsoft.com/office/powerpoint/2010/main" val="2473251484"/>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pPr eaLnBrk="1" hangingPunct="1"/>
            <a:r>
              <a:rPr lang="en-US" smtClean="0"/>
              <a:t>What we imagine...</a:t>
            </a:r>
            <a:endParaRPr lang="en-US" dirty="0" smtClean="0"/>
          </a:p>
        </p:txBody>
      </p:sp>
      <p:sp>
        <p:nvSpPr>
          <p:cNvPr id="6147" name="Rectangle 3"/>
          <p:cNvSpPr>
            <a:spLocks noGrp="1" noChangeArrowheads="1"/>
          </p:cNvSpPr>
          <p:nvPr>
            <p:ph type="body" idx="1"/>
          </p:nvPr>
        </p:nvSpPr>
        <p:spPr/>
        <p:txBody>
          <a:bodyPr/>
          <a:lstStyle/>
          <a:p>
            <a:pPr eaLnBrk="1" hangingPunct="1"/>
            <a:endParaRPr lang="en-US" smtClean="0"/>
          </a:p>
          <a:p>
            <a:pPr eaLnBrk="1" hangingPunct="1"/>
            <a:endParaRPr lang="en-US" smtClean="0"/>
          </a:p>
        </p:txBody>
      </p:sp>
      <p:pic>
        <p:nvPicPr>
          <p:cNvPr id="7179" name="Picture 11" descr="dr-house-season-3-r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825" y="30480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5" descr="2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95055"/>
            <a:ext cx="279082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5921" y="609600"/>
            <a:ext cx="2968079"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035E770-91A3-4F53-ADB4-9A6B26DCBEEC}" type="slidenum">
              <a:rPr lang="en-US" smtClean="0"/>
              <a:t>5</a:t>
            </a:fld>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83"/>
                                        </p:tgtEl>
                                        <p:attrNameLst>
                                          <p:attrName>style.visibility</p:attrName>
                                        </p:attrNameLst>
                                      </p:cBhvr>
                                      <p:to>
                                        <p:strVal val="visible"/>
                                      </p:to>
                                    </p:set>
                                    <p:animEffect transition="in" filter="fade">
                                      <p:cBhvr>
                                        <p:cTn id="7" dur="2000"/>
                                        <p:tgtEl>
                                          <p:spTgt spid="71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179"/>
                                        </p:tgtEl>
                                        <p:attrNameLst>
                                          <p:attrName>style.visibility</p:attrName>
                                        </p:attrNameLst>
                                      </p:cBhvr>
                                      <p:to>
                                        <p:strVal val="visible"/>
                                      </p:to>
                                    </p:set>
                                    <p:animEffect transition="in" filter="fade">
                                      <p:cBhvr>
                                        <p:cTn id="12" dur="2000"/>
                                        <p:tgtEl>
                                          <p:spTgt spid="71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535619"/>
            <a:ext cx="8229600" cy="1143000"/>
          </a:xfrm>
        </p:spPr>
        <p:txBody>
          <a:bodyPr/>
          <a:lstStyle/>
          <a:p>
            <a:pPr eaLnBrk="1" hangingPunct="1">
              <a:defRPr/>
            </a:pPr>
            <a:r>
              <a:rPr lang="en-US" smtClean="0">
                <a:effectLst>
                  <a:outerShdw blurRad="38100" dist="38100" dir="2700000" algn="tl">
                    <a:srgbClr val="C0C0C0"/>
                  </a:outerShdw>
                </a:effectLst>
              </a:rPr>
              <a:t>Reality?</a:t>
            </a:r>
            <a:endParaRPr lang="en-US" dirty="0" smtClean="0">
              <a:effectLst>
                <a:outerShdw blurRad="38100" dist="38100" dir="2700000" algn="tl">
                  <a:srgbClr val="C0C0C0"/>
                </a:outerShdw>
              </a:effectLst>
            </a:endParaRPr>
          </a:p>
        </p:txBody>
      </p:sp>
      <p:pic>
        <p:nvPicPr>
          <p:cNvPr id="4" name="Picture 7" descr="Namib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4267200" cy="4835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7766" y="685800"/>
            <a:ext cx="28575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035E770-91A3-4F53-ADB4-9A6B26DCBEEC}" type="slidenum">
              <a:rPr lang="en-US" smtClean="0"/>
              <a:t>6</a:t>
            </a:fld>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mtClean="0"/>
              <a:t>Where we think they are...</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16280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7035E770-91A3-4F53-ADB4-9A6B26DCBEEC}" type="slidenum">
              <a:rPr lang="en-US" smtClean="0"/>
              <a:t>7</a:t>
            </a:fld>
            <a:endParaRPr lang="en-US"/>
          </a:p>
        </p:txBody>
      </p:sp>
    </p:spTree>
    <p:extLst>
      <p:ext uri="{BB962C8B-B14F-4D97-AF65-F5344CB8AC3E}">
        <p14:creationId xmlns:p14="http://schemas.microsoft.com/office/powerpoint/2010/main" val="161127883"/>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4"/>
          <p:cNvPicPr>
            <a:picLocks noGrp="1" noChangeAspect="1" noChangeArrowheads="1"/>
          </p:cNvPicPr>
          <p:nvPr>
            <p:ph type="body" idx="1"/>
          </p:nvPr>
        </p:nvPicPr>
        <p:blipFill rotWithShape="1">
          <a:blip r:embed="rId2">
            <a:extLst>
              <a:ext uri="{28A0092B-C50C-407E-A947-70E740481C1C}">
                <a14:useLocalDpi xmlns:a14="http://schemas.microsoft.com/office/drawing/2010/main" val="0"/>
              </a:ext>
            </a:extLst>
          </a:blip>
          <a:srcRect b="11958"/>
          <a:stretch/>
        </p:blipFill>
        <p:spPr>
          <a:xfrm>
            <a:off x="-457200" y="0"/>
            <a:ext cx="10214605" cy="6934200"/>
          </a:xfrm>
          <a:noFill/>
        </p:spPr>
      </p:pic>
      <p:sp>
        <p:nvSpPr>
          <p:cNvPr id="17410" name="Rectangle 2"/>
          <p:cNvSpPr>
            <a:spLocks noGrp="1" noChangeArrowheads="1"/>
          </p:cNvSpPr>
          <p:nvPr>
            <p:ph type="title"/>
          </p:nvPr>
        </p:nvSpPr>
        <p:spPr/>
        <p:txBody>
          <a:bodyPr/>
          <a:lstStyle/>
          <a:p>
            <a:pPr eaLnBrk="1" hangingPunct="1"/>
            <a:r>
              <a:rPr lang="en-US" smtClean="0"/>
              <a:t>Reality???</a:t>
            </a:r>
            <a:endParaRPr lang="en-US" dirty="0" smtClean="0"/>
          </a:p>
        </p:txBody>
      </p:sp>
      <p:sp>
        <p:nvSpPr>
          <p:cNvPr id="2" name="Slide Number Placeholder 1"/>
          <p:cNvSpPr>
            <a:spLocks noGrp="1"/>
          </p:cNvSpPr>
          <p:nvPr>
            <p:ph type="sldNum" sz="quarter" idx="12"/>
          </p:nvPr>
        </p:nvSpPr>
        <p:spPr/>
        <p:txBody>
          <a:bodyPr/>
          <a:lstStyle/>
          <a:p>
            <a:fld id="{7035E770-91A3-4F53-ADB4-9A6B26DCBEEC}" type="slidenum">
              <a:rPr lang="en-US" smtClean="0"/>
              <a:t>8</a:t>
            </a:fld>
            <a:endParaRPr lang="en-US"/>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Trends driving the growth of telemedicine in the US</a:t>
            </a:r>
            <a:endParaRPr lang="en-US" dirty="0"/>
          </a:p>
        </p:txBody>
      </p:sp>
      <p:sp>
        <p:nvSpPr>
          <p:cNvPr id="3" name="Content Placeholder 2"/>
          <p:cNvSpPr>
            <a:spLocks noGrp="1"/>
          </p:cNvSpPr>
          <p:nvPr>
            <p:ph idx="1"/>
          </p:nvPr>
        </p:nvSpPr>
        <p:spPr/>
        <p:txBody>
          <a:bodyPr>
            <a:normAutofit fontScale="92500" lnSpcReduction="20000"/>
          </a:bodyPr>
          <a:lstStyle/>
          <a:p>
            <a:r>
              <a:rPr lang="en-US" sz="3000" dirty="0" smtClean="0"/>
              <a:t>A growing population, expected to reach more than 360 million by 2030, which will increase the demand for medical services</a:t>
            </a:r>
          </a:p>
          <a:p>
            <a:r>
              <a:rPr lang="en-US" sz="3000" dirty="0" smtClean="0"/>
              <a:t>A projected physician shortage, which could reach 130,000 by the year 2025</a:t>
            </a:r>
          </a:p>
          <a:p>
            <a:r>
              <a:rPr lang="en-US" sz="3000" dirty="0" smtClean="0"/>
              <a:t>A rapid increase of older Americans, coping with chronic  diseases, many of whom are likely to be home-bound and  physically challenged late in life</a:t>
            </a:r>
          </a:p>
          <a:p>
            <a:pPr marL="0" indent="0">
              <a:buNone/>
            </a:pPr>
            <a:endParaRPr lang="en-US" sz="2600" dirty="0" smtClean="0"/>
          </a:p>
          <a:p>
            <a:pPr marL="0" indent="0">
              <a:buNone/>
            </a:pPr>
            <a:r>
              <a:rPr lang="en-US" sz="2600" dirty="0" smtClean="0"/>
              <a:t>Source: “Balancing Access, Safety and Quality in a New Era of Telemedicine” FSMB, 2011</a:t>
            </a:r>
            <a:endParaRPr lang="en-US" sz="2600" dirty="0"/>
          </a:p>
        </p:txBody>
      </p:sp>
      <p:sp>
        <p:nvSpPr>
          <p:cNvPr id="4" name="Slide Number Placeholder 3"/>
          <p:cNvSpPr>
            <a:spLocks noGrp="1"/>
          </p:cNvSpPr>
          <p:nvPr>
            <p:ph type="sldNum" sz="quarter" idx="12"/>
          </p:nvPr>
        </p:nvSpPr>
        <p:spPr/>
        <p:txBody>
          <a:bodyPr/>
          <a:lstStyle/>
          <a:p>
            <a:fld id="{7035E770-91A3-4F53-ADB4-9A6B26DCBEEC}" type="slidenum">
              <a:rPr lang="en-US" smtClean="0"/>
              <a:pPr/>
              <a:t>9</a:t>
            </a:fld>
            <a:endParaRPr lang="en-US"/>
          </a:p>
        </p:txBody>
      </p:sp>
    </p:spTree>
    <p:extLst>
      <p:ext uri="{BB962C8B-B14F-4D97-AF65-F5344CB8AC3E}">
        <p14:creationId xmlns:p14="http://schemas.microsoft.com/office/powerpoint/2010/main" val="2682125507"/>
      </p:ext>
    </p:extLst>
  </p:cSld>
  <p:clrMapOvr>
    <a:masterClrMapping/>
  </p:clrMapOvr>
  <p:transition spd="med">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Locum Tenens and Telemedicine:&amp;#x0D;&amp;#x0A;Credentialing and Competency&amp;quot;&quot;/&gt;&lt;property id=&quot;20307&quot; value=&quot;257&quot;/&gt;&lt;/object&gt;&lt;object type=&quot;3&quot; unique_id=&quot;10005&quot;&gt;&lt;property id=&quot;20148&quot; value=&quot;5&quot;/&gt;&lt;property id=&quot;20300&quot; value=&quot;Slide 2 - &amp;quot;TELEMEDICINE&amp;quot;&quot;/&gt;&lt;property id=&quot;20307&quot; value=&quot;258&quot;/&gt;&lt;/object&gt;&lt;object type=&quot;3&quot; unique_id=&quot;10006&quot;&gt;&lt;property id=&quot;20148&quot; value=&quot;5&quot;/&gt;&lt;property id=&quot;20300&quot; value=&quot;Slide 3 - &amp;quot;What we imagine...&amp;quot;&quot;/&gt;&lt;property id=&quot;20307&quot; value=&quot;274&quot;/&gt;&lt;/object&gt;&lt;object type=&quot;3&quot; unique_id=&quot;10007&quot;&gt;&lt;property id=&quot;20148&quot; value=&quot;5&quot;/&gt;&lt;property id=&quot;20300&quot; value=&quot;Slide 4 - &amp;quot;Reality?&amp;quot;&quot;/&gt;&lt;property id=&quot;20307&quot; value=&quot;275&quot;/&gt;&lt;/object&gt;&lt;object type=&quot;3&quot; unique_id=&quot;10008&quot;&gt;&lt;property id=&quot;20148&quot; value=&quot;5&quot;/&gt;&lt;property id=&quot;20300&quot; value=&quot;Slide 6&quot;/&gt;&lt;property id=&quot;20307&quot; value=&quot;259&quot;/&gt;&lt;/object&gt;&lt;object type=&quot;3&quot; unique_id=&quot;10009&quot;&gt;&lt;property id=&quot;20148&quot; value=&quot;5&quot;/&gt;&lt;property id=&quot;20300&quot; value=&quot;Slide 7 - &amp;quot;What is Telemedicine?&amp;quot;&quot;/&gt;&lt;property id=&quot;20307&quot; value=&quot;260&quot;/&gt;&lt;/object&gt;&lt;object type=&quot;3&quot; unique_id=&quot;10010&quot;&gt;&lt;property id=&quot;20148&quot; value=&quot;5&quot;/&gt;&lt;property id=&quot;20300&quot; value=&quot;Slide 8&quot;/&gt;&lt;property id=&quot;20307&quot; value=&quot;261&quot;/&gt;&lt;/object&gt;&lt;object type=&quot;3&quot; unique_id=&quot;10011&quot;&gt;&lt;property id=&quot;20148&quot; value=&quot;5&quot;/&gt;&lt;property id=&quot;20300&quot; value=&quot;Slide 9 - &amp;quot;Why Telemedicine?&amp;quot;&quot;/&gt;&lt;property id=&quot;20307&quot; value=&quot;262&quot;/&gt;&lt;/object&gt;&lt;object type=&quot;3&quot; unique_id=&quot;10012&quot;&gt;&lt;property id=&quot;20148&quot; value=&quot;5&quot;/&gt;&lt;property id=&quot;20300&quot; value=&quot;Slide 10 - &amp;quot;Why Telemedicine Use is Expanding&amp;quot;&quot;/&gt;&lt;property id=&quot;20307&quot; value=&quot;263&quot;/&gt;&lt;/object&gt;&lt;object type=&quot;3&quot; unique_id=&quot;10013&quot;&gt;&lt;property id=&quot;20148&quot; value=&quot;5&quot;/&gt;&lt;property id=&quot;20300&quot; value=&quot;Slide 11 - &amp;quot;TJC – Telemedicine Privileging Choices&amp;quot;&quot;/&gt;&lt;property id=&quot;20307&quot; value=&quot;264&quot;/&gt;&lt;/object&gt;&lt;object type=&quot;3&quot; unique_id=&quot;10014&quot;&gt;&lt;property id=&quot;20148&quot; value=&quot;5&quot;/&gt;&lt;property id=&quot;20300&quot; value=&quot;Slide 12 - &amp;quot;TJC – Telemedicine Privileging Choices&amp;quot;&quot;/&gt;&lt;property id=&quot;20307&quot; value=&quot;265&quot;/&gt;&lt;/object&gt;&lt;object type=&quot;3&quot; unique_id=&quot;10015&quot;&gt;&lt;property id=&quot;20148&quot; value=&quot;5&quot;/&gt;&lt;property id=&quot;20300&quot; value=&quot;Slide 13 - &amp;quot;TJC – Interpretative Services LD.3.50 – 2008&amp;quot;&quot;/&gt;&lt;property id=&quot;20307&quot; value=&quot;266&quot;/&gt;&lt;/object&gt;&lt;object type=&quot;3&quot; unique_id=&quot;10016&quot;&gt;&lt;property id=&quot;20148&quot; value=&quot;5&quot;/&gt;&lt;property id=&quot;20300&quot; value=&quot;Slide 14 - &amp;quot;TJC – 2009 - LD.04.03.09&amp;quot;&quot;/&gt;&lt;property id=&quot;20307&quot; value=&quot;267&quot;/&gt;&lt;/object&gt;&lt;object type=&quot;3&quot; unique_id=&quot;10017&quot;&gt;&lt;property id=&quot;20148&quot; value=&quot;5&quot;/&gt;&lt;property id=&quot;20300&quot; value=&quot;Slide 15 - &amp;quot;CMS - State Operations Manual &amp;quot;&quot;/&gt;&lt;property id=&quot;20307&quot; value=&quot;268&quot;/&gt;&lt;/object&gt;&lt;object type=&quot;3&quot; unique_id=&quot;10018&quot;&gt;&lt;property id=&quot;20148&quot; value=&quot;5&quot;/&gt;&lt;property id=&quot;20300&quot; value=&quot;Slide 16 - &amp;quot;CMS&amp;quot;&quot;/&gt;&lt;property id=&quot;20307&quot; value=&quot;269&quot;/&gt;&lt;/object&gt;&lt;object type=&quot;3&quot; unique_id=&quot;10019&quot;&gt;&lt;property id=&quot;20148&quot; value=&quot;5&quot;/&gt;&lt;property id=&quot;20300&quot; value=&quot;Slide 17 - &amp;quot;Things to Keep in Mind Regarding Out-of-County Providers &amp;quot;&quot;/&gt;&lt;property id=&quot;20307&quot; value=&quot;270&quot;/&gt;&lt;/object&gt;&lt;object type=&quot;3&quot; unique_id=&quot;10020&quot;&gt;&lt;property id=&quot;20148&quot; value=&quot;5&quot;/&gt;&lt;property id=&quot;20300&quot; value=&quot;Slide 18&quot;/&gt;&lt;property id=&quot;20307&quot; value=&quot;271&quot;/&gt;&lt;/object&gt;&lt;object type=&quot;3&quot; unique_id=&quot;10021&quot;&gt;&lt;property id=&quot;20148&quot; value=&quot;5&quot;/&gt;&lt;property id=&quot;20300&quot; value=&quot;Slide 19 - &amp;quot;OIG – September 2007&amp;quot;&quot;/&gt;&lt;property id=&quot;20307&quot; value=&quot;272&quot;/&gt;&lt;/object&gt;&lt;object type=&quot;3&quot; unique_id=&quot;10022&quot;&gt;&lt;property id=&quot;20148&quot; value=&quot;5&quot;/&gt;&lt;property id=&quot;20300&quot; value=&quot;Slide 20 - &amp;quot;Top 5 Reasons to Credential&amp;quot;&quot;/&gt;&lt;property id=&quot;20307&quot; value=&quot;273&quot;/&gt;&lt;/object&gt;&lt;object type=&quot;3&quot; unique_id=&quot;10170&quot;&gt;&lt;property id=&quot;20148&quot; value=&quot;5&quot;/&gt;&lt;property id=&quot;20300&quot; value=&quot;Slide 5 - &amp;quot;Where we think they are...&amp;quot;&quot;/&gt;&lt;property id=&quot;20307&quot; value=&quot;276&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641</TotalTime>
  <Words>2260</Words>
  <Application>Microsoft Office PowerPoint</Application>
  <PresentationFormat>On-screen Show (4:3)</PresentationFormat>
  <Paragraphs>229</Paragraphs>
  <Slides>39</Slides>
  <Notes>10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Flow</vt:lpstr>
      <vt:lpstr>Understanding Credentialing Options for Telemedicine</vt:lpstr>
      <vt:lpstr>What is Telemedicine?</vt:lpstr>
      <vt:lpstr>Telemedicine</vt:lpstr>
      <vt:lpstr>Examples of Telemedicine</vt:lpstr>
      <vt:lpstr>What we imagine...</vt:lpstr>
      <vt:lpstr>Reality?</vt:lpstr>
      <vt:lpstr>Where we think they are...</vt:lpstr>
      <vt:lpstr>Reality???</vt:lpstr>
      <vt:lpstr>Trends driving the growth of telemedicine in the US</vt:lpstr>
      <vt:lpstr>Trends driving the growth of telemedicine in the US</vt:lpstr>
      <vt:lpstr>Terminology</vt:lpstr>
      <vt:lpstr>CMS – Telemedicine Privileging Choices</vt:lpstr>
      <vt:lpstr>Acute Care Hospitals</vt:lpstr>
      <vt:lpstr>Distant Site TE Definition</vt:lpstr>
      <vt:lpstr>§482.12(a)(8) - Distant-site Hospital</vt:lpstr>
      <vt:lpstr>§482.22(a)(3) – Written Agreement Provisions - Hospital</vt:lpstr>
      <vt:lpstr>Surveyor Notes….</vt:lpstr>
      <vt:lpstr>§482.12(a)(9) – Distant-site TE</vt:lpstr>
      <vt:lpstr>§482.22(a)(4)Written Agreement Provisions – TE</vt:lpstr>
      <vt:lpstr>§482.22(a)(4)Written Agreement Provisions – TE – cont…</vt:lpstr>
      <vt:lpstr>Surveyor Notes….</vt:lpstr>
      <vt:lpstr>Survey Procedures §482.22(c)(6) – MS Bylaws</vt:lpstr>
      <vt:lpstr>Inter. Guidelines §482.26(c)(1) </vt:lpstr>
      <vt:lpstr>Critical Access Hospitals</vt:lpstr>
      <vt:lpstr>§485.616(c) Agreements include</vt:lpstr>
      <vt:lpstr>§485.616(c) Agreements include</vt:lpstr>
      <vt:lpstr>§485.616(c) Agreements include</vt:lpstr>
      <vt:lpstr>§485.641(b)(4) Quality Assurance</vt:lpstr>
      <vt:lpstr>Joint Commission  Nuances and Differences</vt:lpstr>
      <vt:lpstr>TJC – Telemedicine Privileging Choices</vt:lpstr>
      <vt:lpstr>Using the credentialing and privileging decision of the distant-site - LD.04.03.09 Deemed status only</vt:lpstr>
      <vt:lpstr>TJC – Originating site may use the decision from the distant site if:</vt:lpstr>
      <vt:lpstr>TJC – CAH only</vt:lpstr>
      <vt:lpstr>TJC –  LD.04.03.09</vt:lpstr>
      <vt:lpstr>TJC – Non-Deemed</vt:lpstr>
      <vt:lpstr>TJC – Non-Deemed – Cont.</vt:lpstr>
      <vt:lpstr>QAPI - FPPE and OPPE</vt:lpstr>
      <vt:lpstr>On Staff or Not?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Telemedicine Credentialing Options</dc:title>
  <dc:creator>Kathy Matzka, CPMSM, CPCS</dc:creator>
  <cp:lastModifiedBy>Kathy Matzka</cp:lastModifiedBy>
  <cp:revision>63</cp:revision>
  <dcterms:created xsi:type="dcterms:W3CDTF">2012-05-02T18:15:44Z</dcterms:created>
  <dcterms:modified xsi:type="dcterms:W3CDTF">2015-04-17T22:11:44Z</dcterms:modified>
</cp:coreProperties>
</file>