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53"/>
  </p:notesMasterIdLst>
  <p:sldIdLst>
    <p:sldId id="256" r:id="rId8"/>
    <p:sldId id="291" r:id="rId9"/>
    <p:sldId id="290" r:id="rId10"/>
    <p:sldId id="257" r:id="rId11"/>
    <p:sldId id="258" r:id="rId12"/>
    <p:sldId id="259" r:id="rId13"/>
    <p:sldId id="260" r:id="rId14"/>
    <p:sldId id="261" r:id="rId15"/>
    <p:sldId id="262" r:id="rId16"/>
    <p:sldId id="264" r:id="rId17"/>
    <p:sldId id="302" r:id="rId18"/>
    <p:sldId id="301" r:id="rId19"/>
    <p:sldId id="293" r:id="rId20"/>
    <p:sldId id="294" r:id="rId21"/>
    <p:sldId id="266" r:id="rId22"/>
    <p:sldId id="267" r:id="rId23"/>
    <p:sldId id="297" r:id="rId24"/>
    <p:sldId id="296" r:id="rId25"/>
    <p:sldId id="298" r:id="rId26"/>
    <p:sldId id="295" r:id="rId27"/>
    <p:sldId id="268" r:id="rId28"/>
    <p:sldId id="303" r:id="rId29"/>
    <p:sldId id="304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81" r:id="rId40"/>
    <p:sldId id="280" r:id="rId41"/>
    <p:sldId id="279" r:id="rId42"/>
    <p:sldId id="282" r:id="rId43"/>
    <p:sldId id="283" r:id="rId44"/>
    <p:sldId id="284" r:id="rId45"/>
    <p:sldId id="285" r:id="rId46"/>
    <p:sldId id="288" r:id="rId47"/>
    <p:sldId id="289" r:id="rId48"/>
    <p:sldId id="299" r:id="rId49"/>
    <p:sldId id="300" r:id="rId50"/>
    <p:sldId id="286" r:id="rId51"/>
    <p:sldId id="28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theme" Target="theme/theme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B2D3F-B84E-4161-A55A-AC758CD8D212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C3A3F-8F71-4425-8573-3A6FA8233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367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Tele-health delivery could be as simple as two health professionals discussing a case over the telephone, or as sophisticated as using videoconferencing between providers at facilities in two countries.</a:t>
            </a:r>
          </a:p>
          <a:p>
            <a:pPr eaLnBrk="1" hangingPunct="1">
              <a:defRPr/>
            </a:pPr>
            <a:endParaRPr lang="en-US" sz="9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r>
              <a:rPr lang="en-AU">
                <a:cs typeface="+mn-cs"/>
              </a:rPr>
              <a:t>Telehealth is enabling specialist staff to convey specific medical knowledge and clinical expertise to staff and patients that do not traditionally have access to it. </a:t>
            </a:r>
            <a:endParaRPr lang="en-US" sz="5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endParaRPr lang="en-AU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Tele-health delivery could be as simple as two health professionals discussing a case over the telephone, or as sophisticated as using videoconferencing between providers at facilities in two countries.</a:t>
            </a:r>
          </a:p>
          <a:p>
            <a:pPr eaLnBrk="1" hangingPunct="1">
              <a:defRPr/>
            </a:pPr>
            <a:endParaRPr lang="en-US" sz="9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r>
              <a:rPr lang="en-AU">
                <a:cs typeface="+mn-cs"/>
              </a:rPr>
              <a:t>Telehealth is enabling specialist staff to convey specific medical knowledge and clinical expertise to staff and patients that do not traditionally have access to it. </a:t>
            </a:r>
            <a:endParaRPr lang="en-US" sz="5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endParaRPr lang="en-AU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Tele-health delivery could be as simple as two health professionals discussing a case over the telephone, or as sophisticated as using videoconferencing between providers at facilities in two countries.</a:t>
            </a:r>
          </a:p>
          <a:p>
            <a:pPr eaLnBrk="1" hangingPunct="1">
              <a:defRPr/>
            </a:pPr>
            <a:endParaRPr lang="en-US" sz="9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r>
              <a:rPr lang="en-AU">
                <a:cs typeface="+mn-cs"/>
              </a:rPr>
              <a:t>Telehealth is enabling specialist staff to convey specific medical knowledge and clinical expertise to staff and patients that do not traditionally have access to it. </a:t>
            </a:r>
            <a:endParaRPr lang="en-US" sz="5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endParaRPr lang="en-AU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Tele-health delivery could be as simple as two health professionals discussing a case over the telephone, or as sophisticated as using videoconferencing between providers at facilities in two countries.</a:t>
            </a:r>
          </a:p>
          <a:p>
            <a:pPr eaLnBrk="1" hangingPunct="1">
              <a:defRPr/>
            </a:pPr>
            <a:endParaRPr lang="en-US" sz="9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r>
              <a:rPr lang="en-AU">
                <a:cs typeface="+mn-cs"/>
              </a:rPr>
              <a:t>Telehealth is enabling specialist staff to convey specific medical knowledge and clinical expertise to staff and patients that do not traditionally have access to it. </a:t>
            </a:r>
            <a:endParaRPr lang="en-US" sz="5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endParaRPr lang="en-AU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Tele-health delivery could be as simple as two health professionals discussing a case over the telephone, or as sophisticated as using videoconferencing between providers at facilities in two countries.</a:t>
            </a:r>
          </a:p>
          <a:p>
            <a:pPr eaLnBrk="1" hangingPunct="1">
              <a:defRPr/>
            </a:pPr>
            <a:endParaRPr lang="en-US" sz="9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r>
              <a:rPr lang="en-AU">
                <a:cs typeface="+mn-cs"/>
              </a:rPr>
              <a:t>Telehealth is enabling specialist staff to convey specific medical knowledge and clinical expertise to staff and patients that do not traditionally have access to it. </a:t>
            </a:r>
            <a:endParaRPr lang="en-US" sz="5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eaLnBrk="1" hangingPunct="1">
              <a:defRPr/>
            </a:pPr>
            <a:endParaRPr lang="en-AU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5C2DA-EDB3-40FE-9A99-CDB181B99267}" type="slidenum">
              <a:rPr lang="en-AU" smtClean="0">
                <a:latin typeface="Arial" charset="0"/>
                <a:ea typeface="ＭＳ Ｐゴシック"/>
                <a:cs typeface="ＭＳ Ｐゴシック"/>
              </a:rPr>
              <a:pPr/>
              <a:t>45</a:t>
            </a:fld>
            <a:endParaRPr lang="en-A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3C8338-E797-400E-B858-6B843727C30D}" type="datetimeFigureOut">
              <a:rPr lang="en-AU" smtClean="0"/>
              <a:t>30/04/2012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E634A9-C298-4624-B2E7-27F7A001E072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alth.qld.gov.au/qhcss/telehealth/clinicians/default.asp" TargetMode="Externa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alth.qld.gov.au/qhcss/telehealth/clinicians/default.asp" TargetMode="Externa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alth.qld.gov.au/qhcss/telehealth/clinicians/default.asp" TargetMode="Externa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alth.qld.gov.au/qhcss/telehealth/clinicians/default.asp" TargetMode="Externa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alth.qld.gov.au/qhcss/telehealth/clinicians/default.asp" TargetMode="Externa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Telemedicine in Orthopaedics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b="1" dirty="0" smtClean="0"/>
              <a:t>John North</a:t>
            </a:r>
          </a:p>
          <a:p>
            <a:r>
              <a:rPr lang="en-AU" b="1" dirty="0" smtClean="0"/>
              <a:t>Ben Rowney</a:t>
            </a:r>
          </a:p>
          <a:p>
            <a:r>
              <a:rPr lang="en-AU" b="1" dirty="0" smtClean="0"/>
              <a:t>Alison McGill</a:t>
            </a:r>
          </a:p>
          <a:p>
            <a:r>
              <a:rPr lang="en-AU" i="1" dirty="0" smtClean="0"/>
              <a:t>            </a:t>
            </a:r>
          </a:p>
          <a:p>
            <a:r>
              <a:rPr lang="en-AU" sz="2100" dirty="0" smtClean="0"/>
              <a:t>November 2011</a:t>
            </a:r>
            <a:endParaRPr lang="en-AU" sz="2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Patient Benefits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pPr lvl="1">
              <a:buNone/>
            </a:pPr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Patient Benefits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Consultant Advice</a:t>
            </a:r>
          </a:p>
          <a:p>
            <a:pPr lvl="1"/>
            <a:endParaRPr lang="en-AU" dirty="0"/>
          </a:p>
          <a:p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pPr lvl="1">
              <a:buNone/>
            </a:pPr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Patient Benefits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Consultant Advice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Paediatric Advice</a:t>
            </a:r>
          </a:p>
          <a:p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pPr lvl="1">
              <a:buNone/>
            </a:pPr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Patient Benefits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Consultant Advice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Paediatric Advice</a:t>
            </a:r>
          </a:p>
          <a:p>
            <a:endParaRPr lang="en-AU" dirty="0"/>
          </a:p>
          <a:p>
            <a:pPr lvl="1"/>
            <a:r>
              <a:rPr lang="en-AU" dirty="0" smtClean="0"/>
              <a:t>Transfer  Avoidance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pPr lvl="1">
              <a:buNone/>
            </a:pPr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Patient Benefits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Consultant Advice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Paediatric Advice</a:t>
            </a:r>
          </a:p>
          <a:p>
            <a:endParaRPr lang="en-AU" dirty="0"/>
          </a:p>
          <a:p>
            <a:pPr lvl="1"/>
            <a:r>
              <a:rPr lang="en-AU" dirty="0" smtClean="0"/>
              <a:t>Transfer  Avoidance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Family sanity preserved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pPr lvl="1">
              <a:buNone/>
            </a:pPr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Administration Benefits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Administration Benefits</a:t>
            </a:r>
          </a:p>
          <a:p>
            <a:pPr lvl="1"/>
            <a:r>
              <a:rPr lang="en-AU" dirty="0" smtClean="0"/>
              <a:t>Fewer complaints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Administration Benefits</a:t>
            </a:r>
          </a:p>
          <a:p>
            <a:pPr lvl="1"/>
            <a:r>
              <a:rPr lang="en-AU" dirty="0" smtClean="0"/>
              <a:t>Fewer complaints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Better service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Administration Benefits</a:t>
            </a:r>
          </a:p>
          <a:p>
            <a:pPr lvl="1"/>
            <a:r>
              <a:rPr lang="en-AU" dirty="0" smtClean="0"/>
              <a:t>Fewer complaints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Better service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Faster service</a:t>
            </a:r>
          </a:p>
          <a:p>
            <a:pPr lvl="1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Administration Benefits</a:t>
            </a:r>
          </a:p>
          <a:p>
            <a:pPr lvl="1"/>
            <a:r>
              <a:rPr lang="en-AU" dirty="0" smtClean="0"/>
              <a:t>Fewer complaints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Better service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Faster service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Earlier Return to Work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 conflict of interest to declare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Declaration</a:t>
            </a:r>
            <a:endParaRPr lang="en-A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Administration Benefits</a:t>
            </a:r>
          </a:p>
          <a:p>
            <a:pPr lvl="1"/>
            <a:r>
              <a:rPr lang="en-AU" dirty="0" smtClean="0"/>
              <a:t>Fewer complaints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Better service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Faster service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Earlier Return to Work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i="1" dirty="0" smtClean="0"/>
              <a:t>Treatment</a:t>
            </a:r>
            <a:r>
              <a:rPr lang="en-AU" dirty="0" smtClean="0"/>
              <a:t> 	Triage</a:t>
            </a:r>
          </a:p>
          <a:p>
            <a:endParaRPr lang="en-AU" dirty="0"/>
          </a:p>
          <a:p>
            <a:r>
              <a:rPr lang="en-AU" b="1" i="1" dirty="0" smtClean="0"/>
              <a:t>Follow up 	</a:t>
            </a:r>
            <a:r>
              <a:rPr lang="en-AU" dirty="0" smtClean="0"/>
              <a:t>Support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BUT…………</a:t>
            </a:r>
            <a:endParaRPr lang="en-A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Threats</a:t>
            </a:r>
            <a:endParaRPr lang="en-A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Consultant funding</a:t>
            </a:r>
          </a:p>
          <a:p>
            <a:endParaRPr lang="en-AU" dirty="0"/>
          </a:p>
          <a:p>
            <a:endParaRPr lang="en-AU" dirty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Threats</a:t>
            </a:r>
            <a:endParaRPr lang="en-A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Consultant funding</a:t>
            </a:r>
          </a:p>
          <a:p>
            <a:endParaRPr lang="en-AU" dirty="0"/>
          </a:p>
          <a:p>
            <a:r>
              <a:rPr lang="en-AU" dirty="0" smtClean="0"/>
              <a:t>Radiographic funding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Threats</a:t>
            </a:r>
            <a:endParaRPr lang="en-A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Consultant funding</a:t>
            </a:r>
          </a:p>
          <a:p>
            <a:endParaRPr lang="en-AU" dirty="0"/>
          </a:p>
          <a:p>
            <a:r>
              <a:rPr lang="en-AU" dirty="0" smtClean="0"/>
              <a:t>Radiographic funding</a:t>
            </a:r>
          </a:p>
          <a:p>
            <a:endParaRPr lang="en-AU" dirty="0"/>
          </a:p>
          <a:p>
            <a:r>
              <a:rPr lang="en-AU" dirty="0" smtClean="0"/>
              <a:t>PACS funding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Threats</a:t>
            </a:r>
            <a:endParaRPr lang="en-A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Consultant funding</a:t>
            </a:r>
          </a:p>
          <a:p>
            <a:endParaRPr lang="en-AU" dirty="0"/>
          </a:p>
          <a:p>
            <a:r>
              <a:rPr lang="en-AU" dirty="0" smtClean="0"/>
              <a:t>Radiographic funding</a:t>
            </a:r>
          </a:p>
          <a:p>
            <a:endParaRPr lang="en-AU" dirty="0"/>
          </a:p>
          <a:p>
            <a:r>
              <a:rPr lang="en-AU" dirty="0" smtClean="0"/>
              <a:t>PACS funding</a:t>
            </a:r>
          </a:p>
          <a:p>
            <a:endParaRPr lang="en-AU" dirty="0"/>
          </a:p>
          <a:p>
            <a:r>
              <a:rPr lang="en-AU" dirty="0" smtClean="0"/>
              <a:t>Admin funding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Threats</a:t>
            </a:r>
            <a:endParaRPr lang="en-A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PACS access?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Threats</a:t>
            </a:r>
            <a:endParaRPr lang="en-A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PACS access?</a:t>
            </a:r>
          </a:p>
          <a:p>
            <a:endParaRPr lang="en-AU" dirty="0"/>
          </a:p>
          <a:p>
            <a:r>
              <a:rPr lang="en-AU" dirty="0" smtClean="0"/>
              <a:t>Firewalls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PACS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Small Beginnings?</a:t>
            </a:r>
          </a:p>
        </p:txBody>
      </p:sp>
      <p:pic>
        <p:nvPicPr>
          <p:cNvPr id="18434" name="Picture 4" descr="Telehealth-cart.jpg"/>
          <p:cNvPicPr>
            <a:picLocks noChangeAspect="1"/>
          </p:cNvPicPr>
          <p:nvPr/>
        </p:nvPicPr>
        <p:blipFill>
          <a:blip r:embed="rId3" cstate="print"/>
          <a:srcRect b="3270"/>
          <a:stretch>
            <a:fillRect/>
          </a:stretch>
        </p:blipFill>
        <p:spPr bwMode="auto">
          <a:xfrm>
            <a:off x="250825" y="1268413"/>
            <a:ext cx="21669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627313" y="3284538"/>
            <a:ext cx="6300787" cy="3384550"/>
            <a:chOff x="1156" y="1979"/>
            <a:chExt cx="5307" cy="3039"/>
          </a:xfrm>
        </p:grpSpPr>
        <p:pic>
          <p:nvPicPr>
            <p:cNvPr id="18437" name="Picture 17" descr="Telemed 004"/>
            <p:cNvPicPr>
              <a:picLocks noChangeAspect="1" noChangeArrowheads="1"/>
            </p:cNvPicPr>
            <p:nvPr/>
          </p:nvPicPr>
          <p:blipFill>
            <a:blip r:embed="rId4" cstate="print"/>
            <a:srcRect l="8853" t="21658" r="4768" b="12392"/>
            <a:stretch>
              <a:fillRect/>
            </a:stretch>
          </p:blipFill>
          <p:spPr bwMode="auto">
            <a:xfrm>
              <a:off x="1156" y="1979"/>
              <a:ext cx="5307" cy="3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Rectangle 18"/>
            <p:cNvSpPr>
              <a:spLocks noChangeArrowheads="1"/>
            </p:cNvSpPr>
            <p:nvPr/>
          </p:nvSpPr>
          <p:spPr bwMode="auto">
            <a:xfrm>
              <a:off x="1156" y="2069"/>
              <a:ext cx="81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4968875" y="6592888"/>
            <a:ext cx="42116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900"/>
              <a:t>(Telehealth </a:t>
            </a:r>
            <a:r>
              <a:rPr lang="en-AU" sz="900" u="sng">
                <a:hlinkClick r:id="rId5"/>
              </a:rPr>
              <a:t>http://www.health.qld.gov.au/qhcss/telehealth/clinicians/default.asp</a:t>
            </a:r>
            <a:r>
              <a:rPr lang="en-AU" sz="900"/>
              <a:t>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PACS access?</a:t>
            </a:r>
          </a:p>
          <a:p>
            <a:endParaRPr lang="en-AU" dirty="0"/>
          </a:p>
          <a:p>
            <a:r>
              <a:rPr lang="en-AU" dirty="0" smtClean="0"/>
              <a:t>Firewalls</a:t>
            </a:r>
          </a:p>
          <a:p>
            <a:endParaRPr lang="en-AU" dirty="0"/>
          </a:p>
          <a:p>
            <a:r>
              <a:rPr lang="en-AU" dirty="0" smtClean="0"/>
              <a:t>QH contracts with private suppliers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PACS</a:t>
            </a:r>
            <a:endParaRPr lang="en-A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PACS access</a:t>
            </a:r>
          </a:p>
          <a:p>
            <a:endParaRPr lang="en-AU" dirty="0"/>
          </a:p>
          <a:p>
            <a:r>
              <a:rPr lang="en-AU" dirty="0" smtClean="0"/>
              <a:t>Firewalls</a:t>
            </a:r>
          </a:p>
          <a:p>
            <a:endParaRPr lang="en-AU" dirty="0"/>
          </a:p>
          <a:p>
            <a:r>
              <a:rPr lang="en-AU" dirty="0" smtClean="0"/>
              <a:t>QH contracts with private suppliers</a:t>
            </a:r>
          </a:p>
          <a:p>
            <a:endParaRPr lang="en-AU" dirty="0"/>
          </a:p>
          <a:p>
            <a:r>
              <a:rPr lang="en-AU" dirty="0" smtClean="0"/>
              <a:t>PACS Access  ‘LIMITED’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PACS</a:t>
            </a:r>
            <a:endParaRPr lang="en-A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Patient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Fracture Clinic</a:t>
            </a:r>
            <a:endParaRPr lang="en-A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Patient</a:t>
            </a:r>
          </a:p>
          <a:p>
            <a:endParaRPr lang="en-AU" dirty="0"/>
          </a:p>
          <a:p>
            <a:r>
              <a:rPr lang="en-AU" dirty="0" smtClean="0"/>
              <a:t>Medical Officer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Fracture Clinic</a:t>
            </a:r>
            <a:endParaRPr lang="en-A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Patient</a:t>
            </a:r>
          </a:p>
          <a:p>
            <a:endParaRPr lang="en-AU" dirty="0"/>
          </a:p>
          <a:p>
            <a:r>
              <a:rPr lang="en-AU" dirty="0" smtClean="0"/>
              <a:t>Medical Officer</a:t>
            </a:r>
          </a:p>
          <a:p>
            <a:endParaRPr lang="en-AU" dirty="0"/>
          </a:p>
          <a:p>
            <a:r>
              <a:rPr lang="en-AU" dirty="0" smtClean="0"/>
              <a:t>Radiographer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Fracture Clinic</a:t>
            </a:r>
            <a:endParaRPr lang="en-A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Patient</a:t>
            </a:r>
          </a:p>
          <a:p>
            <a:endParaRPr lang="en-AU" dirty="0"/>
          </a:p>
          <a:p>
            <a:r>
              <a:rPr lang="en-AU" dirty="0" smtClean="0"/>
              <a:t>Medical Officer</a:t>
            </a:r>
          </a:p>
          <a:p>
            <a:endParaRPr lang="en-AU" dirty="0"/>
          </a:p>
          <a:p>
            <a:r>
              <a:rPr lang="en-AU" dirty="0" smtClean="0"/>
              <a:t>Radiographer</a:t>
            </a:r>
          </a:p>
          <a:p>
            <a:endParaRPr lang="en-AU" dirty="0"/>
          </a:p>
          <a:p>
            <a:r>
              <a:rPr lang="en-AU" dirty="0" smtClean="0"/>
              <a:t>Plaster Technician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Fracture Clinic</a:t>
            </a:r>
            <a:endParaRPr lang="en-A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Tele-health equipment</a:t>
            </a:r>
          </a:p>
          <a:p>
            <a:endParaRPr lang="en-AU" dirty="0"/>
          </a:p>
          <a:p>
            <a:r>
              <a:rPr lang="en-AU" dirty="0" smtClean="0"/>
              <a:t>PACS Access from PAH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Tele-health</a:t>
            </a:r>
            <a:endParaRPr lang="en-A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Tele-health equipment		</a:t>
            </a:r>
            <a:r>
              <a:rPr lang="en-AU" b="1" dirty="0" smtClean="0">
                <a:solidFill>
                  <a:srgbClr val="FF0000"/>
                </a:solidFill>
              </a:rPr>
              <a:t>YES</a:t>
            </a:r>
          </a:p>
          <a:p>
            <a:endParaRPr lang="en-AU" dirty="0"/>
          </a:p>
          <a:p>
            <a:r>
              <a:rPr lang="en-AU" dirty="0" smtClean="0"/>
              <a:t>PACS Access from PAH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Tele-health equipment		</a:t>
            </a:r>
            <a:r>
              <a:rPr lang="en-AU" b="1" dirty="0" smtClean="0">
                <a:solidFill>
                  <a:srgbClr val="FF0000"/>
                </a:solidFill>
              </a:rPr>
              <a:t>YES</a:t>
            </a:r>
          </a:p>
          <a:p>
            <a:endParaRPr lang="en-AU" dirty="0"/>
          </a:p>
          <a:p>
            <a:r>
              <a:rPr lang="en-AU" dirty="0" smtClean="0"/>
              <a:t>PACS Access from PAH		</a:t>
            </a:r>
            <a:r>
              <a:rPr lang="en-AU" b="1" dirty="0" smtClean="0">
                <a:solidFill>
                  <a:srgbClr val="FF0000"/>
                </a:solidFill>
              </a:rPr>
              <a:t>NO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Only the Start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Strengths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‘SWOT’</a:t>
            </a:r>
            <a:endParaRPr lang="en-A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Small Beginnings?</a:t>
            </a:r>
          </a:p>
        </p:txBody>
      </p:sp>
      <p:pic>
        <p:nvPicPr>
          <p:cNvPr id="18434" name="Picture 4" descr="Telehealth-cart.jpg"/>
          <p:cNvPicPr>
            <a:picLocks noChangeAspect="1"/>
          </p:cNvPicPr>
          <p:nvPr/>
        </p:nvPicPr>
        <p:blipFill>
          <a:blip r:embed="rId3" cstate="print"/>
          <a:srcRect b="3270"/>
          <a:stretch>
            <a:fillRect/>
          </a:stretch>
        </p:blipFill>
        <p:spPr bwMode="auto">
          <a:xfrm>
            <a:off x="250825" y="1268413"/>
            <a:ext cx="21669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627313" y="3284538"/>
            <a:ext cx="6300787" cy="3384550"/>
            <a:chOff x="1156" y="1979"/>
            <a:chExt cx="5307" cy="3039"/>
          </a:xfrm>
        </p:grpSpPr>
        <p:pic>
          <p:nvPicPr>
            <p:cNvPr id="18437" name="Picture 17" descr="Telemed 004"/>
            <p:cNvPicPr>
              <a:picLocks noChangeAspect="1" noChangeArrowheads="1"/>
            </p:cNvPicPr>
            <p:nvPr/>
          </p:nvPicPr>
          <p:blipFill>
            <a:blip r:embed="rId4" cstate="print"/>
            <a:srcRect l="8853" t="21658" r="4768" b="12392"/>
            <a:stretch>
              <a:fillRect/>
            </a:stretch>
          </p:blipFill>
          <p:spPr bwMode="auto">
            <a:xfrm>
              <a:off x="1156" y="1979"/>
              <a:ext cx="5307" cy="3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Rectangle 18"/>
            <p:cNvSpPr>
              <a:spLocks noChangeArrowheads="1"/>
            </p:cNvSpPr>
            <p:nvPr/>
          </p:nvSpPr>
          <p:spPr bwMode="auto">
            <a:xfrm>
              <a:off x="1156" y="2069"/>
              <a:ext cx="81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4968875" y="6592888"/>
            <a:ext cx="42116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900"/>
              <a:t>(Telehealth </a:t>
            </a:r>
            <a:r>
              <a:rPr lang="en-AU" sz="900" u="sng">
                <a:hlinkClick r:id="rId5"/>
              </a:rPr>
              <a:t>http://www.health.qld.gov.au/qhcss/telehealth/clinicians/default.asp</a:t>
            </a:r>
            <a:r>
              <a:rPr lang="en-AU" sz="900"/>
              <a:t>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……Great Start</a:t>
            </a:r>
          </a:p>
        </p:txBody>
      </p:sp>
      <p:pic>
        <p:nvPicPr>
          <p:cNvPr id="18434" name="Picture 4" descr="Telehealth-cart.jpg"/>
          <p:cNvPicPr>
            <a:picLocks noChangeAspect="1"/>
          </p:cNvPicPr>
          <p:nvPr/>
        </p:nvPicPr>
        <p:blipFill>
          <a:blip r:embed="rId3" cstate="print"/>
          <a:srcRect b="3270"/>
          <a:stretch>
            <a:fillRect/>
          </a:stretch>
        </p:blipFill>
        <p:spPr bwMode="auto">
          <a:xfrm>
            <a:off x="250825" y="1268413"/>
            <a:ext cx="21669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627313" y="3284538"/>
            <a:ext cx="6300787" cy="3384550"/>
            <a:chOff x="1156" y="1979"/>
            <a:chExt cx="5307" cy="3039"/>
          </a:xfrm>
        </p:grpSpPr>
        <p:pic>
          <p:nvPicPr>
            <p:cNvPr id="18437" name="Picture 17" descr="Telemed 004"/>
            <p:cNvPicPr>
              <a:picLocks noChangeAspect="1" noChangeArrowheads="1"/>
            </p:cNvPicPr>
            <p:nvPr/>
          </p:nvPicPr>
          <p:blipFill>
            <a:blip r:embed="rId4" cstate="print"/>
            <a:srcRect l="8853" t="21658" r="4768" b="12392"/>
            <a:stretch>
              <a:fillRect/>
            </a:stretch>
          </p:blipFill>
          <p:spPr bwMode="auto">
            <a:xfrm>
              <a:off x="1156" y="1979"/>
              <a:ext cx="5307" cy="3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Rectangle 18"/>
            <p:cNvSpPr>
              <a:spLocks noChangeArrowheads="1"/>
            </p:cNvSpPr>
            <p:nvPr/>
          </p:nvSpPr>
          <p:spPr bwMode="auto">
            <a:xfrm>
              <a:off x="1156" y="2069"/>
              <a:ext cx="81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4968875" y="6592888"/>
            <a:ext cx="42116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900"/>
              <a:t>(Telehealth </a:t>
            </a:r>
            <a:r>
              <a:rPr lang="en-AU" sz="900" u="sng">
                <a:hlinkClick r:id="rId5"/>
              </a:rPr>
              <a:t>http://www.health.qld.gov.au/qhcss/telehealth/clinicians/default.asp</a:t>
            </a:r>
            <a:r>
              <a:rPr lang="en-AU" sz="900"/>
              <a:t>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……Great Opportunity</a:t>
            </a:r>
          </a:p>
        </p:txBody>
      </p:sp>
      <p:pic>
        <p:nvPicPr>
          <p:cNvPr id="18434" name="Picture 4" descr="Telehealth-cart.jpg"/>
          <p:cNvPicPr>
            <a:picLocks noChangeAspect="1"/>
          </p:cNvPicPr>
          <p:nvPr/>
        </p:nvPicPr>
        <p:blipFill>
          <a:blip r:embed="rId3" cstate="print"/>
          <a:srcRect b="3270"/>
          <a:stretch>
            <a:fillRect/>
          </a:stretch>
        </p:blipFill>
        <p:spPr bwMode="auto">
          <a:xfrm>
            <a:off x="250825" y="1268413"/>
            <a:ext cx="21669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627313" y="3284538"/>
            <a:ext cx="6300787" cy="3384550"/>
            <a:chOff x="1156" y="1979"/>
            <a:chExt cx="5307" cy="3039"/>
          </a:xfrm>
        </p:grpSpPr>
        <p:pic>
          <p:nvPicPr>
            <p:cNvPr id="18437" name="Picture 17" descr="Telemed 004"/>
            <p:cNvPicPr>
              <a:picLocks noChangeAspect="1" noChangeArrowheads="1"/>
            </p:cNvPicPr>
            <p:nvPr/>
          </p:nvPicPr>
          <p:blipFill>
            <a:blip r:embed="rId4" cstate="print"/>
            <a:srcRect l="8853" t="21658" r="4768" b="12392"/>
            <a:stretch>
              <a:fillRect/>
            </a:stretch>
          </p:blipFill>
          <p:spPr bwMode="auto">
            <a:xfrm>
              <a:off x="1156" y="1979"/>
              <a:ext cx="5307" cy="3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Rectangle 18"/>
            <p:cNvSpPr>
              <a:spLocks noChangeArrowheads="1"/>
            </p:cNvSpPr>
            <p:nvPr/>
          </p:nvSpPr>
          <p:spPr bwMode="auto">
            <a:xfrm>
              <a:off x="1156" y="2069"/>
              <a:ext cx="81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4968875" y="6592888"/>
            <a:ext cx="42116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900"/>
              <a:t>(Telehealth </a:t>
            </a:r>
            <a:r>
              <a:rPr lang="en-AU" sz="900" u="sng">
                <a:hlinkClick r:id="rId5"/>
              </a:rPr>
              <a:t>http://www.health.qld.gov.au/qhcss/telehealth/clinicians/default.asp</a:t>
            </a:r>
            <a:r>
              <a:rPr lang="en-AU" sz="900"/>
              <a:t>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Don’t Waste the Opportunity</a:t>
            </a:r>
          </a:p>
        </p:txBody>
      </p:sp>
      <p:pic>
        <p:nvPicPr>
          <p:cNvPr id="18434" name="Picture 4" descr="Telehealth-cart.jpg"/>
          <p:cNvPicPr>
            <a:picLocks noChangeAspect="1"/>
          </p:cNvPicPr>
          <p:nvPr/>
        </p:nvPicPr>
        <p:blipFill>
          <a:blip r:embed="rId3" cstate="print"/>
          <a:srcRect b="3270"/>
          <a:stretch>
            <a:fillRect/>
          </a:stretch>
        </p:blipFill>
        <p:spPr bwMode="auto">
          <a:xfrm>
            <a:off x="250825" y="1268413"/>
            <a:ext cx="21669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627313" y="3284538"/>
            <a:ext cx="6300787" cy="3384550"/>
            <a:chOff x="1156" y="1979"/>
            <a:chExt cx="5307" cy="3039"/>
          </a:xfrm>
        </p:grpSpPr>
        <p:pic>
          <p:nvPicPr>
            <p:cNvPr id="18437" name="Picture 17" descr="Telemed 004"/>
            <p:cNvPicPr>
              <a:picLocks noChangeAspect="1" noChangeArrowheads="1"/>
            </p:cNvPicPr>
            <p:nvPr/>
          </p:nvPicPr>
          <p:blipFill>
            <a:blip r:embed="rId4" cstate="print"/>
            <a:srcRect l="8853" t="21658" r="4768" b="12392"/>
            <a:stretch>
              <a:fillRect/>
            </a:stretch>
          </p:blipFill>
          <p:spPr bwMode="auto">
            <a:xfrm>
              <a:off x="1156" y="1979"/>
              <a:ext cx="5307" cy="3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Rectangle 18"/>
            <p:cNvSpPr>
              <a:spLocks noChangeArrowheads="1"/>
            </p:cNvSpPr>
            <p:nvPr/>
          </p:nvSpPr>
          <p:spPr bwMode="auto">
            <a:xfrm>
              <a:off x="1156" y="2069"/>
              <a:ext cx="81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4968875" y="6592888"/>
            <a:ext cx="42116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900"/>
              <a:t>(Telehealth </a:t>
            </a:r>
            <a:r>
              <a:rPr lang="en-AU" sz="900" u="sng">
                <a:hlinkClick r:id="rId5"/>
              </a:rPr>
              <a:t>http://www.health.qld.gov.au/qhcss/telehealth/clinicians/default.asp</a:t>
            </a:r>
            <a:r>
              <a:rPr lang="en-AU" sz="900"/>
              <a:t>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Thankyou</a:t>
            </a:r>
            <a:endParaRPr lang="en-A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telehealth1.bmp"/>
          <p:cNvPicPr>
            <a:picLocks noChangeAspect="1"/>
          </p:cNvPicPr>
          <p:nvPr/>
        </p:nvPicPr>
        <p:blipFill>
          <a:blip r:embed="rId3" cstate="print"/>
          <a:srcRect l="7265" t="5322" r="13501" b="18867"/>
          <a:stretch>
            <a:fillRect/>
          </a:stretch>
        </p:blipFill>
        <p:spPr bwMode="auto">
          <a:xfrm>
            <a:off x="2339975" y="1916113"/>
            <a:ext cx="4271963" cy="383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27651" y="260648"/>
            <a:ext cx="6501975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A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96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st="60007" dir="5400000" sy="-100000" algn="bl" rotWithShape="0"/>
                </a:effectLst>
                <a:ea typeface="ＭＳ Ｐゴシック" charset="0"/>
                <a:cs typeface="+mn-cs"/>
              </a:rPr>
              <a:t>TELE</a:t>
            </a:r>
            <a:r>
              <a:rPr lang="en-A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96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st="60007" dir="5400000" sy="-100000" algn="bl" rotWithShape="0"/>
                </a:effectLst>
                <a:ea typeface="ＭＳ Ｐゴシック" charset="0"/>
                <a:cs typeface="+mn-cs"/>
              </a:rPr>
              <a:t>-</a:t>
            </a:r>
            <a:r>
              <a:rPr lang="en-A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96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50" endPos="85000" dist="60007" dir="5400000" sy="-100000" algn="bl" rotWithShape="0"/>
                </a:effectLst>
                <a:ea typeface="ＭＳ Ｐゴシック" charset="0"/>
                <a:cs typeface="+mn-cs"/>
              </a:rPr>
              <a:t>HEALTH</a:t>
            </a:r>
            <a:endParaRPr lang="en-A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tx1">
                    <a:alpha val="96000"/>
                  </a:schemeClr>
                </a:glow>
                <a:outerShdw blurRad="50800" algn="tl" rotWithShape="0">
                  <a:srgbClr val="000000"/>
                </a:outerShdw>
                <a:reflection blurRad="6350" stA="55000" endA="50" endPos="85000" dist="60007" dir="5400000" sy="-100000" algn="bl" rotWithShape="0"/>
              </a:effectLst>
              <a:ea typeface="ＭＳ Ｐゴシック" charset="0"/>
              <a:cs typeface="+mn-cs"/>
            </a:endParaRPr>
          </a:p>
        </p:txBody>
      </p:sp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4859338" y="6273800"/>
            <a:ext cx="4284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/>
              <a:t>Ben Rowney, John North, Alison McGill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5517232"/>
            <a:ext cx="6416089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A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ＭＳ Ｐゴシック" charset="0"/>
                <a:cs typeface="+mn-cs"/>
              </a:rPr>
              <a:t>Connecting PAH to Mt Isa</a:t>
            </a:r>
            <a:endParaRPr lang="en-AU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Strengths</a:t>
            </a:r>
          </a:p>
          <a:p>
            <a:endParaRPr lang="en-AU" dirty="0"/>
          </a:p>
          <a:p>
            <a:r>
              <a:rPr lang="en-AU" dirty="0" smtClean="0"/>
              <a:t>Weaknesses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‘SWOT’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Strengths</a:t>
            </a:r>
          </a:p>
          <a:p>
            <a:endParaRPr lang="en-AU" dirty="0"/>
          </a:p>
          <a:p>
            <a:r>
              <a:rPr lang="en-AU" dirty="0" smtClean="0"/>
              <a:t>Weaknesses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FF0000"/>
                </a:solidFill>
              </a:rPr>
              <a:t>Opportunities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‘SWOT’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Strengths</a:t>
            </a:r>
          </a:p>
          <a:p>
            <a:endParaRPr lang="en-AU" dirty="0"/>
          </a:p>
          <a:p>
            <a:r>
              <a:rPr lang="en-AU" dirty="0" smtClean="0"/>
              <a:t>Weaknesses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FF0000"/>
                </a:solidFill>
              </a:rPr>
              <a:t>Opportunities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FF0000"/>
                </a:solidFill>
              </a:rPr>
              <a:t>Threats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‘SWOT’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Cost Benefits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Cost Benefits</a:t>
            </a:r>
          </a:p>
          <a:p>
            <a:endParaRPr lang="en-AU" dirty="0" smtClean="0"/>
          </a:p>
          <a:p>
            <a:pPr lvl="1"/>
            <a:r>
              <a:rPr lang="en-AU" dirty="0" smtClean="0"/>
              <a:t>Alison McGill ‘</a:t>
            </a:r>
            <a:r>
              <a:rPr lang="en-AU" i="1" dirty="0" smtClean="0"/>
              <a:t>Cost Benefit Analysis</a:t>
            </a:r>
            <a:r>
              <a:rPr lang="en-AU" dirty="0" smtClean="0"/>
              <a:t>’</a:t>
            </a:r>
          </a:p>
          <a:p>
            <a:pPr lvl="1">
              <a:buNone/>
            </a:pPr>
            <a:endParaRPr lang="en-AU" dirty="0" smtClean="0"/>
          </a:p>
          <a:p>
            <a:pPr lvl="1"/>
            <a:r>
              <a:rPr lang="en-AU" sz="3200" b="1" dirty="0" smtClean="0"/>
              <a:t>PAH / Mt Isa   </a:t>
            </a:r>
            <a:r>
              <a:rPr lang="en-AU" i="1" dirty="0" smtClean="0"/>
              <a:t>Fracture Clinic</a:t>
            </a:r>
            <a:endParaRPr lang="en-AU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Opportunities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escriptorTaxHTField0 xmlns="0d55afc7-570c-417e-956d-42a7ca38f3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0098c44c-81be-4a73-89ae-1974a7bba5b9</TermId>
        </TermInfo>
      </Terms>
    </Document_x0020_DescriptorTaxHTField0>
    <RACS_x0020_ID xmlns="039F38A5-B61A-4955-B49C-17322963860D" xsi:nil="true" Resolved="true"/>
    <DivisionDepartmentTaxHTField0 xmlns="0d55afc7-570c-417e-956d-42a7ca38f3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Fellowship Services Management</TermName>
          <TermId xmlns="http://schemas.microsoft.com/office/infopath/2007/PartnerControls">29ad6d32-2d58-41c0-88bb-8eaddf17e661</TermId>
        </TermInfo>
      </Terms>
    </DivisionDepartmentTaxHTField0>
    <f6d9c0923ae7485f95fe8a10f40d9332 xmlns="0d55afc7-570c-417e-956d-42a7ca38f3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Policies</TermName>
          <TermId xmlns="http://schemas.microsoft.com/office/infopath/2007/PartnerControls">5739ff2f-cdaf-49d4-b1bd-87a80e4f48f1</TermId>
        </TermInfo>
      </Terms>
    </f6d9c0923ae7485f95fe8a10f40d9332>
    <Month xmlns="f0abb003-b28a-4ae1-9039-621191a6c0d0">April</Month>
    <TaxCatchAll xmlns="0d55afc7-570c-417e-956d-42a7ca38f34f">
      <Value>421</Value>
      <Value>188</Value>
      <Value>187</Value>
    </TaxCatchAll>
    <Year xmlns="f0abb003-b28a-4ae1-9039-621191a6c0d0">2012</Year>
    <_dlc_DocId xmlns="f0abb003-b28a-4ae1-9039-621191a6c0d0">D0000065459</_dlc_DocId>
    <_dlc_DocIdUrl xmlns="f0abb003-b28a-4ae1-9039-621191a6c0d0">
      <Url>http://rex.surgeons.org/sites/divisions/FSFellSvcsMgmt/_layouts/DocIdRedir.aspx?ID=D0000065459</Url>
      <Description>D0000065459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RACS Presentation" ma:contentTypeID="0x0101002B6F9FCD24CBB346A11AD716787147740C0100D34433011A0F994D87C3407B1391898C" ma:contentTypeVersion="40" ma:contentTypeDescription="" ma:contentTypeScope="" ma:versionID="4482faf762923bfce8057d751e1f1661">
  <xsd:schema xmlns:xsd="http://www.w3.org/2001/XMLSchema" xmlns:xs="http://www.w3.org/2001/XMLSchema" xmlns:p="http://schemas.microsoft.com/office/2006/metadata/properties" xmlns:ns2="0d55afc7-570c-417e-956d-42a7ca38f34f" xmlns:ns3="039F38A5-B61A-4955-B49C-17322963860D" xmlns:ns4="f0abb003-b28a-4ae1-9039-621191a6c0d0" targetNamespace="http://schemas.microsoft.com/office/2006/metadata/properties" ma:root="true" ma:fieldsID="912e22baac33840067d8cb383b0cd846" ns2:_="" ns3:_="" ns4:_="">
    <xsd:import namespace="0d55afc7-570c-417e-956d-42a7ca38f34f"/>
    <xsd:import namespace="039F38A5-B61A-4955-B49C-17322963860D"/>
    <xsd:import namespace="f0abb003-b28a-4ae1-9039-621191a6c0d0"/>
    <xsd:element name="properties">
      <xsd:complexType>
        <xsd:sequence>
          <xsd:element name="documentManagement">
            <xsd:complexType>
              <xsd:all>
                <xsd:element ref="ns2:DivisionDepartmentTaxHTField0" minOccurs="0"/>
                <xsd:element ref="ns2:TaxCatchAll" minOccurs="0"/>
                <xsd:element ref="ns2:TaxCatchAllLabel" minOccurs="0"/>
                <xsd:element ref="ns2:Document_x0020_DescriptorTaxHTField0" minOccurs="0"/>
                <xsd:element ref="ns2:f6d9c0923ae7485f95fe8a10f40d9332" minOccurs="0"/>
                <xsd:element ref="ns3:RACS_x0020_ID" minOccurs="0"/>
                <xsd:element ref="ns4:Month" minOccurs="0"/>
                <xsd:element ref="ns4:Year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5afc7-570c-417e-956d-42a7ca38f34f" elementFormDefault="qualified">
    <xsd:import namespace="http://schemas.microsoft.com/office/2006/documentManagement/types"/>
    <xsd:import namespace="http://schemas.microsoft.com/office/infopath/2007/PartnerControls"/>
    <xsd:element name="DivisionDepartmentTaxHTField0" ma:index="8" ma:taxonomy="true" ma:internalName="DivisionDepartmentTaxHTField0" ma:taxonomyFieldName="DivisionDepartment" ma:displayName="Division &amp; Department" ma:default="" ma:fieldId="{8ee66478-1b31-4582-9d05-6be6bcde4eb5}" ma:sspId="d2c701c5-b88a-4c16-88cf-8d06135f52ed" ma:termSetId="f1a5851e-5888-46b8-8cfe-d4c5ad5c5e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9c4d0c30-921c-4a6f-ab69-a2ed17a70f43}" ma:internalName="TaxCatchAll" ma:showField="CatchAllData" ma:web="f0abb003-b28a-4ae1-9039-621191a6c0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9c4d0c30-921c-4a6f-ab69-a2ed17a70f43}" ma:internalName="TaxCatchAllLabel" ma:readOnly="true" ma:showField="CatchAllDataLabel" ma:web="f0abb003-b28a-4ae1-9039-621191a6c0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_x0020_DescriptorTaxHTField0" ma:index="12" ma:taxonomy="true" ma:internalName="Document_x0020_DescriptorTaxHTField0" ma:taxonomyFieldName="Document_x0020_Descriptor" ma:displayName="Document Descriptor" ma:default="" ma:fieldId="{35b3f8bd-63e5-4113-bd69-a53cfadcaffc}" ma:sspId="d2c701c5-b88a-4c16-88cf-8d06135f52ed" ma:termSetId="af8dd509-42ec-4751-84df-f00dbfe710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6d9c0923ae7485f95fe8a10f40d9332" ma:index="14" ma:taxonomy="true" ma:internalName="f6d9c0923ae7485f95fe8a10f40d9332" ma:taxonomyFieldName="Classification" ma:displayName="Classification" ma:indexed="true" ma:readOnly="false" ma:default="" ma:fieldId="{f6d9c092-3ae7-485f-95fe-8a10f40d9332}" ma:sspId="d2c701c5-b88a-4c16-88cf-8d06135f52ed" ma:termSetId="d8a79ba6-1edd-48fa-968a-73dbd07812c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9F38A5-B61A-4955-B49C-17322963860D" elementFormDefault="qualified">
    <xsd:import namespace="http://schemas.microsoft.com/office/2006/documentManagement/types"/>
    <xsd:import namespace="http://schemas.microsoft.com/office/infopath/2007/PartnerControls"/>
    <xsd:element name="RACS_x0020_ID" ma:index="16" nillable="true" ma:displayName="RACS ID" ma:internalName="RACS_x0020_ID">
      <xsd:complexType>
        <xsd:simpleContent>
          <xsd:extension base="dms:BusinessDataPrimaryField">
            <xsd:attribute name="BdcField" type="xsd:string" fixed="RacsID"/>
            <xsd:attribute name="RelatedFieldWssStaticName" type="xsd:string" fixed="RACS_ID2_ID"/>
            <xsd:attribute name="SecondaryFieldBdcNames" type="xsd:string" fixed="13%20NameFullDesc%203"/>
            <xsd:attribute name="SecondaryFieldsWssStaticNames" type="xsd:string" fixed="40%20RACS%5Fx0020%5FID%5Fx003a%5F%5Fx0020%5FNameFullDesc%203"/>
            <xsd:attribute name="SystemInstance" type="xsd:string" fixed="DEXTER_RACS_ID"/>
            <xsd:attribute name="EntityNamespace" type="xsd:string" fixed="http://rex.surgeons.org"/>
            <xsd:attribute name="EntityName" type="xsd:string" fixed="RACS_ID2"/>
            <xsd:attribute name="RelatedFieldBDCField" type="xsd:string" fixed=""/>
            <xsd:attribute name="Resolved" type="xsd:string" fixed="true"/>
          </xsd:extension>
        </xsd:simple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bb003-b28a-4ae1-9039-621191a6c0d0" elementFormDefault="qualified">
    <xsd:import namespace="http://schemas.microsoft.com/office/2006/documentManagement/types"/>
    <xsd:import namespace="http://schemas.microsoft.com/office/infopath/2007/PartnerControls"/>
    <xsd:element name="Month" ma:index="17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Year" ma:index="18" nillable="true" ma:displayName="Year" ma:default="2012" ma:format="Dropdown" ma:internalName="Year">
      <xsd:simpleType>
        <xsd:restriction base="dms:Choice"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_dlc_DocId" ma:index="1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d2c701c5-b88a-4c16-88cf-8d06135f52ed" ContentTypeId="0x0101002B6F9FCD24CBB346A11AD716787147740C" PreviousValue="false"/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7E070C71-E494-4961-959D-E2A234D8F2F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42F73FF-8915-42AA-A634-B0D9426F4E0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d55afc7-570c-417e-956d-42a7ca38f34f"/>
    <ds:schemaRef ds:uri="http://schemas.microsoft.com/office/2006/metadata/properties"/>
    <ds:schemaRef ds:uri="http://purl.org/dc/elements/1.1/"/>
    <ds:schemaRef ds:uri="http://purl.org/dc/dcmitype/"/>
    <ds:schemaRef ds:uri="f0abb003-b28a-4ae1-9039-621191a6c0d0"/>
    <ds:schemaRef ds:uri="039F38A5-B61A-4955-B49C-17322963860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40730F-D950-439B-841A-534CAA7D346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CC0BE3C-F81E-4A42-A750-CF4E05105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55afc7-570c-417e-956d-42a7ca38f34f"/>
    <ds:schemaRef ds:uri="039F38A5-B61A-4955-B49C-17322963860D"/>
    <ds:schemaRef ds:uri="f0abb003-b28a-4ae1-9039-621191a6c0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365EC99-2C87-49F7-A156-6D1A8D1F00FF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C945AEA9-FC56-40D2-A829-EC2C578D7719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591</Words>
  <Application>Microsoft Office PowerPoint</Application>
  <PresentationFormat>On-screen Show (4:3)</PresentationFormat>
  <Paragraphs>242</Paragraphs>
  <Slides>45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Telemedicine in Orthopaedics</vt:lpstr>
      <vt:lpstr>Declaration</vt:lpstr>
      <vt:lpstr>Small Beginnings?</vt:lpstr>
      <vt:lpstr>‘SWOT’</vt:lpstr>
      <vt:lpstr>‘SWOT’</vt:lpstr>
      <vt:lpstr>‘SWOT’</vt:lpstr>
      <vt:lpstr>‘SWOT’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Opportunities</vt:lpstr>
      <vt:lpstr>BUT…………</vt:lpstr>
      <vt:lpstr>Threats</vt:lpstr>
      <vt:lpstr>Threats</vt:lpstr>
      <vt:lpstr>Threats</vt:lpstr>
      <vt:lpstr>Threats</vt:lpstr>
      <vt:lpstr>Threats</vt:lpstr>
      <vt:lpstr>Threats</vt:lpstr>
      <vt:lpstr>PACS</vt:lpstr>
      <vt:lpstr>PACS</vt:lpstr>
      <vt:lpstr>PACS</vt:lpstr>
      <vt:lpstr>Fracture Clinic</vt:lpstr>
      <vt:lpstr>Fracture Clinic</vt:lpstr>
      <vt:lpstr>Fracture Clinic</vt:lpstr>
      <vt:lpstr>Fracture Clinic</vt:lpstr>
      <vt:lpstr>Tele-health</vt:lpstr>
      <vt:lpstr>PowerPoint Presentation</vt:lpstr>
      <vt:lpstr>PowerPoint Presentation</vt:lpstr>
      <vt:lpstr>Only the Start</vt:lpstr>
      <vt:lpstr>Small Beginnings?</vt:lpstr>
      <vt:lpstr>……Great Start</vt:lpstr>
      <vt:lpstr>……Great Opportunity</vt:lpstr>
      <vt:lpstr>Don’t Waste the Opportunity</vt:lpstr>
      <vt:lpstr>Thankyou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Telemedicine in Orthopaedics</dc:title>
  <dc:creator>John North</dc:creator>
  <cp:lastModifiedBy>Monique Whear</cp:lastModifiedBy>
  <cp:revision>7</cp:revision>
  <dcterms:created xsi:type="dcterms:W3CDTF">2011-11-23T11:06:06Z</dcterms:created>
  <dcterms:modified xsi:type="dcterms:W3CDTF">2012-04-30T01:38:35Z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0x0101002B6F9FCD24CBB346A11AD716787147740C0100D34433011A0F994D87C3407B1391898C</vt:lpwstr>
  </property>
  <property fmtid="{D5CDD505-2E9C-101B-9397-08002B2CF9AE}" pid="3" name="_dlc_DocIdItemGuid">
    <vt:lpwstr>fd9cc11e-17c8-45ad-965a-1846d627fc4c</vt:lpwstr>
  </property>
  <property fmtid="{D5CDD505-2E9C-101B-9397-08002B2CF9AE}" pid="4" name="DivisionDepartment">
    <vt:lpwstr>188;#Fellowship Services Management|29ad6d32-2d58-41c0-88bb-8eaddf17e661</vt:lpwstr>
  </property>
  <property fmtid="{D5CDD505-2E9C-101B-9397-08002B2CF9AE}" pid="5" name="Classification">
    <vt:lpwstr>421;#Policies|5739ff2f-cdaf-49d4-b1bd-87a80e4f48f1</vt:lpwstr>
  </property>
  <property fmtid="{D5CDD505-2E9C-101B-9397-08002B2CF9AE}" pid="6" name="Document Descriptor">
    <vt:lpwstr>187;#Presentation|0098c44c-81be-4a73-89ae-1974a7bba5b9</vt:lpwstr>
  </property>
</Properties>
</file>