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3" r:id="rId18"/>
    <p:sldId id="271" r:id="rId19"/>
    <p:sldId id="272"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p:cViewPr varScale="1">
        <p:scale>
          <a:sx n="60" d="100"/>
          <a:sy n="60" d="100"/>
        </p:scale>
        <p:origin x="96" y="12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AB8303-0711-4EC1-9950-BEBDBE988091}" type="datetimeFigureOut">
              <a:rPr lang="en-US" smtClean="0"/>
              <a:t>7/6/2015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9A24AE-2BD6-47E9-BCA6-36B0747DD55C}" type="slidenum">
              <a:rPr lang="en-US" smtClean="0"/>
              <a:t>‹#›</a:t>
            </a:fld>
            <a:endParaRPr lang="en-US"/>
          </a:p>
        </p:txBody>
      </p:sp>
    </p:spTree>
    <p:extLst>
      <p:ext uri="{BB962C8B-B14F-4D97-AF65-F5344CB8AC3E}">
        <p14:creationId xmlns:p14="http://schemas.microsoft.com/office/powerpoint/2010/main" val="3314986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there are problems with this working, look at https://forums.virtualbox.org/viewtopic.php?t=8069 or https://www.google.com/webhp?sourceid=chrome-instant&amp;ion=1&amp;espv=2&amp;es_th=1&amp;ie=UTF-8#q=virtualbox+flash+drive+mount&amp;tbs=qdr:y</a:t>
            </a:r>
            <a:endParaRPr lang="en-US" dirty="0"/>
          </a:p>
        </p:txBody>
      </p:sp>
      <p:sp>
        <p:nvSpPr>
          <p:cNvPr id="4" name="Slide Number Placeholder 3"/>
          <p:cNvSpPr>
            <a:spLocks noGrp="1"/>
          </p:cNvSpPr>
          <p:nvPr>
            <p:ph type="sldNum" sz="quarter" idx="10"/>
          </p:nvPr>
        </p:nvSpPr>
        <p:spPr/>
        <p:txBody>
          <a:bodyPr/>
          <a:lstStyle/>
          <a:p>
            <a:fld id="{B59A24AE-2BD6-47E9-BCA6-36B0747DD55C}" type="slidenum">
              <a:rPr lang="en-US" smtClean="0"/>
              <a:t>16</a:t>
            </a:fld>
            <a:endParaRPr lang="en-US"/>
          </a:p>
        </p:txBody>
      </p:sp>
    </p:spTree>
    <p:extLst>
      <p:ext uri="{BB962C8B-B14F-4D97-AF65-F5344CB8AC3E}">
        <p14:creationId xmlns:p14="http://schemas.microsoft.com/office/powerpoint/2010/main" val="200160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2EAED09-1A10-45D3-9D59-786EE45F3CDE}" type="datetimeFigureOut">
              <a:rPr lang="en-US" smtClean="0"/>
              <a:t>7/6/2015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2829DF-0720-4247-9D07-33342AE6012C}" type="slidenum">
              <a:rPr lang="en-US" smtClean="0"/>
              <a:t>‹#›</a:t>
            </a:fld>
            <a:endParaRPr lang="en-US"/>
          </a:p>
        </p:txBody>
      </p:sp>
    </p:spTree>
    <p:extLst>
      <p:ext uri="{BB962C8B-B14F-4D97-AF65-F5344CB8AC3E}">
        <p14:creationId xmlns:p14="http://schemas.microsoft.com/office/powerpoint/2010/main" val="35070360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AED09-1A10-45D3-9D59-786EE45F3CDE}" type="datetimeFigureOut">
              <a:rPr lang="en-US" smtClean="0"/>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2829DF-0720-4247-9D07-33342AE6012C}" type="slidenum">
              <a:rPr lang="en-US" smtClean="0"/>
              <a:t>‹#›</a:t>
            </a:fld>
            <a:endParaRPr lang="en-US"/>
          </a:p>
        </p:txBody>
      </p:sp>
    </p:spTree>
    <p:extLst>
      <p:ext uri="{BB962C8B-B14F-4D97-AF65-F5344CB8AC3E}">
        <p14:creationId xmlns:p14="http://schemas.microsoft.com/office/powerpoint/2010/main" val="3923231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AED09-1A10-45D3-9D59-786EE45F3CDE}" type="datetimeFigureOut">
              <a:rPr lang="en-US" smtClean="0"/>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2829DF-0720-4247-9D07-33342AE6012C}" type="slidenum">
              <a:rPr lang="en-US" smtClean="0"/>
              <a:t>‹#›</a:t>
            </a:fld>
            <a:endParaRPr lang="en-US"/>
          </a:p>
        </p:txBody>
      </p:sp>
    </p:spTree>
    <p:extLst>
      <p:ext uri="{BB962C8B-B14F-4D97-AF65-F5344CB8AC3E}">
        <p14:creationId xmlns:p14="http://schemas.microsoft.com/office/powerpoint/2010/main" val="3141758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09599" y="1295401"/>
            <a:ext cx="10970684" cy="1927225"/>
          </a:xfrm>
        </p:spPr>
        <p:txBody>
          <a:bodyPr tIns="0" bIns="0" anchor="b" anchorCtr="0"/>
          <a:lstStyle>
            <a:lvl1pPr>
              <a:defRPr sz="6000">
                <a:solidFill>
                  <a:schemeClr val="bg1"/>
                </a:solidFill>
              </a:defRPr>
            </a:lvl1pPr>
          </a:lstStyle>
          <a:p>
            <a:r>
              <a:rPr lang="en-US" dirty="0" smtClean="0"/>
              <a:t>Click to edit Master title style</a:t>
            </a:r>
            <a:endParaRPr dirty="0"/>
          </a:p>
        </p:txBody>
      </p:sp>
      <p:sp>
        <p:nvSpPr>
          <p:cNvPr id="3" name="Subtitle 2"/>
          <p:cNvSpPr>
            <a:spLocks noGrp="1"/>
          </p:cNvSpPr>
          <p:nvPr>
            <p:ph type="subTitle" idx="1"/>
          </p:nvPr>
        </p:nvSpPr>
        <p:spPr>
          <a:xfrm>
            <a:off x="609599" y="3307976"/>
            <a:ext cx="10970684"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solidFill>
                  <a:prstClr val="black">
                    <a:lumMod val="50000"/>
                    <a:lumOff val="50000"/>
                  </a:prstClr>
                </a:solidFill>
              </a:rPr>
              <a:pPr/>
              <a:t>7/6/2015</a:t>
            </a:fld>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9F2F5E10-5301-4EE6-90D2-A6C4A3F62BED}" type="slidenum">
              <a:rPr lang="en-US" smtClean="0">
                <a:solidFill>
                  <a:prstClr val="black">
                    <a:lumMod val="50000"/>
                    <a:lumOff val="50000"/>
                  </a:prstClr>
                </a:solidFill>
              </a:rPr>
              <a:pPr/>
              <a:t>‹#›</a:t>
            </a:fld>
            <a:endParaRPr lang="en-US">
              <a:solidFill>
                <a:prstClr val="black">
                  <a:lumMod val="50000"/>
                  <a:lumOff val="50000"/>
                </a:prstClr>
              </a:solidFill>
            </a:endParaRPr>
          </a:p>
        </p:txBody>
      </p:sp>
      <p:sp>
        <p:nvSpPr>
          <p:cNvPr id="8" name="TextBox 7"/>
          <p:cNvSpPr txBox="1"/>
          <p:nvPr/>
        </p:nvSpPr>
        <p:spPr>
          <a:xfrm>
            <a:off x="11057091" y="5804647"/>
            <a:ext cx="367088" cy="677108"/>
          </a:xfrm>
          <a:prstGeom prst="rect">
            <a:avLst/>
          </a:prstGeom>
          <a:noFill/>
        </p:spPr>
        <p:txBody>
          <a:bodyPr wrap="none" lIns="0" tIns="0" rIns="0" bIns="0" rtlCol="0">
            <a:spAutoFit/>
          </a:bodyPr>
          <a:lstStyle/>
          <a:p>
            <a:r>
              <a:rPr sz="4400">
                <a:solidFill>
                  <a:srgbClr val="6076B4"/>
                </a:solidFill>
                <a:latin typeface="Wingdings" pitchFamily="2" charset="2"/>
              </a:rPr>
              <a:t>S</a:t>
            </a:r>
          </a:p>
        </p:txBody>
      </p:sp>
    </p:spTree>
    <p:extLst>
      <p:ext uri="{BB962C8B-B14F-4D97-AF65-F5344CB8AC3E}">
        <p14:creationId xmlns:p14="http://schemas.microsoft.com/office/powerpoint/2010/main" val="285509750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solidFill>
                  <a:prstClr val="black">
                    <a:lumMod val="50000"/>
                    <a:lumOff val="50000"/>
                  </a:prstClr>
                </a:solidFill>
              </a:rPr>
              <a:pPr/>
              <a:t>7/6/2015</a:t>
            </a:fld>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9F2F5E10-5301-4EE6-90D2-A6C4A3F62BED}" type="slidenum">
              <a:rPr lang="en-US" smtClean="0">
                <a:solidFill>
                  <a:prstClr val="black">
                    <a:lumMod val="50000"/>
                    <a:lumOff val="50000"/>
                  </a:prstClr>
                </a:solidFill>
              </a: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32357098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236695"/>
            <a:ext cx="85344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35200" y="3609696"/>
            <a:ext cx="69088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solidFill>
                  <a:prstClr val="white"/>
                </a:solidFill>
              </a:rPr>
              <a:pPr/>
              <a:t>7/6/2015</a:t>
            </a:fld>
            <a:endParaRPr lang="en-US">
              <a:solidFill>
                <a:prstClr val="white"/>
              </a:solidFill>
            </a:endParaRPr>
          </a:p>
        </p:txBody>
      </p:sp>
      <p:sp>
        <p:nvSpPr>
          <p:cNvPr id="5" name="Footer Placeholder 4"/>
          <p:cNvSpPr>
            <a:spLocks noGrp="1"/>
          </p:cNvSpPr>
          <p:nvPr>
            <p:ph type="ftr" sz="quarter" idx="11"/>
          </p:nvPr>
        </p:nvSpPr>
        <p:spPr>
          <a:xfrm>
            <a:off x="9651999" y="6356351"/>
            <a:ext cx="1928284" cy="365125"/>
          </a:xfrm>
        </p:spPr>
        <p:txBody>
          <a:bodyPr/>
          <a:lstStyle/>
          <a:p>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solidFill>
                  <a:prstClr val="white"/>
                </a:solidFill>
              </a:rPr>
              <a:pPr/>
              <a:t>‹#›</a:t>
            </a:fld>
            <a:endParaRPr lang="en-US">
              <a:solidFill>
                <a:prstClr val="white"/>
              </a:solidFill>
            </a:endParaRPr>
          </a:p>
        </p:txBody>
      </p:sp>
      <p:sp>
        <p:nvSpPr>
          <p:cNvPr id="8" name="TextBox 7"/>
          <p:cNvSpPr txBox="1"/>
          <p:nvPr/>
        </p:nvSpPr>
        <p:spPr>
          <a:xfrm>
            <a:off x="11057091" y="5804647"/>
            <a:ext cx="367088" cy="677108"/>
          </a:xfrm>
          <a:prstGeom prst="rect">
            <a:avLst/>
          </a:prstGeom>
          <a:noFill/>
        </p:spPr>
        <p:txBody>
          <a:bodyPr wrap="none" lIns="0" tIns="0" rIns="0" bIns="0" rtlCol="0">
            <a:spAutoFit/>
          </a:bodyPr>
          <a:lstStyle/>
          <a:p>
            <a:r>
              <a:rPr sz="4400">
                <a:solidFill>
                  <a:srgbClr val="6076B4"/>
                </a:solidFill>
                <a:latin typeface="Wingdings" pitchFamily="2" charset="2"/>
              </a:rPr>
              <a:t>S</a:t>
            </a:r>
          </a:p>
        </p:txBody>
      </p:sp>
    </p:spTree>
    <p:extLst>
      <p:ext uri="{BB962C8B-B14F-4D97-AF65-F5344CB8AC3E}">
        <p14:creationId xmlns:p14="http://schemas.microsoft.com/office/powerpoint/2010/main" val="3182299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87552" y="2784475"/>
            <a:ext cx="5023104"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6179671" y="2784475"/>
            <a:ext cx="5023104"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solidFill>
                  <a:prstClr val="black">
                    <a:lumMod val="50000"/>
                    <a:lumOff val="50000"/>
                  </a:prstClr>
                </a:solidFill>
              </a:rPr>
              <a:pPr/>
              <a:t>7/6/2015</a:t>
            </a:fld>
            <a:endParaRPr lang="en-US">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en-US">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9F2F5E10-5301-4EE6-90D2-A6C4A3F62BED}" type="slidenum">
              <a:rPr lang="en-US" smtClean="0">
                <a:solidFill>
                  <a:prstClr val="black">
                    <a:lumMod val="50000"/>
                    <a:lumOff val="50000"/>
                  </a:prstClr>
                </a:solidFill>
              </a: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850841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87552" y="2232211"/>
            <a:ext cx="5023104"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87552" y="3160060"/>
            <a:ext cx="5023104"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175437" y="2232211"/>
            <a:ext cx="5023104"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5437" y="3160060"/>
            <a:ext cx="5023104"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79BC7E7-EA8E-4DA7-915E-CC098D9BADCB}" type="datetimeFigureOut">
              <a:rPr lang="en-US" smtClean="0">
                <a:solidFill>
                  <a:prstClr val="black">
                    <a:lumMod val="50000"/>
                    <a:lumOff val="50000"/>
                  </a:prstClr>
                </a:solidFill>
              </a:rPr>
              <a:pPr/>
              <a:t>7/6/2015</a:t>
            </a:fld>
            <a:endParaRPr lang="en-US">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en-US">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9F2F5E10-5301-4EE6-90D2-A6C4A3F62BED}" type="slidenum">
              <a:rPr lang="en-US" smtClean="0">
                <a:solidFill>
                  <a:prstClr val="black">
                    <a:lumMod val="50000"/>
                    <a:lumOff val="50000"/>
                  </a:prstClr>
                </a:solidFill>
              </a: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12659021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16000" y="2784475"/>
            <a:ext cx="10208683"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solidFill>
                  <a:prstClr val="black">
                    <a:lumMod val="50000"/>
                    <a:lumOff val="50000"/>
                  </a:prstClr>
                </a:solidFill>
              </a:rPr>
              <a:pPr/>
              <a:t>7/6/2015</a:t>
            </a:fld>
            <a:endParaRPr lang="en-US">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en-US">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9F2F5E10-5301-4EE6-90D2-A6C4A3F62BED}" type="slidenum">
              <a:rPr lang="en-US" smtClean="0">
                <a:solidFill>
                  <a:prstClr val="black">
                    <a:lumMod val="50000"/>
                    <a:lumOff val="50000"/>
                  </a:prstClr>
                </a:solidFill>
              </a:rPr>
              <a:pPr/>
              <a:t>‹#›</a:t>
            </a:fld>
            <a:endParaRPr lang="en-US">
              <a:solidFill>
                <a:prstClr val="black">
                  <a:lumMod val="50000"/>
                  <a:lumOff val="50000"/>
                </a:prstClr>
              </a:solidFill>
            </a:endParaRPr>
          </a:p>
        </p:txBody>
      </p:sp>
      <p:sp>
        <p:nvSpPr>
          <p:cNvPr id="8" name="Content Placeholder 2"/>
          <p:cNvSpPr>
            <a:spLocks noGrp="1"/>
          </p:cNvSpPr>
          <p:nvPr>
            <p:ph sz="half" idx="13"/>
          </p:nvPr>
        </p:nvSpPr>
        <p:spPr>
          <a:xfrm>
            <a:off x="1016000" y="4497070"/>
            <a:ext cx="10208683"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extLst>
      <p:ext uri="{BB962C8B-B14F-4D97-AF65-F5344CB8AC3E}">
        <p14:creationId xmlns:p14="http://schemas.microsoft.com/office/powerpoint/2010/main" val="37902275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181344" y="2784475"/>
            <a:ext cx="5023104"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solidFill>
                  <a:prstClr val="black">
                    <a:lumMod val="50000"/>
                    <a:lumOff val="50000"/>
                  </a:prstClr>
                </a:solidFill>
              </a:rPr>
              <a:pPr/>
              <a:t>7/6/2015</a:t>
            </a:fld>
            <a:endParaRPr lang="en-US">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en-US">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9F2F5E10-5301-4EE6-90D2-A6C4A3F62BED}" type="slidenum">
              <a:rPr lang="en-US" smtClean="0">
                <a:solidFill>
                  <a:prstClr val="black">
                    <a:lumMod val="50000"/>
                    <a:lumOff val="50000"/>
                  </a:prstClr>
                </a:solidFill>
              </a:rPr>
              <a:pPr/>
              <a:t>‹#›</a:t>
            </a:fld>
            <a:endParaRPr lang="en-US">
              <a:solidFill>
                <a:prstClr val="black">
                  <a:lumMod val="50000"/>
                  <a:lumOff val="50000"/>
                </a:prstClr>
              </a:solidFill>
            </a:endParaRPr>
          </a:p>
        </p:txBody>
      </p:sp>
      <p:sp>
        <p:nvSpPr>
          <p:cNvPr id="8" name="Content Placeholder 2"/>
          <p:cNvSpPr>
            <a:spLocks noGrp="1"/>
          </p:cNvSpPr>
          <p:nvPr>
            <p:ph sz="half" idx="13"/>
          </p:nvPr>
        </p:nvSpPr>
        <p:spPr>
          <a:xfrm>
            <a:off x="6181344" y="4497070"/>
            <a:ext cx="5023104"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987552" y="2784475"/>
            <a:ext cx="5023104"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extLst>
      <p:ext uri="{BB962C8B-B14F-4D97-AF65-F5344CB8AC3E}">
        <p14:creationId xmlns:p14="http://schemas.microsoft.com/office/powerpoint/2010/main" val="22727915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181344" y="2784475"/>
            <a:ext cx="5023104"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solidFill>
                  <a:prstClr val="black">
                    <a:lumMod val="50000"/>
                    <a:lumOff val="50000"/>
                  </a:prstClr>
                </a:solidFill>
              </a:rPr>
              <a:pPr/>
              <a:t>7/6/2015</a:t>
            </a:fld>
            <a:endParaRPr lang="en-US">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en-US">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9F2F5E10-5301-4EE6-90D2-A6C4A3F62BED}" type="slidenum">
              <a:rPr lang="en-US" smtClean="0">
                <a:solidFill>
                  <a:prstClr val="black">
                    <a:lumMod val="50000"/>
                    <a:lumOff val="50000"/>
                  </a:prstClr>
                </a:solidFill>
              </a:rPr>
              <a:pPr/>
              <a:t>‹#›</a:t>
            </a:fld>
            <a:endParaRPr lang="en-US">
              <a:solidFill>
                <a:prstClr val="black">
                  <a:lumMod val="50000"/>
                  <a:lumOff val="50000"/>
                </a:prstClr>
              </a:solidFill>
            </a:endParaRPr>
          </a:p>
        </p:txBody>
      </p:sp>
      <p:sp>
        <p:nvSpPr>
          <p:cNvPr id="8" name="Content Placeholder 2"/>
          <p:cNvSpPr>
            <a:spLocks noGrp="1"/>
          </p:cNvSpPr>
          <p:nvPr>
            <p:ph sz="half" idx="13"/>
          </p:nvPr>
        </p:nvSpPr>
        <p:spPr>
          <a:xfrm>
            <a:off x="6181344" y="4497070"/>
            <a:ext cx="5023104"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986367" y="2784475"/>
            <a:ext cx="5023104"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986367" y="4497070"/>
            <a:ext cx="5023104"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extLst>
      <p:ext uri="{BB962C8B-B14F-4D97-AF65-F5344CB8AC3E}">
        <p14:creationId xmlns:p14="http://schemas.microsoft.com/office/powerpoint/2010/main" val="2437924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AED09-1A10-45D3-9D59-786EE45F3CDE}" type="datetimeFigureOut">
              <a:rPr lang="en-US" smtClean="0"/>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2829DF-0720-4247-9D07-33342AE6012C}" type="slidenum">
              <a:rPr lang="en-US" smtClean="0"/>
              <a:t>‹#›</a:t>
            </a:fld>
            <a:endParaRPr lang="en-US"/>
          </a:p>
        </p:txBody>
      </p:sp>
    </p:spTree>
    <p:extLst>
      <p:ext uri="{BB962C8B-B14F-4D97-AF65-F5344CB8AC3E}">
        <p14:creationId xmlns:p14="http://schemas.microsoft.com/office/powerpoint/2010/main" val="1061030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79BC7E7-EA8E-4DA7-915E-CC098D9BADCB}" type="datetimeFigureOut">
              <a:rPr lang="en-US" smtClean="0">
                <a:solidFill>
                  <a:prstClr val="black">
                    <a:lumMod val="50000"/>
                    <a:lumOff val="50000"/>
                  </a:prstClr>
                </a:solidFill>
              </a:rPr>
              <a:pPr/>
              <a:t>7/6/2015</a:t>
            </a:fld>
            <a:endParaRPr lang="en-US">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en-US">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9F2F5E10-5301-4EE6-90D2-A6C4A3F62BED}" type="slidenum">
              <a:rPr lang="en-US" smtClean="0">
                <a:solidFill>
                  <a:prstClr val="black">
                    <a:lumMod val="50000"/>
                    <a:lumOff val="50000"/>
                  </a:prstClr>
                </a:solidFill>
              </a: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30539369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C7E7-EA8E-4DA7-915E-CC098D9BADCB}" type="datetimeFigureOut">
              <a:rPr lang="en-US" smtClean="0">
                <a:solidFill>
                  <a:prstClr val="black">
                    <a:lumMod val="50000"/>
                    <a:lumOff val="50000"/>
                  </a:prstClr>
                </a:solidFill>
              </a:rPr>
              <a:pPr/>
              <a:t>7/6/2015</a:t>
            </a:fld>
            <a:endParaRPr lang="en-US">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en-US">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9F2F5E10-5301-4EE6-90D2-A6C4A3F62BED}" type="slidenum">
              <a:rPr lang="en-US" smtClean="0">
                <a:solidFill>
                  <a:prstClr val="black">
                    <a:lumMod val="50000"/>
                    <a:lumOff val="50000"/>
                  </a:prstClr>
                </a:solidFill>
              </a: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1554581052"/>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1"/>
            <a:ext cx="4679577"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6705600" y="273051"/>
            <a:ext cx="48768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09600" y="2649071"/>
            <a:ext cx="4679577"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solidFill>
                  <a:prstClr val="white"/>
                </a:solidFill>
              </a:rPr>
              <a:pPr/>
              <a:t>7/6/2015</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9F2F5E10-5301-4EE6-90D2-A6C4A3F62BED}" type="slidenum">
              <a:rPr lang="en-US" smtClean="0">
                <a:solidFill>
                  <a:prstClr val="black">
                    <a:lumMod val="50000"/>
                    <a:lumOff val="50000"/>
                  </a:prstClr>
                </a:solidFill>
              </a: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36933909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35234" y="381001"/>
            <a:ext cx="4847167"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6735234" y="2649071"/>
            <a:ext cx="4847167"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solidFill>
                  <a:prstClr val="white"/>
                </a:solidFill>
              </a:rPr>
              <a:pPr/>
              <a:t>7/6/2015</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9F2F5E10-5301-4EE6-90D2-A6C4A3F62BED}" type="slidenum">
              <a:rPr lang="en-US" smtClean="0">
                <a:solidFill>
                  <a:prstClr val="black">
                    <a:lumMod val="50000"/>
                    <a:lumOff val="50000"/>
                  </a:prstClr>
                </a:solidFill>
              </a:rPr>
              <a:pPr/>
              <a:t>‹#›</a:t>
            </a:fld>
            <a:endParaRPr lang="en-US">
              <a:solidFill>
                <a:prstClr val="black">
                  <a:lumMod val="50000"/>
                  <a:lumOff val="50000"/>
                </a:prstClr>
              </a:solidFill>
            </a:endParaRPr>
          </a:p>
        </p:txBody>
      </p:sp>
      <p:sp>
        <p:nvSpPr>
          <p:cNvPr id="9" name="Picture Placeholder 8"/>
          <p:cNvSpPr>
            <a:spLocks noGrp="1"/>
          </p:cNvSpPr>
          <p:nvPr>
            <p:ph type="pic" sz="quarter" idx="13"/>
          </p:nvPr>
        </p:nvSpPr>
        <p:spPr>
          <a:xfrm>
            <a:off x="304800" y="1143000"/>
            <a:ext cx="56896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Tree>
    <p:extLst>
      <p:ext uri="{BB962C8B-B14F-4D97-AF65-F5344CB8AC3E}">
        <p14:creationId xmlns:p14="http://schemas.microsoft.com/office/powerpoint/2010/main" val="2801773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35234" y="381001"/>
            <a:ext cx="4847167"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6735234" y="2649071"/>
            <a:ext cx="4847167"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solidFill>
                  <a:prstClr val="white"/>
                </a:solidFill>
              </a:rPr>
              <a:pPr/>
              <a:t>7/6/2015</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9F2F5E10-5301-4EE6-90D2-A6C4A3F62BED}" type="slidenum">
              <a:rPr lang="en-US" smtClean="0">
                <a:solidFill>
                  <a:prstClr val="black">
                    <a:lumMod val="50000"/>
                    <a:lumOff val="50000"/>
                  </a:prstClr>
                </a:solidFill>
              </a:rPr>
              <a:pPr/>
              <a:t>‹#›</a:t>
            </a:fld>
            <a:endParaRPr lang="en-US">
              <a:solidFill>
                <a:prstClr val="black">
                  <a:lumMod val="50000"/>
                  <a:lumOff val="50000"/>
                </a:prstClr>
              </a:solidFill>
            </a:endParaRPr>
          </a:p>
        </p:txBody>
      </p:sp>
      <p:sp>
        <p:nvSpPr>
          <p:cNvPr id="9" name="Picture Placeholder 8"/>
          <p:cNvSpPr>
            <a:spLocks noGrp="1"/>
          </p:cNvSpPr>
          <p:nvPr>
            <p:ph type="pic" sz="quarter" idx="13"/>
          </p:nvPr>
        </p:nvSpPr>
        <p:spPr>
          <a:xfrm>
            <a:off x="1320800" y="2590800"/>
            <a:ext cx="46736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
        <p:nvSpPr>
          <p:cNvPr id="8" name="Picture Placeholder 8"/>
          <p:cNvSpPr>
            <a:spLocks noGrp="1"/>
          </p:cNvSpPr>
          <p:nvPr>
            <p:ph type="pic" sz="quarter" idx="14"/>
          </p:nvPr>
        </p:nvSpPr>
        <p:spPr>
          <a:xfrm>
            <a:off x="3306234" y="1260475"/>
            <a:ext cx="1672167"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Drag picture to placeholder or click icon to add</a:t>
            </a:r>
            <a:endParaRPr/>
          </a:p>
        </p:txBody>
      </p:sp>
      <p:sp>
        <p:nvSpPr>
          <p:cNvPr id="10" name="Picture Placeholder 8"/>
          <p:cNvSpPr>
            <a:spLocks noGrp="1"/>
          </p:cNvSpPr>
          <p:nvPr>
            <p:ph type="pic" sz="quarter" idx="15"/>
          </p:nvPr>
        </p:nvSpPr>
        <p:spPr>
          <a:xfrm>
            <a:off x="359834" y="762000"/>
            <a:ext cx="2789767"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Drag picture to placeholder or click icon to add</a:t>
            </a:r>
            <a:endParaRPr/>
          </a:p>
        </p:txBody>
      </p:sp>
    </p:spTree>
    <p:extLst>
      <p:ext uri="{BB962C8B-B14F-4D97-AF65-F5344CB8AC3E}">
        <p14:creationId xmlns:p14="http://schemas.microsoft.com/office/powerpoint/2010/main" val="4832204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609601" y="2568389"/>
            <a:ext cx="10970684" cy="3468875"/>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solidFill>
                  <a:prstClr val="black">
                    <a:lumMod val="50000"/>
                    <a:lumOff val="50000"/>
                  </a:prstClr>
                </a:solidFill>
              </a:rPr>
              <a:pPr/>
              <a:t>7/6/2015</a:t>
            </a:fld>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9F2F5E10-5301-4EE6-90D2-A6C4A3F62BED}" type="slidenum">
              <a:rPr lang="en-US" smtClean="0">
                <a:solidFill>
                  <a:prstClr val="black">
                    <a:lumMod val="50000"/>
                    <a:lumOff val="50000"/>
                  </a:prstClr>
                </a:solidFill>
              </a: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2874709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48800" y="274639"/>
            <a:ext cx="2032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609600" y="416859"/>
            <a:ext cx="8026400" cy="56156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solidFill>
                  <a:prstClr val="black">
                    <a:lumMod val="50000"/>
                    <a:lumOff val="50000"/>
                  </a:prstClr>
                </a:solidFill>
              </a:rPr>
              <a:pPr/>
              <a:t>7/6/2015</a:t>
            </a:fld>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9F2F5E10-5301-4EE6-90D2-A6C4A3F62BED}" type="slidenum">
              <a:rPr lang="en-US" smtClean="0">
                <a:solidFill>
                  <a:prstClr val="black">
                    <a:lumMod val="50000"/>
                    <a:lumOff val="50000"/>
                  </a:prstClr>
                </a:solidFill>
              </a: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10498613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80443" y="345141"/>
            <a:ext cx="10329335" cy="1143000"/>
          </a:xfrm>
        </p:spPr>
        <p:txBody>
          <a:bodyPr/>
          <a:lstStyle>
            <a:lvl1pPr>
              <a:defRPr>
                <a:solidFill>
                  <a:schemeClr val="tx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a:xfrm>
            <a:off x="903110" y="6356351"/>
            <a:ext cx="2551289" cy="365125"/>
          </a:xfrm>
        </p:spPr>
        <p:txBody>
          <a:bodyPr/>
          <a:lstStyle/>
          <a:p>
            <a:fld id="{679BC7E7-EA8E-4DA7-915E-CC098D9BADCB}" type="datetimeFigureOut">
              <a:rPr lang="en-US" smtClean="0">
                <a:solidFill>
                  <a:prstClr val="black">
                    <a:lumMod val="50000"/>
                    <a:lumOff val="50000"/>
                  </a:prstClr>
                </a:solidFill>
              </a:rPr>
              <a:pPr/>
              <a:t>7/6/2015</a:t>
            </a:fld>
            <a:endParaRPr lang="en-US">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en-US">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9F2F5E10-5301-4EE6-90D2-A6C4A3F62BED}" type="slidenum">
              <a:rPr lang="en-US" smtClean="0">
                <a:solidFill>
                  <a:prstClr val="black">
                    <a:lumMod val="50000"/>
                    <a:lumOff val="50000"/>
                  </a:prstClr>
                </a:solidFill>
              </a:rPr>
              <a:pPr/>
              <a:t>‹#›</a:t>
            </a:fld>
            <a:endParaRPr lang="en-US">
              <a:solidFill>
                <a:prstClr val="black">
                  <a:lumMod val="50000"/>
                  <a:lumOff val="50000"/>
                </a:prstClr>
              </a:solidFill>
            </a:endParaRPr>
          </a:p>
        </p:txBody>
      </p:sp>
      <p:sp>
        <p:nvSpPr>
          <p:cNvPr id="8" name="Text Placeholder 7"/>
          <p:cNvSpPr>
            <a:spLocks noGrp="1"/>
          </p:cNvSpPr>
          <p:nvPr>
            <p:ph type="body" sz="quarter" idx="13"/>
          </p:nvPr>
        </p:nvSpPr>
        <p:spPr>
          <a:xfrm>
            <a:off x="2333038" y="1947864"/>
            <a:ext cx="9577447" cy="38941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3020223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9BC7E7-EA8E-4DA7-915E-CC098D9BADCB}" type="datetimeFigureOut">
              <a:rPr lang="en-US" smtClean="0">
                <a:solidFill>
                  <a:prstClr val="black">
                    <a:lumMod val="50000"/>
                    <a:lumOff val="50000"/>
                  </a:prstClr>
                </a:solidFill>
              </a:rPr>
              <a:pPr/>
              <a:t>7/6/2015</a:t>
            </a:fld>
            <a:endParaRPr lang="en-US">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en-US">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9F2F5E10-5301-4EE6-90D2-A6C4A3F62BED}" type="slidenum">
              <a:rPr lang="en-US" smtClean="0">
                <a:solidFill>
                  <a:prstClr val="black">
                    <a:lumMod val="50000"/>
                    <a:lumOff val="50000"/>
                  </a:prstClr>
                </a:solidFill>
              </a: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13659827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AED09-1A10-45D3-9D59-786EE45F3CDE}" type="datetimeFigureOut">
              <a:rPr lang="en-US" smtClean="0"/>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2829DF-0720-4247-9D07-33342AE6012C}" type="slidenum">
              <a:rPr lang="en-US" smtClean="0"/>
              <a:t>‹#›</a:t>
            </a:fld>
            <a:endParaRPr lang="en-US"/>
          </a:p>
        </p:txBody>
      </p:sp>
    </p:spTree>
    <p:extLst>
      <p:ext uri="{BB962C8B-B14F-4D97-AF65-F5344CB8AC3E}">
        <p14:creationId xmlns:p14="http://schemas.microsoft.com/office/powerpoint/2010/main" val="4160719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EAED09-1A10-45D3-9D59-786EE45F3CDE}" type="datetimeFigureOut">
              <a:rPr lang="en-US" smtClean="0"/>
              <a:t>7/6/2015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2829DF-0720-4247-9D07-33342AE6012C}" type="slidenum">
              <a:rPr lang="en-US" smtClean="0"/>
              <a:t>‹#›</a:t>
            </a:fld>
            <a:endParaRPr lang="en-US"/>
          </a:p>
        </p:txBody>
      </p:sp>
    </p:spTree>
    <p:extLst>
      <p:ext uri="{BB962C8B-B14F-4D97-AF65-F5344CB8AC3E}">
        <p14:creationId xmlns:p14="http://schemas.microsoft.com/office/powerpoint/2010/main" val="2549906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EAED09-1A10-45D3-9D59-786EE45F3CDE}" type="datetimeFigureOut">
              <a:rPr lang="en-US" smtClean="0"/>
              <a:t>7/6/2015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2829DF-0720-4247-9D07-33342AE6012C}" type="slidenum">
              <a:rPr lang="en-US" smtClean="0"/>
              <a:t>‹#›</a:t>
            </a:fld>
            <a:endParaRPr lang="en-US"/>
          </a:p>
        </p:txBody>
      </p:sp>
    </p:spTree>
    <p:extLst>
      <p:ext uri="{BB962C8B-B14F-4D97-AF65-F5344CB8AC3E}">
        <p14:creationId xmlns:p14="http://schemas.microsoft.com/office/powerpoint/2010/main" val="3331667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EAED09-1A10-45D3-9D59-786EE45F3CDE}" type="datetimeFigureOut">
              <a:rPr lang="en-US" smtClean="0"/>
              <a:t>7/6/2015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2829DF-0720-4247-9D07-33342AE6012C}" type="slidenum">
              <a:rPr lang="en-US" smtClean="0"/>
              <a:t>‹#›</a:t>
            </a:fld>
            <a:endParaRPr lang="en-US"/>
          </a:p>
        </p:txBody>
      </p:sp>
    </p:spTree>
    <p:extLst>
      <p:ext uri="{BB962C8B-B14F-4D97-AF65-F5344CB8AC3E}">
        <p14:creationId xmlns:p14="http://schemas.microsoft.com/office/powerpoint/2010/main" val="946566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AED09-1A10-45D3-9D59-786EE45F3CDE}" type="datetimeFigureOut">
              <a:rPr lang="en-US" smtClean="0"/>
              <a:t>7/6/2015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2829DF-0720-4247-9D07-33342AE6012C}" type="slidenum">
              <a:rPr lang="en-US" smtClean="0"/>
              <a:t>‹#›</a:t>
            </a:fld>
            <a:endParaRPr lang="en-US"/>
          </a:p>
        </p:txBody>
      </p:sp>
    </p:spTree>
    <p:extLst>
      <p:ext uri="{BB962C8B-B14F-4D97-AF65-F5344CB8AC3E}">
        <p14:creationId xmlns:p14="http://schemas.microsoft.com/office/powerpoint/2010/main" val="2215085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AED09-1A10-45D3-9D59-786EE45F3CDE}" type="datetimeFigureOut">
              <a:rPr lang="en-US" smtClean="0"/>
              <a:t>7/6/2015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2829DF-0720-4247-9D07-33342AE6012C}" type="slidenum">
              <a:rPr lang="en-US" smtClean="0"/>
              <a:t>‹#›</a:t>
            </a:fld>
            <a:endParaRPr lang="en-US"/>
          </a:p>
        </p:txBody>
      </p:sp>
    </p:spTree>
    <p:extLst>
      <p:ext uri="{BB962C8B-B14F-4D97-AF65-F5344CB8AC3E}">
        <p14:creationId xmlns:p14="http://schemas.microsoft.com/office/powerpoint/2010/main" val="67408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AED09-1A10-45D3-9D59-786EE45F3CDE}" type="datetimeFigureOut">
              <a:rPr lang="en-US" smtClean="0"/>
              <a:t>7/6/2015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2829DF-0720-4247-9D07-33342AE6012C}" type="slidenum">
              <a:rPr lang="en-US" smtClean="0"/>
              <a:t>‹#›</a:t>
            </a:fld>
            <a:endParaRPr lang="en-US"/>
          </a:p>
        </p:txBody>
      </p:sp>
    </p:spTree>
    <p:extLst>
      <p:ext uri="{BB962C8B-B14F-4D97-AF65-F5344CB8AC3E}">
        <p14:creationId xmlns:p14="http://schemas.microsoft.com/office/powerpoint/2010/main" val="260075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AED09-1A10-45D3-9D59-786EE45F3CDE}" type="datetimeFigureOut">
              <a:rPr lang="en-US" smtClean="0"/>
              <a:t>7/6/2015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2829DF-0720-4247-9D07-33342AE6012C}" type="slidenum">
              <a:rPr lang="en-US" smtClean="0"/>
              <a:t>‹#›</a:t>
            </a:fld>
            <a:endParaRPr lang="en-US"/>
          </a:p>
        </p:txBody>
      </p:sp>
    </p:spTree>
    <p:extLst>
      <p:ext uri="{BB962C8B-B14F-4D97-AF65-F5344CB8AC3E}">
        <p14:creationId xmlns:p14="http://schemas.microsoft.com/office/powerpoint/2010/main" val="2806332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45141"/>
            <a:ext cx="109728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86367" y="2770095"/>
            <a:ext cx="10217152"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679BC7E7-EA8E-4DA7-915E-CC098D9BADCB}" type="datetimeFigureOut">
              <a:rPr lang="en-US" smtClean="0">
                <a:solidFill>
                  <a:prstClr val="black">
                    <a:lumMod val="50000"/>
                    <a:lumOff val="50000"/>
                  </a:prstClr>
                </a:solidFill>
              </a:rPr>
              <a:pPr/>
              <a:t>7/6/2015</a:t>
            </a:fld>
            <a:endParaRPr lang="en-US">
              <a:solidFill>
                <a:prstClr val="black">
                  <a:lumMod val="50000"/>
                  <a:lumOff val="50000"/>
                </a:prstClr>
              </a:solidFill>
            </a:endParaRPr>
          </a:p>
        </p:txBody>
      </p:sp>
      <p:sp>
        <p:nvSpPr>
          <p:cNvPr id="5" name="Footer Placeholder 4"/>
          <p:cNvSpPr>
            <a:spLocks noGrp="1"/>
          </p:cNvSpPr>
          <p:nvPr>
            <p:ph type="ftr" sz="quarter" idx="3"/>
          </p:nvPr>
        </p:nvSpPr>
        <p:spPr>
          <a:xfrm>
            <a:off x="7719484" y="6356351"/>
            <a:ext cx="3860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solidFill>
                <a:prstClr val="black">
                  <a:lumMod val="50000"/>
                  <a:lumOff val="50000"/>
                </a:prstClr>
              </a:solidFill>
            </a:endParaRPr>
          </a:p>
        </p:txBody>
      </p:sp>
      <p:sp>
        <p:nvSpPr>
          <p:cNvPr id="6" name="Slide Number Placeholder 5"/>
          <p:cNvSpPr>
            <a:spLocks noGrp="1"/>
          </p:cNvSpPr>
          <p:nvPr>
            <p:ph type="sldNum" sz="quarter" idx="4"/>
          </p:nvPr>
        </p:nvSpPr>
        <p:spPr>
          <a:xfrm>
            <a:off x="5740400" y="6356351"/>
            <a:ext cx="7112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solidFill>
                  <a:prstClr val="black">
                    <a:lumMod val="50000"/>
                    <a:lumOff val="50000"/>
                  </a:prstClr>
                </a:solidFill>
              </a: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7641252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hyperlink" Target="http://digital-forensics.sans.org/blog/2009/05/11/a-step-by-step-introduction-to-using-the-autopsy-forensic-browser" TargetMode="Externa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Deletion and Recovery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58983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Recovery</a:t>
            </a:r>
            <a:endParaRPr lang="en-US" dirty="0"/>
          </a:p>
        </p:txBody>
      </p:sp>
      <p:sp>
        <p:nvSpPr>
          <p:cNvPr id="3" name="Content Placeholder 2"/>
          <p:cNvSpPr>
            <a:spLocks noGrp="1"/>
          </p:cNvSpPr>
          <p:nvPr>
            <p:ph idx="1"/>
          </p:nvPr>
        </p:nvSpPr>
        <p:spPr/>
        <p:txBody>
          <a:bodyPr/>
          <a:lstStyle/>
          <a:p>
            <a:r>
              <a:rPr lang="en-US" dirty="0" smtClean="0"/>
              <a:t>Data recovery is used in computer forensics to find data for police, government agencies, etc. to find evidence from perpetrators</a:t>
            </a:r>
          </a:p>
          <a:p>
            <a:r>
              <a:rPr lang="en-US" dirty="0" smtClean="0"/>
              <a:t>Data recovery is used to help normal people who have computer problems and lose data that they need for work or even personal use.</a:t>
            </a:r>
            <a:endParaRPr lang="en-US" dirty="0"/>
          </a:p>
        </p:txBody>
      </p:sp>
    </p:spTree>
    <p:extLst>
      <p:ext uri="{BB962C8B-B14F-4D97-AF65-F5344CB8AC3E}">
        <p14:creationId xmlns:p14="http://schemas.microsoft.com/office/powerpoint/2010/main" val="1537415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Recovery</a:t>
            </a:r>
            <a:endParaRPr lang="en-US" dirty="0"/>
          </a:p>
        </p:txBody>
      </p:sp>
      <p:sp>
        <p:nvSpPr>
          <p:cNvPr id="3" name="Content Placeholder 2"/>
          <p:cNvSpPr>
            <a:spLocks noGrp="1"/>
          </p:cNvSpPr>
          <p:nvPr>
            <p:ph idx="1"/>
          </p:nvPr>
        </p:nvSpPr>
        <p:spPr/>
        <p:txBody>
          <a:bodyPr/>
          <a:lstStyle/>
          <a:p>
            <a:r>
              <a:rPr lang="en-US" dirty="0" smtClean="0"/>
              <a:t>Example 1</a:t>
            </a:r>
          </a:p>
          <a:p>
            <a:pPr lvl="1"/>
            <a:endParaRPr lang="en-US" dirty="0"/>
          </a:p>
          <a:p>
            <a:pPr lvl="1"/>
            <a:r>
              <a:rPr lang="en-US" dirty="0"/>
              <a:t>In the case of McDonald’s from above, all you have to do is use software to restore the pointers to the data, and presto, access to those credit cards and other company info that they thought they deleted.</a:t>
            </a:r>
          </a:p>
          <a:p>
            <a:pPr lvl="1"/>
            <a:endParaRPr lang="en-US" dirty="0"/>
          </a:p>
        </p:txBody>
      </p:sp>
    </p:spTree>
    <p:extLst>
      <p:ext uri="{BB962C8B-B14F-4D97-AF65-F5344CB8AC3E}">
        <p14:creationId xmlns:p14="http://schemas.microsoft.com/office/powerpoint/2010/main" val="3751352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Example 2</a:t>
            </a:r>
          </a:p>
          <a:p>
            <a:pPr lvl="1"/>
            <a:endParaRPr lang="en-US" dirty="0"/>
          </a:p>
          <a:p>
            <a:pPr lvl="1"/>
            <a:r>
              <a:rPr lang="en-US" dirty="0"/>
              <a:t>In the case of Best Buy, you can use software to recover the data, although not all software will do it. You might also have to know the order that they zeroed out and one’d out the hard drive.</a:t>
            </a:r>
          </a:p>
          <a:p>
            <a:pPr lvl="1"/>
            <a:endParaRPr lang="en-US" dirty="0"/>
          </a:p>
        </p:txBody>
      </p:sp>
      <p:sp>
        <p:nvSpPr>
          <p:cNvPr id="4" name="Title 1"/>
          <p:cNvSpPr>
            <a:spLocks noGrp="1"/>
          </p:cNvSpPr>
          <p:nvPr>
            <p:ph type="title"/>
          </p:nvPr>
        </p:nvSpPr>
        <p:spPr/>
        <p:txBody>
          <a:bodyPr/>
          <a:lstStyle/>
          <a:p>
            <a:r>
              <a:rPr lang="en-US" dirty="0" smtClean="0"/>
              <a:t>Data Recovery</a:t>
            </a:r>
            <a:endParaRPr lang="en-US" dirty="0"/>
          </a:p>
        </p:txBody>
      </p:sp>
    </p:spTree>
    <p:extLst>
      <p:ext uri="{BB962C8B-B14F-4D97-AF65-F5344CB8AC3E}">
        <p14:creationId xmlns:p14="http://schemas.microsoft.com/office/powerpoint/2010/main" val="891527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Recovery</a:t>
            </a:r>
            <a:endParaRPr lang="en-US" dirty="0"/>
          </a:p>
        </p:txBody>
      </p:sp>
      <p:sp>
        <p:nvSpPr>
          <p:cNvPr id="3" name="Content Placeholder 2"/>
          <p:cNvSpPr>
            <a:spLocks noGrp="1"/>
          </p:cNvSpPr>
          <p:nvPr>
            <p:ph idx="1"/>
          </p:nvPr>
        </p:nvSpPr>
        <p:spPr/>
        <p:txBody>
          <a:bodyPr/>
          <a:lstStyle/>
          <a:p>
            <a:r>
              <a:rPr lang="en-US" dirty="0" smtClean="0"/>
              <a:t>Example 3</a:t>
            </a:r>
          </a:p>
          <a:p>
            <a:pPr lvl="1"/>
            <a:endParaRPr lang="en-US" dirty="0"/>
          </a:p>
          <a:p>
            <a:pPr lvl="1"/>
            <a:r>
              <a:rPr lang="en-US" dirty="0"/>
              <a:t>In Microsoft’s case, you might not be able to recover the data. There might be a program out there that can do it, but depending on how many times Microsoft did their scrubbing over the data, and how complex they made it, it could be impossible to recover the data. Good job Microsoft!</a:t>
            </a:r>
          </a:p>
          <a:p>
            <a:pPr lvl="1"/>
            <a:endParaRPr lang="en-US" dirty="0"/>
          </a:p>
        </p:txBody>
      </p:sp>
    </p:spTree>
    <p:extLst>
      <p:ext uri="{BB962C8B-B14F-4D97-AF65-F5344CB8AC3E}">
        <p14:creationId xmlns:p14="http://schemas.microsoft.com/office/powerpoint/2010/main" val="4242048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Recovery</a:t>
            </a:r>
            <a:endParaRPr lang="en-US" dirty="0"/>
          </a:p>
        </p:txBody>
      </p:sp>
      <p:sp>
        <p:nvSpPr>
          <p:cNvPr id="3" name="Content Placeholder 2"/>
          <p:cNvSpPr>
            <a:spLocks noGrp="1"/>
          </p:cNvSpPr>
          <p:nvPr>
            <p:ph idx="1"/>
          </p:nvPr>
        </p:nvSpPr>
        <p:spPr/>
        <p:txBody>
          <a:bodyPr/>
          <a:lstStyle/>
          <a:p>
            <a:r>
              <a:rPr lang="en-US" dirty="0" smtClean="0"/>
              <a:t>Example 4</a:t>
            </a:r>
          </a:p>
          <a:p>
            <a:pPr lvl="1"/>
            <a:endParaRPr lang="en-US" dirty="0"/>
          </a:p>
          <a:p>
            <a:pPr lvl="1"/>
            <a:r>
              <a:rPr lang="en-US" dirty="0"/>
              <a:t>In the DOD’s case, recovery is impossible. Not only did they scrub it, they also took it the extra mile and physically destroyed the disc to make sure you couldn’t recover any data from it.</a:t>
            </a:r>
          </a:p>
          <a:p>
            <a:pPr lvl="1"/>
            <a:endParaRPr lang="en-US" dirty="0"/>
          </a:p>
        </p:txBody>
      </p:sp>
    </p:spTree>
    <p:extLst>
      <p:ext uri="{BB962C8B-B14F-4D97-AF65-F5344CB8AC3E}">
        <p14:creationId xmlns:p14="http://schemas.microsoft.com/office/powerpoint/2010/main" val="6134502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Recovery</a:t>
            </a:r>
            <a:endParaRPr lang="en-US" dirty="0"/>
          </a:p>
        </p:txBody>
      </p:sp>
      <p:sp>
        <p:nvSpPr>
          <p:cNvPr id="3" name="Content Placeholder 2"/>
          <p:cNvSpPr>
            <a:spLocks noGrp="1"/>
          </p:cNvSpPr>
          <p:nvPr>
            <p:ph idx="1"/>
          </p:nvPr>
        </p:nvSpPr>
        <p:spPr>
          <a:xfrm>
            <a:off x="986367" y="2438401"/>
            <a:ext cx="10217152" cy="4058652"/>
          </a:xfrm>
        </p:spPr>
        <p:txBody>
          <a:bodyPr>
            <a:normAutofit/>
          </a:bodyPr>
          <a:lstStyle/>
          <a:p>
            <a:r>
              <a:rPr lang="en-US" dirty="0" smtClean="0"/>
              <a:t>Example 5 – recovery software example</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For this example, we will do a step by step through a program called autopsy on kali </a:t>
            </a:r>
            <a:r>
              <a:rPr lang="en-US" sz="2800" dirty="0" err="1" smtClean="0">
                <a:latin typeface="Times New Roman" panose="02020603050405020304" pitchFamily="18" charset="0"/>
                <a:cs typeface="Times New Roman" panose="02020603050405020304" pitchFamily="18" charset="0"/>
              </a:rPr>
              <a:t>linux</a:t>
            </a:r>
            <a:endParaRPr lang="en-US" sz="2800" dirty="0" smtClean="0">
              <a:latin typeface="Times New Roman" panose="02020603050405020304" pitchFamily="18" charset="0"/>
              <a:cs typeface="Times New Roman" panose="02020603050405020304" pitchFamily="18" charset="0"/>
            </a:endParaRPr>
          </a:p>
          <a:p>
            <a:r>
              <a:rPr lang="en-US" sz="2800" dirty="0"/>
              <a:t>1. To start things off, let’s open up a </a:t>
            </a:r>
            <a:r>
              <a:rPr lang="en-US" sz="2800" dirty="0" smtClean="0"/>
              <a:t>puppy </a:t>
            </a:r>
            <a:r>
              <a:rPr lang="en-US" sz="2800" dirty="0" err="1" smtClean="0"/>
              <a:t>linux</a:t>
            </a:r>
            <a:r>
              <a:rPr lang="en-US" sz="2800" dirty="0" smtClean="0"/>
              <a:t> vm </a:t>
            </a:r>
            <a:r>
              <a:rPr lang="en-US" sz="2800" dirty="0"/>
              <a:t>and delete some data (we’ll make 3 files, and delete them in 3 ways, one by just pressing delete after it’s been saved, one by sending it to the recycle bin and then emptying the recycle bin, and one by using a program on the OS called shred).</a:t>
            </a:r>
          </a:p>
          <a:p>
            <a:endParaRPr lang="en-US" dirty="0"/>
          </a:p>
        </p:txBody>
      </p:sp>
    </p:spTree>
    <p:extLst>
      <p:ext uri="{BB962C8B-B14F-4D97-AF65-F5344CB8AC3E}">
        <p14:creationId xmlns:p14="http://schemas.microsoft.com/office/powerpoint/2010/main" val="29583604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Recovery	</a:t>
            </a:r>
            <a:endParaRPr lang="en-US" dirty="0"/>
          </a:p>
        </p:txBody>
      </p:sp>
      <p:sp>
        <p:nvSpPr>
          <p:cNvPr id="3" name="Content Placeholder 2"/>
          <p:cNvSpPr>
            <a:spLocks noGrp="1"/>
          </p:cNvSpPr>
          <p:nvPr>
            <p:ph idx="1"/>
          </p:nvPr>
        </p:nvSpPr>
        <p:spPr>
          <a:xfrm>
            <a:off x="987424" y="2449252"/>
            <a:ext cx="10217152" cy="4240306"/>
          </a:xfrm>
        </p:spPr>
        <p:txBody>
          <a:bodyPr>
            <a:normAutofit fontScale="92500" lnSpcReduction="20000"/>
          </a:bodyPr>
          <a:lstStyle/>
          <a:p>
            <a:r>
              <a:rPr lang="en-US" dirty="0" smtClean="0"/>
              <a:t>Before we continue, we must allow the vm access to the flash drive, follow these steps (after shutting down all </a:t>
            </a:r>
            <a:r>
              <a:rPr lang="en-US" dirty="0" err="1" smtClean="0"/>
              <a:t>vms</a:t>
            </a:r>
            <a:r>
              <a:rPr lang="en-US" dirty="0" smtClean="0"/>
              <a:t>):</a:t>
            </a:r>
            <a:r>
              <a:rPr lang="en-US" dirty="0"/>
              <a:t/>
            </a:r>
            <a:br>
              <a:rPr lang="en-US" dirty="0"/>
            </a:br>
            <a:r>
              <a:rPr lang="en-US" dirty="0"/>
              <a:t/>
            </a:r>
            <a:br>
              <a:rPr lang="en-US" dirty="0"/>
            </a:br>
            <a:r>
              <a:rPr lang="en-US" sz="2400" dirty="0"/>
              <a:t>a</a:t>
            </a:r>
            <a:r>
              <a:rPr lang="en-US" sz="2400" dirty="0" smtClean="0"/>
              <a:t>) </a:t>
            </a:r>
            <a:r>
              <a:rPr lang="en-US" sz="2400" dirty="0"/>
              <a:t>connect the USB drive and get to the settings for your Virtual Machine (remember that you cannot access these settings with the VM it running) </a:t>
            </a:r>
            <a:r>
              <a:rPr lang="en-US" sz="2400" dirty="0" smtClean="0"/>
              <a:t> &lt;-- do this for both kali and puppy </a:t>
            </a:r>
            <a:r>
              <a:rPr lang="en-US" sz="2400" dirty="0" err="1" smtClean="0"/>
              <a:t>linux</a:t>
            </a:r>
            <a:r>
              <a:rPr lang="en-US" sz="2400" dirty="0"/>
              <a:t/>
            </a:r>
            <a:br>
              <a:rPr lang="en-US" sz="2400" dirty="0"/>
            </a:br>
            <a:r>
              <a:rPr lang="en-US" sz="2400" dirty="0"/>
              <a:t/>
            </a:r>
            <a:br>
              <a:rPr lang="en-US" sz="2400" dirty="0"/>
            </a:br>
            <a:r>
              <a:rPr lang="en-US" sz="2400" dirty="0"/>
              <a:t>b</a:t>
            </a:r>
            <a:r>
              <a:rPr lang="en-US" sz="2400" dirty="0" smtClean="0"/>
              <a:t>) </a:t>
            </a:r>
            <a:r>
              <a:rPr lang="en-US" sz="2400" dirty="0"/>
              <a:t>Go to USB and setup a filter for the device: With it connected this is really easy. Just click USB on the left and then the plus sign. Select the device that is not playing nice (for me it was called &lt;something&gt; Atapi-6 bridge). You'll see that the information below is populated. Leave remote to NO and CLICK OK. I left "Enable 2.0 support" checked also. </a:t>
            </a:r>
            <a:r>
              <a:rPr lang="en-US" sz="2400" dirty="0"/>
              <a:t/>
            </a:r>
            <a:br>
              <a:rPr lang="en-US" sz="2400" dirty="0"/>
            </a:br>
            <a:r>
              <a:rPr lang="en-US" sz="2400" dirty="0"/>
              <a:t/>
            </a:r>
            <a:br>
              <a:rPr lang="en-US" sz="2400" dirty="0"/>
            </a:br>
            <a:r>
              <a:rPr lang="en-US" sz="2400" dirty="0"/>
              <a:t>c</a:t>
            </a:r>
            <a:r>
              <a:rPr lang="en-US" sz="2400" dirty="0" smtClean="0"/>
              <a:t>) </a:t>
            </a:r>
            <a:r>
              <a:rPr lang="en-US" sz="2400" dirty="0"/>
              <a:t>boot the VM. After everything is up just unplug and </a:t>
            </a:r>
            <a:r>
              <a:rPr lang="en-US" sz="2400" dirty="0" err="1"/>
              <a:t>replug</a:t>
            </a:r>
            <a:r>
              <a:rPr lang="en-US" sz="2400" dirty="0"/>
              <a:t> the device and VB will grab it before OS X does.</a:t>
            </a:r>
            <a:endParaRPr lang="en-US" sz="2400" dirty="0"/>
          </a:p>
        </p:txBody>
      </p:sp>
    </p:spTree>
    <p:extLst>
      <p:ext uri="{BB962C8B-B14F-4D97-AF65-F5344CB8AC3E}">
        <p14:creationId xmlns:p14="http://schemas.microsoft.com/office/powerpoint/2010/main" val="3934733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Recovery</a:t>
            </a:r>
            <a:endParaRPr lang="en-US" dirty="0"/>
          </a:p>
        </p:txBody>
      </p:sp>
      <p:sp>
        <p:nvSpPr>
          <p:cNvPr id="3" name="Content Placeholder 2"/>
          <p:cNvSpPr>
            <a:spLocks noGrp="1"/>
          </p:cNvSpPr>
          <p:nvPr>
            <p:ph idx="1"/>
          </p:nvPr>
        </p:nvSpPr>
        <p:spPr/>
        <p:txBody>
          <a:bodyPr/>
          <a:lstStyle/>
          <a:p>
            <a:r>
              <a:rPr lang="en-US" sz="2800" dirty="0"/>
              <a:t>2. Ok, now that we’ve deleted all 3, let’s make a backup of this vm so that we can recover the data. First we’ll need to shut down the vm, then we’ll open it back up with a live cd of kali to back up the vm so as to have a copy to recover from. </a:t>
            </a:r>
            <a:r>
              <a:rPr lang="en-US" sz="2800" dirty="0" smtClean="0"/>
              <a:t>(Since we shut down the device to get the flash drive to connect, we should be good.)</a:t>
            </a:r>
            <a:endParaRPr lang="en-US" sz="2800" dirty="0"/>
          </a:p>
          <a:p>
            <a:endParaRPr lang="en-US" dirty="0"/>
          </a:p>
        </p:txBody>
      </p:sp>
    </p:spTree>
    <p:extLst>
      <p:ext uri="{BB962C8B-B14F-4D97-AF65-F5344CB8AC3E}">
        <p14:creationId xmlns:p14="http://schemas.microsoft.com/office/powerpoint/2010/main" val="11266636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Recovery</a:t>
            </a:r>
            <a:endParaRPr lang="en-US" dirty="0"/>
          </a:p>
        </p:txBody>
      </p:sp>
      <p:sp>
        <p:nvSpPr>
          <p:cNvPr id="3" name="Content Placeholder 2"/>
          <p:cNvSpPr>
            <a:spLocks noGrp="1"/>
          </p:cNvSpPr>
          <p:nvPr>
            <p:ph idx="1"/>
          </p:nvPr>
        </p:nvSpPr>
        <p:spPr>
          <a:xfrm>
            <a:off x="609600" y="2566736"/>
            <a:ext cx="10965001" cy="3711159"/>
          </a:xfrm>
        </p:spPr>
        <p:txBody>
          <a:bodyPr>
            <a:normAutofit lnSpcReduction="10000"/>
          </a:bodyPr>
          <a:lstStyle/>
          <a:p>
            <a:r>
              <a:rPr lang="en-US" sz="2400" dirty="0"/>
              <a:t>3. Now that we have our backup, let’s boot up into kali and start the recovery process. </a:t>
            </a:r>
          </a:p>
          <a:p>
            <a:pPr lvl="2"/>
            <a:r>
              <a:rPr lang="en-US" sz="2400" dirty="0"/>
              <a:t>Once kali has booted up, go to Applications -&gt; Kali Linux -&gt; Forensics -&gt; Digital Forensics -&gt; autopsy. </a:t>
            </a:r>
          </a:p>
          <a:p>
            <a:pPr lvl="2"/>
            <a:r>
              <a:rPr lang="en-US" sz="2400" dirty="0"/>
              <a:t>After clicking that, a terminal window pops up. Right click the link in there, and tell it to open link, which opens a browser with the program running. </a:t>
            </a:r>
          </a:p>
          <a:p>
            <a:pPr lvl="2"/>
            <a:r>
              <a:rPr lang="en-US" sz="2400" dirty="0"/>
              <a:t>Next, follow the steps on this website to create a new case: </a:t>
            </a:r>
            <a:r>
              <a:rPr lang="en-US" sz="2400" u="sng" dirty="0">
                <a:hlinkClick r:id="rId2"/>
              </a:rPr>
              <a:t>http://digital-forensics.sans.org/blog/2009/05/11/a-step-by-step-introduction-to-using-the-autopsy-forensic-browser</a:t>
            </a:r>
            <a:r>
              <a:rPr lang="en-US" sz="2400" dirty="0"/>
              <a:t> </a:t>
            </a:r>
          </a:p>
          <a:p>
            <a:endParaRPr lang="en-US" dirty="0"/>
          </a:p>
        </p:txBody>
      </p:sp>
    </p:spTree>
    <p:extLst>
      <p:ext uri="{BB962C8B-B14F-4D97-AF65-F5344CB8AC3E}">
        <p14:creationId xmlns:p14="http://schemas.microsoft.com/office/powerpoint/2010/main" val="3096502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Recovery</a:t>
            </a:r>
            <a:endParaRPr lang="en-US" dirty="0"/>
          </a:p>
        </p:txBody>
      </p:sp>
      <p:sp>
        <p:nvSpPr>
          <p:cNvPr id="3" name="Content Placeholder 2"/>
          <p:cNvSpPr>
            <a:spLocks noGrp="1"/>
          </p:cNvSpPr>
          <p:nvPr>
            <p:ph idx="1"/>
          </p:nvPr>
        </p:nvSpPr>
        <p:spPr>
          <a:xfrm>
            <a:off x="987424" y="2401127"/>
            <a:ext cx="10217152" cy="4128010"/>
          </a:xfrm>
        </p:spPr>
        <p:txBody>
          <a:bodyPr/>
          <a:lstStyle/>
          <a:p>
            <a:r>
              <a:rPr lang="en-US" dirty="0" smtClean="0"/>
              <a:t>Group Data Recovery Activity</a:t>
            </a:r>
          </a:p>
          <a:p>
            <a:pPr lvl="1"/>
            <a:endParaRPr lang="en-US" dirty="0"/>
          </a:p>
          <a:p>
            <a:pPr lvl="1"/>
            <a:r>
              <a:rPr lang="en-US" sz="2400" dirty="0" smtClean="0">
                <a:latin typeface="Times New Roman" panose="02020603050405020304" pitchFamily="18" charset="0"/>
                <a:cs typeface="Times New Roman" panose="02020603050405020304" pitchFamily="18" charset="0"/>
              </a:rPr>
              <a:t>Ok, now that we’ve had a step by step on how to do autopsy, let’s get your groups to recover the data you deleted earlier.</a:t>
            </a:r>
          </a:p>
          <a:p>
            <a:pPr lvl="1"/>
            <a:r>
              <a:rPr lang="en-US" sz="2400" dirty="0" smtClean="0">
                <a:latin typeface="Times New Roman" panose="02020603050405020304" pitchFamily="18" charset="0"/>
                <a:cs typeface="Times New Roman" panose="02020603050405020304" pitchFamily="18" charset="0"/>
              </a:rPr>
              <a:t>Going through the steps from the example, back up the puppy </a:t>
            </a:r>
            <a:r>
              <a:rPr lang="en-US" sz="2400" dirty="0" err="1" smtClean="0">
                <a:latin typeface="Times New Roman" panose="02020603050405020304" pitchFamily="18" charset="0"/>
                <a:cs typeface="Times New Roman" panose="02020603050405020304" pitchFamily="18" charset="0"/>
              </a:rPr>
              <a:t>linux</a:t>
            </a:r>
            <a:r>
              <a:rPr lang="en-US" sz="2400" dirty="0" smtClean="0">
                <a:latin typeface="Times New Roman" panose="02020603050405020304" pitchFamily="18" charset="0"/>
                <a:cs typeface="Times New Roman" panose="02020603050405020304" pitchFamily="18" charset="0"/>
              </a:rPr>
              <a:t> vm, then open a case in autopsy and see if you can recover the data.</a:t>
            </a:r>
          </a:p>
          <a:p>
            <a:pPr lvl="1"/>
            <a:r>
              <a:rPr lang="en-US" sz="2400" dirty="0" smtClean="0">
                <a:latin typeface="Times New Roman" panose="02020603050405020304" pitchFamily="18" charset="0"/>
                <a:cs typeface="Times New Roman" panose="02020603050405020304" pitchFamily="18" charset="0"/>
              </a:rPr>
              <a:t>List which of the 3 you can get and which you can’t.</a:t>
            </a:r>
          </a:p>
          <a:p>
            <a:pPr lvl="1"/>
            <a:r>
              <a:rPr lang="en-US" sz="2400" dirty="0" smtClean="0">
                <a:latin typeface="Times New Roman" panose="02020603050405020304" pitchFamily="18" charset="0"/>
                <a:cs typeface="Times New Roman" panose="02020603050405020304" pitchFamily="18" charset="0"/>
              </a:rPr>
              <a:t>After all groups are done, we’ll discuss which we could get and which we couldn’t get.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1806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Deletion</a:t>
            </a:r>
            <a:endParaRPr lang="en-US" dirty="0"/>
          </a:p>
        </p:txBody>
      </p:sp>
      <p:sp>
        <p:nvSpPr>
          <p:cNvPr id="3" name="Text Placeholder 2"/>
          <p:cNvSpPr>
            <a:spLocks noGrp="1"/>
          </p:cNvSpPr>
          <p:nvPr>
            <p:ph idx="1"/>
          </p:nvPr>
        </p:nvSpPr>
        <p:spPr>
          <a:xfrm>
            <a:off x="2263775" y="2770094"/>
            <a:ext cx="5252450" cy="3640980"/>
          </a:xfrm>
        </p:spPr>
        <p:txBody>
          <a:bodyPr>
            <a:normAutofit/>
          </a:bodyPr>
          <a:lstStyle/>
          <a:p>
            <a:r>
              <a:rPr lang="en-US" dirty="0" smtClean="0"/>
              <a:t>What does data deletion mean in your own words?</a:t>
            </a:r>
          </a:p>
          <a:p>
            <a:endParaRPr lang="en-US" dirty="0" smtClean="0"/>
          </a:p>
          <a:p>
            <a:pPr marL="0" indent="0">
              <a:buNone/>
            </a:pPr>
            <a:endParaRPr lang="en-US" dirty="0" smtClean="0"/>
          </a:p>
        </p:txBody>
      </p:sp>
    </p:spTree>
    <p:extLst>
      <p:ext uri="{BB962C8B-B14F-4D97-AF65-F5344CB8AC3E}">
        <p14:creationId xmlns:p14="http://schemas.microsoft.com/office/powerpoint/2010/main" val="3061526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6367" y="2770096"/>
            <a:ext cx="10217152" cy="1288558"/>
          </a:xfrm>
        </p:spPr>
        <p:txBody>
          <a:bodyPr>
            <a:normAutofit/>
          </a:bodyPr>
          <a:lstStyle/>
          <a:p>
            <a:r>
              <a:rPr lang="en-US" dirty="0" smtClean="0"/>
              <a:t>Data erasing - </a:t>
            </a:r>
            <a:r>
              <a:rPr lang="en-US" dirty="0"/>
              <a:t>a method of overwriting the data on a hard disk or other digital device. </a:t>
            </a:r>
            <a:endParaRPr lang="en-US" dirty="0" smtClean="0"/>
          </a:p>
        </p:txBody>
      </p:sp>
      <p:sp>
        <p:nvSpPr>
          <p:cNvPr id="4" name="Title 1"/>
          <p:cNvSpPr>
            <a:spLocks noGrp="1"/>
          </p:cNvSpPr>
          <p:nvPr>
            <p:ph type="title"/>
          </p:nvPr>
        </p:nvSpPr>
        <p:spPr/>
        <p:txBody>
          <a:bodyPr/>
          <a:lstStyle/>
          <a:p>
            <a:r>
              <a:rPr lang="en-US" dirty="0" smtClean="0"/>
              <a:t>Data Deletion</a:t>
            </a:r>
            <a:endParaRPr lang="en-US" dirty="0"/>
          </a:p>
        </p:txBody>
      </p:sp>
      <p:sp>
        <p:nvSpPr>
          <p:cNvPr id="5" name="Content Placeholder 2"/>
          <p:cNvSpPr txBox="1">
            <a:spLocks/>
          </p:cNvSpPr>
          <p:nvPr/>
        </p:nvSpPr>
        <p:spPr>
          <a:xfrm>
            <a:off x="986367" y="4058654"/>
            <a:ext cx="10217152" cy="1281955"/>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a:lstStyle>
          <a:p>
            <a:r>
              <a:rPr lang="en-US" dirty="0" smtClean="0"/>
              <a:t>There are different levels of deletion, ranging from pressing the delete button or sticking something in the recycle bin to physically destroying the disk.</a:t>
            </a:r>
            <a:endParaRPr lang="en-US" dirty="0"/>
          </a:p>
        </p:txBody>
      </p:sp>
    </p:spTree>
    <p:extLst>
      <p:ext uri="{BB962C8B-B14F-4D97-AF65-F5344CB8AC3E}">
        <p14:creationId xmlns:p14="http://schemas.microsoft.com/office/powerpoint/2010/main" val="166829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6367" y="2770095"/>
            <a:ext cx="10217152" cy="2876725"/>
          </a:xfrm>
        </p:spPr>
        <p:txBody>
          <a:bodyPr>
            <a:normAutofit/>
          </a:bodyPr>
          <a:lstStyle/>
          <a:p>
            <a:r>
              <a:rPr lang="en-US" dirty="0" smtClean="0"/>
              <a:t>Example 1</a:t>
            </a:r>
          </a:p>
          <a:p>
            <a:endParaRPr lang="en-US" dirty="0" smtClean="0"/>
          </a:p>
          <a:p>
            <a:pPr lvl="1"/>
            <a:r>
              <a:rPr lang="en-US" dirty="0"/>
              <a:t>McDonald’s wants to throw out an old register hard drive, so they decide that all they have to do is throw everything into the recycle bin on it and click delete. Is this a true way to delete </a:t>
            </a:r>
            <a:r>
              <a:rPr lang="en-US" dirty="0" smtClean="0"/>
              <a:t>data (and a secure way), </a:t>
            </a:r>
            <a:r>
              <a:rPr lang="en-US" dirty="0"/>
              <a:t>or can someone get the hard drive and get the data back? </a:t>
            </a:r>
            <a:endParaRPr lang="en-US" dirty="0"/>
          </a:p>
        </p:txBody>
      </p:sp>
      <p:sp>
        <p:nvSpPr>
          <p:cNvPr id="4" name="Title 1"/>
          <p:cNvSpPr>
            <a:spLocks noGrp="1"/>
          </p:cNvSpPr>
          <p:nvPr>
            <p:ph type="title"/>
          </p:nvPr>
        </p:nvSpPr>
        <p:spPr/>
        <p:txBody>
          <a:bodyPr/>
          <a:lstStyle/>
          <a:p>
            <a:r>
              <a:rPr lang="en-US" dirty="0" smtClean="0"/>
              <a:t>Data Deletion</a:t>
            </a:r>
            <a:endParaRPr lang="en-US" dirty="0"/>
          </a:p>
        </p:txBody>
      </p:sp>
    </p:spTree>
    <p:extLst>
      <p:ext uri="{BB962C8B-B14F-4D97-AF65-F5344CB8AC3E}">
        <p14:creationId xmlns:p14="http://schemas.microsoft.com/office/powerpoint/2010/main" val="4142470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Example 2</a:t>
            </a:r>
          </a:p>
          <a:p>
            <a:endParaRPr lang="en-US" dirty="0" smtClean="0"/>
          </a:p>
          <a:p>
            <a:pPr lvl="1"/>
            <a:r>
              <a:rPr lang="en-US" dirty="0" smtClean="0"/>
              <a:t>Best </a:t>
            </a:r>
            <a:r>
              <a:rPr lang="en-US" dirty="0"/>
              <a:t>Buy wants to throw out some old hard drives of their own, so they decide to step it up a notch. They don’t use the recycle bin and the delete button, rather they decide that they will just change all the 1s to 0s and 0s to 1s. Is this a true way to delete </a:t>
            </a:r>
            <a:r>
              <a:rPr lang="en-US" dirty="0" smtClean="0"/>
              <a:t>data (and secure way), or can someone get data from it? </a:t>
            </a:r>
            <a:endParaRPr lang="en-US" dirty="0"/>
          </a:p>
        </p:txBody>
      </p:sp>
      <p:sp>
        <p:nvSpPr>
          <p:cNvPr id="4" name="Title 1"/>
          <p:cNvSpPr>
            <a:spLocks noGrp="1"/>
          </p:cNvSpPr>
          <p:nvPr>
            <p:ph type="title"/>
          </p:nvPr>
        </p:nvSpPr>
        <p:spPr/>
        <p:txBody>
          <a:bodyPr/>
          <a:lstStyle/>
          <a:p>
            <a:r>
              <a:rPr lang="en-US" dirty="0" smtClean="0"/>
              <a:t>Data Deletion</a:t>
            </a:r>
            <a:endParaRPr lang="en-US" dirty="0"/>
          </a:p>
        </p:txBody>
      </p:sp>
    </p:spTree>
    <p:extLst>
      <p:ext uri="{BB962C8B-B14F-4D97-AF65-F5344CB8AC3E}">
        <p14:creationId xmlns:p14="http://schemas.microsoft.com/office/powerpoint/2010/main" val="3586632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Example 3</a:t>
            </a:r>
          </a:p>
          <a:p>
            <a:endParaRPr lang="en-US" dirty="0" smtClean="0"/>
          </a:p>
          <a:p>
            <a:pPr lvl="1"/>
            <a:r>
              <a:rPr lang="en-US" dirty="0"/>
              <a:t>Microsoft wants to throw out some hard drives themselves, so they decide that instead of the previous methods, they will do a full disk overwrite. Is this a true way to delete </a:t>
            </a:r>
            <a:r>
              <a:rPr lang="en-US" dirty="0" smtClean="0"/>
              <a:t>data (and secure way)? </a:t>
            </a:r>
            <a:endParaRPr lang="en-US" dirty="0"/>
          </a:p>
        </p:txBody>
      </p:sp>
      <p:sp>
        <p:nvSpPr>
          <p:cNvPr id="4" name="Title 1"/>
          <p:cNvSpPr>
            <a:spLocks noGrp="1"/>
          </p:cNvSpPr>
          <p:nvPr>
            <p:ph type="title"/>
          </p:nvPr>
        </p:nvSpPr>
        <p:spPr/>
        <p:txBody>
          <a:bodyPr/>
          <a:lstStyle/>
          <a:p>
            <a:r>
              <a:rPr lang="en-US" dirty="0" smtClean="0"/>
              <a:t>Data Deletion</a:t>
            </a:r>
            <a:endParaRPr lang="en-US" dirty="0"/>
          </a:p>
        </p:txBody>
      </p:sp>
    </p:spTree>
    <p:extLst>
      <p:ext uri="{BB962C8B-B14F-4D97-AF65-F5344CB8AC3E}">
        <p14:creationId xmlns:p14="http://schemas.microsoft.com/office/powerpoint/2010/main" val="1371265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Example 4</a:t>
            </a:r>
          </a:p>
          <a:p>
            <a:endParaRPr lang="en-US" dirty="0" smtClean="0"/>
          </a:p>
          <a:p>
            <a:pPr lvl="1"/>
            <a:r>
              <a:rPr lang="en-US" dirty="0"/>
              <a:t>The DOD wants to get rid of some hard drives, so it takes it one step further. After doing all the wipes like Microsoft, they damage the disc in some way to make it totally unrecoverable. For example, they may take the discs to a high powered magnet or just simply take a powered screwdriver to it and put holes in it. Is this a true way to delete </a:t>
            </a:r>
            <a:r>
              <a:rPr lang="en-US" dirty="0" smtClean="0"/>
              <a:t>data (and secure way)?</a:t>
            </a:r>
            <a:endParaRPr lang="en-US" dirty="0"/>
          </a:p>
        </p:txBody>
      </p:sp>
      <p:sp>
        <p:nvSpPr>
          <p:cNvPr id="4" name="Title 1"/>
          <p:cNvSpPr>
            <a:spLocks noGrp="1"/>
          </p:cNvSpPr>
          <p:nvPr>
            <p:ph type="title"/>
          </p:nvPr>
        </p:nvSpPr>
        <p:spPr/>
        <p:txBody>
          <a:bodyPr/>
          <a:lstStyle/>
          <a:p>
            <a:r>
              <a:rPr lang="en-US" dirty="0" smtClean="0"/>
              <a:t>Data Deletion</a:t>
            </a:r>
            <a:endParaRPr lang="en-US" dirty="0"/>
          </a:p>
        </p:txBody>
      </p:sp>
    </p:spTree>
    <p:extLst>
      <p:ext uri="{BB962C8B-B14F-4D97-AF65-F5344CB8AC3E}">
        <p14:creationId xmlns:p14="http://schemas.microsoft.com/office/powerpoint/2010/main" val="2015102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6367" y="2770095"/>
            <a:ext cx="10217152" cy="3678831"/>
          </a:xfrm>
        </p:spPr>
        <p:txBody>
          <a:bodyPr>
            <a:normAutofit lnSpcReduction="10000"/>
          </a:bodyPr>
          <a:lstStyle/>
          <a:p>
            <a:r>
              <a:rPr lang="en-US" dirty="0" smtClean="0"/>
              <a:t>Data Deletion Activity</a:t>
            </a:r>
          </a:p>
          <a:p>
            <a:pPr lvl="1"/>
            <a:r>
              <a:rPr lang="en-US" dirty="0" smtClean="0"/>
              <a:t>For this activity, let’s explore the different ways to delete data.</a:t>
            </a:r>
          </a:p>
          <a:p>
            <a:pPr lvl="1"/>
            <a:r>
              <a:rPr lang="en-US" dirty="0" smtClean="0"/>
              <a:t>You can do this by yourself or in groups.</a:t>
            </a:r>
          </a:p>
          <a:p>
            <a:pPr lvl="1"/>
            <a:endParaRPr lang="en-US" dirty="0"/>
          </a:p>
          <a:p>
            <a:pPr lvl="1"/>
            <a:r>
              <a:rPr lang="en-US" dirty="0" smtClean="0"/>
              <a:t>Create 3 different text files, and add 1-2 sentences in each. Name each one differently.</a:t>
            </a:r>
          </a:p>
          <a:p>
            <a:pPr lvl="1"/>
            <a:r>
              <a:rPr lang="en-US" dirty="0" smtClean="0"/>
              <a:t>After you have saved each file, delete each one in one of the 3 ways: </a:t>
            </a:r>
          </a:p>
          <a:p>
            <a:pPr lvl="2"/>
            <a:r>
              <a:rPr lang="en-US" dirty="0" smtClean="0"/>
              <a:t>Delete it with the delete button</a:t>
            </a:r>
          </a:p>
          <a:p>
            <a:pPr lvl="2"/>
            <a:r>
              <a:rPr lang="en-US" dirty="0" smtClean="0"/>
              <a:t>Stick it in the recycle bin and empty it</a:t>
            </a:r>
          </a:p>
          <a:p>
            <a:pPr lvl="2"/>
            <a:r>
              <a:rPr lang="en-US" dirty="0" smtClean="0"/>
              <a:t>Use a program to ‘secure’ delete it</a:t>
            </a:r>
          </a:p>
        </p:txBody>
      </p:sp>
      <p:sp>
        <p:nvSpPr>
          <p:cNvPr id="4" name="Title 1"/>
          <p:cNvSpPr>
            <a:spLocks noGrp="1"/>
          </p:cNvSpPr>
          <p:nvPr>
            <p:ph type="title"/>
          </p:nvPr>
        </p:nvSpPr>
        <p:spPr/>
        <p:txBody>
          <a:bodyPr/>
          <a:lstStyle/>
          <a:p>
            <a:r>
              <a:rPr lang="en-US" dirty="0" smtClean="0"/>
              <a:t>Data Deletion</a:t>
            </a:r>
            <a:endParaRPr lang="en-US" dirty="0"/>
          </a:p>
        </p:txBody>
      </p:sp>
    </p:spTree>
    <p:extLst>
      <p:ext uri="{BB962C8B-B14F-4D97-AF65-F5344CB8AC3E}">
        <p14:creationId xmlns:p14="http://schemas.microsoft.com/office/powerpoint/2010/main" val="3654554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Recovery</a:t>
            </a:r>
            <a:endParaRPr lang="en-US" dirty="0"/>
          </a:p>
        </p:txBody>
      </p:sp>
      <p:sp>
        <p:nvSpPr>
          <p:cNvPr id="3" name="Content Placeholder 2"/>
          <p:cNvSpPr>
            <a:spLocks noGrp="1"/>
          </p:cNvSpPr>
          <p:nvPr>
            <p:ph idx="1"/>
          </p:nvPr>
        </p:nvSpPr>
        <p:spPr>
          <a:xfrm>
            <a:off x="986367" y="2770095"/>
            <a:ext cx="10217152" cy="1497105"/>
          </a:xfrm>
        </p:spPr>
        <p:txBody>
          <a:bodyPr/>
          <a:lstStyle/>
          <a:p>
            <a:r>
              <a:rPr lang="en-US" dirty="0" smtClean="0"/>
              <a:t>Data recovery - </a:t>
            </a:r>
            <a:r>
              <a:rPr lang="en-US" dirty="0"/>
              <a:t>the process of getting data back from damaged, corrupted, deleted, or inaccessible storage devices. </a:t>
            </a:r>
            <a:endParaRPr lang="en-US" dirty="0" smtClean="0"/>
          </a:p>
          <a:p>
            <a:endParaRPr lang="en-US" dirty="0"/>
          </a:p>
          <a:p>
            <a:endParaRPr lang="en-US" dirty="0"/>
          </a:p>
        </p:txBody>
      </p:sp>
      <p:sp>
        <p:nvSpPr>
          <p:cNvPr id="4" name="Content Placeholder 2"/>
          <p:cNvSpPr txBox="1">
            <a:spLocks/>
          </p:cNvSpPr>
          <p:nvPr/>
        </p:nvSpPr>
        <p:spPr>
          <a:xfrm>
            <a:off x="986367" y="4267200"/>
            <a:ext cx="10217152" cy="1941095"/>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a:lstStyle>
          <a:p>
            <a:r>
              <a:rPr lang="en-US" dirty="0" smtClean="0"/>
              <a:t>Places it’s used/needed:</a:t>
            </a:r>
          </a:p>
          <a:p>
            <a:pPr lvl="1"/>
            <a:r>
              <a:rPr lang="en-US" dirty="0" smtClean="0"/>
              <a:t>Deleted data, both accidental and </a:t>
            </a:r>
            <a:r>
              <a:rPr lang="en-US" dirty="0" err="1" smtClean="0"/>
              <a:t>inteninal</a:t>
            </a:r>
            <a:endParaRPr lang="en-US" dirty="0" smtClean="0"/>
          </a:p>
          <a:p>
            <a:pPr lvl="1"/>
            <a:r>
              <a:rPr lang="en-US" dirty="0" smtClean="0"/>
              <a:t>Disc failure or computer failure</a:t>
            </a:r>
          </a:p>
          <a:p>
            <a:pPr lvl="1"/>
            <a:r>
              <a:rPr lang="en-US" dirty="0" smtClean="0"/>
              <a:t>Power failure causes data corruption</a:t>
            </a:r>
          </a:p>
          <a:p>
            <a:endParaRPr lang="en-US" dirty="0" smtClean="0"/>
          </a:p>
          <a:p>
            <a:endParaRPr lang="en-US" dirty="0"/>
          </a:p>
        </p:txBody>
      </p:sp>
    </p:spTree>
    <p:extLst>
      <p:ext uri="{BB962C8B-B14F-4D97-AF65-F5344CB8AC3E}">
        <p14:creationId xmlns:p14="http://schemas.microsoft.com/office/powerpoint/2010/main" val="402431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NGR1110">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1126</Words>
  <Application>Microsoft Office PowerPoint</Application>
  <PresentationFormat>Widescreen</PresentationFormat>
  <Paragraphs>79</Paragraphs>
  <Slides>19</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Times New Roman</vt:lpstr>
      <vt:lpstr>Wingdings</vt:lpstr>
      <vt:lpstr>Office Theme</vt:lpstr>
      <vt:lpstr>ENGR1110</vt:lpstr>
      <vt:lpstr>Data Deletion and Recovery</vt:lpstr>
      <vt:lpstr>Data Deletion</vt:lpstr>
      <vt:lpstr>Data Deletion</vt:lpstr>
      <vt:lpstr>Data Deletion</vt:lpstr>
      <vt:lpstr>Data Deletion</vt:lpstr>
      <vt:lpstr>Data Deletion</vt:lpstr>
      <vt:lpstr>Data Deletion</vt:lpstr>
      <vt:lpstr>Data Deletion</vt:lpstr>
      <vt:lpstr>Data Recovery</vt:lpstr>
      <vt:lpstr>Data Recovery</vt:lpstr>
      <vt:lpstr>Data Recovery</vt:lpstr>
      <vt:lpstr>Data Recovery</vt:lpstr>
      <vt:lpstr>Data Recovery</vt:lpstr>
      <vt:lpstr>Data Recovery</vt:lpstr>
      <vt:lpstr>Data Recovery</vt:lpstr>
      <vt:lpstr>Data Recovery </vt:lpstr>
      <vt:lpstr>Data Recovery</vt:lpstr>
      <vt:lpstr>Data Recovery</vt:lpstr>
      <vt:lpstr>Data Recovery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Deletion and Recovery</dc:title>
  <dc:creator>darksithis002</dc:creator>
  <cp:lastModifiedBy>darksithis002</cp:lastModifiedBy>
  <cp:revision>16</cp:revision>
  <dcterms:created xsi:type="dcterms:W3CDTF">2015-07-06T15:11:44Z</dcterms:created>
  <dcterms:modified xsi:type="dcterms:W3CDTF">2015-07-06T19:20:47Z</dcterms:modified>
</cp:coreProperties>
</file>