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5986" autoAdjust="0"/>
  </p:normalViewPr>
  <p:slideViewPr>
    <p:cSldViewPr>
      <p:cViewPr varScale="1">
        <p:scale>
          <a:sx n="40" d="100"/>
          <a:sy n="40" d="100"/>
        </p:scale>
        <p:origin x="-22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789D8-BE40-44D6-9807-9C54E94723BA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25BC5-3221-400C-9F4A-0B0A15045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Replication – store some portion of the data on multiple production</a:t>
            </a:r>
            <a:r>
              <a:rPr lang="en-US" baseline="0" dirty="0" smtClean="0"/>
              <a:t> database. </a:t>
            </a:r>
          </a:p>
          <a:p>
            <a:r>
              <a:rPr lang="en-US" baseline="0" dirty="0" smtClean="0"/>
              <a:t>	Replicas helps in load sharing.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Duplication – copy a database to another server. </a:t>
            </a:r>
          </a:p>
          <a:p>
            <a:r>
              <a:rPr lang="en-US" baseline="0" dirty="0" smtClean="0"/>
              <a:t>	Primary purpose may not be physical standby but for testing or as archival backup.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Recovery Protocol – bring failed or disconnected nodes back online. Usually recovers from currently active replicas.</a:t>
            </a:r>
          </a:p>
          <a:p>
            <a:r>
              <a:rPr lang="en-US" baseline="0" dirty="0" smtClean="0"/>
              <a:t>Logs from active nodes could  be used for recovery or transfer data items that were updated since the recovering node failed.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25BC5-3221-400C-9F4A-0B0A1504536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Incremental Dumping – this creates checkpoints</a:t>
            </a:r>
            <a:r>
              <a:rPr lang="en-US" baseline="0" dirty="0" smtClean="0"/>
              <a:t> of updated files. Used to restore DB files after a crash.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Audit Trail – tracks actions taken during a TX. Also, useful for rule validation. Supports backing out of a TX, i.e. Kind of undo operation.</a:t>
            </a:r>
          </a:p>
          <a:p>
            <a:r>
              <a:rPr lang="en-US" baseline="0" dirty="0" smtClean="0"/>
              <a:t>Incremental dumping only supports restoration to consistent states.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25BC5-3221-400C-9F4A-0B0A1504536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Differential</a:t>
            </a:r>
            <a:r>
              <a:rPr lang="en-US" baseline="0" dirty="0" smtClean="0"/>
              <a:t> Files - </a:t>
            </a:r>
            <a:r>
              <a:rPr lang="en-US" dirty="0" smtClean="0"/>
              <a:t>Updates</a:t>
            </a:r>
            <a:r>
              <a:rPr lang="en-US" baseline="0" dirty="0" smtClean="0"/>
              <a:t> have not yet been applied. </a:t>
            </a:r>
            <a:r>
              <a:rPr lang="en-US" dirty="0" smtClean="0"/>
              <a:t>Main file is unchanged. Differential file is merged with main file regularly. </a:t>
            </a:r>
          </a:p>
          <a:p>
            <a:r>
              <a:rPr lang="en-US" dirty="0" smtClean="0"/>
              <a:t>	</a:t>
            </a:r>
            <a:r>
              <a:rPr lang="en-US" baseline="0" dirty="0" smtClean="0"/>
              <a:t>       Supports r</a:t>
            </a:r>
            <a:r>
              <a:rPr lang="en-US" dirty="0" smtClean="0"/>
              <a:t>ecovery</a:t>
            </a:r>
            <a:r>
              <a:rPr lang="en-US" baseline="0" dirty="0" smtClean="0"/>
              <a:t> to previous checkpoint.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Backup/Current Version – only one copy is active </a:t>
            </a:r>
          </a:p>
          <a:p>
            <a:endParaRPr lang="en-US" baseline="0" dirty="0" smtClean="0"/>
          </a:p>
          <a:p>
            <a:r>
              <a:rPr lang="en-US" baseline="0" dirty="0" smtClean="0"/>
              <a:t>Multiple Copies – files are inconsistent during update operation. All copies are active. File locks are required during update.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Careful Replacement – supports crash resistance. Two copies exist only during updates.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25BC5-3221-400C-9F4A-0B0A1504536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Amnesia:</a:t>
            </a:r>
            <a:r>
              <a:rPr lang="en-US" baseline="0" dirty="0" smtClean="0"/>
              <a:t> </a:t>
            </a:r>
            <a:r>
              <a:rPr lang="en-US" dirty="0" smtClean="0"/>
              <a:t>The replication</a:t>
            </a:r>
            <a:r>
              <a:rPr lang="en-US" baseline="0" dirty="0" smtClean="0"/>
              <a:t> protocol may send the commit message from primary site to the replica. The replica sends an acknowledgement back to primary.</a:t>
            </a:r>
          </a:p>
          <a:p>
            <a:r>
              <a:rPr lang="en-US" baseline="0" dirty="0" smtClean="0"/>
              <a:t>	So now the primary assumes that the commit has be completed. But before the actual commit is done, the replica crashes.</a:t>
            </a:r>
          </a:p>
          <a:p>
            <a:r>
              <a:rPr lang="en-US" baseline="0" dirty="0" smtClean="0"/>
              <a:t>	So, when recovering the primary assumes a particular state for the recovering node based on the messages it received from the node before  	the crash while the actual state is different.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25BC5-3221-400C-9F4A-0B0A1504536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Usually</a:t>
            </a:r>
            <a:r>
              <a:rPr lang="en-US" baseline="0" dirty="0" smtClean="0"/>
              <a:t> data warehouses support read-only analytical queries on historical data. Such systems does not generally support fine-granularity operations over.</a:t>
            </a:r>
          </a:p>
          <a:p>
            <a:r>
              <a:rPr lang="en-US" baseline="0" dirty="0" smtClean="0"/>
              <a:t>HARBOR can be used for systems that want to support fine-grained granularity to support insertion of new missing data in to the warehouse.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Historical queries are read-only queries over some historical data. It behaves as if the query was made some time, T, in the past, and hence does not reflect</a:t>
            </a:r>
          </a:p>
          <a:p>
            <a:r>
              <a:rPr lang="en-US" baseline="0" dirty="0" smtClean="0"/>
              <a:t>Data changes made after the past time 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25BC5-3221-400C-9F4A-0B0A1504536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High-availability</a:t>
            </a:r>
            <a:r>
              <a:rPr lang="en-US" baseline="0" dirty="0" smtClean="0"/>
              <a:t> DB systems use data replication to support the feature.</a:t>
            </a:r>
          </a:p>
          <a:p>
            <a:r>
              <a:rPr lang="en-US" baseline="0" dirty="0" smtClean="0"/>
              <a:t>Data is replicated on multiple machines.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25BC5-3221-400C-9F4A-0B0A1504536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timestamps are</a:t>
            </a:r>
            <a:r>
              <a:rPr lang="en-US" baseline="0" dirty="0" smtClean="0"/>
              <a:t> applied at commit time. </a:t>
            </a:r>
          </a:p>
          <a:p>
            <a:r>
              <a:rPr lang="en-US" baseline="0" dirty="0" smtClean="0"/>
              <a:t>Upon first insert the Delete-Time is set to 0. </a:t>
            </a:r>
          </a:p>
          <a:p>
            <a:r>
              <a:rPr lang="en-US" baseline="0" dirty="0" smtClean="0"/>
              <a:t>Delete operation sets the Delete timestamp. The </a:t>
            </a:r>
            <a:r>
              <a:rPr lang="en-US" baseline="0" dirty="0" err="1" smtClean="0"/>
              <a:t>tuple</a:t>
            </a:r>
            <a:r>
              <a:rPr lang="en-US" baseline="0" dirty="0" smtClean="0"/>
              <a:t> remains in place.</a:t>
            </a:r>
          </a:p>
          <a:p>
            <a:r>
              <a:rPr lang="en-US" baseline="0" dirty="0" smtClean="0"/>
              <a:t>Update operations sets the Delete timestamp of original </a:t>
            </a:r>
            <a:r>
              <a:rPr lang="en-US" baseline="0" dirty="0" err="1" smtClean="0"/>
              <a:t>tuple</a:t>
            </a:r>
            <a:r>
              <a:rPr lang="en-US" baseline="0" dirty="0" smtClean="0"/>
              <a:t>, and inserts a new </a:t>
            </a:r>
            <a:r>
              <a:rPr lang="en-US" baseline="0" dirty="0" err="1" smtClean="0"/>
              <a:t>tuple</a:t>
            </a:r>
            <a:r>
              <a:rPr lang="en-US" baseline="0" dirty="0" smtClean="0"/>
              <a:t> with the updates and sets the insert timestamp.</a:t>
            </a:r>
          </a:p>
          <a:p>
            <a:endParaRPr lang="en-US" baseline="0" dirty="0" smtClean="0"/>
          </a:p>
          <a:p>
            <a:r>
              <a:rPr lang="en-US" dirty="0" smtClean="0"/>
              <a:t>During recovery,</a:t>
            </a:r>
            <a:r>
              <a:rPr lang="en-US" baseline="0" dirty="0" smtClean="0"/>
              <a:t> writing of checkpoint data is temporarily disabled.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Phase 1: Delete all new insertions or uncommitted </a:t>
            </a:r>
            <a:r>
              <a:rPr lang="en-US" baseline="0" dirty="0" err="1" smtClean="0"/>
              <a:t>tuples</a:t>
            </a:r>
            <a:r>
              <a:rPr lang="en-US" baseline="0" dirty="0" smtClean="0"/>
              <a:t> made after the last known checkpoint.</a:t>
            </a:r>
          </a:p>
          <a:p>
            <a:r>
              <a:rPr lang="en-US" baseline="0" dirty="0" smtClean="0"/>
              <a:t>	Undelete all deletions that were made after last checkpoint.</a:t>
            </a:r>
          </a:p>
          <a:p>
            <a:endParaRPr lang="en-US" dirty="0" smtClean="0"/>
          </a:p>
          <a:p>
            <a:r>
              <a:rPr lang="en-US" dirty="0" smtClean="0"/>
              <a:t>Phase 2: Run historical queries</a:t>
            </a:r>
            <a:r>
              <a:rPr lang="en-US" baseline="0" dirty="0" smtClean="0"/>
              <a:t> on active replicas for the data items restored from checkpoints. No read locks required. </a:t>
            </a:r>
          </a:p>
          <a:p>
            <a:r>
              <a:rPr lang="en-US" baseline="0" dirty="0" smtClean="0"/>
              <a:t>	Find all </a:t>
            </a:r>
            <a:r>
              <a:rPr lang="en-US" baseline="0" dirty="0" err="1" smtClean="0"/>
              <a:t>tuples</a:t>
            </a:r>
            <a:r>
              <a:rPr lang="en-US" baseline="0" dirty="0" smtClean="0"/>
              <a:t> and  their </a:t>
            </a:r>
            <a:r>
              <a:rPr lang="en-US" baseline="0" dirty="0" err="1" smtClean="0"/>
              <a:t>delete_timestamp</a:t>
            </a:r>
            <a:r>
              <a:rPr lang="en-US" baseline="0" dirty="0" smtClean="0"/>
              <a:t> that were inserted before the last checkpoint, but deleted after the last checkpoint.</a:t>
            </a:r>
          </a:p>
          <a:p>
            <a:r>
              <a:rPr lang="en-US" baseline="0" dirty="0" smtClean="0"/>
              <a:t>	For each </a:t>
            </a:r>
            <a:r>
              <a:rPr lang="en-US" baseline="0" dirty="0" err="1" smtClean="0"/>
              <a:t>tuple</a:t>
            </a:r>
            <a:r>
              <a:rPr lang="en-US" baseline="0" dirty="0" smtClean="0"/>
              <a:t> returned, set its </a:t>
            </a:r>
            <a:r>
              <a:rPr lang="en-US" baseline="0" dirty="0" err="1" smtClean="0"/>
              <a:t>delete_timestamp</a:t>
            </a:r>
            <a:r>
              <a:rPr lang="en-US" baseline="0" dirty="0" smtClean="0"/>
              <a:t> to the delete time returned in query.</a:t>
            </a:r>
          </a:p>
          <a:p>
            <a:r>
              <a:rPr lang="en-US" baseline="0" dirty="0" smtClean="0"/>
              <a:t>	The historical time is the time T – 1, where T is the time right before the </a:t>
            </a:r>
            <a:r>
              <a:rPr lang="en-US" baseline="0" dirty="0" err="1" smtClean="0"/>
              <a:t>recoverying</a:t>
            </a:r>
            <a:r>
              <a:rPr lang="en-US" baseline="0" dirty="0" smtClean="0"/>
              <a:t> node started Phase 2.</a:t>
            </a:r>
          </a:p>
          <a:p>
            <a:r>
              <a:rPr lang="en-US" baseline="0" dirty="0" smtClean="0"/>
              <a:t>	In historical queries, deletion times of </a:t>
            </a:r>
            <a:r>
              <a:rPr lang="en-US" baseline="0" dirty="0" err="1" smtClean="0"/>
              <a:t>tuples</a:t>
            </a:r>
            <a:r>
              <a:rPr lang="en-US" baseline="0" dirty="0" smtClean="0"/>
              <a:t> deleted after T – 1 will appear as 0.</a:t>
            </a:r>
          </a:p>
          <a:p>
            <a:r>
              <a:rPr lang="en-US" baseline="0" dirty="0" smtClean="0"/>
              <a:t>	</a:t>
            </a:r>
          </a:p>
          <a:p>
            <a:r>
              <a:rPr lang="en-US" baseline="0" dirty="0" smtClean="0"/>
              <a:t>	Copy over all </a:t>
            </a:r>
            <a:r>
              <a:rPr lang="en-US" baseline="0" dirty="0" err="1" smtClean="0"/>
              <a:t>tuples</a:t>
            </a:r>
            <a:r>
              <a:rPr lang="en-US" baseline="0" dirty="0" smtClean="0"/>
              <a:t> that where inserted after last checkpoint but at or before T – 1.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Phase 3: Run queries on active replicas to bring the recovered objects up to date with the current state. </a:t>
            </a:r>
          </a:p>
          <a:p>
            <a:r>
              <a:rPr lang="en-US" baseline="0" dirty="0" smtClean="0"/>
              <a:t>	A read lock is obtained on all recovering objects at once. This ensures consistency.</a:t>
            </a:r>
          </a:p>
          <a:p>
            <a:r>
              <a:rPr lang="en-US" baseline="0" dirty="0" smtClean="0"/>
              <a:t>	Two basic operations:</a:t>
            </a:r>
          </a:p>
          <a:p>
            <a:r>
              <a:rPr lang="en-US" baseline="0" dirty="0" smtClean="0"/>
              <a:t>		Copy over effects of all committed TXs from the active replicas.</a:t>
            </a:r>
          </a:p>
          <a:p>
            <a:r>
              <a:rPr lang="en-US" baseline="0" dirty="0" smtClean="0"/>
              <a:t>		Join the operations of any TXs operating on over dataset. </a:t>
            </a:r>
          </a:p>
          <a:p>
            <a:r>
              <a:rPr lang="en-US" baseline="0" dirty="0" smtClean="0"/>
              <a:t>	</a:t>
            </a:r>
          </a:p>
          <a:p>
            <a:r>
              <a:rPr lang="en-US" baseline="0" dirty="0" smtClean="0"/>
              <a:t>	1</a:t>
            </a:r>
            <a:r>
              <a:rPr lang="en-US" baseline="30000" dirty="0" smtClean="0"/>
              <a:t>st</a:t>
            </a:r>
            <a:r>
              <a:rPr lang="en-US" baseline="0" dirty="0" smtClean="0"/>
              <a:t> operation: </a:t>
            </a:r>
          </a:p>
          <a:p>
            <a:r>
              <a:rPr lang="en-US" baseline="0" dirty="0" smtClean="0"/>
              <a:t>		We find all </a:t>
            </a:r>
            <a:r>
              <a:rPr lang="en-US" baseline="0" dirty="0" err="1" smtClean="0"/>
              <a:t>tuples</a:t>
            </a:r>
            <a:r>
              <a:rPr lang="en-US" baseline="0" dirty="0" smtClean="0"/>
              <a:t> deleted at or before T – 1 from Phase 2.</a:t>
            </a:r>
          </a:p>
          <a:p>
            <a:r>
              <a:rPr lang="en-US" baseline="0" dirty="0" smtClean="0"/>
              <a:t>		Update the deletion time of local copies to that of the returned </a:t>
            </a:r>
            <a:r>
              <a:rPr lang="en-US" baseline="0" dirty="0" err="1" smtClean="0"/>
              <a:t>tuples</a:t>
            </a:r>
            <a:r>
              <a:rPr lang="en-US" baseline="0" dirty="0" smtClean="0"/>
              <a:t>’ </a:t>
            </a:r>
            <a:r>
              <a:rPr lang="en-US" baseline="0" dirty="0" err="1" smtClean="0"/>
              <a:t>deletion_time</a:t>
            </a:r>
            <a:r>
              <a:rPr lang="en-US" baseline="0" dirty="0" smtClean="0"/>
              <a:t> time. </a:t>
            </a:r>
          </a:p>
          <a:p>
            <a:r>
              <a:rPr lang="en-US" baseline="0" dirty="0" smtClean="0"/>
              <a:t>	</a:t>
            </a:r>
          </a:p>
          <a:p>
            <a:r>
              <a:rPr lang="en-US" baseline="0" dirty="0" smtClean="0"/>
              <a:t>		Copy over all data inserted after T – 1.</a:t>
            </a:r>
          </a:p>
          <a:p>
            <a:r>
              <a:rPr lang="en-US" baseline="0" dirty="0" smtClean="0"/>
              <a:t>	</a:t>
            </a:r>
          </a:p>
          <a:p>
            <a:r>
              <a:rPr lang="en-US" baseline="0" dirty="0" smtClean="0"/>
              <a:t>	2</a:t>
            </a:r>
            <a:r>
              <a:rPr lang="en-US" baseline="30000" dirty="0" smtClean="0"/>
              <a:t>nd</a:t>
            </a:r>
            <a:r>
              <a:rPr lang="en-US" baseline="0" dirty="0" smtClean="0"/>
              <a:t> operation:</a:t>
            </a:r>
          </a:p>
          <a:p>
            <a:r>
              <a:rPr lang="en-US" baseline="0" dirty="0" smtClean="0"/>
              <a:t>		Join the current uncommitted TXs dealing with our data set. This brings the recovering site fully back online.</a:t>
            </a:r>
          </a:p>
          <a:p>
            <a:r>
              <a:rPr lang="en-US" baseline="0" dirty="0" smtClean="0"/>
              <a:t>		Recovering site sends a </a:t>
            </a:r>
            <a:r>
              <a:rPr lang="en-US" baseline="0" dirty="0" err="1" smtClean="0"/>
              <a:t>msg</a:t>
            </a:r>
            <a:r>
              <a:rPr lang="en-US" baseline="0" dirty="0" smtClean="0"/>
              <a:t> to coordinator saying it’s coming online.</a:t>
            </a:r>
          </a:p>
          <a:p>
            <a:r>
              <a:rPr lang="en-US" baseline="0" dirty="0" smtClean="0"/>
              <a:t>		Coordinator sends all queued update requests of relevant TXs to the recovering site.</a:t>
            </a:r>
          </a:p>
          <a:p>
            <a:r>
              <a:rPr lang="en-US" baseline="0" dirty="0" smtClean="0"/>
              <a:t>		This joins the site to the TX and when TX is ready for commit the recovering site is included in the commit protocol.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		Once all pending TXs are committed and recovering site has committed, the locks obtained on recovering objects are released</a:t>
            </a:r>
          </a:p>
          <a:p>
            <a:r>
              <a:rPr lang="en-US" baseline="0" dirty="0" smtClean="0"/>
              <a:t>		and site is back online. Subsequent TXs can operate on the sites data.</a:t>
            </a:r>
          </a:p>
          <a:p>
            <a:endParaRPr lang="en-US" baseline="0" dirty="0" smtClean="0"/>
          </a:p>
          <a:p>
            <a:r>
              <a:rPr lang="en-US" baseline="0" dirty="0" smtClean="0"/>
              <a:t>	</a:t>
            </a:r>
            <a:endParaRPr lang="en-US" dirty="0" smtClean="0"/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25BC5-3221-400C-9F4A-0B0A1504536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certain point</a:t>
            </a:r>
            <a:r>
              <a:rPr lang="en-US" baseline="0" dirty="0" smtClean="0"/>
              <a:t> it is more efficient to read in the recovery data from a remote site than to bring in logs and process them.</a:t>
            </a:r>
          </a:p>
          <a:p>
            <a:r>
              <a:rPr lang="en-US" dirty="0" smtClean="0"/>
              <a:t>This</a:t>
            </a:r>
            <a:r>
              <a:rPr lang="en-US" baseline="0" dirty="0" smtClean="0"/>
              <a:t> experiment omits the optimizations done to ARIES in recent years.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25BC5-3221-400C-9F4A-0B0A1504536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Lazy Recovery</a:t>
            </a:r>
            <a:r>
              <a:rPr lang="en-US" dirty="0" smtClean="0"/>
              <a:t>: the recovery of node</a:t>
            </a:r>
            <a:r>
              <a:rPr lang="en-US" baseline="0" dirty="0" smtClean="0"/>
              <a:t> is done asynchronously so that the system can function in normal state much earlier than would take for normal recovery.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25BC5-3221-400C-9F4A-0B0A1504536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1AE9-F9C0-4E5D-9207-EAAB2892EC82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2830-F888-4B29-A818-336362E8A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1AE9-F9C0-4E5D-9207-EAAB2892EC82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2830-F888-4B29-A818-336362E8A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1AE9-F9C0-4E5D-9207-EAAB2892EC82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2830-F888-4B29-A818-336362E8A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1AE9-F9C0-4E5D-9207-EAAB2892EC82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2830-F888-4B29-A818-336362E8A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1AE9-F9C0-4E5D-9207-EAAB2892EC82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2830-F888-4B29-A818-336362E8A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1AE9-F9C0-4E5D-9207-EAAB2892EC82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2830-F888-4B29-A818-336362E8A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1AE9-F9C0-4E5D-9207-EAAB2892EC82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2830-F888-4B29-A818-336362E8A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1AE9-F9C0-4E5D-9207-EAAB2892EC82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2830-F888-4B29-A818-336362E8A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1AE9-F9C0-4E5D-9207-EAAB2892EC82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2830-F888-4B29-A818-336362E8A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1AE9-F9C0-4E5D-9207-EAAB2892EC82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2830-F888-4B29-A818-336362E8A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1AE9-F9C0-4E5D-9207-EAAB2892EC82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2830-F888-4B29-A818-336362E8A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41AE9-F9C0-4E5D-9207-EAAB2892EC82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12830-F888-4B29-A818-336362E8A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362200"/>
            <a:ext cx="8458200" cy="1470025"/>
          </a:xfrm>
        </p:spPr>
        <p:txBody>
          <a:bodyPr/>
          <a:lstStyle/>
          <a:p>
            <a:r>
              <a:rPr lang="en-US" dirty="0" smtClean="0"/>
              <a:t>Recovery Techniques in Distributed 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562600"/>
            <a:ext cx="6400800" cy="9906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Naveen Jones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December 5, 2011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8915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61722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Source: </a:t>
            </a:r>
            <a:r>
              <a:rPr lang="en-US" dirty="0" smtClean="0"/>
              <a:t>An Integrated Approach to Recovery and High Availability</a:t>
            </a:r>
          </a:p>
          <a:p>
            <a:r>
              <a:rPr lang="en-US" dirty="0" smtClean="0"/>
              <a:t>in an Updatable, Distributed Data Warehouse, Pg. 712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dirty="0" smtClean="0"/>
              <a:t>No stable log required</a:t>
            </a:r>
          </a:p>
          <a:p>
            <a:r>
              <a:rPr lang="en-US" dirty="0" smtClean="0"/>
              <a:t>Non-DBA transactions allowed during recovery.</a:t>
            </a:r>
          </a:p>
          <a:p>
            <a:r>
              <a:rPr lang="en-US" dirty="0" smtClean="0"/>
              <a:t>Exploits historical histories to avoid read locks.</a:t>
            </a:r>
          </a:p>
          <a:p>
            <a:r>
              <a:rPr lang="en-US" dirty="0" smtClean="0"/>
              <a:t>No recovery log </a:t>
            </a:r>
            <a:r>
              <a:rPr lang="en-US" dirty="0" smtClean="0">
                <a:sym typeface="Wingdings" pitchFamily="2" charset="2"/>
              </a:rPr>
              <a:t> No forced-writes during commit processing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Performs better than ARIES for insert and update intensive workloads.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38800"/>
          </a:xfrm>
        </p:spPr>
        <p:txBody>
          <a:bodyPr/>
          <a:lstStyle/>
          <a:p>
            <a:r>
              <a:rPr lang="en-US" dirty="0" smtClean="0"/>
              <a:t>Lazy Recovery to reduce recovery overhead.</a:t>
            </a:r>
          </a:p>
          <a:p>
            <a:r>
              <a:rPr lang="en-US" dirty="0" smtClean="0"/>
              <a:t>Recent hacking events should generate some interest in online recovery.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 Integrated Approach to Recovery and High-Availability in an Update, Distributed Data Warehouse; </a:t>
            </a:r>
            <a:r>
              <a:rPr lang="en-US" sz="2800" i="1" dirty="0" smtClean="0"/>
              <a:t>VLDB ’06, September 12-15, 2006.</a:t>
            </a:r>
          </a:p>
          <a:p>
            <a:r>
              <a:rPr lang="en-US" sz="2800" dirty="0" smtClean="0"/>
              <a:t>Improving Recovery in Weak-Voting Data Replication; </a:t>
            </a:r>
            <a:r>
              <a:rPr lang="en-US" sz="2800" i="1" dirty="0" smtClean="0"/>
              <a:t>APPT'07 Proceedings of the 7th international conference on Advanced parallel processing technologies. </a:t>
            </a:r>
          </a:p>
          <a:p>
            <a:r>
              <a:rPr lang="en-US" sz="2800" dirty="0" smtClean="0"/>
              <a:t>Online Recovery in Cluster Databases;  EDBT ‘08, March 25 – 30, 2008. </a:t>
            </a:r>
          </a:p>
          <a:p>
            <a:r>
              <a:rPr lang="en-US" sz="2800" dirty="0" smtClean="0"/>
              <a:t>On-Demand Recovery in Middleware Storage Systems; </a:t>
            </a:r>
            <a:r>
              <a:rPr lang="en-US" sz="2800" i="1" dirty="0" smtClean="0"/>
              <a:t>29th IEEE Symposium on Reliable Distributed Systems, 2010 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Recovery Techniques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Distributed Databases: storing data on multiple computers</a:t>
            </a:r>
          </a:p>
          <a:p>
            <a:pPr lvl="1"/>
            <a:r>
              <a:rPr lang="en-US" dirty="0" smtClean="0"/>
              <a:t>Replication</a:t>
            </a:r>
          </a:p>
          <a:p>
            <a:pPr lvl="1"/>
            <a:r>
              <a:rPr lang="en-US" dirty="0" smtClean="0"/>
              <a:t>Duplication</a:t>
            </a:r>
          </a:p>
          <a:p>
            <a:r>
              <a:rPr lang="en-US" dirty="0" smtClean="0"/>
              <a:t>Recovery protocols bring failed nodes back online.</a:t>
            </a:r>
          </a:p>
          <a:p>
            <a:r>
              <a:rPr lang="en-US" dirty="0" smtClean="0"/>
              <a:t>Effectiveness of recovery </a:t>
            </a:r>
            <a:r>
              <a:rPr lang="en-US" dirty="0"/>
              <a:t>p</a:t>
            </a:r>
            <a:r>
              <a:rPr lang="en-US" dirty="0" smtClean="0"/>
              <a:t>rotocol </a:t>
            </a:r>
            <a:r>
              <a:rPr lang="en-US" dirty="0"/>
              <a:t>a</a:t>
            </a:r>
            <a:r>
              <a:rPr lang="en-US" dirty="0" smtClean="0"/>
              <a:t>ffects availability of the database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r>
              <a:rPr lang="en-US" sz="3600" b="1" dirty="0" smtClean="0"/>
              <a:t>Recovery Methods</a:t>
            </a:r>
          </a:p>
          <a:p>
            <a:pPr lvl="1"/>
            <a:r>
              <a:rPr lang="en-US" sz="3200" b="1" dirty="0" smtClean="0"/>
              <a:t>Salvation Program </a:t>
            </a:r>
            <a:r>
              <a:rPr lang="en-US" sz="3200" dirty="0" smtClean="0"/>
              <a:t>– a post-crash process that tries to restore the DB to a valid state. No recovery data used. </a:t>
            </a:r>
          </a:p>
          <a:p>
            <a:pPr lvl="1"/>
            <a:r>
              <a:rPr lang="en-US" sz="3200" b="1" dirty="0" smtClean="0"/>
              <a:t>Incremental Dumping </a:t>
            </a:r>
            <a:r>
              <a:rPr lang="en-US" sz="3200" dirty="0" smtClean="0"/>
              <a:t>– Copies updated files to archival storage. Performed either after TX completion or regular intervals.</a:t>
            </a:r>
          </a:p>
          <a:p>
            <a:pPr lvl="1"/>
            <a:r>
              <a:rPr lang="en-US" sz="3200" b="1" dirty="0" smtClean="0"/>
              <a:t>Audit Trail </a:t>
            </a:r>
            <a:r>
              <a:rPr lang="en-US" sz="3200" dirty="0" smtClean="0"/>
              <a:t>– Keeps track of a sequence of actions. Useful for DB restoration to pre-crash state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 lvl="1"/>
            <a:r>
              <a:rPr lang="en-US" sz="3200" b="1" dirty="0" smtClean="0"/>
              <a:t>Differential Files </a:t>
            </a:r>
            <a:r>
              <a:rPr lang="en-US" sz="3200" dirty="0" smtClean="0"/>
              <a:t>– separate files records updates requested for records in a main file. </a:t>
            </a:r>
          </a:p>
          <a:p>
            <a:pPr lvl="1"/>
            <a:r>
              <a:rPr lang="en-US" sz="3200" b="1" dirty="0" smtClean="0"/>
              <a:t>Backup/Current Version </a:t>
            </a:r>
            <a:r>
              <a:rPr lang="en-US" sz="3200" dirty="0" smtClean="0"/>
              <a:t>– current version of DB is stored in currently existing files with present values.</a:t>
            </a:r>
          </a:p>
          <a:p>
            <a:pPr lvl="1"/>
            <a:r>
              <a:rPr lang="en-US" sz="3200" b="1" dirty="0" smtClean="0"/>
              <a:t>Multiple Copies </a:t>
            </a:r>
            <a:r>
              <a:rPr lang="en-US" sz="3200" dirty="0" smtClean="0"/>
              <a:t>– multiple identical copies of the DB files are maintained.</a:t>
            </a:r>
          </a:p>
          <a:p>
            <a:pPr lvl="1"/>
            <a:r>
              <a:rPr lang="en-US" sz="3200" b="1" dirty="0" smtClean="0"/>
              <a:t>Careful Replacement </a:t>
            </a:r>
            <a:r>
              <a:rPr lang="en-US" sz="3200" dirty="0" smtClean="0"/>
              <a:t>– Update performed on a copy. Original is deleted upon commit. Original copy available after a crash during update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 time to recover.</a:t>
            </a:r>
          </a:p>
          <a:p>
            <a:r>
              <a:rPr lang="en-US" dirty="0" smtClean="0"/>
              <a:t>Reduce amount of recovery data to be transferred from  active nodes.</a:t>
            </a:r>
          </a:p>
          <a:p>
            <a:r>
              <a:rPr lang="en-US" dirty="0" smtClean="0"/>
              <a:t>Log-based and version based recovery support.</a:t>
            </a:r>
          </a:p>
          <a:p>
            <a:r>
              <a:rPr lang="en-US" dirty="0" smtClean="0"/>
              <a:t>Support for amnesia phenomenon.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Recovery technique for “updatable warehouse” like systems.</a:t>
            </a:r>
          </a:p>
          <a:p>
            <a:r>
              <a:rPr lang="en-US" dirty="0" smtClean="0"/>
              <a:t>Queries active remote nodes.</a:t>
            </a:r>
          </a:p>
          <a:p>
            <a:r>
              <a:rPr lang="en-US" dirty="0" smtClean="0"/>
              <a:t>Timestamps determine which </a:t>
            </a:r>
            <a:r>
              <a:rPr lang="en-US" dirty="0" err="1" smtClean="0"/>
              <a:t>tuples</a:t>
            </a:r>
            <a:r>
              <a:rPr lang="en-US" dirty="0" smtClean="0"/>
              <a:t> to copy or update.</a:t>
            </a:r>
          </a:p>
          <a:p>
            <a:r>
              <a:rPr lang="en-US" dirty="0" smtClean="0"/>
              <a:t>Allows non-DBA transactions while recovering.</a:t>
            </a:r>
          </a:p>
          <a:p>
            <a:r>
              <a:rPr lang="en-US" dirty="0" smtClean="0"/>
              <a:t>Lower runtime overhead.</a:t>
            </a:r>
          </a:p>
          <a:p>
            <a:r>
              <a:rPr lang="en-US" dirty="0" smtClean="0"/>
              <a:t>Performance comparable to ARIES.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Does not require stable log.</a:t>
            </a:r>
          </a:p>
          <a:p>
            <a:r>
              <a:rPr lang="en-US" dirty="0" smtClean="0"/>
              <a:t>Exploits replication to support recovery .</a:t>
            </a:r>
          </a:p>
          <a:p>
            <a:r>
              <a:rPr lang="en-US" dirty="0" smtClean="0"/>
              <a:t>Exploits historical queries.</a:t>
            </a:r>
          </a:p>
          <a:p>
            <a:r>
              <a:rPr lang="en-US" dirty="0" smtClean="0"/>
              <a:t>Supports recovery in warehouse-like systems that requires fine-granularity insertions and updates.</a:t>
            </a:r>
          </a:p>
          <a:p>
            <a:r>
              <a:rPr lang="en-US" dirty="0" smtClean="0"/>
              <a:t>Uses versioning and “time travel.”</a:t>
            </a:r>
          </a:p>
          <a:p>
            <a:r>
              <a:rPr lang="en-US" dirty="0" smtClean="0"/>
              <a:t>Replicas are kept consistent up to some historical point using </a:t>
            </a:r>
            <a:r>
              <a:rPr lang="en-US" dirty="0" err="1" smtClean="0"/>
              <a:t>checkpointing</a:t>
            </a:r>
            <a:r>
              <a:rPr lang="en-US" dirty="0" smtClean="0"/>
              <a:t>. </a:t>
            </a:r>
          </a:p>
          <a:p>
            <a:r>
              <a:rPr lang="en-US" dirty="0" smtClean="0"/>
              <a:t>Replication need not be physically identical, but must logically represent the same data.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r>
              <a:rPr lang="en-US" dirty="0" smtClean="0"/>
              <a:t>Provides K-safety, i.e. tolerates K simultaneous site failures. </a:t>
            </a:r>
          </a:p>
          <a:p>
            <a:r>
              <a:rPr lang="en-US" dirty="0" smtClean="0"/>
              <a:t>Augments the </a:t>
            </a:r>
            <a:r>
              <a:rPr lang="en-US" dirty="0" err="1" smtClean="0"/>
              <a:t>tuples</a:t>
            </a:r>
            <a:r>
              <a:rPr lang="en-US" dirty="0" smtClean="0"/>
              <a:t> with Insert- and Delete-Time to provide versioning. </a:t>
            </a:r>
          </a:p>
          <a:p>
            <a:r>
              <a:rPr lang="en-US" dirty="0" smtClean="0"/>
              <a:t>3 Stage Algorithm</a:t>
            </a:r>
          </a:p>
          <a:p>
            <a:pPr lvl="1"/>
            <a:r>
              <a:rPr lang="en-US" dirty="0" smtClean="0"/>
              <a:t>Restore to last checkpoint</a:t>
            </a:r>
          </a:p>
          <a:p>
            <a:pPr lvl="1"/>
            <a:r>
              <a:rPr lang="en-US" dirty="0" smtClean="0"/>
              <a:t>Update With Historical Queries</a:t>
            </a:r>
          </a:p>
          <a:p>
            <a:pPr lvl="1"/>
            <a:r>
              <a:rPr lang="en-US" dirty="0" smtClean="0"/>
              <a:t>Update to current time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887</Words>
  <Application>Microsoft Office PowerPoint</Application>
  <PresentationFormat>On-screen Show (4:3)</PresentationFormat>
  <Paragraphs>144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Recovery Techniques in Distributed Databases</vt:lpstr>
      <vt:lpstr>Overview</vt:lpstr>
      <vt:lpstr>Introduction</vt:lpstr>
      <vt:lpstr>Slide 4</vt:lpstr>
      <vt:lpstr>Slide 5</vt:lpstr>
      <vt:lpstr>Dealing with Recovery</vt:lpstr>
      <vt:lpstr>HARBOR</vt:lpstr>
      <vt:lpstr>Slide 8</vt:lpstr>
      <vt:lpstr>Slide 9</vt:lpstr>
      <vt:lpstr>Slide 10</vt:lpstr>
      <vt:lpstr>Summary</vt:lpstr>
      <vt:lpstr>Slide 12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Home</cp:lastModifiedBy>
  <cp:revision>108</cp:revision>
  <dcterms:created xsi:type="dcterms:W3CDTF">2011-12-02T18:44:46Z</dcterms:created>
  <dcterms:modified xsi:type="dcterms:W3CDTF">2011-12-05T18:17:55Z</dcterms:modified>
</cp:coreProperties>
</file>