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42" r:id="rId2"/>
  </p:sldMasterIdLst>
  <p:notesMasterIdLst>
    <p:notesMasterId r:id="rId26"/>
  </p:notesMasterIdLst>
  <p:handoutMasterIdLst>
    <p:handoutMasterId r:id="rId27"/>
  </p:handoutMasterIdLst>
  <p:sldIdLst>
    <p:sldId id="322" r:id="rId3"/>
    <p:sldId id="293" r:id="rId4"/>
    <p:sldId id="294" r:id="rId5"/>
    <p:sldId id="295" r:id="rId6"/>
    <p:sldId id="296" r:id="rId7"/>
    <p:sldId id="297" r:id="rId8"/>
    <p:sldId id="28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7" r:id="rId21"/>
    <p:sldId id="318" r:id="rId22"/>
    <p:sldId id="316" r:id="rId23"/>
    <p:sldId id="319" r:id="rId24"/>
    <p:sldId id="315" r:id="rId25"/>
  </p:sldIdLst>
  <p:sldSz cx="9144000" cy="6858000" type="screen4x3"/>
  <p:notesSz cx="6858000" cy="9144000"/>
  <p:defaultTextStyle>
    <a:defPPr>
      <a:defRPr lang="en-US"/>
    </a:defPPr>
    <a:lvl1pPr algn="ctr" rtl="0" fontAlgn="base">
      <a:lnSpc>
        <a:spcPct val="60000"/>
      </a:lnSpc>
      <a:spcBef>
        <a:spcPct val="20000"/>
      </a:spcBef>
      <a:spcAft>
        <a:spcPct val="0"/>
      </a:spcAft>
      <a:buSzPct val="75000"/>
      <a:defRPr sz="3200" b="1" kern="1200">
        <a:solidFill>
          <a:schemeClr val="tx1"/>
        </a:solidFill>
        <a:latin typeface="Gill Sans MT" pitchFamily="34" charset="0"/>
        <a:ea typeface="+mn-ea"/>
        <a:cs typeface="+mn-cs"/>
      </a:defRPr>
    </a:lvl1pPr>
    <a:lvl2pPr marL="457200" algn="ctr" rtl="0" fontAlgn="base">
      <a:lnSpc>
        <a:spcPct val="60000"/>
      </a:lnSpc>
      <a:spcBef>
        <a:spcPct val="20000"/>
      </a:spcBef>
      <a:spcAft>
        <a:spcPct val="0"/>
      </a:spcAft>
      <a:buSzPct val="75000"/>
      <a:defRPr sz="3200" b="1" kern="1200">
        <a:solidFill>
          <a:schemeClr val="tx1"/>
        </a:solidFill>
        <a:latin typeface="Gill Sans MT" pitchFamily="34" charset="0"/>
        <a:ea typeface="+mn-ea"/>
        <a:cs typeface="+mn-cs"/>
      </a:defRPr>
    </a:lvl2pPr>
    <a:lvl3pPr marL="914400" algn="ctr" rtl="0" fontAlgn="base">
      <a:lnSpc>
        <a:spcPct val="60000"/>
      </a:lnSpc>
      <a:spcBef>
        <a:spcPct val="20000"/>
      </a:spcBef>
      <a:spcAft>
        <a:spcPct val="0"/>
      </a:spcAft>
      <a:buSzPct val="75000"/>
      <a:defRPr sz="3200" b="1" kern="1200">
        <a:solidFill>
          <a:schemeClr val="tx1"/>
        </a:solidFill>
        <a:latin typeface="Gill Sans MT" pitchFamily="34" charset="0"/>
        <a:ea typeface="+mn-ea"/>
        <a:cs typeface="+mn-cs"/>
      </a:defRPr>
    </a:lvl3pPr>
    <a:lvl4pPr marL="1371600" algn="ctr" rtl="0" fontAlgn="base">
      <a:lnSpc>
        <a:spcPct val="60000"/>
      </a:lnSpc>
      <a:spcBef>
        <a:spcPct val="20000"/>
      </a:spcBef>
      <a:spcAft>
        <a:spcPct val="0"/>
      </a:spcAft>
      <a:buSzPct val="75000"/>
      <a:defRPr sz="3200" b="1" kern="1200">
        <a:solidFill>
          <a:schemeClr val="tx1"/>
        </a:solidFill>
        <a:latin typeface="Gill Sans MT" pitchFamily="34" charset="0"/>
        <a:ea typeface="+mn-ea"/>
        <a:cs typeface="+mn-cs"/>
      </a:defRPr>
    </a:lvl4pPr>
    <a:lvl5pPr marL="1828800" algn="ctr" rtl="0" fontAlgn="base">
      <a:lnSpc>
        <a:spcPct val="60000"/>
      </a:lnSpc>
      <a:spcBef>
        <a:spcPct val="20000"/>
      </a:spcBef>
      <a:spcAft>
        <a:spcPct val="0"/>
      </a:spcAft>
      <a:buSzPct val="75000"/>
      <a:defRPr sz="3200" b="1" kern="1200">
        <a:solidFill>
          <a:schemeClr val="tx1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Gill Sans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S. Donnellan" initials="JSD" lastIdx="65" clrIdx="0"/>
  <p:cmAuthor id="1" name="Mary Draper" initials="MD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7019"/>
    <a:srgbClr val="B9D749"/>
    <a:srgbClr val="D89013"/>
    <a:srgbClr val="774286"/>
    <a:srgbClr val="6A831B"/>
    <a:srgbClr val="F3C675"/>
    <a:srgbClr val="963C26"/>
    <a:srgbClr val="3B6D81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01" autoAdjust="0"/>
    <p:restoredTop sz="96947" autoAdjust="0"/>
  </p:normalViewPr>
  <p:slideViewPr>
    <p:cSldViewPr>
      <p:cViewPr varScale="1">
        <p:scale>
          <a:sx n="82" d="100"/>
          <a:sy n="82" d="100"/>
        </p:scale>
        <p:origin x="11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"/>
    </p:cViewPr>
  </p:sorterViewPr>
  <p:notesViewPr>
    <p:cSldViewPr>
      <p:cViewPr varScale="1">
        <p:scale>
          <a:sx n="83" d="100"/>
          <a:sy n="83" d="100"/>
        </p:scale>
        <p:origin x="-319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04BA63-33D2-43C9-905B-34814EBB2765}" type="doc">
      <dgm:prSet loTypeId="urn:microsoft.com/office/officeart/2005/8/layout/hierarchy4" loCatId="hierarchy" qsTypeId="urn:microsoft.com/office/officeart/2005/8/quickstyle/3d5" qsCatId="3D" csTypeId="urn:microsoft.com/office/officeart/2005/8/colors/accent2_4" csCatId="accent2"/>
      <dgm:spPr/>
      <dgm:t>
        <a:bodyPr/>
        <a:lstStyle/>
        <a:p>
          <a:endParaRPr lang="en-US"/>
        </a:p>
      </dgm:t>
    </dgm:pt>
    <dgm:pt modelId="{BB231A81-2318-4ACA-868A-A31A7E753D82}">
      <dgm:prSet/>
      <dgm:spPr/>
      <dgm:t>
        <a:bodyPr/>
        <a:lstStyle/>
        <a:p>
          <a:pPr algn="l" rtl="0"/>
          <a:r>
            <a:rPr lang="en-US" dirty="0" smtClean="0"/>
            <a:t>A wiki is a Web site that employs collaborative software to allow users to share information by creating documents that can be easily edited.</a:t>
          </a:r>
          <a:endParaRPr lang="en-US" dirty="0"/>
        </a:p>
      </dgm:t>
    </dgm:pt>
    <dgm:pt modelId="{E28E2EF5-77BF-48EB-86FC-749E5C512A53}" type="parTrans" cxnId="{2ECE3AF9-4889-42C0-A0A7-3083E54DF874}">
      <dgm:prSet/>
      <dgm:spPr/>
      <dgm:t>
        <a:bodyPr/>
        <a:lstStyle/>
        <a:p>
          <a:endParaRPr lang="en-US"/>
        </a:p>
      </dgm:t>
    </dgm:pt>
    <dgm:pt modelId="{243E81E6-53D3-4923-A781-20D0D0293349}" type="sibTrans" cxnId="{2ECE3AF9-4889-42C0-A0A7-3083E54DF874}">
      <dgm:prSet/>
      <dgm:spPr/>
      <dgm:t>
        <a:bodyPr/>
        <a:lstStyle/>
        <a:p>
          <a:endParaRPr lang="en-US"/>
        </a:p>
      </dgm:t>
    </dgm:pt>
    <dgm:pt modelId="{2D6639B2-8ABC-4FCB-BD09-18F065217D2D}" type="pres">
      <dgm:prSet presAssocID="{4A04BA63-33D2-43C9-905B-34814EBB276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0E6AA38-3219-4942-B8F9-9BB574853735}" type="pres">
      <dgm:prSet presAssocID="{BB231A81-2318-4ACA-868A-A31A7E753D82}" presName="vertOne" presStyleCnt="0"/>
      <dgm:spPr/>
    </dgm:pt>
    <dgm:pt modelId="{2F167D73-9562-410E-8FE8-1A8DA666A50C}" type="pres">
      <dgm:prSet presAssocID="{BB231A81-2318-4ACA-868A-A31A7E753D82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CA370F-D483-4904-9BB2-CF2109704D8F}" type="pres">
      <dgm:prSet presAssocID="{BB231A81-2318-4ACA-868A-A31A7E753D82}" presName="horzOne" presStyleCnt="0"/>
      <dgm:spPr/>
    </dgm:pt>
  </dgm:ptLst>
  <dgm:cxnLst>
    <dgm:cxn modelId="{2ECE3AF9-4889-42C0-A0A7-3083E54DF874}" srcId="{4A04BA63-33D2-43C9-905B-34814EBB2765}" destId="{BB231A81-2318-4ACA-868A-A31A7E753D82}" srcOrd="0" destOrd="0" parTransId="{E28E2EF5-77BF-48EB-86FC-749E5C512A53}" sibTransId="{243E81E6-53D3-4923-A781-20D0D0293349}"/>
    <dgm:cxn modelId="{6A3FDA60-76AF-49DD-829B-17456C6C2423}" type="presOf" srcId="{4A04BA63-33D2-43C9-905B-34814EBB2765}" destId="{2D6639B2-8ABC-4FCB-BD09-18F065217D2D}" srcOrd="0" destOrd="0" presId="urn:microsoft.com/office/officeart/2005/8/layout/hierarchy4"/>
    <dgm:cxn modelId="{5719DD7E-F84A-4AC1-A095-ACCEBEAAAE28}" type="presOf" srcId="{BB231A81-2318-4ACA-868A-A31A7E753D82}" destId="{2F167D73-9562-410E-8FE8-1A8DA666A50C}" srcOrd="0" destOrd="0" presId="urn:microsoft.com/office/officeart/2005/8/layout/hierarchy4"/>
    <dgm:cxn modelId="{7BF2C217-25B3-48B2-9FAD-ACD9CA8F99C6}" type="presParOf" srcId="{2D6639B2-8ABC-4FCB-BD09-18F065217D2D}" destId="{F0E6AA38-3219-4942-B8F9-9BB574853735}" srcOrd="0" destOrd="0" presId="urn:microsoft.com/office/officeart/2005/8/layout/hierarchy4"/>
    <dgm:cxn modelId="{B78DC2B2-CC0C-46AB-83D2-6FD7F83032B8}" type="presParOf" srcId="{F0E6AA38-3219-4942-B8F9-9BB574853735}" destId="{2F167D73-9562-410E-8FE8-1A8DA666A50C}" srcOrd="0" destOrd="0" presId="urn:microsoft.com/office/officeart/2005/8/layout/hierarchy4"/>
    <dgm:cxn modelId="{62500303-B3F7-4A9A-B953-8B2B9412CE45}" type="presParOf" srcId="{F0E6AA38-3219-4942-B8F9-9BB574853735}" destId="{92CA370F-D483-4904-9BB2-CF2109704D8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A6B32C-FCD2-4FB6-B577-34AC36B8DD76}" type="doc">
      <dgm:prSet loTypeId="urn:microsoft.com/office/officeart/2005/8/layout/hProcess9" loCatId="process" qsTypeId="urn:microsoft.com/office/officeart/2005/8/quickstyle/3d2" qsCatId="3D" csTypeId="urn:microsoft.com/office/officeart/2005/8/colors/accent2_2" csCatId="accent2" phldr="1"/>
      <dgm:spPr/>
    </dgm:pt>
    <dgm:pt modelId="{7D1361A4-EBBA-4CA9-957B-656E994033C3}">
      <dgm:prSet phldrT="[Text]" custT="1"/>
      <dgm:spPr/>
      <dgm:t>
        <a:bodyPr/>
        <a:lstStyle/>
        <a:p>
          <a:pPr algn="l"/>
          <a:r>
            <a:rPr lang="en-US" sz="2200" dirty="0" smtClean="0"/>
            <a:t>Content provider updates or creates new material on syndicated Web site.</a:t>
          </a:r>
          <a:endParaRPr lang="en-US" sz="2200" dirty="0"/>
        </a:p>
      </dgm:t>
    </dgm:pt>
    <dgm:pt modelId="{3DAE6E85-E43E-4DE6-AF5A-44132D49CCFB}" type="parTrans" cxnId="{8170A682-6DF3-4D82-9427-FCF850AF06F6}">
      <dgm:prSet/>
      <dgm:spPr/>
      <dgm:t>
        <a:bodyPr/>
        <a:lstStyle/>
        <a:p>
          <a:endParaRPr lang="en-US"/>
        </a:p>
      </dgm:t>
    </dgm:pt>
    <dgm:pt modelId="{821529B0-9180-4749-BB18-821961A3B878}" type="sibTrans" cxnId="{8170A682-6DF3-4D82-9427-FCF850AF06F6}">
      <dgm:prSet/>
      <dgm:spPr/>
      <dgm:t>
        <a:bodyPr/>
        <a:lstStyle/>
        <a:p>
          <a:endParaRPr lang="en-US" dirty="0"/>
        </a:p>
      </dgm:t>
    </dgm:pt>
    <dgm:pt modelId="{5A688F95-47F0-4567-B351-513369864AFA}">
      <dgm:prSet phldrT="[Text]" custT="1"/>
      <dgm:spPr/>
      <dgm:t>
        <a:bodyPr/>
        <a:lstStyle/>
        <a:p>
          <a:pPr algn="l"/>
          <a:r>
            <a:rPr lang="en-US" sz="2200" smtClean="0"/>
            <a:t>Content provider transmits RSS documents (called feeds or channels) to subscribers.</a:t>
          </a:r>
          <a:endParaRPr lang="en-US" sz="2200" dirty="0"/>
        </a:p>
      </dgm:t>
    </dgm:pt>
    <dgm:pt modelId="{21F78DC1-74EE-4850-88EA-D3BEBE95D0C4}" type="parTrans" cxnId="{8842687E-06ED-4852-901C-DAD80BEFD4E9}">
      <dgm:prSet/>
      <dgm:spPr/>
      <dgm:t>
        <a:bodyPr/>
        <a:lstStyle/>
        <a:p>
          <a:endParaRPr lang="en-US"/>
        </a:p>
      </dgm:t>
    </dgm:pt>
    <dgm:pt modelId="{03571657-C57A-4BC4-BBCE-149D3405070A}" type="sibTrans" cxnId="{8842687E-06ED-4852-901C-DAD80BEFD4E9}">
      <dgm:prSet/>
      <dgm:spPr/>
      <dgm:t>
        <a:bodyPr/>
        <a:lstStyle/>
        <a:p>
          <a:endParaRPr lang="en-US" dirty="0"/>
        </a:p>
      </dgm:t>
    </dgm:pt>
    <dgm:pt modelId="{84EC676B-FDB6-4E71-A368-B70DD90860E3}">
      <dgm:prSet phldrT="[Text]" custT="1"/>
      <dgm:spPr/>
      <dgm:t>
        <a:bodyPr/>
        <a:lstStyle/>
        <a:p>
          <a:pPr algn="l"/>
          <a:r>
            <a:rPr lang="en-US" sz="2200" dirty="0" smtClean="0"/>
            <a:t>Subscribers read RSS feeds with Internet browsers, e-mail programs, or “cloud” reader programs.</a:t>
          </a:r>
          <a:endParaRPr lang="en-US" sz="2200" dirty="0"/>
        </a:p>
      </dgm:t>
    </dgm:pt>
    <dgm:pt modelId="{B497E979-2619-4EAD-8548-F194DBE9B2E6}" type="parTrans" cxnId="{1573570D-4CA6-4FC1-81D3-BB5A32638144}">
      <dgm:prSet/>
      <dgm:spPr/>
      <dgm:t>
        <a:bodyPr/>
        <a:lstStyle/>
        <a:p>
          <a:endParaRPr lang="en-US"/>
        </a:p>
      </dgm:t>
    </dgm:pt>
    <dgm:pt modelId="{E56BCE35-559A-4FF9-941B-070DF4E3B9E4}" type="sibTrans" cxnId="{1573570D-4CA6-4FC1-81D3-BB5A32638144}">
      <dgm:prSet/>
      <dgm:spPr/>
      <dgm:t>
        <a:bodyPr/>
        <a:lstStyle/>
        <a:p>
          <a:endParaRPr lang="en-US"/>
        </a:p>
      </dgm:t>
    </dgm:pt>
    <dgm:pt modelId="{0C4C81B8-5900-4DA4-BEFA-C1E16B6CE231}" type="pres">
      <dgm:prSet presAssocID="{B3A6B32C-FCD2-4FB6-B577-34AC36B8DD76}" presName="CompostProcess" presStyleCnt="0">
        <dgm:presLayoutVars>
          <dgm:dir/>
          <dgm:resizeHandles val="exact"/>
        </dgm:presLayoutVars>
      </dgm:prSet>
      <dgm:spPr/>
    </dgm:pt>
    <dgm:pt modelId="{A89F527F-577D-4F6A-9E24-4AE360E9B024}" type="pres">
      <dgm:prSet presAssocID="{B3A6B32C-FCD2-4FB6-B577-34AC36B8DD76}" presName="arrow" presStyleLbl="bgShp" presStyleIdx="0" presStyleCnt="1"/>
      <dgm:spPr/>
    </dgm:pt>
    <dgm:pt modelId="{87219C79-A497-4B05-8A6F-321DF9AD1EE1}" type="pres">
      <dgm:prSet presAssocID="{B3A6B32C-FCD2-4FB6-B577-34AC36B8DD76}" presName="linearProcess" presStyleCnt="0"/>
      <dgm:spPr/>
    </dgm:pt>
    <dgm:pt modelId="{2F6AE060-CD95-499C-B4CA-46F975A7F983}" type="pres">
      <dgm:prSet presAssocID="{7D1361A4-EBBA-4CA9-957B-656E994033C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865BD9-6AC5-42D1-9266-65B50CFD7994}" type="pres">
      <dgm:prSet presAssocID="{821529B0-9180-4749-BB18-821961A3B878}" presName="sibTrans" presStyleCnt="0"/>
      <dgm:spPr/>
    </dgm:pt>
    <dgm:pt modelId="{6E438266-5EDA-4972-84FF-3A9206F531E7}" type="pres">
      <dgm:prSet presAssocID="{5A688F95-47F0-4567-B351-513369864AF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CCC3B5-D6FA-4014-9395-70AA02E54C93}" type="pres">
      <dgm:prSet presAssocID="{03571657-C57A-4BC4-BBCE-149D3405070A}" presName="sibTrans" presStyleCnt="0"/>
      <dgm:spPr/>
    </dgm:pt>
    <dgm:pt modelId="{8B3216EB-2DE2-475F-8FA2-AFD6396F1398}" type="pres">
      <dgm:prSet presAssocID="{84EC676B-FDB6-4E71-A368-B70DD90860E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73570D-4CA6-4FC1-81D3-BB5A32638144}" srcId="{B3A6B32C-FCD2-4FB6-B577-34AC36B8DD76}" destId="{84EC676B-FDB6-4E71-A368-B70DD90860E3}" srcOrd="2" destOrd="0" parTransId="{B497E979-2619-4EAD-8548-F194DBE9B2E6}" sibTransId="{E56BCE35-559A-4FF9-941B-070DF4E3B9E4}"/>
    <dgm:cxn modelId="{8842687E-06ED-4852-901C-DAD80BEFD4E9}" srcId="{B3A6B32C-FCD2-4FB6-B577-34AC36B8DD76}" destId="{5A688F95-47F0-4567-B351-513369864AFA}" srcOrd="1" destOrd="0" parTransId="{21F78DC1-74EE-4850-88EA-D3BEBE95D0C4}" sibTransId="{03571657-C57A-4BC4-BBCE-149D3405070A}"/>
    <dgm:cxn modelId="{C56BBAB4-221B-48B5-837F-7EE0B5111FE4}" type="presOf" srcId="{84EC676B-FDB6-4E71-A368-B70DD90860E3}" destId="{8B3216EB-2DE2-475F-8FA2-AFD6396F1398}" srcOrd="0" destOrd="0" presId="urn:microsoft.com/office/officeart/2005/8/layout/hProcess9"/>
    <dgm:cxn modelId="{8170A682-6DF3-4D82-9427-FCF850AF06F6}" srcId="{B3A6B32C-FCD2-4FB6-B577-34AC36B8DD76}" destId="{7D1361A4-EBBA-4CA9-957B-656E994033C3}" srcOrd="0" destOrd="0" parTransId="{3DAE6E85-E43E-4DE6-AF5A-44132D49CCFB}" sibTransId="{821529B0-9180-4749-BB18-821961A3B878}"/>
    <dgm:cxn modelId="{F07C1ED2-A146-461A-AB93-A30370685947}" type="presOf" srcId="{5A688F95-47F0-4567-B351-513369864AFA}" destId="{6E438266-5EDA-4972-84FF-3A9206F531E7}" srcOrd="0" destOrd="0" presId="urn:microsoft.com/office/officeart/2005/8/layout/hProcess9"/>
    <dgm:cxn modelId="{313CCA6E-5AB8-42D2-82E4-607330B358CD}" type="presOf" srcId="{B3A6B32C-FCD2-4FB6-B577-34AC36B8DD76}" destId="{0C4C81B8-5900-4DA4-BEFA-C1E16B6CE231}" srcOrd="0" destOrd="0" presId="urn:microsoft.com/office/officeart/2005/8/layout/hProcess9"/>
    <dgm:cxn modelId="{CDF84277-9534-4F62-9A04-E29E6A92EE43}" type="presOf" srcId="{7D1361A4-EBBA-4CA9-957B-656E994033C3}" destId="{2F6AE060-CD95-499C-B4CA-46F975A7F983}" srcOrd="0" destOrd="0" presId="urn:microsoft.com/office/officeart/2005/8/layout/hProcess9"/>
    <dgm:cxn modelId="{E2CFEF92-4090-4142-9668-21CD9878AA3A}" type="presParOf" srcId="{0C4C81B8-5900-4DA4-BEFA-C1E16B6CE231}" destId="{A89F527F-577D-4F6A-9E24-4AE360E9B024}" srcOrd="0" destOrd="0" presId="urn:microsoft.com/office/officeart/2005/8/layout/hProcess9"/>
    <dgm:cxn modelId="{B0511937-67F1-4565-8879-62899AE4271E}" type="presParOf" srcId="{0C4C81B8-5900-4DA4-BEFA-C1E16B6CE231}" destId="{87219C79-A497-4B05-8A6F-321DF9AD1EE1}" srcOrd="1" destOrd="0" presId="urn:microsoft.com/office/officeart/2005/8/layout/hProcess9"/>
    <dgm:cxn modelId="{F28A7299-1D36-44BA-9CDC-1AEE24E8CAB2}" type="presParOf" srcId="{87219C79-A497-4B05-8A6F-321DF9AD1EE1}" destId="{2F6AE060-CD95-499C-B4CA-46F975A7F983}" srcOrd="0" destOrd="0" presId="urn:microsoft.com/office/officeart/2005/8/layout/hProcess9"/>
    <dgm:cxn modelId="{5597A338-865E-4B1E-99DD-FD8CDCDC2A2F}" type="presParOf" srcId="{87219C79-A497-4B05-8A6F-321DF9AD1EE1}" destId="{D9865BD9-6AC5-42D1-9266-65B50CFD7994}" srcOrd="1" destOrd="0" presId="urn:microsoft.com/office/officeart/2005/8/layout/hProcess9"/>
    <dgm:cxn modelId="{D6BAB5B1-15F9-4D47-82EA-4671885E453F}" type="presParOf" srcId="{87219C79-A497-4B05-8A6F-321DF9AD1EE1}" destId="{6E438266-5EDA-4972-84FF-3A9206F531E7}" srcOrd="2" destOrd="0" presId="urn:microsoft.com/office/officeart/2005/8/layout/hProcess9"/>
    <dgm:cxn modelId="{73FD1BF8-0754-474A-B033-98DBBE0B4091}" type="presParOf" srcId="{87219C79-A497-4B05-8A6F-321DF9AD1EE1}" destId="{93CCC3B5-D6FA-4014-9395-70AA02E54C93}" srcOrd="3" destOrd="0" presId="urn:microsoft.com/office/officeart/2005/8/layout/hProcess9"/>
    <dgm:cxn modelId="{4C9AF7A2-213D-4139-AB32-146C6AD02720}" type="presParOf" srcId="{87219C79-A497-4B05-8A6F-321DF9AD1EE1}" destId="{8B3216EB-2DE2-475F-8FA2-AFD6396F139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E326E-C5ED-4F1C-879E-845DD620CFEA}" type="datetimeFigureOut">
              <a:rPr lang="en-US" smtClean="0"/>
              <a:pPr/>
              <a:t>4/8/2017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F4B71-64FD-44D9-9112-C1B510D5C6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209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SzTx/>
              <a:defRPr sz="1200" b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defRPr sz="1200" b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SzTx/>
              <a:defRPr sz="1200" b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defRPr sz="1200" b="0">
                <a:latin typeface="Arial" charset="0"/>
              </a:defRPr>
            </a:lvl1pPr>
          </a:lstStyle>
          <a:p>
            <a:fld id="{8BBBF66A-ABB3-4ADD-8C9C-F8AD88EED8B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2367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7C8507-0E59-41D4-93AC-445ABE72B0D3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4065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65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1000" i="1" dirty="0">
                <a:latin typeface="Times New Roman" pitchFamily="18" charset="0"/>
              </a:rPr>
              <a:t>8</a:t>
            </a:r>
          </a:p>
        </p:txBody>
      </p:sp>
      <p:sp>
        <p:nvSpPr>
          <p:cNvPr id="4065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65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65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065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879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7C8507-0E59-41D4-93AC-445ABE72B0D3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4065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65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1000" i="1" dirty="0">
                <a:latin typeface="Times New Roman" pitchFamily="18" charset="0"/>
              </a:rPr>
              <a:t>8</a:t>
            </a:r>
          </a:p>
        </p:txBody>
      </p:sp>
      <p:sp>
        <p:nvSpPr>
          <p:cNvPr id="4065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65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65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065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9797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7C8507-0E59-41D4-93AC-445ABE72B0D3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4065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65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1000" i="1" dirty="0">
                <a:latin typeface="Times New Roman" pitchFamily="18" charset="0"/>
              </a:rPr>
              <a:t>8</a:t>
            </a:r>
          </a:p>
        </p:txBody>
      </p:sp>
      <p:sp>
        <p:nvSpPr>
          <p:cNvPr id="4065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65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65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065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0484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3600"/>
            <a:ext cx="7315200" cy="1470025"/>
          </a:xfrm>
        </p:spPr>
        <p:txBody>
          <a:bodyPr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/>
          <a:lstStyle>
            <a:lvl1pPr marL="0" indent="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63C26"/>
              </a:buClr>
              <a:buSzPct val="80000"/>
              <a:buFontTx/>
              <a:buNone/>
              <a:def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Book cover7e-no line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6781800" y="1981200"/>
            <a:ext cx="1371600" cy="175511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5BD9A7D-EFB0-4B4A-AA08-FC02BE78EE13}" type="datetime1">
              <a:rPr lang="en-US"/>
              <a:pPr/>
              <a:t>4/8/2017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F5E55A0-2A76-49B5-9F3E-831BF810D02E}" type="datetime1">
              <a:rPr lang="en-US"/>
              <a:pPr/>
              <a:t>4/8/2017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153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8481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752600"/>
            <a:ext cx="38481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 bwMode="auto">
          <a:xfrm>
            <a:off x="7086600" y="6248400"/>
            <a:ext cx="1676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17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Ch. 7, Slide </a:t>
            </a:r>
            <a:fld id="{9D03E303-61F5-4763-AEE4-8C53B2FF2225}" type="slidenum">
              <a:rPr kumimoji="0" lang="en-US" sz="1700" b="0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7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153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1752600"/>
            <a:ext cx="3848100" cy="426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7300" y="1752600"/>
            <a:ext cx="38481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 bwMode="auto">
          <a:xfrm>
            <a:off x="7086600" y="6248400"/>
            <a:ext cx="1676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17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Ch. 7, Slide </a:t>
            </a:r>
            <a:fld id="{9D03E303-61F5-4763-AEE4-8C53B2FF2225}" type="slidenum">
              <a:rPr kumimoji="0" lang="en-US" sz="1700" b="0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7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153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066800" y="1752600"/>
            <a:ext cx="7848600" cy="426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62000" y="6245225"/>
            <a:ext cx="6248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Mary Ellen </a:t>
            </a:r>
            <a:r>
              <a:rPr lang="en-US" dirty="0" err="1"/>
              <a:t>Guffey</a:t>
            </a:r>
            <a:r>
              <a:rPr lang="en-US" dirty="0"/>
              <a:t>, </a:t>
            </a:r>
            <a:r>
              <a:rPr lang="en-US" i="1" dirty="0"/>
              <a:t>Business Communication: Process and Product</a:t>
            </a:r>
            <a:r>
              <a:rPr lang="en-US" dirty="0"/>
              <a:t>, 6e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86600" y="6248400"/>
            <a:ext cx="1676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r>
              <a:rPr lang="en-US" sz="1800" b="0">
                <a:latin typeface="+mn-lt"/>
              </a:rPr>
              <a:t>Ch. 7, Slide </a:t>
            </a:r>
            <a:fld id="{FE58EE5A-E70B-4A43-A800-F5DAA340B185}" type="slidenum">
              <a:rPr lang="en-US" sz="1800" b="0">
                <a:latin typeface="+mn-lt"/>
              </a:rPr>
              <a:pPr/>
              <a:t>‹#›</a:t>
            </a:fld>
            <a:endParaRPr lang="en-US" sz="1800" b="0">
              <a:latin typeface="+mn-lt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470648" y="6400800"/>
            <a:ext cx="1676400" cy="30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1500" b="1">
                <a:solidFill>
                  <a:srgbClr val="002060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kern="0" dirty="0" smtClean="0"/>
              <a:t>Ch. 7, Slide </a:t>
            </a:r>
            <a:fld id="{9D03E303-61F5-4763-AEE4-8C53B2FF2225}" type="slidenum">
              <a:rPr lang="en-US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4488" indent="-344488">
              <a:lnSpc>
                <a:spcPct val="90000"/>
              </a:lnSpc>
              <a:buClr>
                <a:srgbClr val="963C26"/>
              </a:buClr>
              <a:buFont typeface="Wingdings" pitchFamily="2" charset="2"/>
              <a:buChar char="§"/>
              <a:defRPr lang="en-US" sz="3000" dirty="0" smtClean="0">
                <a:solidFill>
                  <a:srgbClr val="002060"/>
                </a:solidFill>
                <a:latin typeface="+mn-lt"/>
                <a:ea typeface="+mn-ea"/>
                <a:cs typeface="Arial" pitchFamily="34" charset="0"/>
              </a:defRPr>
            </a:lvl1pPr>
            <a:lvl2pPr>
              <a:lnSpc>
                <a:spcPct val="90000"/>
              </a:lnSpc>
              <a:defRPr>
                <a:latin typeface="+mn-lt"/>
              </a:defRPr>
            </a:lvl2pPr>
            <a:lvl3pPr>
              <a:lnSpc>
                <a:spcPct val="90000"/>
              </a:lnSpc>
              <a:defRPr>
                <a:latin typeface="+mn-lt"/>
              </a:defRPr>
            </a:lvl3pPr>
            <a:lvl4pPr>
              <a:lnSpc>
                <a:spcPct val="90000"/>
              </a:lnSpc>
              <a:defRPr>
                <a:solidFill>
                  <a:srgbClr val="002060"/>
                </a:solidFill>
                <a:latin typeface="+mn-lt"/>
              </a:defRPr>
            </a:lvl4pPr>
            <a:lvl5pPr>
              <a:lnSpc>
                <a:spcPct val="90000"/>
              </a:lnSpc>
              <a:defRPr>
                <a:solidFill>
                  <a:srgbClr val="002060"/>
                </a:solidFill>
                <a:latin typeface="+mn-lt"/>
              </a:defRPr>
            </a:lvl5pPr>
          </a:lstStyle>
          <a:p>
            <a:pPr marL="0" lvl="0" indent="0" algn="l" rtl="0" fontAlgn="base">
              <a:spcBef>
                <a:spcPct val="20000"/>
              </a:spcBef>
              <a:spcAft>
                <a:spcPct val="0"/>
              </a:spcAft>
              <a:buClr>
                <a:srgbClr val="963C26"/>
              </a:buClr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470648" y="6400800"/>
            <a:ext cx="1676400" cy="30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1500" b="1">
                <a:solidFill>
                  <a:srgbClr val="002060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kern="0" dirty="0" smtClean="0"/>
              <a:t>Ch. 7, Slide </a:t>
            </a:r>
            <a:fld id="{9D03E303-61F5-4763-AEE4-8C53B2FF2225}" type="slidenum">
              <a:rPr lang="en-US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7963"/>
            <a:ext cx="7772400" cy="1362075"/>
          </a:xfrm>
        </p:spPr>
        <p:txBody>
          <a:bodyPr anchor="t"/>
          <a:lstStyle>
            <a:lvl1pPr algn="ctr">
              <a:defRPr sz="44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470648" y="6400800"/>
            <a:ext cx="1676400" cy="30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1500" b="1">
                <a:solidFill>
                  <a:srgbClr val="002060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kern="0" dirty="0" smtClean="0"/>
              <a:t>Ch. 7, Slide </a:t>
            </a:r>
            <a:fld id="{9D03E303-61F5-4763-AEE4-8C53B2FF2225}" type="slidenum">
              <a:rPr lang="en-US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848100" cy="4267200"/>
          </a:xfrm>
        </p:spPr>
        <p:txBody>
          <a:bodyPr/>
          <a:lstStyle>
            <a:lvl1pPr marL="344488" indent="-344488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63C26"/>
              </a:buClr>
              <a:buSzPct val="100000"/>
              <a:buFont typeface="Wingdings" pitchFamily="2" charset="2"/>
              <a:buChar char="§"/>
              <a:defRPr lang="en-US" sz="3000" dirty="0" smtClean="0">
                <a:solidFill>
                  <a:srgbClr val="002060"/>
                </a:solidFill>
                <a:latin typeface="+mn-lt"/>
                <a:ea typeface="+mn-ea"/>
                <a:cs typeface="Arial" pitchFamily="34" charset="0"/>
              </a:defRPr>
            </a:lvl1pPr>
            <a:lvl2pPr>
              <a:lnSpc>
                <a:spcPct val="90000"/>
              </a:lnSpc>
              <a:defRPr lang="en-US" sz="2600" dirty="0" smtClean="0">
                <a:solidFill>
                  <a:srgbClr val="002060"/>
                </a:solidFill>
                <a:latin typeface="+mn-lt"/>
                <a:ea typeface="+mn-ea"/>
                <a:cs typeface="Arial" pitchFamily="34" charset="0"/>
              </a:defRPr>
            </a:lvl2pPr>
            <a:lvl3pPr>
              <a:lnSpc>
                <a:spcPct val="90000"/>
              </a:lnSpc>
              <a:defRPr lang="en-US" sz="2200" dirty="0" smtClean="0">
                <a:solidFill>
                  <a:srgbClr val="002060"/>
                </a:solidFill>
                <a:latin typeface="+mn-lt"/>
                <a:ea typeface="+mn-ea"/>
                <a:cs typeface="Arial" pitchFamily="34" charset="0"/>
              </a:defRPr>
            </a:lvl3pPr>
            <a:lvl4pPr>
              <a:lnSpc>
                <a:spcPct val="90000"/>
              </a:lnSpc>
              <a:defRPr sz="1800">
                <a:solidFill>
                  <a:srgbClr val="002060"/>
                </a:solidFill>
                <a:latin typeface="+mn-lt"/>
              </a:defRPr>
            </a:lvl4pPr>
            <a:lvl5pPr>
              <a:lnSpc>
                <a:spcPct val="90000"/>
              </a:lnSpc>
              <a:defRPr sz="1800">
                <a:solidFill>
                  <a:srgbClr val="002060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742950" lvl="1" indent="-28575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89013"/>
              </a:buClr>
              <a:buFont typeface="Wingdings" pitchFamily="2" charset="2"/>
              <a:buChar char="§"/>
            </a:pPr>
            <a:r>
              <a:rPr lang="en-US" dirty="0" smtClean="0"/>
              <a:t>Second level</a:t>
            </a:r>
          </a:p>
          <a:p>
            <a:pPr marL="1143000" lvl="2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80000"/>
              <a:buFont typeface="Wingdings" pitchFamily="2" charset="2"/>
              <a:buChar char="§"/>
            </a:pPr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752600"/>
            <a:ext cx="3848100" cy="4267200"/>
          </a:xfrm>
        </p:spPr>
        <p:txBody>
          <a:bodyPr/>
          <a:lstStyle>
            <a:lvl1pPr marL="344488" indent="-344488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63C26"/>
              </a:buClr>
              <a:buSzPct val="100000"/>
              <a:buFont typeface="Wingdings" pitchFamily="2" charset="2"/>
              <a:buChar char="§"/>
              <a:defRPr lang="en-US" sz="3000" dirty="0" smtClean="0">
                <a:solidFill>
                  <a:srgbClr val="002060"/>
                </a:solidFill>
                <a:latin typeface="+mn-lt"/>
                <a:ea typeface="+mn-ea"/>
                <a:cs typeface="Arial" pitchFamily="34" charset="0"/>
              </a:defRPr>
            </a:lvl1pPr>
            <a:lvl2pPr>
              <a:lnSpc>
                <a:spcPct val="90000"/>
              </a:lnSpc>
              <a:defRPr lang="en-US" sz="2600" dirty="0" smtClean="0">
                <a:solidFill>
                  <a:srgbClr val="002060"/>
                </a:solidFill>
                <a:latin typeface="+mn-lt"/>
                <a:ea typeface="+mn-ea"/>
                <a:cs typeface="Arial" pitchFamily="34" charset="0"/>
              </a:defRPr>
            </a:lvl2pPr>
            <a:lvl3pPr>
              <a:lnSpc>
                <a:spcPct val="90000"/>
              </a:lnSpc>
              <a:defRPr lang="en-US" sz="2200" dirty="0" smtClean="0">
                <a:solidFill>
                  <a:srgbClr val="002060"/>
                </a:solidFill>
                <a:latin typeface="+mn-lt"/>
                <a:ea typeface="+mn-ea"/>
                <a:cs typeface="Arial" pitchFamily="34" charset="0"/>
              </a:defRPr>
            </a:lvl3pPr>
            <a:lvl4pPr>
              <a:lnSpc>
                <a:spcPct val="90000"/>
              </a:lnSpc>
              <a:defRPr sz="1800">
                <a:solidFill>
                  <a:srgbClr val="002060"/>
                </a:solidFill>
                <a:latin typeface="+mn-lt"/>
              </a:defRPr>
            </a:lvl4pPr>
            <a:lvl5pPr>
              <a:lnSpc>
                <a:spcPct val="90000"/>
              </a:lnSpc>
              <a:defRPr sz="1800">
                <a:solidFill>
                  <a:srgbClr val="002060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4488" lvl="0" indent="-344488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63C26"/>
              </a:buClr>
              <a:buSzPct val="100000"/>
              <a:buFont typeface="Wingdings" pitchFamily="2" charset="2"/>
              <a:buChar char="§"/>
            </a:pPr>
            <a:r>
              <a:rPr lang="en-US" dirty="0" smtClean="0"/>
              <a:t>Click to edit Master text styles</a:t>
            </a:r>
          </a:p>
          <a:p>
            <a:pPr marL="742950" lvl="1" indent="-28575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89013"/>
              </a:buClr>
              <a:buFont typeface="Wingdings" pitchFamily="2" charset="2"/>
              <a:buChar char="§"/>
            </a:pPr>
            <a:r>
              <a:rPr lang="en-US" dirty="0" smtClean="0"/>
              <a:t>Second level</a:t>
            </a:r>
          </a:p>
          <a:p>
            <a:pPr marL="1143000" lvl="2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80000"/>
              <a:buFont typeface="Wingdings" pitchFamily="2" charset="2"/>
              <a:buChar char="§"/>
            </a:pPr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470648" y="6400800"/>
            <a:ext cx="1676400" cy="30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1500" b="1">
                <a:solidFill>
                  <a:srgbClr val="002060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kern="0" dirty="0" smtClean="0"/>
              <a:t>Ch. 7, Slide </a:t>
            </a:r>
            <a:fld id="{9D03E303-61F5-4763-AEE4-8C53B2FF2225}" type="slidenum">
              <a:rPr lang="en-US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>
            <a:lvl1pPr algn="ctr">
              <a:lnSpc>
                <a:spcPct val="90000"/>
              </a:lnSpc>
              <a:defRPr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lnSpc>
                <a:spcPct val="90000"/>
              </a:lnSpc>
              <a:buClr>
                <a:srgbClr val="963C26"/>
              </a:buClr>
              <a:buFont typeface="Wingdings" pitchFamily="2" charset="2"/>
              <a:buChar char="§"/>
              <a:defRPr sz="2400">
                <a:latin typeface="+mn-lt"/>
              </a:defRPr>
            </a:lvl1pPr>
            <a:lvl2pPr>
              <a:lnSpc>
                <a:spcPct val="90000"/>
              </a:lnSpc>
              <a:defRPr sz="2000">
                <a:solidFill>
                  <a:srgbClr val="002060"/>
                </a:solidFill>
                <a:latin typeface="+mn-lt"/>
              </a:defRPr>
            </a:lvl2pPr>
            <a:lvl3pPr>
              <a:lnSpc>
                <a:spcPct val="90000"/>
              </a:lnSpc>
              <a:defRPr sz="1800">
                <a:solidFill>
                  <a:srgbClr val="002060"/>
                </a:solidFill>
                <a:latin typeface="+mn-lt"/>
              </a:defRPr>
            </a:lvl3pPr>
            <a:lvl4pPr>
              <a:lnSpc>
                <a:spcPct val="90000"/>
              </a:lnSpc>
              <a:defRPr sz="1600">
                <a:solidFill>
                  <a:srgbClr val="002060"/>
                </a:solidFill>
                <a:latin typeface="+mn-lt"/>
              </a:defRPr>
            </a:lvl4pPr>
            <a:lvl5pPr>
              <a:lnSpc>
                <a:spcPct val="90000"/>
              </a:lnSpc>
              <a:defRPr sz="1600">
                <a:solidFill>
                  <a:srgbClr val="002060"/>
                </a:solidFill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342900" indent="-3429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63C26"/>
              </a:buClr>
              <a:buSzPct val="100000"/>
              <a:buFont typeface="Wingdings" pitchFamily="2" charset="2"/>
              <a:buChar char="§"/>
              <a:defRPr lang="en-US" sz="2400" dirty="0" smtClean="0">
                <a:solidFill>
                  <a:srgbClr val="002060"/>
                </a:solidFill>
                <a:latin typeface="+mn-lt"/>
                <a:ea typeface="+mn-ea"/>
                <a:cs typeface="Arial" pitchFamily="34" charset="0"/>
              </a:defRPr>
            </a:lvl1pPr>
            <a:lvl2pPr>
              <a:lnSpc>
                <a:spcPct val="90000"/>
              </a:lnSpc>
              <a:defRPr sz="2000">
                <a:solidFill>
                  <a:srgbClr val="002060"/>
                </a:solidFill>
                <a:latin typeface="+mn-lt"/>
              </a:defRPr>
            </a:lvl2pPr>
            <a:lvl3pPr>
              <a:lnSpc>
                <a:spcPct val="90000"/>
              </a:lnSpc>
              <a:defRPr sz="1800">
                <a:solidFill>
                  <a:srgbClr val="002060"/>
                </a:solidFill>
                <a:latin typeface="+mn-lt"/>
              </a:defRPr>
            </a:lvl3pPr>
            <a:lvl4pPr>
              <a:lnSpc>
                <a:spcPct val="90000"/>
              </a:lnSpc>
              <a:defRPr sz="1600">
                <a:solidFill>
                  <a:srgbClr val="002060"/>
                </a:solidFill>
                <a:latin typeface="+mn-lt"/>
              </a:defRPr>
            </a:lvl4pPr>
            <a:lvl5pPr>
              <a:lnSpc>
                <a:spcPct val="90000"/>
              </a:lnSpc>
              <a:defRPr sz="1600">
                <a:solidFill>
                  <a:srgbClr val="002060"/>
                </a:solidFill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63C26"/>
              </a:buClr>
              <a:buSzPct val="100000"/>
              <a:buFont typeface="Wingdings" pitchFamily="2" charset="2"/>
              <a:buChar char="§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470648" y="6400800"/>
            <a:ext cx="1676400" cy="30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1500" b="1">
                <a:solidFill>
                  <a:srgbClr val="002060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kern="0" dirty="0" smtClean="0"/>
              <a:t>Ch. 7, Slide </a:t>
            </a:r>
            <a:fld id="{9D03E303-61F5-4763-AEE4-8C53B2FF2225}" type="slidenum">
              <a:rPr lang="en-US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153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848600" cy="4267200"/>
          </a:xfrm>
        </p:spPr>
        <p:txBody>
          <a:bodyPr/>
          <a:lstStyle>
            <a:lvl1pPr marL="0" indent="0">
              <a:defRPr lang="en-US" sz="3000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lvl="0" indent="0" algn="l" rtl="0" fontAlgn="base">
              <a:spcBef>
                <a:spcPct val="20000"/>
              </a:spcBef>
              <a:spcAft>
                <a:spcPct val="0"/>
              </a:spcAft>
              <a:buClr>
                <a:srgbClr val="963C26"/>
              </a:buClr>
              <a:buFontTx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470648" y="6400800"/>
            <a:ext cx="1676400" cy="30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15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kern="0" dirty="0" smtClean="0"/>
              <a:t>Ch. 7, Slide </a:t>
            </a:r>
            <a:fld id="{9D03E303-61F5-4763-AEE4-8C53B2FF2225}" type="slidenum">
              <a:rPr lang="en-US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470648" y="6400800"/>
            <a:ext cx="1676400" cy="30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1500" b="1">
                <a:solidFill>
                  <a:srgbClr val="002060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kern="0" dirty="0" smtClean="0"/>
              <a:t>Ch. 7, Slide </a:t>
            </a:r>
            <a:fld id="{9D03E303-61F5-4763-AEE4-8C53B2FF2225}" type="slidenum">
              <a:rPr lang="en-US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470648" y="6400800"/>
            <a:ext cx="1676400" cy="30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1500" b="1">
                <a:solidFill>
                  <a:srgbClr val="002060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kern="0" dirty="0" smtClean="0"/>
              <a:t>Ch. 7, Slide </a:t>
            </a:r>
            <a:fld id="{9D03E303-61F5-4763-AEE4-8C53B2FF2225}" type="slidenum">
              <a:rPr lang="en-US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470648" y="6400800"/>
            <a:ext cx="1676400" cy="30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15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kern="0" dirty="0" smtClean="0"/>
              <a:t>Ch. 7, Slide </a:t>
            </a:r>
            <a:fld id="{9D03E303-61F5-4763-AEE4-8C53B2FF2225}" type="slidenum">
              <a:rPr lang="en-US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86600" y="6248400"/>
            <a:ext cx="1676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</a:t>
            </a:r>
            <a:r>
              <a:rPr lang="en-US" sz="1800" b="0" dirty="0" smtClean="0">
                <a:latin typeface="+mn-lt"/>
              </a:rPr>
              <a:t>Ch. 7, </a:t>
            </a:r>
            <a:r>
              <a:rPr lang="en-US" sz="1800" b="0" dirty="0">
                <a:latin typeface="+mn-lt"/>
              </a:rPr>
              <a:t>Slide </a:t>
            </a:r>
            <a:fld id="{228F573E-0615-4B8C-8E4B-571618D510E0}" type="slidenum">
              <a:rPr lang="en-US" sz="1800" b="0">
                <a:latin typeface="+mn-lt"/>
              </a:rPr>
              <a:pPr/>
              <a:t>‹#›</a:t>
            </a:fld>
            <a:endParaRPr lang="en-US" sz="1800" b="0" dirty="0">
              <a:latin typeface="+mn-lt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86600" y="6248400"/>
            <a:ext cx="1676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</a:t>
            </a:r>
            <a:r>
              <a:rPr lang="en-US" sz="1800" b="0" dirty="0" smtClean="0">
                <a:latin typeface="+mn-lt"/>
              </a:rPr>
              <a:t>Ch. 7, </a:t>
            </a:r>
            <a:r>
              <a:rPr lang="en-US" sz="1800" b="0" dirty="0">
                <a:latin typeface="+mn-lt"/>
              </a:rPr>
              <a:t>Slide </a:t>
            </a:r>
            <a:fld id="{DCC79C6E-6416-43CE-AB1E-9EE9789C7C6F}" type="slidenum">
              <a:rPr lang="en-US" sz="1800" b="0">
                <a:latin typeface="+mn-lt"/>
              </a:rPr>
              <a:pPr/>
              <a:t>‹#›</a:t>
            </a:fld>
            <a:endParaRPr lang="en-US" sz="1800" b="0" dirty="0">
              <a:latin typeface="+mn-lt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533400"/>
            <a:ext cx="20383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9626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86600" y="6248400"/>
            <a:ext cx="1676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</a:t>
            </a:r>
            <a:r>
              <a:rPr lang="en-US" sz="1800" b="0" dirty="0" smtClean="0">
                <a:latin typeface="+mn-lt"/>
              </a:rPr>
              <a:t>Ch. 7, </a:t>
            </a:r>
            <a:r>
              <a:rPr lang="en-US" sz="1800" b="0" dirty="0">
                <a:latin typeface="+mn-lt"/>
              </a:rPr>
              <a:t>Slide </a:t>
            </a:r>
            <a:fld id="{A9CD985C-E63D-4E3B-AB21-21BD70F0B408}" type="slidenum">
              <a:rPr lang="en-US" sz="1800" b="0">
                <a:latin typeface="+mn-lt"/>
              </a:rPr>
              <a:pPr/>
              <a:t>‹#›</a:t>
            </a:fld>
            <a:endParaRPr lang="en-US" sz="1800" b="0" dirty="0">
              <a:latin typeface="+mn-lt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153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8481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752600"/>
            <a:ext cx="38481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86600" y="6248400"/>
            <a:ext cx="1676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</a:t>
            </a:r>
            <a:r>
              <a:rPr lang="en-US" sz="1800" b="0" dirty="0" smtClean="0">
                <a:latin typeface="+mn-lt"/>
              </a:rPr>
              <a:t>Ch. 7, </a:t>
            </a:r>
            <a:r>
              <a:rPr lang="en-US" sz="1800" b="0" dirty="0">
                <a:latin typeface="+mn-lt"/>
              </a:rPr>
              <a:t>Slide </a:t>
            </a:r>
            <a:fld id="{363D49EC-3869-4F31-97D7-FF077A794DB0}" type="slidenum">
              <a:rPr lang="en-US" sz="1800" b="0">
                <a:latin typeface="+mn-lt"/>
              </a:rPr>
              <a:pPr/>
              <a:t>‹#›</a:t>
            </a:fld>
            <a:endParaRPr lang="en-US" sz="1800" b="0" dirty="0">
              <a:latin typeface="+mn-lt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153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1752600"/>
            <a:ext cx="3848100" cy="426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7300" y="1752600"/>
            <a:ext cx="38481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86600" y="6248400"/>
            <a:ext cx="1676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</a:t>
            </a:r>
            <a:r>
              <a:rPr lang="en-US" sz="1800" b="0" dirty="0" smtClean="0">
                <a:latin typeface="+mn-lt"/>
              </a:rPr>
              <a:t>Ch. 7, </a:t>
            </a:r>
            <a:r>
              <a:rPr lang="en-US" sz="1800" b="0" dirty="0">
                <a:latin typeface="+mn-lt"/>
              </a:rPr>
              <a:t>Slide </a:t>
            </a:r>
            <a:fld id="{724DC27B-8AD9-437C-BBC9-BEEA3872A7D9}" type="slidenum">
              <a:rPr lang="en-US" sz="1800" b="0">
                <a:latin typeface="+mn-lt"/>
              </a:rPr>
              <a:pPr/>
              <a:t>‹#›</a:t>
            </a:fld>
            <a:endParaRPr lang="en-US" sz="1800" b="0" dirty="0">
              <a:latin typeface="+mn-lt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470648" y="6400800"/>
            <a:ext cx="1676400" cy="30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15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kern="0" dirty="0" smtClean="0"/>
              <a:t>Ch. 7, Slide </a:t>
            </a:r>
            <a:fld id="{9D03E303-61F5-4763-AEE4-8C53B2FF2225}" type="slidenum">
              <a:rPr lang="en-US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1534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848100" cy="4267200"/>
          </a:xfrm>
        </p:spPr>
        <p:txBody>
          <a:bodyPr/>
          <a:lstStyle>
            <a:lvl1pPr marL="0" indent="0">
              <a:defRPr sz="3000"/>
            </a:lvl1pPr>
            <a:lvl2pPr>
              <a:defRPr lang="en-US" sz="2600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2200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742950" lvl="1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D89013"/>
              </a:buClr>
              <a:buFont typeface="Wingdings" pitchFamily="2" charset="2"/>
              <a:buChar char="§"/>
            </a:pPr>
            <a:r>
              <a:rPr lang="en-US" dirty="0" smtClean="0"/>
              <a:t>Second level</a:t>
            </a:r>
          </a:p>
          <a:p>
            <a:pPr marL="1143000" lvl="2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80000"/>
              <a:buFont typeface="Wingdings" pitchFamily="2" charset="2"/>
              <a:buChar char="§"/>
            </a:pPr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752600"/>
            <a:ext cx="3848100" cy="4267200"/>
          </a:xfrm>
        </p:spPr>
        <p:txBody>
          <a:bodyPr/>
          <a:lstStyle>
            <a:lvl1pPr indent="0">
              <a:defRPr lang="en-US" sz="3000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2600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2200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963C26"/>
              </a:buClr>
              <a:buFontTx/>
              <a:buNone/>
            </a:pPr>
            <a:r>
              <a:rPr lang="en-US" dirty="0" smtClean="0"/>
              <a:t>Click to edit Master text styles</a:t>
            </a:r>
          </a:p>
          <a:p>
            <a:pPr marL="742950" lvl="1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D89013"/>
              </a:buClr>
              <a:buFont typeface="Wingdings" pitchFamily="2" charset="2"/>
              <a:buChar char="§"/>
            </a:pPr>
            <a:r>
              <a:rPr lang="en-US" dirty="0" smtClean="0"/>
              <a:t>Second level</a:t>
            </a:r>
          </a:p>
          <a:p>
            <a:pPr marL="1143000" lvl="2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80000"/>
              <a:buFont typeface="Wingdings" pitchFamily="2" charset="2"/>
              <a:buChar char="§"/>
            </a:pPr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470648" y="6400800"/>
            <a:ext cx="1676400" cy="30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15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kern="0" dirty="0" smtClean="0"/>
              <a:t>Ch. 7, Slide </a:t>
            </a:r>
            <a:fld id="{9D03E303-61F5-4763-AEE4-8C53B2FF2225}" type="slidenum">
              <a:rPr lang="en-US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470648" y="6400800"/>
            <a:ext cx="1676400" cy="30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15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kern="0" dirty="0" smtClean="0"/>
              <a:t>Ch. 7, Slide </a:t>
            </a:r>
            <a:fld id="{9D03E303-61F5-4763-AEE4-8C53B2FF2225}" type="slidenum">
              <a:rPr lang="en-US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470648" y="6400800"/>
            <a:ext cx="1676400" cy="30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15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kern="0" dirty="0" smtClean="0"/>
              <a:t>Ch. 7, Slide </a:t>
            </a:r>
            <a:fld id="{9D03E303-61F5-4763-AEE4-8C53B2FF2225}" type="slidenum">
              <a:rPr lang="en-US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470648" y="6400800"/>
            <a:ext cx="1676400" cy="30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15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kern="0" dirty="0" smtClean="0"/>
              <a:t>Ch. 7, Slide </a:t>
            </a:r>
            <a:fld id="{9D03E303-61F5-4763-AEE4-8C53B2FF2225}" type="slidenum">
              <a:rPr lang="en-US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470648" y="6400800"/>
            <a:ext cx="1676400" cy="30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15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kern="0" dirty="0" smtClean="0"/>
              <a:t>Ch. 7, Slide </a:t>
            </a:r>
            <a:fld id="{9D03E303-61F5-4763-AEE4-8C53B2FF2225}" type="slidenum">
              <a:rPr lang="en-US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A888A37-EE90-4631-877E-CAE65AFF633D}" type="datetime1">
              <a:rPr lang="en-US"/>
              <a:pPr/>
              <a:t>4/8/2017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Guffey7ePPT2_1"/>
          <p:cNvPicPr>
            <a:picLocks noChangeAspect="1" noChangeArrowheads="1"/>
          </p:cNvPicPr>
          <p:nvPr userDrawn="1"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74638"/>
            <a:ext cx="8686800" cy="1143000"/>
          </a:xfrm>
          <a:prstGeom prst="rect">
            <a:avLst/>
          </a:prstGeom>
          <a:solidFill>
            <a:schemeClr val="bg1">
              <a:alpha val="35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alpha val="35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3C26"/>
              </a:buClr>
              <a:buSzPct val="80000"/>
              <a:buFont typeface="Wingdings" pitchFamily="2" charset="2"/>
              <a:buChar char="n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768" r:id="rId12"/>
    <p:sldLayoutId id="2147483769" r:id="rId13"/>
    <p:sldLayoutId id="2147483770" r:id="rId14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00206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4800">
          <a:solidFill>
            <a:srgbClr val="3B6D81"/>
          </a:solidFill>
          <a:effectLst>
            <a:outerShdw blurRad="38100" dist="38100" dir="2700000" algn="tl">
              <a:srgbClr val="C0C0C0"/>
            </a:outerShdw>
          </a:effectLst>
          <a:latin typeface="Gill Sans MT Condensed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800">
          <a:solidFill>
            <a:srgbClr val="3B6D81"/>
          </a:solidFill>
          <a:effectLst>
            <a:outerShdw blurRad="38100" dist="38100" dir="2700000" algn="tl">
              <a:srgbClr val="C0C0C0"/>
            </a:outerShdw>
          </a:effectLst>
          <a:latin typeface="Gill Sans MT Condensed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800">
          <a:solidFill>
            <a:srgbClr val="3B6D81"/>
          </a:solidFill>
          <a:effectLst>
            <a:outerShdw blurRad="38100" dist="38100" dir="2700000" algn="tl">
              <a:srgbClr val="C0C0C0"/>
            </a:outerShdw>
          </a:effectLst>
          <a:latin typeface="Gill Sans MT Condensed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800">
          <a:solidFill>
            <a:srgbClr val="3B6D81"/>
          </a:solidFill>
          <a:effectLst>
            <a:outerShdw blurRad="38100" dist="38100" dir="2700000" algn="tl">
              <a:srgbClr val="C0C0C0"/>
            </a:outerShdw>
          </a:effectLst>
          <a:latin typeface="Gill Sans MT Condense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>
          <a:solidFill>
            <a:srgbClr val="3B6D81"/>
          </a:solidFill>
          <a:effectLst>
            <a:outerShdw blurRad="38100" dist="38100" dir="2700000" algn="tl">
              <a:srgbClr val="C0C0C0"/>
            </a:outerShdw>
          </a:effectLst>
          <a:latin typeface="Gill Sans MT Condensed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>
          <a:solidFill>
            <a:srgbClr val="3B6D81"/>
          </a:solidFill>
          <a:effectLst>
            <a:outerShdw blurRad="38100" dist="38100" dir="2700000" algn="tl">
              <a:srgbClr val="C0C0C0"/>
            </a:outerShdw>
          </a:effectLst>
          <a:latin typeface="Gill Sans MT Condensed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>
          <a:solidFill>
            <a:srgbClr val="3B6D81"/>
          </a:solidFill>
          <a:effectLst>
            <a:outerShdw blurRad="38100" dist="38100" dir="2700000" algn="tl">
              <a:srgbClr val="C0C0C0"/>
            </a:outerShdw>
          </a:effectLst>
          <a:latin typeface="Gill Sans MT Condensed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>
          <a:solidFill>
            <a:srgbClr val="3B6D81"/>
          </a:solidFill>
          <a:effectLst>
            <a:outerShdw blurRad="38100" dist="38100" dir="2700000" algn="tl">
              <a:srgbClr val="C0C0C0"/>
            </a:outerShdw>
          </a:effectLst>
          <a:latin typeface="Gill Sans MT Condensed" pitchFamily="34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963C26"/>
        </a:buClr>
        <a:buSzPct val="80000"/>
        <a:buFontTx/>
        <a:buNone/>
        <a:defRPr lang="en-US" sz="3000" dirty="0" smtClean="0">
          <a:solidFill>
            <a:srgbClr val="002060"/>
          </a:solidFill>
          <a:latin typeface="+mn-lt"/>
          <a:ea typeface="+mn-ea"/>
          <a:cs typeface="Arial" pitchFamily="34" charset="0"/>
        </a:defRPr>
      </a:lvl1pPr>
      <a:lvl2pPr marL="742950" indent="-28575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D89013"/>
        </a:buClr>
        <a:buSzPct val="75000"/>
        <a:buFont typeface="Wingdings" pitchFamily="2" charset="2"/>
        <a:buChar char="n"/>
        <a:defRPr sz="2600">
          <a:solidFill>
            <a:srgbClr val="002060"/>
          </a:solidFill>
          <a:latin typeface="+mn-lt"/>
          <a:cs typeface="Arial" pitchFamily="34" charset="0"/>
        </a:defRPr>
      </a:lvl2pPr>
      <a:lvl3pPr marL="1143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SzPct val="75000"/>
        <a:buBlip>
          <a:blip r:embed="rId17"/>
        </a:buBlip>
        <a:defRPr sz="2200">
          <a:solidFill>
            <a:srgbClr val="002060"/>
          </a:solidFill>
          <a:latin typeface="+mn-lt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5000"/>
        <a:buBlip>
          <a:blip r:embed="rId18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CC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CC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CC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CC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CC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Guffey7ePPT2Rb3.jpg"/>
          <p:cNvPicPr>
            <a:picLocks noChangeAspect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7"/>
          <p:cNvSpPr txBox="1">
            <a:spLocks noChangeArrowheads="1"/>
          </p:cNvSpPr>
          <p:nvPr userDrawn="1"/>
        </p:nvSpPr>
        <p:spPr bwMode="auto">
          <a:xfrm>
            <a:off x="0" y="6553200"/>
            <a:ext cx="9144000" cy="180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dirty="0">
                <a:solidFill>
                  <a:srgbClr val="002060"/>
                </a:solidFill>
                <a:latin typeface="+mn-lt"/>
                <a:cs typeface="Arial" pitchFamily="34" charset="0"/>
              </a:rPr>
              <a:t>©2011 Cengage Learning. All Rights Reserved. May not be scanned, copied or duplicated, or posted to a publicly accessible website, in whole or in part.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848600" cy="42672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3C26"/>
              </a:buClr>
              <a:buSzPct val="80000"/>
              <a:buFont typeface="Wingdings" pitchFamily="2" charset="2"/>
              <a:buChar char="n"/>
            </a:pPr>
            <a:r>
              <a:rPr lang="en-US" dirty="0" smtClean="0"/>
              <a:t>Click to edit Master text styles</a:t>
            </a:r>
          </a:p>
          <a:p>
            <a: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89013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Times" pitchFamily="26" charset="0"/>
              <a:buBlip>
                <a:blip r:embed="rId16"/>
              </a:buBlip>
            </a:pPr>
            <a:r>
              <a:rPr lang="en-US" dirty="0" smtClean="0"/>
              <a:t>Third level</a:t>
            </a:r>
          </a:p>
        </p:txBody>
      </p:sp>
      <p:sp>
        <p:nvSpPr>
          <p:cNvPr id="19456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5334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 bwMode="auto">
          <a:xfrm>
            <a:off x="7470648" y="6400800"/>
            <a:ext cx="1676400" cy="30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1500" b="1">
                <a:solidFill>
                  <a:srgbClr val="002060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kern="0" dirty="0" smtClean="0"/>
              <a:t>Ch. 7, Slide </a:t>
            </a:r>
            <a:fld id="{9D03E303-61F5-4763-AEE4-8C53B2FF2225}" type="slidenum">
              <a:rPr lang="en-US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</p:sldLayoutIdLst>
  <p:transition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lang="en-US" sz="3600" dirty="0" smtClean="0">
          <a:solidFill>
            <a:srgbClr val="00206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4800">
          <a:solidFill>
            <a:srgbClr val="3B6D81"/>
          </a:solidFill>
          <a:effectLst>
            <a:outerShdw blurRad="38100" dist="38100" dir="2700000" algn="tl">
              <a:srgbClr val="C0C0C0"/>
            </a:outerShdw>
          </a:effectLst>
          <a:latin typeface="Gill Sans MT Condensed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800">
          <a:solidFill>
            <a:srgbClr val="3B6D81"/>
          </a:solidFill>
          <a:effectLst>
            <a:outerShdw blurRad="38100" dist="38100" dir="2700000" algn="tl">
              <a:srgbClr val="C0C0C0"/>
            </a:outerShdw>
          </a:effectLst>
          <a:latin typeface="Gill Sans MT Condensed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800">
          <a:solidFill>
            <a:srgbClr val="3B6D81"/>
          </a:solidFill>
          <a:effectLst>
            <a:outerShdw blurRad="38100" dist="38100" dir="2700000" algn="tl">
              <a:srgbClr val="C0C0C0"/>
            </a:outerShdw>
          </a:effectLst>
          <a:latin typeface="Gill Sans MT Condensed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800">
          <a:solidFill>
            <a:srgbClr val="3B6D81"/>
          </a:solidFill>
          <a:effectLst>
            <a:outerShdw blurRad="38100" dist="38100" dir="2700000" algn="tl">
              <a:srgbClr val="C0C0C0"/>
            </a:outerShdw>
          </a:effectLst>
          <a:latin typeface="Gill Sans MT Condense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>
          <a:solidFill>
            <a:srgbClr val="3B6D81"/>
          </a:solidFill>
          <a:effectLst>
            <a:outerShdw blurRad="38100" dist="38100" dir="2700000" algn="tl">
              <a:srgbClr val="C0C0C0"/>
            </a:outerShdw>
          </a:effectLst>
          <a:latin typeface="Gill Sans MT Condensed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>
          <a:solidFill>
            <a:srgbClr val="3B6D81"/>
          </a:solidFill>
          <a:effectLst>
            <a:outerShdw blurRad="38100" dist="38100" dir="2700000" algn="tl">
              <a:srgbClr val="C0C0C0"/>
            </a:outerShdw>
          </a:effectLst>
          <a:latin typeface="Gill Sans MT Condensed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>
          <a:solidFill>
            <a:srgbClr val="3B6D81"/>
          </a:solidFill>
          <a:effectLst>
            <a:outerShdw blurRad="38100" dist="38100" dir="2700000" algn="tl">
              <a:srgbClr val="C0C0C0"/>
            </a:outerShdw>
          </a:effectLst>
          <a:latin typeface="Gill Sans MT Condensed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>
          <a:solidFill>
            <a:srgbClr val="3B6D81"/>
          </a:solidFill>
          <a:effectLst>
            <a:outerShdw blurRad="38100" dist="38100" dir="2700000" algn="tl">
              <a:srgbClr val="C0C0C0"/>
            </a:outerShdw>
          </a:effectLst>
          <a:latin typeface="Gill Sans MT Condensed" pitchFamily="34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963C26"/>
        </a:buClr>
        <a:buSzPct val="100000"/>
        <a:buFontTx/>
        <a:buNone/>
        <a:defRPr lang="en-US" sz="3000" dirty="0" smtClean="0">
          <a:solidFill>
            <a:srgbClr val="002060"/>
          </a:solidFill>
          <a:latin typeface="+mn-lt"/>
          <a:ea typeface="+mn-ea"/>
          <a:cs typeface="Arial" pitchFamily="34" charset="0"/>
        </a:defRPr>
      </a:lvl1pPr>
      <a:lvl2pPr marL="742950" indent="-28575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D89013"/>
        </a:buClr>
        <a:buFont typeface="Wingdings" pitchFamily="2" charset="2"/>
        <a:buChar char="§"/>
        <a:defRPr lang="en-US" sz="2600" dirty="0" smtClean="0">
          <a:solidFill>
            <a:srgbClr val="002060"/>
          </a:solidFill>
          <a:latin typeface="+mn-lt"/>
          <a:ea typeface="+mn-ea"/>
          <a:cs typeface="Arial" pitchFamily="34" charset="0"/>
        </a:defRPr>
      </a:lvl2pPr>
      <a:lvl3pPr marL="1143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9900"/>
        </a:buClr>
        <a:buSzPct val="80000"/>
        <a:buFont typeface="Wingdings" pitchFamily="2" charset="2"/>
        <a:buChar char="§"/>
        <a:defRPr lang="en-US" sz="2200" dirty="0" smtClean="0">
          <a:solidFill>
            <a:srgbClr val="002060"/>
          </a:solidFill>
          <a:latin typeface="+mn-lt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5000"/>
        <a:buBlip>
          <a:blip r:embed="rId17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CC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CC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CC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CC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CC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kern="0" smtClean="0"/>
              <a:t>Ch. 7, Slide </a:t>
            </a:r>
            <a:fld id="{9D03E303-61F5-4763-AEE4-8C53B2FF2225}" type="slidenum">
              <a:rPr lang="en-US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1</a:t>
            </a:fld>
            <a:endParaRPr lang="en-US" kern="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349375"/>
            <a:ext cx="5486400" cy="1470025"/>
          </a:xfrm>
        </p:spPr>
        <p:txBody>
          <a:bodyPr/>
          <a:lstStyle/>
          <a:p>
            <a:pPr algn="l"/>
            <a:endParaRPr lang="en-US" sz="44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743200" y="3048000"/>
            <a:ext cx="5486400" cy="2743200"/>
          </a:xfrm>
        </p:spPr>
        <p:txBody>
          <a:bodyPr/>
          <a:lstStyle/>
          <a:p>
            <a:pPr lvl="0" algn="l">
              <a:buSzPct val="80000"/>
            </a:pP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Electronic Messages and Digital Media</a:t>
            </a:r>
            <a:endParaRPr lang="en-US" sz="4400" b="1" dirty="0">
              <a:effectLst>
                <a:outerShdw blurRad="38100" dist="38100" dir="2700000" algn="tl">
                  <a:srgbClr val="C0C0C0"/>
                </a:outerShdw>
              </a:effectLst>
              <a:ea typeface="+mj-ea"/>
            </a:endParaRPr>
          </a:p>
        </p:txBody>
      </p:sp>
      <p:pic>
        <p:nvPicPr>
          <p:cNvPr id="7" name="Picture 6" descr="Book cover7e-no line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65921" y="1828800"/>
            <a:ext cx="2501079" cy="32004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Instant Messaging</a:t>
            </a:r>
            <a:br>
              <a:rPr lang="en-US" dirty="0" smtClean="0"/>
            </a:br>
            <a:r>
              <a:rPr lang="en-US" dirty="0" smtClean="0"/>
              <a:t>and Texting Professionally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Learn your organization’s IM policies.</a:t>
            </a:r>
          </a:p>
          <a:p>
            <a:pPr lvl="0"/>
            <a:r>
              <a:rPr lang="en-US" dirty="0" smtClean="0"/>
              <a:t>Don’t text or IM while driving.</a:t>
            </a:r>
          </a:p>
          <a:p>
            <a:pPr lvl="0"/>
            <a:r>
              <a:rPr lang="en-US" dirty="0" smtClean="0"/>
              <a:t>Make yourself unavailable when busy.</a:t>
            </a:r>
          </a:p>
          <a:p>
            <a:pPr lvl="0"/>
            <a:r>
              <a:rPr lang="en-US" dirty="0" smtClean="0"/>
              <a:t>Separate business contacts from friends.</a:t>
            </a:r>
          </a:p>
          <a:p>
            <a:pPr lvl="0"/>
            <a:r>
              <a:rPr lang="en-US" dirty="0" smtClean="0"/>
              <a:t>Avoid chitchat. Keep messages simple.</a:t>
            </a:r>
          </a:p>
          <a:p>
            <a:pPr lvl="0"/>
            <a:r>
              <a:rPr lang="en-US" dirty="0" smtClean="0"/>
              <a:t>Never send confidential or sensitive info.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Ch. 7, Slide </a:t>
            </a:r>
            <a:fld id="{9D03E303-61F5-4763-AEE4-8C53B2FF222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Instant Messaging</a:t>
            </a:r>
            <a:br>
              <a:rPr lang="en-US" dirty="0" smtClean="0"/>
            </a:br>
            <a:r>
              <a:rPr lang="en-US" dirty="0" smtClean="0"/>
              <a:t>and Texting Professionally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Remember that text messages can be saved.</a:t>
            </a:r>
          </a:p>
          <a:p>
            <a:pPr lvl="0"/>
            <a:r>
              <a:rPr lang="en-US" dirty="0" smtClean="0"/>
              <a:t>If personal messaging is allowed at work, keep it to a minimum. </a:t>
            </a:r>
          </a:p>
          <a:p>
            <a:pPr lvl="0"/>
            <a:r>
              <a:rPr lang="en-US" dirty="0" smtClean="0"/>
              <a:t>Don’t blast multiple messages it you don’t hear from coworkers immediately.</a:t>
            </a:r>
          </a:p>
          <a:p>
            <a:pPr lvl="0"/>
            <a:r>
              <a:rPr lang="en-US" dirty="0" smtClean="0"/>
              <a:t>Keep your presence status up-to-date.</a:t>
            </a:r>
          </a:p>
          <a:p>
            <a:pPr lvl="0"/>
            <a:r>
              <a:rPr lang="en-US" dirty="0" smtClean="0"/>
              <a:t>Don’t use confusing jargon, slang, and abbreviations.</a:t>
            </a:r>
          </a:p>
          <a:p>
            <a:pPr lvl="0"/>
            <a:r>
              <a:rPr lang="en-US" dirty="0" smtClean="0"/>
              <a:t>Care about correctness. Proofread!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Ch. 7, Slide </a:t>
            </a:r>
            <a:fld id="{9D03E303-61F5-4763-AEE4-8C53B2FF222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Podcast (or Webcast) for Business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Decide whether to record one or a series.</a:t>
            </a:r>
          </a:p>
          <a:p>
            <a:pPr lvl="0"/>
            <a:r>
              <a:rPr lang="en-US" dirty="0" smtClean="0"/>
              <a:t>Download software; obtain hardware.</a:t>
            </a:r>
          </a:p>
          <a:p>
            <a:pPr lvl="0"/>
            <a:r>
              <a:rPr lang="en-US" dirty="0" smtClean="0"/>
              <a:t>Organize the message.</a:t>
            </a:r>
          </a:p>
          <a:p>
            <a:pPr lvl="0"/>
            <a:r>
              <a:rPr lang="en-US" dirty="0" smtClean="0"/>
              <a:t>Choose an extemporaneous or scripted delivery.</a:t>
            </a:r>
          </a:p>
          <a:p>
            <a:pPr lvl="0"/>
            <a:r>
              <a:rPr lang="en-US" dirty="0" smtClean="0"/>
              <a:t>Prepare and practice.</a:t>
            </a:r>
          </a:p>
          <a:p>
            <a:r>
              <a:rPr lang="en-US" dirty="0" smtClean="0"/>
              <a:t>Publish and distribute your message.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Ch. 7, Slide </a:t>
            </a:r>
            <a:fld id="{9D03E303-61F5-4763-AEE4-8C53B2FF222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Professional Blog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Identify your audience.</a:t>
            </a:r>
          </a:p>
          <a:p>
            <a:pPr lvl="0"/>
            <a:r>
              <a:rPr lang="en-US" dirty="0" smtClean="0"/>
              <a:t>Find a home for your blog. </a:t>
            </a:r>
          </a:p>
          <a:p>
            <a:pPr lvl="0"/>
            <a:r>
              <a:rPr lang="en-US" dirty="0" smtClean="0"/>
              <a:t>Craft your message. </a:t>
            </a:r>
          </a:p>
          <a:p>
            <a:pPr lvl="0"/>
            <a:r>
              <a:rPr lang="en-US" dirty="0" smtClean="0"/>
              <a:t>Make “blogrolling” work for you.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Ch. 7, Slide </a:t>
            </a:r>
            <a:fld id="{9D03E303-61F5-4763-AEE4-8C53B2FF222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Professional Blog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Attract search engines by choosing the right keywords.</a:t>
            </a:r>
          </a:p>
          <a:p>
            <a:pPr lvl="0"/>
            <a:r>
              <a:rPr lang="en-US" dirty="0" smtClean="0"/>
              <a:t>Blog often.</a:t>
            </a:r>
          </a:p>
          <a:p>
            <a:pPr lvl="0"/>
            <a:r>
              <a:rPr lang="en-US" dirty="0" smtClean="0"/>
              <a:t>Monitor the traffic to your site.</a:t>
            </a:r>
          </a:p>
          <a:p>
            <a:pPr lvl="0"/>
            <a:r>
              <a:rPr lang="en-US" dirty="0" smtClean="0"/>
              <a:t>Seek permission if you are employed.</a:t>
            </a:r>
          </a:p>
          <a:p>
            <a:r>
              <a:rPr lang="en-US" dirty="0" smtClean="0"/>
              <a:t>Stay away from inappropriate topics.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Ch. 7, Slide </a:t>
            </a:r>
            <a:fld id="{9D03E303-61F5-4763-AEE4-8C53B2FF2225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Wiki?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781050" y="1981200"/>
          <a:ext cx="75819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Ch. 7, Slide </a:t>
            </a:r>
            <a:fld id="{9D03E303-61F5-4763-AEE4-8C53B2FF2225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Main Uses of Wikis in Business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Keeping remote global team members informed and coordinated. </a:t>
            </a:r>
          </a:p>
          <a:p>
            <a:pPr lvl="0"/>
            <a:r>
              <a:rPr lang="en-US" dirty="0" smtClean="0"/>
              <a:t>Creating a database of information for large audiences. </a:t>
            </a:r>
          </a:p>
          <a:p>
            <a:pPr lvl="0"/>
            <a:r>
              <a:rPr lang="en-US" dirty="0" smtClean="0"/>
              <a:t>Facilitating feedback before and after meetings.</a:t>
            </a:r>
          </a:p>
          <a:p>
            <a:pPr lvl="0"/>
            <a:r>
              <a:rPr lang="en-US" dirty="0" smtClean="0"/>
              <a:t>Providing a project management tool. </a:t>
            </a:r>
          </a:p>
          <a:p>
            <a:r>
              <a:rPr lang="en-US" dirty="0" smtClean="0"/>
              <a:t>Helping document large and small projects, such as providing templates for reports.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Ch. 7, Slide </a:t>
            </a:r>
            <a:fld id="{9D03E303-61F5-4763-AEE4-8C53B2FF222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Businesses Use Social Networks, Such as Facebook, MySpace, Twitter, and LinkedIn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Brainstorm and enhance teamwork.</a:t>
            </a:r>
          </a:p>
          <a:p>
            <a:pPr lvl="0"/>
            <a:r>
              <a:rPr lang="en-US" dirty="0" smtClean="0"/>
              <a:t>Boost brand image.</a:t>
            </a:r>
          </a:p>
          <a:p>
            <a:pPr lvl="0"/>
            <a:r>
              <a:rPr lang="en-US" dirty="0" smtClean="0"/>
              <a:t>Provide a forum for collaboration.</a:t>
            </a:r>
          </a:p>
          <a:p>
            <a:r>
              <a:rPr lang="en-US" dirty="0" smtClean="0"/>
              <a:t>Help recruiters find talent.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Ch. 7, Slide </a:t>
            </a:r>
            <a:fld id="{9D03E303-61F5-4763-AEE4-8C53B2FF2225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Using Social Networking Sites and Keeping Your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Observe company rules, if they exist.</a:t>
            </a:r>
          </a:p>
          <a:p>
            <a:pPr lvl="0"/>
            <a:r>
              <a:rPr lang="en-US" dirty="0" smtClean="0"/>
              <a:t>Remember that privacy is a MYTH.</a:t>
            </a:r>
          </a:p>
          <a:p>
            <a:pPr lvl="0"/>
            <a:r>
              <a:rPr lang="en-US" dirty="0" smtClean="0"/>
              <a:t>Realize that refusing “friend” requests could jeopardize professional relationships.</a:t>
            </a:r>
          </a:p>
          <a:p>
            <a:pPr lvl="0"/>
            <a:r>
              <a:rPr lang="en-US" dirty="0" smtClean="0"/>
              <a:t>Don’t share information you wouldn’t share openly in the office.</a:t>
            </a:r>
          </a:p>
          <a:p>
            <a:r>
              <a:rPr lang="en-US" dirty="0" smtClean="0"/>
              <a:t>Keep your profiles free of risqué photos, profanity, and negative comments.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Ch. 7, Slide </a:t>
            </a:r>
            <a:fld id="{9D03E303-61F5-4763-AEE4-8C53B2FF2225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Really Simple Syndication (RSS)?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data file format capable of transmitting changing Web content</a:t>
            </a:r>
          </a:p>
          <a:p>
            <a:r>
              <a:rPr lang="en-US" dirty="0" smtClean="0"/>
              <a:t>Allows businesspeople to monitor many news sources in one convenient online location</a:t>
            </a:r>
          </a:p>
          <a:p>
            <a:r>
              <a:rPr lang="en-US" dirty="0" smtClean="0"/>
              <a:t>Increases traffic to syndicated Web sites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Ch. 7, Slide </a:t>
            </a:r>
            <a:fld id="{9D03E303-61F5-4763-AEE4-8C53B2FF2225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and Composing</a:t>
            </a:r>
            <a:br>
              <a:rPr lang="en-US" dirty="0" smtClean="0"/>
            </a:br>
            <a:r>
              <a:rPr lang="en-US" dirty="0" smtClean="0"/>
              <a:t>Professional E-Mail Messages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Ch. 7, Slide </a:t>
            </a:r>
            <a:fld id="{9D03E303-61F5-4763-AEE4-8C53B2FF222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" y="1600200"/>
            <a:ext cx="503892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auto">
          <a:xfrm>
            <a:off x="152400" y="2005584"/>
            <a:ext cx="4876800" cy="128016"/>
          </a:xfrm>
          <a:prstGeom prst="rect">
            <a:avLst/>
          </a:prstGeom>
          <a:solidFill>
            <a:schemeClr val="accent3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152" tIns="36576" rIns="73152" bIns="36576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6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1600200"/>
            <a:ext cx="3520440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200" b="0" dirty="0" smtClean="0">
                <a:solidFill>
                  <a:srgbClr val="002060"/>
                </a:solidFill>
              </a:rPr>
              <a:t>Summarizes main idea and uses </a:t>
            </a:r>
            <a:r>
              <a:rPr lang="en-US" sz="2200" b="0" i="1" dirty="0" smtClean="0">
                <a:solidFill>
                  <a:srgbClr val="002060"/>
                </a:solidFill>
              </a:rPr>
              <a:t>REQ</a:t>
            </a:r>
            <a:r>
              <a:rPr lang="en-US" sz="2200" b="0" dirty="0" smtClean="0">
                <a:solidFill>
                  <a:srgbClr val="002060"/>
                </a:solidFill>
              </a:rPr>
              <a:t> to remind receiver that a response is required</a:t>
            </a:r>
            <a:endParaRPr lang="en-US" sz="2200" b="0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86400" y="2743200"/>
            <a:ext cx="3520440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200" b="0" dirty="0" smtClean="0">
                <a:solidFill>
                  <a:srgbClr val="002060"/>
                </a:solidFill>
              </a:rPr>
              <a:t>Opens with receiver’s name to express friendliness and to mark beginning of message</a:t>
            </a:r>
          </a:p>
        </p:txBody>
      </p:sp>
      <p:cxnSp>
        <p:nvCxnSpPr>
          <p:cNvPr id="22" name="Straight Arrow Connector 21"/>
          <p:cNvCxnSpPr>
            <a:stCxn id="8" idx="1"/>
          </p:cNvCxnSpPr>
          <p:nvPr/>
        </p:nvCxnSpPr>
        <p:spPr bwMode="auto">
          <a:xfrm rot="10800000" flipV="1">
            <a:off x="2209800" y="2103415"/>
            <a:ext cx="3276600" cy="639782"/>
          </a:xfrm>
          <a:prstGeom prst="straightConnector1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rot="10800000">
            <a:off x="457200" y="2971800"/>
            <a:ext cx="5029200" cy="1588"/>
          </a:xfrm>
          <a:prstGeom prst="straightConnector1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5486400" y="4343400"/>
            <a:ext cx="352044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200" b="0" dirty="0" smtClean="0">
                <a:solidFill>
                  <a:srgbClr val="002060"/>
                </a:solidFill>
              </a:rPr>
              <a:t>Starts directly, amplifies the main idea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 rot="10800000">
            <a:off x="4191000" y="3276600"/>
            <a:ext cx="1295410" cy="1220788"/>
          </a:xfrm>
          <a:prstGeom prst="straightConnector1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5486400" y="5181600"/>
            <a:ext cx="352044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200" b="0" dirty="0" smtClean="0">
                <a:solidFill>
                  <a:srgbClr val="002060"/>
                </a:solidFill>
              </a:rPr>
              <a:t>Explains and discusses the topic</a:t>
            </a:r>
          </a:p>
        </p:txBody>
      </p:sp>
      <p:cxnSp>
        <p:nvCxnSpPr>
          <p:cNvPr id="47" name="Straight Arrow Connector 46"/>
          <p:cNvCxnSpPr/>
          <p:nvPr/>
        </p:nvCxnSpPr>
        <p:spPr bwMode="auto">
          <a:xfrm rot="10800000">
            <a:off x="3962400" y="3886200"/>
            <a:ext cx="1524010" cy="1373188"/>
          </a:xfrm>
          <a:prstGeom prst="straightConnector1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5" grpId="0"/>
      <p:bldP spid="36" grpId="0"/>
      <p:bldP spid="4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RSS Work?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92024" y="1527048"/>
          <a:ext cx="8759952" cy="4645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kern="0" dirty="0" smtClean="0"/>
              <a:t>Ch. 7, Slide </a:t>
            </a:r>
            <a:fld id="{9D03E303-61F5-4763-AEE4-8C53B2FF2225}" type="slidenum">
              <a:rPr lang="en-US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20</a:t>
            </a:fld>
            <a:endParaRPr lang="en-US" kern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Bookmarking Sites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 users search, organize, manage, and store bookmarks on the Web with the help of metadata – that is, information tags or keywords</a:t>
            </a:r>
          </a:p>
          <a:p>
            <a:r>
              <a:rPr lang="en-US" dirty="0" smtClean="0"/>
              <a:t>Are aggregators, which means that they compile and list current, popular news items that will most likely to appeal to their readers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Ch. 7, Slide </a:t>
            </a:r>
            <a:fld id="{9D03E303-61F5-4763-AEE4-8C53B2FF2225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Bookmarking Sites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Common configurations of bookmarking icons (also known as </a:t>
            </a:r>
            <a:r>
              <a:rPr lang="en-US" i="1" dirty="0" smtClean="0"/>
              <a:t>Share</a:t>
            </a:r>
            <a:r>
              <a:rPr lang="en-US" dirty="0" smtClean="0"/>
              <a:t> links or widgets) that Web designers insert into Web pages to allow visitors to share content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Ch. 7, Slide </a:t>
            </a:r>
            <a:fld id="{9D03E303-61F5-4763-AEE4-8C53B2FF2225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" y="1828800"/>
            <a:ext cx="4830038" cy="348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152400" y="5334000"/>
            <a:ext cx="4876800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200" b="0" dirty="0" smtClean="0">
                <a:solidFill>
                  <a:srgbClr val="002060"/>
                </a:solidFill>
              </a:rPr>
              <a:t>On most high-traffic Web sites, you will see </a:t>
            </a:r>
            <a:r>
              <a:rPr lang="en-US" sz="2200" b="0" i="1" dirty="0" smtClean="0">
                <a:solidFill>
                  <a:srgbClr val="002060"/>
                </a:solidFill>
              </a:rPr>
              <a:t>Share</a:t>
            </a:r>
            <a:r>
              <a:rPr lang="en-US" sz="2200" b="0" dirty="0" smtClean="0">
                <a:solidFill>
                  <a:srgbClr val="002060"/>
                </a:solidFill>
              </a:rPr>
              <a:t> links, or widgets, that will take you to social bookmarking sites.</a:t>
            </a:r>
            <a:endParaRPr lang="en-US" sz="2200" b="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7963"/>
            <a:ext cx="7772400" cy="1362075"/>
          </a:xfrm>
        </p:spPr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Ch. 7, Slide </a:t>
            </a:r>
            <a:fld id="{9D03E303-61F5-4763-AEE4-8C53B2FF2225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and Composing</a:t>
            </a:r>
            <a:br>
              <a:rPr lang="en-US" dirty="0" smtClean="0"/>
            </a:br>
            <a:r>
              <a:rPr lang="en-US" dirty="0" smtClean="0"/>
              <a:t>Professional E-Mail Messages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Ch. 7, Slide </a:t>
            </a:r>
            <a:fld id="{9D03E303-61F5-4763-AEE4-8C53B2FF222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" y="1600200"/>
            <a:ext cx="503892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auto">
          <a:xfrm>
            <a:off x="152400" y="2005584"/>
            <a:ext cx="4876800" cy="128016"/>
          </a:xfrm>
          <a:prstGeom prst="rect">
            <a:avLst/>
          </a:prstGeom>
          <a:solidFill>
            <a:schemeClr val="accent3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152" tIns="36576" rIns="73152" bIns="36576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6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86400" y="2743200"/>
            <a:ext cx="3520440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200" b="0" dirty="0" smtClean="0">
                <a:solidFill>
                  <a:srgbClr val="002060"/>
                </a:solidFill>
              </a:rPr>
              <a:t>Uses document design (in this example, bullets) to improve readability.  Also, consider columns, headings, enumerations, numbered lists, and so forth.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 rot="10800000">
            <a:off x="4800600" y="5103811"/>
            <a:ext cx="685800" cy="1588"/>
          </a:xfrm>
          <a:prstGeom prst="straightConnector1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Right Brace 30"/>
          <p:cNvSpPr/>
          <p:nvPr/>
        </p:nvSpPr>
        <p:spPr bwMode="auto">
          <a:xfrm>
            <a:off x="3048000" y="4038600"/>
            <a:ext cx="2377440" cy="914400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152" tIns="36576" rIns="73152" bIns="36576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6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86400" y="4800600"/>
            <a:ext cx="352044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200" b="0" dirty="0" smtClean="0">
                <a:solidFill>
                  <a:srgbClr val="002060"/>
                </a:solidFill>
              </a:rPr>
              <a:t>Uses appropriate closing (action information, dates or deadlines, a summary of the message, or a closing thought)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/>
      <p:bldP spid="31" grpId="0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and Composing</a:t>
            </a:r>
            <a:br>
              <a:rPr lang="en-US" dirty="0" smtClean="0"/>
            </a:br>
            <a:r>
              <a:rPr lang="en-US" dirty="0" smtClean="0"/>
              <a:t>Professional E-Mail Messages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Ch. 7, Slide </a:t>
            </a:r>
            <a:fld id="{9D03E303-61F5-4763-AEE4-8C53B2FF222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" y="1600200"/>
            <a:ext cx="503892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auto">
          <a:xfrm>
            <a:off x="152400" y="2005584"/>
            <a:ext cx="4876800" cy="128016"/>
          </a:xfrm>
          <a:prstGeom prst="rect">
            <a:avLst/>
          </a:prstGeom>
          <a:solidFill>
            <a:schemeClr val="accent3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152" tIns="36576" rIns="73152" bIns="36576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6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86400" y="5562600"/>
            <a:ext cx="352044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200" b="0" dirty="0" smtClean="0">
                <a:solidFill>
                  <a:srgbClr val="002060"/>
                </a:solidFill>
              </a:rPr>
              <a:t>Closes with full contact information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 rot="10800000">
            <a:off x="1600200" y="5943600"/>
            <a:ext cx="3886200" cy="1588"/>
          </a:xfrm>
          <a:prstGeom prst="straightConnector1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Formatting E-Mail Messages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Ch. 7, Slide </a:t>
            </a:r>
            <a:fld id="{9D03E303-61F5-4763-AEE4-8C53B2FF222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" y="1600200"/>
            <a:ext cx="503892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auto">
          <a:xfrm>
            <a:off x="152400" y="2005584"/>
            <a:ext cx="4876800" cy="128016"/>
          </a:xfrm>
          <a:prstGeom prst="rect">
            <a:avLst/>
          </a:prstGeom>
          <a:solidFill>
            <a:schemeClr val="accent3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152" tIns="36576" rIns="73152" bIns="36576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6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86400" y="1828800"/>
            <a:ext cx="352044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200" b="0" dirty="0" smtClean="0">
                <a:solidFill>
                  <a:srgbClr val="002060"/>
                </a:solidFill>
              </a:rPr>
              <a:t>Enclose the receiver’s address in angle brackets.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0" y="2667000"/>
            <a:ext cx="3520440" cy="2834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200" b="0" dirty="0" smtClean="0">
                <a:solidFill>
                  <a:srgbClr val="002060"/>
                </a:solidFill>
              </a:rPr>
              <a:t>Include a salutation (such as Dear Dawn; Hi, Dawn; Greetings) or weave the receiver’s name into the first sentence.  Again, a separate salutation helps the receiver recognize the beginning of the message and seems friendly.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 rot="10800000">
            <a:off x="2362200" y="2209800"/>
            <a:ext cx="3124200" cy="1588"/>
          </a:xfrm>
          <a:prstGeom prst="straightConnector1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10800000">
            <a:off x="533400" y="2895600"/>
            <a:ext cx="4953000" cy="1588"/>
          </a:xfrm>
          <a:prstGeom prst="straightConnector1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Formatting E-Mail Messages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Ch. 7, Slide </a:t>
            </a:r>
            <a:fld id="{9D03E303-61F5-4763-AEE4-8C53B2FF222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" y="1600200"/>
            <a:ext cx="503892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auto">
          <a:xfrm>
            <a:off x="152400" y="2005584"/>
            <a:ext cx="4876800" cy="128016"/>
          </a:xfrm>
          <a:prstGeom prst="rect">
            <a:avLst/>
          </a:prstGeom>
          <a:solidFill>
            <a:schemeClr val="accent3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152" tIns="36576" rIns="73152" bIns="36576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6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86400" y="3276600"/>
            <a:ext cx="3520440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200" b="0" dirty="0" smtClean="0">
                <a:solidFill>
                  <a:srgbClr val="002060"/>
                </a:solidFill>
              </a:rPr>
              <a:t>Single-space within and double-space between paragraphs.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86400" y="2438400"/>
            <a:ext cx="352044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200" b="0" dirty="0" smtClean="0">
                <a:solidFill>
                  <a:srgbClr val="002060"/>
                </a:solidFill>
              </a:rPr>
              <a:t>Write in complete sentences; use upper and lowercase.</a:t>
            </a:r>
          </a:p>
        </p:txBody>
      </p:sp>
      <p:cxnSp>
        <p:nvCxnSpPr>
          <p:cNvPr id="33" name="Straight Arrow Connector 32"/>
          <p:cNvCxnSpPr>
            <a:stCxn id="18" idx="1"/>
          </p:cNvCxnSpPr>
          <p:nvPr/>
        </p:nvCxnSpPr>
        <p:spPr bwMode="auto">
          <a:xfrm rot="10800000" flipV="1">
            <a:off x="4206240" y="2789266"/>
            <a:ext cx="1280160" cy="487334"/>
          </a:xfrm>
          <a:prstGeom prst="straightConnector1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rot="10800000" flipV="1">
            <a:off x="3505200" y="3429000"/>
            <a:ext cx="1981200" cy="2"/>
          </a:xfrm>
          <a:prstGeom prst="straightConnector1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5486400" y="4343400"/>
            <a:ext cx="3520440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200" b="0" dirty="0" smtClean="0">
                <a:solidFill>
                  <a:srgbClr val="002060"/>
                </a:solidFill>
              </a:rPr>
              <a:t>Include a complimentary close before your name when added formality is needed.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rot="10800000">
            <a:off x="304800" y="5334000"/>
            <a:ext cx="5181600" cy="1588"/>
          </a:xfrm>
          <a:prstGeom prst="straightConnector1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/>
      <p:bldP spid="18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Ten E-Mail Mistakes That</a:t>
            </a:r>
            <a:br>
              <a:rPr lang="en-US" dirty="0" smtClean="0"/>
            </a:br>
            <a:r>
              <a:rPr lang="en-US" dirty="0" smtClean="0"/>
              <a:t>Can Sabotage Your Career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half" idx="2"/>
          </p:nvPr>
        </p:nvSpPr>
        <p:spPr>
          <a:xfrm>
            <a:off x="2133600" y="1752600"/>
            <a:ext cx="6172200" cy="4267200"/>
          </a:xfrm>
        </p:spPr>
        <p:txBody>
          <a:bodyPr/>
          <a:lstStyle/>
          <a:p>
            <a:r>
              <a:rPr lang="en-US" dirty="0" smtClean="0"/>
              <a:t>Responding when angry</a:t>
            </a:r>
          </a:p>
          <a:p>
            <a:endParaRPr lang="en-US" dirty="0" smtClean="0"/>
          </a:p>
          <a:p>
            <a:r>
              <a:rPr lang="en-US" dirty="0" smtClean="0"/>
              <a:t>Making address goofs</a:t>
            </a:r>
          </a:p>
          <a:p>
            <a:endParaRPr lang="en-US" dirty="0" smtClean="0"/>
          </a:p>
          <a:p>
            <a:r>
              <a:rPr lang="en-US" dirty="0" smtClean="0"/>
              <a:t>Forgetting a subject line or failing to change it to match the “thread”</a:t>
            </a:r>
          </a:p>
          <a:p>
            <a:r>
              <a:rPr lang="en-US" dirty="0" smtClean="0"/>
              <a:t>Not </a:t>
            </a:r>
            <a:r>
              <a:rPr lang="en-US" dirty="0"/>
              <a:t>personalizing your message (such as skipping the salutation and closing identification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Ch. 7, Slide </a:t>
            </a:r>
            <a:fld id="{058BAB52-FFE4-4726-87AF-3E17D6FBF1A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05510" name="WordArt 6"/>
          <p:cNvSpPr>
            <a:spLocks noChangeArrowheads="1" noChangeShapeType="1" noTextEdit="1"/>
          </p:cNvSpPr>
          <p:nvPr/>
        </p:nvSpPr>
        <p:spPr bwMode="auto">
          <a:xfrm>
            <a:off x="1219200" y="1600200"/>
            <a:ext cx="32385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prstShdw prst="shdw16">
                    <a:srgbClr val="808080">
                      <a:alpha val="50000"/>
                    </a:srgbClr>
                  </a:prstShdw>
                </a:effectLst>
                <a:latin typeface="Arial Black"/>
              </a:rPr>
              <a:t>1</a:t>
            </a:r>
          </a:p>
        </p:txBody>
      </p:sp>
      <p:sp>
        <p:nvSpPr>
          <p:cNvPr id="405521" name="WordArt 17"/>
          <p:cNvSpPr>
            <a:spLocks noChangeArrowheads="1" noChangeShapeType="1" noTextEdit="1"/>
          </p:cNvSpPr>
          <p:nvPr/>
        </p:nvSpPr>
        <p:spPr bwMode="auto">
          <a:xfrm>
            <a:off x="1219200" y="2590800"/>
            <a:ext cx="404813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prstShdw prst="shdw16">
                    <a:srgbClr val="808080">
                      <a:alpha val="50000"/>
                    </a:srgbClr>
                  </a:prstShdw>
                </a:effectLst>
                <a:latin typeface="Arial Black"/>
              </a:rPr>
              <a:t>2</a:t>
            </a:r>
          </a:p>
        </p:txBody>
      </p:sp>
      <p:sp>
        <p:nvSpPr>
          <p:cNvPr id="405522" name="WordArt 18"/>
          <p:cNvSpPr>
            <a:spLocks noChangeArrowheads="1" noChangeShapeType="1" noTextEdit="1"/>
          </p:cNvSpPr>
          <p:nvPr/>
        </p:nvSpPr>
        <p:spPr bwMode="auto">
          <a:xfrm>
            <a:off x="1219200" y="3581400"/>
            <a:ext cx="404813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prstShdw prst="shdw16">
                    <a:srgbClr val="808080">
                      <a:alpha val="50000"/>
                    </a:srgbClr>
                  </a:prstShdw>
                </a:effectLst>
                <a:latin typeface="Arial Black"/>
              </a:rPr>
              <a:t>3</a:t>
            </a:r>
          </a:p>
        </p:txBody>
      </p:sp>
      <p:sp>
        <p:nvSpPr>
          <p:cNvPr id="36" name="WordArt 6"/>
          <p:cNvSpPr>
            <a:spLocks noChangeArrowheads="1" noChangeShapeType="1" noTextEdit="1"/>
          </p:cNvSpPr>
          <p:nvPr/>
        </p:nvSpPr>
        <p:spPr bwMode="auto">
          <a:xfrm>
            <a:off x="1219200" y="4572000"/>
            <a:ext cx="32385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prstShdw prst="shdw16">
                    <a:srgbClr val="808080">
                      <a:alpha val="50000"/>
                    </a:srgbClr>
                  </a:prstShdw>
                </a:effectLst>
                <a:latin typeface="Arial Black"/>
              </a:rPr>
              <a:t>4</a:t>
            </a:r>
            <a:endParaRPr lang="en-US" sz="9600" kern="10" dirty="0">
              <a:ln w="9525">
                <a:noFill/>
                <a:round/>
                <a:headEnd/>
                <a:tailEnd/>
              </a:ln>
              <a:solidFill>
                <a:srgbClr val="002060"/>
              </a:solidFill>
              <a:effectLst>
                <a:prstShdw prst="shdw16">
                  <a:srgbClr val="808080">
                    <a:alpha val="50000"/>
                  </a:srgbClr>
                </a:prstShdw>
              </a:effectLst>
              <a:latin typeface="Arial Black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Ten E-Mail Mistakes That</a:t>
            </a:r>
            <a:br>
              <a:rPr lang="en-US" dirty="0" smtClean="0"/>
            </a:br>
            <a:r>
              <a:rPr lang="en-US" dirty="0" smtClean="0"/>
              <a:t>Can Sabotage Your Career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half" idx="2"/>
          </p:nvPr>
        </p:nvSpPr>
        <p:spPr>
          <a:xfrm>
            <a:off x="2130552" y="1752600"/>
            <a:ext cx="6172200" cy="4267200"/>
          </a:xfrm>
        </p:spPr>
        <p:txBody>
          <a:bodyPr/>
          <a:lstStyle/>
          <a:p>
            <a:r>
              <a:rPr lang="en-US" dirty="0" smtClean="0"/>
              <a:t>Including </a:t>
            </a:r>
            <a:r>
              <a:rPr lang="en-US" dirty="0"/>
              <a:t>inappropriate </a:t>
            </a:r>
            <a:r>
              <a:rPr lang="en-US" dirty="0" smtClean="0"/>
              <a:t>content (such </a:t>
            </a:r>
            <a:r>
              <a:rPr lang="en-US" dirty="0"/>
              <a:t>as instant indiscretions, off-color </a:t>
            </a:r>
            <a:r>
              <a:rPr lang="en-US" dirty="0" smtClean="0"/>
              <a:t>jokes, and </a:t>
            </a:r>
            <a:r>
              <a:rPr lang="en-US" dirty="0"/>
              <a:t>statements you will later regret</a:t>
            </a:r>
            <a:r>
              <a:rPr lang="en-US" dirty="0" smtClean="0"/>
              <a:t>)</a:t>
            </a:r>
          </a:p>
          <a:p>
            <a:r>
              <a:rPr lang="en-US" dirty="0"/>
              <a:t>Forgetting to check for spelling and </a:t>
            </a:r>
            <a:r>
              <a:rPr lang="en-US" dirty="0" smtClean="0"/>
              <a:t>grammar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Thinking </a:t>
            </a:r>
            <a:r>
              <a:rPr lang="en-US" dirty="0"/>
              <a:t>no one else will ever see your </a:t>
            </a:r>
            <a:r>
              <a:rPr lang="en-US" dirty="0" smtClean="0"/>
              <a:t>e-mail</a:t>
            </a:r>
            <a:endParaRPr lang="en-US" dirty="0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Ch. 7, Slide </a:t>
            </a:r>
            <a:fld id="{058BAB52-FFE4-4726-87AF-3E17D6FBF1A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05510" name="WordArt 6"/>
          <p:cNvSpPr>
            <a:spLocks noChangeArrowheads="1" noChangeShapeType="1" noTextEdit="1"/>
          </p:cNvSpPr>
          <p:nvPr/>
        </p:nvSpPr>
        <p:spPr bwMode="auto">
          <a:xfrm>
            <a:off x="1219200" y="1600200"/>
            <a:ext cx="32385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prstShdw prst="shdw16">
                    <a:srgbClr val="808080">
                      <a:alpha val="50000"/>
                    </a:srgbClr>
                  </a:prstShdw>
                </a:effectLst>
                <a:latin typeface="Arial Black"/>
              </a:rPr>
              <a:t>5</a:t>
            </a:r>
            <a:endParaRPr lang="en-US" sz="9600" kern="10" dirty="0">
              <a:ln w="9525">
                <a:noFill/>
                <a:round/>
                <a:headEnd/>
                <a:tailEnd/>
              </a:ln>
              <a:solidFill>
                <a:srgbClr val="002060"/>
              </a:solidFill>
              <a:effectLst>
                <a:prstShdw prst="shdw16">
                  <a:srgbClr val="808080">
                    <a:alpha val="50000"/>
                  </a:srgbClr>
                </a:prstShdw>
              </a:effectLst>
              <a:latin typeface="Arial Black"/>
            </a:endParaRPr>
          </a:p>
        </p:txBody>
      </p:sp>
      <p:sp>
        <p:nvSpPr>
          <p:cNvPr id="405521" name="WordArt 17"/>
          <p:cNvSpPr>
            <a:spLocks noChangeArrowheads="1" noChangeShapeType="1" noTextEdit="1"/>
          </p:cNvSpPr>
          <p:nvPr/>
        </p:nvSpPr>
        <p:spPr bwMode="auto">
          <a:xfrm>
            <a:off x="1219200" y="3352800"/>
            <a:ext cx="404813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prstShdw prst="shdw16">
                    <a:srgbClr val="808080">
                      <a:alpha val="50000"/>
                    </a:srgbClr>
                  </a:prstShdw>
                </a:effectLst>
                <a:latin typeface="Arial Black"/>
              </a:rPr>
              <a:t>6</a:t>
            </a:r>
            <a:endParaRPr lang="en-US" sz="9600" kern="10" dirty="0">
              <a:ln w="9525">
                <a:noFill/>
                <a:round/>
                <a:headEnd/>
                <a:tailEnd/>
              </a:ln>
              <a:solidFill>
                <a:srgbClr val="002060"/>
              </a:solidFill>
              <a:effectLst>
                <a:prstShdw prst="shdw16">
                  <a:srgbClr val="808080">
                    <a:alpha val="50000"/>
                  </a:srgbClr>
                </a:prstShdw>
              </a:effectLst>
              <a:latin typeface="Arial Black"/>
            </a:endParaRPr>
          </a:p>
        </p:txBody>
      </p:sp>
      <p:sp>
        <p:nvSpPr>
          <p:cNvPr id="405522" name="WordArt 18"/>
          <p:cNvSpPr>
            <a:spLocks noChangeArrowheads="1" noChangeShapeType="1" noTextEdit="1"/>
          </p:cNvSpPr>
          <p:nvPr/>
        </p:nvSpPr>
        <p:spPr bwMode="auto">
          <a:xfrm>
            <a:off x="1219200" y="4724400"/>
            <a:ext cx="404813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prstShdw prst="shdw16">
                    <a:srgbClr val="808080">
                      <a:alpha val="50000"/>
                    </a:srgbClr>
                  </a:prstShdw>
                </a:effectLst>
                <a:latin typeface="Arial Black"/>
              </a:rPr>
              <a:t>7</a:t>
            </a:r>
            <a:endParaRPr lang="en-US" sz="9600" kern="10" dirty="0">
              <a:ln w="9525">
                <a:noFill/>
                <a:round/>
                <a:headEnd/>
                <a:tailEnd/>
              </a:ln>
              <a:solidFill>
                <a:srgbClr val="002060"/>
              </a:solidFill>
              <a:effectLst>
                <a:prstShdw prst="shdw16">
                  <a:srgbClr val="808080">
                    <a:alpha val="50000"/>
                  </a:srgbClr>
                </a:prstShdw>
              </a:effectLst>
              <a:latin typeface="Arial Black"/>
            </a:endParaRPr>
          </a:p>
        </p:txBody>
      </p:sp>
      <p:pic>
        <p:nvPicPr>
          <p:cNvPr id="9" name="Picture 19" descr="j043316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20000" y="5354638"/>
            <a:ext cx="1199147" cy="949325"/>
          </a:xfrm>
          <a:prstGeom prst="rect">
            <a:avLst/>
          </a:prstGeom>
          <a:noFill/>
        </p:spPr>
      </p:pic>
      <p:pic>
        <p:nvPicPr>
          <p:cNvPr id="13" name="Picture 12" descr="MC910216312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930418" y="5372100"/>
            <a:ext cx="861675" cy="9144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943600" y="59436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0" dirty="0" smtClean="0">
                <a:solidFill>
                  <a:srgbClr val="002060"/>
                </a:solidFill>
              </a:rPr>
              <a:t>E-mail</a:t>
            </a:r>
            <a:endParaRPr lang="en-US" sz="2000" b="0" dirty="0">
              <a:solidFill>
                <a:srgbClr val="00206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6934200" y="5791200"/>
            <a:ext cx="457200" cy="1588"/>
          </a:xfrm>
          <a:prstGeom prst="straightConnector1">
            <a:avLst/>
          </a:prstGeom>
          <a:ln>
            <a:solidFill>
              <a:srgbClr val="002060"/>
            </a:solidFill>
            <a:prstDash val="dash"/>
            <a:headEnd type="none" w="med" len="me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 bwMode="auto">
          <a:xfrm>
            <a:off x="6934200" y="5943600"/>
            <a:ext cx="457200" cy="1588"/>
          </a:xfrm>
          <a:prstGeom prst="straightConnector1">
            <a:avLst/>
          </a:prstGeom>
          <a:ln>
            <a:solidFill>
              <a:srgbClr val="002060"/>
            </a:solidFill>
            <a:prstDash val="dash"/>
            <a:headEnd type="none" w="med" len="me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 bwMode="auto">
          <a:xfrm>
            <a:off x="6934200" y="6096000"/>
            <a:ext cx="457200" cy="1588"/>
          </a:xfrm>
          <a:prstGeom prst="straightConnector1">
            <a:avLst/>
          </a:prstGeom>
          <a:ln>
            <a:solidFill>
              <a:srgbClr val="002060"/>
            </a:solidFill>
            <a:prstDash val="dash"/>
            <a:headEnd type="none" w="med" len="me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772400" y="6108797"/>
            <a:ext cx="914400" cy="292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0" dirty="0" smtClean="0">
                <a:solidFill>
                  <a:srgbClr val="002060"/>
                </a:solidFill>
              </a:rPr>
              <a:t>World</a:t>
            </a:r>
            <a:endParaRPr lang="en-US" sz="2000" b="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Ten E-Mail Mistakes That</a:t>
            </a:r>
            <a:br>
              <a:rPr lang="en-US" dirty="0" smtClean="0"/>
            </a:br>
            <a:r>
              <a:rPr lang="en-US" dirty="0" smtClean="0"/>
              <a:t>Can Sabotage Your Career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half" idx="2"/>
          </p:nvPr>
        </p:nvSpPr>
        <p:spPr>
          <a:xfrm>
            <a:off x="2130552" y="1752600"/>
            <a:ext cx="6172200" cy="4267200"/>
          </a:xfrm>
        </p:spPr>
        <p:txBody>
          <a:bodyPr/>
          <a:lstStyle/>
          <a:p>
            <a:r>
              <a:rPr lang="en-US" dirty="0" smtClean="0"/>
              <a:t>Copying </a:t>
            </a:r>
            <a:r>
              <a:rPr lang="en-US" dirty="0"/>
              <a:t>and </a:t>
            </a:r>
            <a:r>
              <a:rPr lang="en-US" dirty="0" smtClean="0"/>
              <a:t>forwarding recklessly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Completing </a:t>
            </a:r>
            <a:r>
              <a:rPr lang="en-US" dirty="0"/>
              <a:t>the “To” line </a:t>
            </a:r>
            <a:r>
              <a:rPr lang="en-US" dirty="0" smtClean="0"/>
              <a:t>first (a slip </a:t>
            </a:r>
            <a:r>
              <a:rPr lang="en-US" dirty="0"/>
              <a:t>of the fingers can send </a:t>
            </a:r>
            <a:r>
              <a:rPr lang="en-US" dirty="0" smtClean="0"/>
              <a:t>a message </a:t>
            </a:r>
            <a:r>
              <a:rPr lang="en-US" dirty="0"/>
              <a:t>before its time, and you </a:t>
            </a:r>
            <a:r>
              <a:rPr lang="en-US" dirty="0" smtClean="0"/>
              <a:t>can never take </a:t>
            </a:r>
            <a:r>
              <a:rPr lang="en-US" dirty="0"/>
              <a:t>it back</a:t>
            </a:r>
            <a:r>
              <a:rPr lang="en-US" dirty="0" smtClean="0"/>
              <a:t>)</a:t>
            </a:r>
          </a:p>
          <a:p>
            <a:pPr lvl="0"/>
            <a:endParaRPr lang="en-US" dirty="0" smtClean="0"/>
          </a:p>
          <a:p>
            <a:r>
              <a:rPr lang="en-US" dirty="0" smtClean="0"/>
              <a:t>Expecting </a:t>
            </a:r>
            <a:r>
              <a:rPr lang="en-US" dirty="0"/>
              <a:t>an instant </a:t>
            </a:r>
            <a:r>
              <a:rPr lang="en-US" dirty="0" smtClean="0"/>
              <a:t>response</a:t>
            </a:r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Ch. 7, Slide </a:t>
            </a:r>
            <a:fld id="{058BAB52-FFE4-4726-87AF-3E17D6FBF1A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05510" name="WordArt 6"/>
          <p:cNvSpPr>
            <a:spLocks noChangeArrowheads="1" noChangeShapeType="1" noTextEdit="1"/>
          </p:cNvSpPr>
          <p:nvPr/>
        </p:nvSpPr>
        <p:spPr bwMode="auto">
          <a:xfrm>
            <a:off x="1219200" y="1600200"/>
            <a:ext cx="32385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prstShdw prst="shdw16">
                    <a:srgbClr val="808080">
                      <a:alpha val="50000"/>
                    </a:srgbClr>
                  </a:prstShdw>
                </a:effectLst>
                <a:latin typeface="Arial Black"/>
              </a:rPr>
              <a:t>8</a:t>
            </a:r>
            <a:endParaRPr lang="en-US" sz="9600" kern="10" dirty="0">
              <a:ln w="9525">
                <a:noFill/>
                <a:round/>
                <a:headEnd/>
                <a:tailEnd/>
              </a:ln>
              <a:solidFill>
                <a:srgbClr val="002060"/>
              </a:solidFill>
              <a:effectLst>
                <a:prstShdw prst="shdw16">
                  <a:srgbClr val="808080">
                    <a:alpha val="50000"/>
                  </a:srgbClr>
                </a:prstShdw>
              </a:effectLst>
              <a:latin typeface="Arial Black"/>
            </a:endParaRPr>
          </a:p>
        </p:txBody>
      </p:sp>
      <p:sp>
        <p:nvSpPr>
          <p:cNvPr id="405521" name="WordArt 17"/>
          <p:cNvSpPr>
            <a:spLocks noChangeArrowheads="1" noChangeShapeType="1" noTextEdit="1"/>
          </p:cNvSpPr>
          <p:nvPr/>
        </p:nvSpPr>
        <p:spPr bwMode="auto">
          <a:xfrm>
            <a:off x="1219200" y="2590800"/>
            <a:ext cx="404813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prstShdw prst="shdw16">
                    <a:srgbClr val="808080">
                      <a:alpha val="50000"/>
                    </a:srgbClr>
                  </a:prstShdw>
                </a:effectLst>
                <a:latin typeface="Arial Black"/>
              </a:rPr>
              <a:t>9</a:t>
            </a:r>
            <a:endParaRPr lang="en-US" sz="9600" kern="10" dirty="0">
              <a:ln w="9525">
                <a:noFill/>
                <a:round/>
                <a:headEnd/>
                <a:tailEnd/>
              </a:ln>
              <a:solidFill>
                <a:srgbClr val="002060"/>
              </a:solidFill>
              <a:effectLst>
                <a:prstShdw prst="shdw16">
                  <a:srgbClr val="808080">
                    <a:alpha val="50000"/>
                  </a:srgbClr>
                </a:prstShdw>
              </a:effectLst>
              <a:latin typeface="Arial Black"/>
            </a:endParaRPr>
          </a:p>
        </p:txBody>
      </p:sp>
      <p:sp>
        <p:nvSpPr>
          <p:cNvPr id="405522" name="WordArt 18"/>
          <p:cNvSpPr>
            <a:spLocks noChangeArrowheads="1" noChangeShapeType="1" noTextEdit="1"/>
          </p:cNvSpPr>
          <p:nvPr/>
        </p:nvSpPr>
        <p:spPr bwMode="auto">
          <a:xfrm>
            <a:off x="1219200" y="48006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prstShdw prst="shdw16">
                    <a:srgbClr val="808080">
                      <a:alpha val="50000"/>
                    </a:srgbClr>
                  </a:prstShdw>
                </a:effectLst>
                <a:latin typeface="Arial Black"/>
              </a:rPr>
              <a:t>10</a:t>
            </a:r>
            <a:endParaRPr lang="en-US" sz="9600" kern="10" dirty="0">
              <a:ln w="9525">
                <a:noFill/>
                <a:round/>
                <a:headEnd/>
                <a:tailEnd/>
              </a:ln>
              <a:solidFill>
                <a:srgbClr val="002060"/>
              </a:solidFill>
              <a:effectLst>
                <a:prstShdw prst="shdw16">
                  <a:srgbClr val="808080">
                    <a:alpha val="50000"/>
                  </a:srgbClr>
                </a:prstShdw>
              </a:effectLst>
              <a:latin typeface="Arial Black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Gill Sans MT Condensed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36576" rIns="73152" bIns="36576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60000"/>
          </a:lnSpc>
          <a:spcBef>
            <a:spcPct val="20000"/>
          </a:spcBef>
          <a:spcAft>
            <a:spcPct val="0"/>
          </a:spcAft>
          <a:buClrTx/>
          <a:buSzPct val="75000"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 M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36576" rIns="73152" bIns="36576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60000"/>
          </a:lnSpc>
          <a:spcBef>
            <a:spcPct val="20000"/>
          </a:spcBef>
          <a:spcAft>
            <a:spcPct val="0"/>
          </a:spcAft>
          <a:buClrTx/>
          <a:buSzPct val="75000"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 MT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Gill Sans MT Condensed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36576" rIns="73152" bIns="36576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60000"/>
          </a:lnSpc>
          <a:spcBef>
            <a:spcPct val="20000"/>
          </a:spcBef>
          <a:spcAft>
            <a:spcPct val="0"/>
          </a:spcAft>
          <a:buClrTx/>
          <a:buSzPct val="75000"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 M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36576" rIns="73152" bIns="36576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60000"/>
          </a:lnSpc>
          <a:spcBef>
            <a:spcPct val="20000"/>
          </a:spcBef>
          <a:spcAft>
            <a:spcPct val="0"/>
          </a:spcAft>
          <a:buClrTx/>
          <a:buSzPct val="75000"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 MT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6326</TotalTime>
  <Words>1030</Words>
  <Application>Microsoft Office PowerPoint</Application>
  <PresentationFormat>On-screen Show (4:3)</PresentationFormat>
  <Paragraphs>143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Arial Black</vt:lpstr>
      <vt:lpstr>Gill Sans MT</vt:lpstr>
      <vt:lpstr>Gill Sans MT Condensed</vt:lpstr>
      <vt:lpstr>Times</vt:lpstr>
      <vt:lpstr>Times New Roman</vt:lpstr>
      <vt:lpstr>Wingdings</vt:lpstr>
      <vt:lpstr>Custom Design</vt:lpstr>
      <vt:lpstr>6_Custom Design</vt:lpstr>
      <vt:lpstr>PowerPoint Presentation</vt:lpstr>
      <vt:lpstr>Preparing and Composing Professional E-Mail Messages</vt:lpstr>
      <vt:lpstr>Preparing and Composing Professional E-Mail Messages</vt:lpstr>
      <vt:lpstr>Preparing and Composing Professional E-Mail Messages</vt:lpstr>
      <vt:lpstr>Tips for Formatting E-Mail Messages</vt:lpstr>
      <vt:lpstr>Tips for Formatting E-Mail Messages</vt:lpstr>
      <vt:lpstr>Top Ten E-Mail Mistakes That Can Sabotage Your Career</vt:lpstr>
      <vt:lpstr>Top Ten E-Mail Mistakes That Can Sabotage Your Career</vt:lpstr>
      <vt:lpstr>Top Ten E-Mail Mistakes That Can Sabotage Your Career</vt:lpstr>
      <vt:lpstr>Using Instant Messaging and Texting Professionally</vt:lpstr>
      <vt:lpstr>Using Instant Messaging and Texting Professionally</vt:lpstr>
      <vt:lpstr>Creating a Podcast (or Webcast) for Business</vt:lpstr>
      <vt:lpstr>Creating a Professional Blog</vt:lpstr>
      <vt:lpstr>Creating a Professional Blog</vt:lpstr>
      <vt:lpstr>What Is a Wiki?</vt:lpstr>
      <vt:lpstr>Five Main Uses of Wikis in Business</vt:lpstr>
      <vt:lpstr>How Businesses Use Social Networks, Such as Facebook, MySpace, Twitter, and LinkedIn</vt:lpstr>
      <vt:lpstr>Tips for Using Social Networking Sites and Keeping Your Job</vt:lpstr>
      <vt:lpstr>What Is Really Simple Syndication (RSS)?</vt:lpstr>
      <vt:lpstr>How Does RSS Work?</vt:lpstr>
      <vt:lpstr>Social Bookmarking Sites</vt:lpstr>
      <vt:lpstr>Social Bookmarking Sites</vt:lpstr>
      <vt:lpstr>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Messages and Digital Media</dc:title>
  <dc:creator>John S. Donnellan</dc:creator>
  <cp:lastModifiedBy>8p</cp:lastModifiedBy>
  <cp:revision>678</cp:revision>
  <dcterms:created xsi:type="dcterms:W3CDTF">2007-04-13T20:41:37Z</dcterms:created>
  <dcterms:modified xsi:type="dcterms:W3CDTF">2017-04-08T09:05:42Z</dcterms:modified>
</cp:coreProperties>
</file>