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مستطيل ذو زوايا قطرية مستديرة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عنوان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0" name="عنصر نائب للتاريخ 9"/>
          <p:cNvSpPr>
            <a:spLocks noGrp="1"/>
          </p:cNvSpPr>
          <p:nvPr>
            <p:ph type="dt" sz="half" idx="10"/>
          </p:nvPr>
        </p:nvSpPr>
        <p:spPr>
          <a:xfrm>
            <a:off x="5562600" y="6509004"/>
            <a:ext cx="3002280" cy="274320"/>
          </a:xfrm>
        </p:spPr>
        <p:txBody>
          <a:bodyPr vert="horz" rtlCol="0"/>
          <a:lstStyle>
            <a:extLst/>
          </a:lstStyle>
          <a:p>
            <a:fld id="{60F9EF93-7241-4559-AF54-230919EE38F6}" type="datetimeFigureOut">
              <a:rPr lang="ar-SA" smtClean="0"/>
              <a:pPr/>
              <a:t>12/07/1438</a:t>
            </a:fld>
            <a:endParaRPr lang="ar-SA"/>
          </a:p>
        </p:txBody>
      </p:sp>
      <p:sp>
        <p:nvSpPr>
          <p:cNvPr id="11" name="عنصر نائب لرقم الشريحة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663101F-DA02-4B3B-9D70-C9C999E00829}" type="slidenum">
              <a:rPr lang="ar-SA" smtClean="0"/>
              <a:pPr/>
              <a:t>‹#›</a:t>
            </a:fld>
            <a:endParaRPr lang="ar-SA"/>
          </a:p>
        </p:txBody>
      </p:sp>
      <p:sp>
        <p:nvSpPr>
          <p:cNvPr id="12" name="عنصر نائب للتذييل 11"/>
          <p:cNvSpPr>
            <a:spLocks noGrp="1"/>
          </p:cNvSpPr>
          <p:nvPr>
            <p:ph type="ftr" sz="quarter" idx="12"/>
          </p:nvPr>
        </p:nvSpPr>
        <p:spPr>
          <a:xfrm>
            <a:off x="1600200" y="6509004"/>
            <a:ext cx="3907464" cy="274320"/>
          </a:xfrm>
        </p:spPr>
        <p:txBody>
          <a:bodyPr vert="horz" rtlCol="0"/>
          <a:lstStyle>
            <a:extLst/>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0F9EF93-7241-4559-AF54-230919EE38F6}" type="datetimeFigureOut">
              <a:rPr lang="ar-SA" smtClean="0"/>
              <a:pPr/>
              <a:t>12/07/1438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8663101F-DA02-4B3B-9D70-C9C999E00829}"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lvl1pPr algn="l">
              <a:defRPr/>
            </a:lvl1pPr>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0F9EF93-7241-4559-AF54-230919EE38F6}" type="datetimeFigureOut">
              <a:rPr lang="ar-SA" smtClean="0"/>
              <a:pPr/>
              <a:t>12/07/1438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8663101F-DA02-4B3B-9D70-C9C999E00829}"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7" name="مستطيل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0F9EF93-7241-4559-AF54-230919EE38F6}" type="datetimeFigureOut">
              <a:rPr lang="ar-SA" smtClean="0"/>
              <a:pPr/>
              <a:t>12/07/1438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8663101F-DA02-4B3B-9D70-C9C999E00829}"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7" name="مستطيل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8" name="عنصر نائب للتاريخ 7"/>
          <p:cNvSpPr>
            <a:spLocks noGrp="1"/>
          </p:cNvSpPr>
          <p:nvPr>
            <p:ph type="dt" sz="half" idx="10"/>
          </p:nvPr>
        </p:nvSpPr>
        <p:spPr>
          <a:xfrm>
            <a:off x="5562600" y="6513670"/>
            <a:ext cx="3002280" cy="274320"/>
          </a:xfrm>
        </p:spPr>
        <p:txBody>
          <a:bodyPr vert="horz" rtlCol="0"/>
          <a:lstStyle>
            <a:extLst/>
          </a:lstStyle>
          <a:p>
            <a:fld id="{60F9EF93-7241-4559-AF54-230919EE38F6}" type="datetimeFigureOut">
              <a:rPr lang="ar-SA" smtClean="0"/>
              <a:pPr/>
              <a:t>12/07/1438</a:t>
            </a:fld>
            <a:endParaRPr lang="ar-SA"/>
          </a:p>
        </p:txBody>
      </p:sp>
      <p:sp>
        <p:nvSpPr>
          <p:cNvPr id="9" name="عنصر نائب لرقم الشريحة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663101F-DA02-4B3B-9D70-C9C999E00829}" type="slidenum">
              <a:rPr lang="ar-SA" smtClean="0"/>
              <a:pPr/>
              <a:t>‹#›</a:t>
            </a:fld>
            <a:endParaRPr lang="ar-SA"/>
          </a:p>
        </p:txBody>
      </p:sp>
      <p:sp>
        <p:nvSpPr>
          <p:cNvPr id="10" name="عنصر نائب للتذييل 9"/>
          <p:cNvSpPr>
            <a:spLocks noGrp="1"/>
          </p:cNvSpPr>
          <p:nvPr>
            <p:ph type="ftr" sz="quarter" idx="12"/>
          </p:nvPr>
        </p:nvSpPr>
        <p:spPr>
          <a:xfrm>
            <a:off x="1600200" y="6513670"/>
            <a:ext cx="3907464" cy="274320"/>
          </a:xfrm>
        </p:spPr>
        <p:txBody>
          <a:bodyPr vert="horz" rtlCol="0"/>
          <a:lstStyle>
            <a:extLst/>
          </a:lstStyle>
          <a:p>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0F9EF93-7241-4559-AF54-230919EE38F6}" type="datetimeFigureOut">
              <a:rPr lang="ar-SA" smtClean="0"/>
              <a:pPr/>
              <a:t>12/07/1438</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a:xfrm>
            <a:off x="8641080" y="6514568"/>
            <a:ext cx="464288" cy="274320"/>
          </a:xfrm>
        </p:spPr>
        <p:txBody>
          <a:bodyPr/>
          <a:lstStyle>
            <a:extLst/>
          </a:lstStyle>
          <a:p>
            <a:fld id="{8663101F-DA02-4B3B-9D70-C9C999E00829}" type="slidenum">
              <a:rPr lang="ar-SA" smtClean="0"/>
              <a:pPr/>
              <a:t>‹#›</a:t>
            </a:fld>
            <a:endParaRPr lang="ar-SA"/>
          </a:p>
        </p:txBody>
      </p:sp>
      <p:sp>
        <p:nvSpPr>
          <p:cNvPr id="10" name="مستطيل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مستطيل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مستطيل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عنوان 1"/>
          <p:cNvSpPr>
            <a:spLocks noGrp="1"/>
          </p:cNvSpPr>
          <p:nvPr>
            <p:ph type="title"/>
          </p:nvPr>
        </p:nvSpPr>
        <p:spPr>
          <a:xfrm>
            <a:off x="457200" y="251948"/>
            <a:ext cx="8229600"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60F9EF93-7241-4559-AF54-230919EE38F6}" type="datetimeFigureOut">
              <a:rPr lang="ar-SA" smtClean="0"/>
              <a:pPr/>
              <a:t>12/07/1438</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a:xfrm>
            <a:off x="8641080" y="6514568"/>
            <a:ext cx="464288" cy="274320"/>
          </a:xfrm>
        </p:spPr>
        <p:txBody>
          <a:bodyPr/>
          <a:lstStyle>
            <a:extLst/>
          </a:lstStyle>
          <a:p>
            <a:fld id="{8663101F-DA02-4B3B-9D70-C9C999E00829}"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3218"/>
            <a:ext cx="8229600"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60F9EF93-7241-4559-AF54-230919EE38F6}" type="datetimeFigureOut">
              <a:rPr lang="ar-SA" smtClean="0"/>
              <a:pPr/>
              <a:t>12/07/1438</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8663101F-DA02-4B3B-9D70-C9C999E00829}" type="slidenum">
              <a:rPr lang="ar-SA" smtClean="0"/>
              <a:pPr/>
              <a:t>‹#›</a:t>
            </a:fld>
            <a:endParaRPr lang="ar-SA"/>
          </a:p>
        </p:txBody>
      </p:sp>
      <p:sp>
        <p:nvSpPr>
          <p:cNvPr id="7" name="مستطيل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60F9EF93-7241-4559-AF54-230919EE38F6}" type="datetimeFigureOut">
              <a:rPr lang="ar-SA" smtClean="0"/>
              <a:pPr/>
              <a:t>12/07/1438</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8663101F-DA02-4B3B-9D70-C9C999E00829}"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2"/>
      </p:bgRef>
    </p:bg>
    <p:spTree>
      <p:nvGrpSpPr>
        <p:cNvPr id="1" name=""/>
        <p:cNvGrpSpPr/>
        <p:nvPr/>
      </p:nvGrpSpPr>
      <p:grpSpPr>
        <a:xfrm>
          <a:off x="0" y="0"/>
          <a:ext cx="0" cy="0"/>
          <a:chOff x="0" y="0"/>
          <a:chExt cx="0" cy="0"/>
        </a:xfrm>
      </p:grpSpPr>
      <p:sp>
        <p:nvSpPr>
          <p:cNvPr id="8" name="مستطيل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963136" y="304800"/>
            <a:ext cx="3931920" cy="762000"/>
          </a:xfrm>
        </p:spPr>
        <p:txBody>
          <a:bodyPr anchor="b"/>
          <a:lstStyle>
            <a:lvl1pPr marL="0" algn="r">
              <a:buNone/>
              <a:defRPr sz="2000"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9" name="عنصر نائب للتاريخ 8"/>
          <p:cNvSpPr>
            <a:spLocks noGrp="1"/>
          </p:cNvSpPr>
          <p:nvPr>
            <p:ph type="dt" sz="half" idx="10"/>
          </p:nvPr>
        </p:nvSpPr>
        <p:spPr>
          <a:xfrm>
            <a:off x="5562600" y="6513670"/>
            <a:ext cx="3002280" cy="274320"/>
          </a:xfrm>
        </p:spPr>
        <p:txBody>
          <a:bodyPr vert="horz" rtlCol="0"/>
          <a:lstStyle>
            <a:extLst/>
          </a:lstStyle>
          <a:p>
            <a:fld id="{60F9EF93-7241-4559-AF54-230919EE38F6}" type="datetimeFigureOut">
              <a:rPr lang="ar-SA" smtClean="0"/>
              <a:pPr/>
              <a:t>12/07/1438</a:t>
            </a:fld>
            <a:endParaRPr lang="ar-SA"/>
          </a:p>
        </p:txBody>
      </p:sp>
      <p:sp>
        <p:nvSpPr>
          <p:cNvPr id="10" name="عنصر نائب لرقم الشريحة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663101F-DA02-4B3B-9D70-C9C999E00829}" type="slidenum">
              <a:rPr lang="ar-SA" smtClean="0"/>
              <a:pPr/>
              <a:t>‹#›</a:t>
            </a:fld>
            <a:endParaRPr lang="ar-SA"/>
          </a:p>
        </p:txBody>
      </p:sp>
      <p:sp>
        <p:nvSpPr>
          <p:cNvPr id="11" name="عنصر نائب للتذييل 10"/>
          <p:cNvSpPr>
            <a:spLocks noGrp="1"/>
          </p:cNvSpPr>
          <p:nvPr>
            <p:ph type="ftr" sz="quarter" idx="12"/>
          </p:nvPr>
        </p:nvSpPr>
        <p:spPr>
          <a:xfrm>
            <a:off x="1600200" y="6513670"/>
            <a:ext cx="3907464" cy="274320"/>
          </a:xfrm>
        </p:spPr>
        <p:txBody>
          <a:bodyPr vert="horz" rtlCol="0"/>
          <a:lstStyle>
            <a:extLst/>
          </a:lstStyle>
          <a:p>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040443" y="4724400"/>
            <a:ext cx="5486400" cy="664536"/>
          </a:xfrm>
        </p:spPr>
        <p:txBody>
          <a:bodyPr anchor="b"/>
          <a:lstStyle>
            <a:lvl1pPr marL="0" algn="r">
              <a:buNone/>
              <a:defRPr sz="2000" b="1"/>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13" name="عنصر نائب للصورة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ar-SA" smtClean="0">
                <a:solidFill>
                  <a:schemeClr val="lt1"/>
                </a:solidFill>
                <a:latin typeface="+mn-lt"/>
                <a:ea typeface="+mn-ea"/>
                <a:cs typeface="+mn-cs"/>
              </a:rPr>
              <a:t>انقر فوق الرمز لإضافة صورة</a:t>
            </a:r>
            <a:endParaRPr kumimoji="0" lang="en-US" dirty="0">
              <a:solidFill>
                <a:schemeClr val="lt1"/>
              </a:solidFill>
              <a:latin typeface="+mn-lt"/>
              <a:ea typeface="+mn-ea"/>
              <a:cs typeface="+mn-cs"/>
            </a:endParaRPr>
          </a:p>
        </p:txBody>
      </p:sp>
      <p:sp>
        <p:nvSpPr>
          <p:cNvPr id="8" name="عنصر نائب للتاريخ 7"/>
          <p:cNvSpPr>
            <a:spLocks noGrp="1"/>
          </p:cNvSpPr>
          <p:nvPr>
            <p:ph type="dt" sz="half" idx="10"/>
          </p:nvPr>
        </p:nvSpPr>
        <p:spPr>
          <a:xfrm>
            <a:off x="5562600" y="6509004"/>
            <a:ext cx="3002280" cy="274320"/>
          </a:xfrm>
        </p:spPr>
        <p:txBody>
          <a:bodyPr vert="horz" rtlCol="0"/>
          <a:lstStyle>
            <a:extLst/>
          </a:lstStyle>
          <a:p>
            <a:fld id="{60F9EF93-7241-4559-AF54-230919EE38F6}" type="datetimeFigureOut">
              <a:rPr lang="ar-SA" smtClean="0"/>
              <a:pPr/>
              <a:t>12/07/1438</a:t>
            </a:fld>
            <a:endParaRPr lang="ar-SA"/>
          </a:p>
        </p:txBody>
      </p:sp>
      <p:sp>
        <p:nvSpPr>
          <p:cNvPr id="9" name="عنصر نائب لرقم الشريحة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663101F-DA02-4B3B-9D70-C9C999E00829}" type="slidenum">
              <a:rPr lang="ar-SA" smtClean="0"/>
              <a:pPr/>
              <a:t>‹#›</a:t>
            </a:fld>
            <a:endParaRPr lang="ar-SA"/>
          </a:p>
        </p:txBody>
      </p:sp>
      <p:sp>
        <p:nvSpPr>
          <p:cNvPr id="10" name="عنصر نائب للتذييل 9"/>
          <p:cNvSpPr>
            <a:spLocks noGrp="1"/>
          </p:cNvSpPr>
          <p:nvPr>
            <p:ph type="ftr" sz="quarter" idx="12"/>
          </p:nvPr>
        </p:nvSpPr>
        <p:spPr>
          <a:xfrm>
            <a:off x="1600200" y="6509004"/>
            <a:ext cx="3907464" cy="274320"/>
          </a:xfrm>
        </p:spPr>
        <p:txBody>
          <a:bodyPr vert="horz" rtlCol="0"/>
          <a:lstStyle>
            <a:extLst/>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مستطيل ذو زوايا قطرية مستديرة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تذييل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ar-SA"/>
          </a:p>
        </p:txBody>
      </p:sp>
      <p:sp>
        <p:nvSpPr>
          <p:cNvPr id="14" name="عنصر نائب للتاريخ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0F9EF93-7241-4559-AF54-230919EE38F6}" type="datetimeFigureOut">
              <a:rPr lang="ar-SA" smtClean="0"/>
              <a:pPr/>
              <a:t>12/07/1438</a:t>
            </a:fld>
            <a:endParaRPr lang="ar-SA"/>
          </a:p>
        </p:txBody>
      </p:sp>
      <p:sp>
        <p:nvSpPr>
          <p:cNvPr id="23" name="عنصر نائب لرقم الشريحة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663101F-DA02-4B3B-9D70-C9C999E00829}" type="slidenum">
              <a:rPr lang="ar-SA" smtClean="0"/>
              <a:pPr/>
              <a:t>‹#›</a:t>
            </a:fld>
            <a:endParaRPr lang="ar-SA"/>
          </a:p>
        </p:txBody>
      </p:sp>
      <p:sp>
        <p:nvSpPr>
          <p:cNvPr id="22" name="عنصر نائب للعنوان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archcio-midmarket.techtarget.com/definition/bina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381001"/>
            <a:ext cx="8050924" cy="1404925"/>
          </a:xfrm>
        </p:spPr>
        <p:txBody>
          <a:bodyPr>
            <a:normAutofit/>
          </a:bodyPr>
          <a:lstStyle/>
          <a:p>
            <a:pPr algn="l"/>
            <a:r>
              <a:rPr lang="en-US" sz="6600" b="1" dirty="0" smtClean="0">
                <a:latin typeface="Aharoni" pitchFamily="2" charset="-79"/>
                <a:cs typeface="Aharoni" pitchFamily="2" charset="-79"/>
              </a:rPr>
              <a:t>How E-mail Works</a:t>
            </a:r>
            <a:endParaRPr lang="ar-SA" sz="6600" b="1" dirty="0">
              <a:latin typeface="Aharoni" pitchFamily="2" charset="-79"/>
            </a:endParaRPr>
          </a:p>
        </p:txBody>
      </p:sp>
      <p:sp>
        <p:nvSpPr>
          <p:cNvPr id="3" name="عنوان فرعي 2"/>
          <p:cNvSpPr>
            <a:spLocks noGrp="1"/>
          </p:cNvSpPr>
          <p:nvPr>
            <p:ph type="subTitle" idx="1"/>
          </p:nvPr>
        </p:nvSpPr>
        <p:spPr>
          <a:xfrm>
            <a:off x="4643438" y="3214686"/>
            <a:ext cx="4500562" cy="2214578"/>
          </a:xfrm>
        </p:spPr>
        <p:txBody>
          <a:bodyPr>
            <a:normAutofit fontScale="62500" lnSpcReduction="20000"/>
          </a:bodyPr>
          <a:lstStyle/>
          <a:p>
            <a:endParaRPr lang="en-US" dirty="0" smtClean="0">
              <a:solidFill>
                <a:schemeClr val="bg1"/>
              </a:solidFill>
            </a:endParaRPr>
          </a:p>
          <a:p>
            <a:endParaRPr lang="en-US" sz="5100" dirty="0" smtClean="0">
              <a:solidFill>
                <a:schemeClr val="bg1"/>
              </a:solidFill>
            </a:endParaRPr>
          </a:p>
          <a:p>
            <a:pPr>
              <a:lnSpc>
                <a:spcPct val="170000"/>
              </a:lnSpc>
            </a:pPr>
            <a:r>
              <a:rPr lang="en-US" sz="5100" dirty="0" err="1" smtClean="0">
                <a:solidFill>
                  <a:schemeClr val="bg1"/>
                </a:solidFill>
              </a:rPr>
              <a:t>Ameera</a:t>
            </a:r>
            <a:r>
              <a:rPr lang="en-US" sz="5100" dirty="0" smtClean="0">
                <a:solidFill>
                  <a:schemeClr val="bg1"/>
                </a:solidFill>
              </a:rPr>
              <a:t> Al </a:t>
            </a:r>
            <a:r>
              <a:rPr lang="en-US" sz="5100" dirty="0" err="1" smtClean="0">
                <a:solidFill>
                  <a:schemeClr val="bg1"/>
                </a:solidFill>
              </a:rPr>
              <a:t>Ghamdi</a:t>
            </a:r>
            <a:endParaRPr lang="en-US" sz="5100" dirty="0" smtClean="0">
              <a:solidFill>
                <a:schemeClr val="bg1"/>
              </a:solidFill>
            </a:endParaRPr>
          </a:p>
          <a:p>
            <a:pPr>
              <a:lnSpc>
                <a:spcPct val="170000"/>
              </a:lnSpc>
            </a:pPr>
            <a:r>
              <a:rPr lang="en-US" sz="5100" dirty="0" smtClean="0">
                <a:solidFill>
                  <a:schemeClr val="bg1"/>
                </a:solidFill>
              </a:rPr>
              <a:t>ID: 201001467</a:t>
            </a:r>
            <a:endParaRPr lang="ar-SA" sz="5100" dirty="0">
              <a:solidFill>
                <a:schemeClr val="bg1"/>
              </a:solidFill>
            </a:endParaRPr>
          </a:p>
        </p:txBody>
      </p:sp>
      <p:pic>
        <p:nvPicPr>
          <p:cNvPr id="6" name="صورة 5" descr="email.jpg"/>
          <p:cNvPicPr>
            <a:picLocks noChangeAspect="1"/>
          </p:cNvPicPr>
          <p:nvPr/>
        </p:nvPicPr>
        <p:blipFill>
          <a:blip r:embed="rId2"/>
          <a:stretch>
            <a:fillRect/>
          </a:stretch>
        </p:blipFill>
        <p:spPr>
          <a:xfrm>
            <a:off x="357158" y="3071810"/>
            <a:ext cx="4450103" cy="3429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3536"/>
            <a:ext cx="8229600" cy="4032720"/>
          </a:xfrm>
        </p:spPr>
        <p:txBody>
          <a:bodyPr>
            <a:normAutofit fontScale="90000"/>
          </a:bodyPr>
          <a:lstStyle/>
          <a:p>
            <a:pPr algn="l"/>
            <a:r>
              <a:rPr lang="en-US" dirty="0" smtClean="0">
                <a:solidFill>
                  <a:schemeClr val="tx1"/>
                </a:solidFill>
              </a:rPr>
              <a:t>6 </a:t>
            </a:r>
            <a:r>
              <a:rPr lang="en-US" sz="3100" dirty="0" smtClean="0">
                <a:solidFill>
                  <a:schemeClr val="tx1"/>
                </a:solidFill>
              </a:rPr>
              <a:t>- Using the internet, e-mail can be exchanged among all the major online services, computer bulletin boards and other networks, From the internet, you can send e-mail to any of those networks and from any of those networks mail can be sent to the internet. When mail is sent from one of those networks to another, it often must pass through the internet as a way of routing the mail.</a:t>
            </a:r>
            <a:endParaRPr lang="ar-SA" sz="3100" dirty="0">
              <a:solidFill>
                <a:schemeClr val="bg1"/>
              </a:solidFill>
            </a:endParaRPr>
          </a:p>
        </p:txBody>
      </p:sp>
      <p:pic>
        <p:nvPicPr>
          <p:cNvPr id="6" name="عنصر نائب للمحتوى 5" descr="computer-email.gif"/>
          <p:cNvPicPr>
            <a:picLocks noGrp="1" noChangeAspect="1"/>
          </p:cNvPicPr>
          <p:nvPr>
            <p:ph idx="1"/>
          </p:nvPr>
        </p:nvPicPr>
        <p:blipFill>
          <a:blip r:embed="rId2"/>
          <a:stretch>
            <a:fillRect/>
          </a:stretch>
        </p:blipFill>
        <p:spPr>
          <a:xfrm>
            <a:off x="4500562" y="3929066"/>
            <a:ext cx="4043371" cy="26384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11fig01.jpg"/>
          <p:cNvPicPr>
            <a:picLocks noGrp="1" noChangeAspect="1"/>
          </p:cNvPicPr>
          <p:nvPr>
            <p:ph idx="1"/>
          </p:nvPr>
        </p:nvPicPr>
        <p:blipFill>
          <a:blip r:embed="rId2"/>
          <a:stretch>
            <a:fillRect/>
          </a:stretch>
        </p:blipFill>
        <p:spPr>
          <a:xfrm>
            <a:off x="214282" y="214290"/>
            <a:ext cx="8715436" cy="642942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3536"/>
            <a:ext cx="8229600" cy="1603828"/>
          </a:xfrm>
        </p:spPr>
        <p:txBody>
          <a:bodyPr>
            <a:normAutofit fontScale="90000"/>
          </a:bodyPr>
          <a:lstStyle/>
          <a:p>
            <a:pPr algn="l"/>
            <a:r>
              <a:rPr lang="en-US" sz="4900" b="1" dirty="0" smtClean="0">
                <a:solidFill>
                  <a:schemeClr val="tx1"/>
                </a:solidFill>
              </a:rPr>
              <a:t>How E-mail software works?</a:t>
            </a:r>
            <a:r>
              <a:rPr lang="en-US" dirty="0" smtClean="0"/>
              <a:t/>
            </a:r>
            <a:br>
              <a:rPr lang="en-US" dirty="0" smtClean="0"/>
            </a:br>
            <a:endParaRPr lang="ar-SA" dirty="0"/>
          </a:p>
        </p:txBody>
      </p:sp>
      <p:pic>
        <p:nvPicPr>
          <p:cNvPr id="7" name="عنصر نائب للمحتوى 6" descr="a.png"/>
          <p:cNvPicPr>
            <a:picLocks noGrp="1" noChangeAspect="1"/>
          </p:cNvPicPr>
          <p:nvPr>
            <p:ph idx="1"/>
          </p:nvPr>
        </p:nvPicPr>
        <p:blipFill>
          <a:blip r:embed="rId2"/>
          <a:stretch>
            <a:fillRect/>
          </a:stretch>
        </p:blipFill>
        <p:spPr>
          <a:xfrm>
            <a:off x="785786" y="1714488"/>
            <a:ext cx="4071966" cy="3214710"/>
          </a:xfrm>
        </p:spPr>
      </p:pic>
      <p:pic>
        <p:nvPicPr>
          <p:cNvPr id="8" name="صورة 7" descr="computer_clipart.gif"/>
          <p:cNvPicPr>
            <a:picLocks noChangeAspect="1"/>
          </p:cNvPicPr>
          <p:nvPr/>
        </p:nvPicPr>
        <p:blipFill>
          <a:blip r:embed="rId3"/>
          <a:stretch>
            <a:fillRect/>
          </a:stretch>
        </p:blipFill>
        <p:spPr>
          <a:xfrm>
            <a:off x="5143504" y="2428868"/>
            <a:ext cx="3576639" cy="394335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3536"/>
            <a:ext cx="8229600" cy="818010"/>
          </a:xfrm>
        </p:spPr>
        <p:txBody>
          <a:bodyPr/>
          <a:lstStyle/>
          <a:p>
            <a:pPr algn="l"/>
            <a:endParaRPr lang="ar-SA" dirty="0">
              <a:solidFill>
                <a:schemeClr val="bg1"/>
              </a:solidFill>
            </a:endParaRPr>
          </a:p>
        </p:txBody>
      </p:sp>
      <p:sp>
        <p:nvSpPr>
          <p:cNvPr id="3" name="عنصر نائب للمحتوى 2"/>
          <p:cNvSpPr>
            <a:spLocks noGrp="1"/>
          </p:cNvSpPr>
          <p:nvPr>
            <p:ph idx="1"/>
          </p:nvPr>
        </p:nvSpPr>
        <p:spPr>
          <a:xfrm>
            <a:off x="457200" y="857232"/>
            <a:ext cx="8229600" cy="5315285"/>
          </a:xfrm>
        </p:spPr>
        <p:txBody>
          <a:bodyPr>
            <a:normAutofit/>
          </a:bodyPr>
          <a:lstStyle/>
          <a:p>
            <a:pPr algn="l">
              <a:buNone/>
            </a:pPr>
            <a:r>
              <a:rPr lang="en-US" sz="3600" dirty="0" smtClean="0">
                <a:solidFill>
                  <a:schemeClr val="bg1"/>
                </a:solidFill>
              </a:rPr>
              <a:t> </a:t>
            </a:r>
            <a:r>
              <a:rPr lang="en-US" sz="3600" dirty="0" smtClean="0"/>
              <a:t>1 –  After the internet delivers mail to your email box, you need some way to read the mail, </a:t>
            </a:r>
          </a:p>
          <a:p>
            <a:pPr algn="l">
              <a:buNone/>
            </a:pPr>
            <a:r>
              <a:rPr lang="en-US" sz="3600" dirty="0" smtClean="0"/>
              <a:t>compose new mail,</a:t>
            </a:r>
          </a:p>
          <a:p>
            <a:pPr algn="l">
              <a:buNone/>
            </a:pPr>
            <a:r>
              <a:rPr lang="en-US" sz="3600" dirty="0" smtClean="0"/>
              <a:t> and respond to your</a:t>
            </a:r>
          </a:p>
          <a:p>
            <a:pPr algn="l">
              <a:buNone/>
            </a:pPr>
            <a:r>
              <a:rPr lang="en-US" sz="3600" dirty="0" smtClean="0"/>
              <a:t> messages. To do all</a:t>
            </a:r>
          </a:p>
          <a:p>
            <a:pPr algn="l">
              <a:buNone/>
            </a:pPr>
            <a:r>
              <a:rPr lang="en-US" sz="3600" dirty="0" smtClean="0"/>
              <a:t> this, you use email</a:t>
            </a:r>
          </a:p>
          <a:p>
            <a:pPr algn="l">
              <a:buNone/>
            </a:pPr>
            <a:r>
              <a:rPr lang="en-US" sz="3600" dirty="0" smtClean="0"/>
              <a:t> software, sometimes </a:t>
            </a:r>
          </a:p>
          <a:p>
            <a:pPr algn="l">
              <a:buNone/>
            </a:pPr>
            <a:r>
              <a:rPr lang="en-US" sz="3600" dirty="0" smtClean="0"/>
              <a:t>called mailers or </a:t>
            </a:r>
            <a:r>
              <a:rPr lang="en-US" sz="3600" dirty="0" err="1" smtClean="0"/>
              <a:t>reders</a:t>
            </a:r>
            <a:r>
              <a:rPr lang="en-US" sz="3600" dirty="0" smtClean="0"/>
              <a:t>.</a:t>
            </a:r>
            <a:endParaRPr lang="ar-SA" sz="3600" dirty="0">
              <a:solidFill>
                <a:schemeClr val="bg1"/>
              </a:solidFill>
            </a:endParaRPr>
          </a:p>
        </p:txBody>
      </p:sp>
      <p:pic>
        <p:nvPicPr>
          <p:cNvPr id="4" name="صورة 3" descr="IMG_7750.JPG"/>
          <p:cNvPicPr>
            <a:picLocks noChangeAspect="1"/>
          </p:cNvPicPr>
          <p:nvPr/>
        </p:nvPicPr>
        <p:blipFill>
          <a:blip r:embed="rId2"/>
          <a:stretch>
            <a:fillRect/>
          </a:stretch>
        </p:blipFill>
        <p:spPr>
          <a:xfrm>
            <a:off x="5214942" y="2143116"/>
            <a:ext cx="3429024" cy="314327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642918"/>
            <a:ext cx="8229600" cy="5529599"/>
          </a:xfrm>
        </p:spPr>
        <p:txBody>
          <a:bodyPr>
            <a:normAutofit/>
          </a:bodyPr>
          <a:lstStyle/>
          <a:p>
            <a:pPr algn="l">
              <a:buNone/>
            </a:pPr>
            <a:r>
              <a:rPr lang="en-US" sz="3600" dirty="0" smtClean="0"/>
              <a:t>2 - When someone sends you an internet email message, the message isn’t delivered straight to your computer. Instead, it gets </a:t>
            </a:r>
          </a:p>
          <a:p>
            <a:pPr algn="l">
              <a:buNone/>
            </a:pPr>
            <a:r>
              <a:rPr lang="en-US" sz="3600" dirty="0" smtClean="0"/>
              <a:t>sent to a mail server.</a:t>
            </a:r>
          </a:p>
          <a:p>
            <a:pPr algn="l">
              <a:buNone/>
            </a:pPr>
            <a:r>
              <a:rPr lang="en-US" sz="3600" dirty="0" smtClean="0"/>
              <a:t>Your email software logs </a:t>
            </a:r>
          </a:p>
          <a:p>
            <a:pPr algn="l">
              <a:buNone/>
            </a:pPr>
            <a:r>
              <a:rPr lang="en-US" sz="3600" dirty="0" smtClean="0"/>
              <a:t>in to the mail server and </a:t>
            </a:r>
          </a:p>
          <a:p>
            <a:pPr algn="l">
              <a:buNone/>
            </a:pPr>
            <a:r>
              <a:rPr lang="en-US" sz="3600" dirty="0" smtClean="0"/>
              <a:t>checks to see whether</a:t>
            </a:r>
          </a:p>
          <a:p>
            <a:pPr algn="l">
              <a:buNone/>
            </a:pPr>
            <a:r>
              <a:rPr lang="en-US" sz="3600" dirty="0" smtClean="0"/>
              <a:t> you have mail.</a:t>
            </a:r>
            <a:endParaRPr lang="ar-SA" sz="3600" dirty="0"/>
          </a:p>
        </p:txBody>
      </p:sp>
      <p:pic>
        <p:nvPicPr>
          <p:cNvPr id="4" name="صورة 3" descr="IMG_7751.JPG"/>
          <p:cNvPicPr>
            <a:picLocks noChangeAspect="1"/>
          </p:cNvPicPr>
          <p:nvPr/>
        </p:nvPicPr>
        <p:blipFill>
          <a:blip r:embed="rId2"/>
          <a:stretch>
            <a:fillRect/>
          </a:stretch>
        </p:blipFill>
        <p:spPr>
          <a:xfrm>
            <a:off x="5786446" y="2928934"/>
            <a:ext cx="3065462" cy="322738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57158" y="285728"/>
            <a:ext cx="8329642" cy="5886789"/>
          </a:xfrm>
        </p:spPr>
        <p:txBody>
          <a:bodyPr>
            <a:normAutofit/>
          </a:bodyPr>
          <a:lstStyle/>
          <a:p>
            <a:pPr algn="l">
              <a:buNone/>
            </a:pPr>
            <a:r>
              <a:rPr lang="en-US" dirty="0" smtClean="0"/>
              <a:t> </a:t>
            </a:r>
            <a:r>
              <a:rPr lang="en-US" sz="4400" dirty="0" smtClean="0"/>
              <a:t>3 - </a:t>
            </a:r>
            <a:r>
              <a:rPr lang="en-US" sz="3600" dirty="0" smtClean="0"/>
              <a:t>If you have a new mail, you’ll see a list of your new mail messages when you log in to the server.</a:t>
            </a:r>
            <a:r>
              <a:rPr lang="en-US" sz="3600" dirty="0"/>
              <a:t> </a:t>
            </a:r>
            <a:r>
              <a:rPr lang="en-US" sz="3600" dirty="0" smtClean="0"/>
              <a:t>You will often see the name </a:t>
            </a:r>
          </a:p>
          <a:p>
            <a:pPr algn="l">
              <a:buNone/>
            </a:pPr>
            <a:r>
              <a:rPr lang="en-US" sz="3600" dirty="0" smtClean="0"/>
              <a:t>of the sender, </a:t>
            </a:r>
          </a:p>
          <a:p>
            <a:pPr algn="l">
              <a:buNone/>
            </a:pPr>
            <a:r>
              <a:rPr lang="en-US" sz="3600" dirty="0" smtClean="0"/>
              <a:t>the subject of the</a:t>
            </a:r>
          </a:p>
          <a:p>
            <a:pPr algn="l">
              <a:buNone/>
            </a:pPr>
            <a:r>
              <a:rPr lang="en-US" sz="3600" dirty="0" smtClean="0"/>
              <a:t> message and the</a:t>
            </a:r>
          </a:p>
          <a:p>
            <a:pPr algn="l">
              <a:buNone/>
            </a:pPr>
            <a:r>
              <a:rPr lang="en-US" sz="3600" dirty="0" smtClean="0"/>
              <a:t> date and time </a:t>
            </a:r>
          </a:p>
          <a:p>
            <a:pPr algn="l">
              <a:buNone/>
            </a:pPr>
            <a:r>
              <a:rPr lang="en-US" sz="3600" dirty="0" smtClean="0"/>
              <a:t>the message was </a:t>
            </a:r>
          </a:p>
          <a:p>
            <a:pPr algn="l">
              <a:buNone/>
            </a:pPr>
            <a:r>
              <a:rPr lang="en-US" sz="3600" dirty="0" smtClean="0"/>
              <a:t>sent</a:t>
            </a:r>
            <a:r>
              <a:rPr lang="en-US" dirty="0" smtClean="0"/>
              <a:t>.</a:t>
            </a:r>
          </a:p>
        </p:txBody>
      </p:sp>
      <p:pic>
        <p:nvPicPr>
          <p:cNvPr id="4" name="صورة 3" descr="IMG_7752.JPG"/>
          <p:cNvPicPr>
            <a:picLocks noChangeAspect="1"/>
          </p:cNvPicPr>
          <p:nvPr/>
        </p:nvPicPr>
        <p:blipFill>
          <a:blip r:embed="rId2"/>
          <a:stretch>
            <a:fillRect/>
          </a:stretch>
        </p:blipFill>
        <p:spPr>
          <a:xfrm>
            <a:off x="4143372" y="2357430"/>
            <a:ext cx="4572000" cy="371477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endParaRPr lang="ar-SA" sz="3200" dirty="0"/>
          </a:p>
        </p:txBody>
      </p:sp>
      <p:sp>
        <p:nvSpPr>
          <p:cNvPr id="3" name="عنصر نائب للمحتوى 2"/>
          <p:cNvSpPr>
            <a:spLocks noGrp="1"/>
          </p:cNvSpPr>
          <p:nvPr>
            <p:ph idx="1"/>
          </p:nvPr>
        </p:nvSpPr>
        <p:spPr>
          <a:xfrm>
            <a:off x="457200" y="1142984"/>
            <a:ext cx="8229600" cy="5029533"/>
          </a:xfrm>
        </p:spPr>
        <p:txBody>
          <a:bodyPr/>
          <a:lstStyle/>
          <a:p>
            <a:pPr algn="l">
              <a:buNone/>
            </a:pPr>
            <a:r>
              <a:rPr lang="en-US" dirty="0" smtClean="0"/>
              <a:t>4 – When you want to read a mail message, you tell your software to download it to your own computer.</a:t>
            </a:r>
          </a:p>
          <a:p>
            <a:pPr algn="l">
              <a:buNone/>
            </a:pPr>
            <a:r>
              <a:rPr lang="en-US" dirty="0" smtClean="0"/>
              <a:t>There for, you read the </a:t>
            </a:r>
          </a:p>
          <a:p>
            <a:pPr algn="l">
              <a:buNone/>
            </a:pPr>
            <a:r>
              <a:rPr lang="en-US" dirty="0" smtClean="0"/>
              <a:t>Message using your</a:t>
            </a:r>
          </a:p>
          <a:p>
            <a:pPr algn="l">
              <a:buNone/>
            </a:pPr>
            <a:r>
              <a:rPr lang="en-US" dirty="0" smtClean="0"/>
              <a:t>mail reader, and then</a:t>
            </a:r>
          </a:p>
          <a:p>
            <a:pPr algn="l">
              <a:buNone/>
            </a:pPr>
            <a:r>
              <a:rPr lang="en-US" dirty="0" smtClean="0"/>
              <a:t>you can file it, delete it,</a:t>
            </a:r>
          </a:p>
          <a:p>
            <a:pPr algn="l">
              <a:buNone/>
            </a:pPr>
            <a:r>
              <a:rPr lang="en-US" dirty="0" smtClean="0"/>
              <a:t>or respond it.</a:t>
            </a:r>
            <a:endParaRPr lang="ar-SA" dirty="0"/>
          </a:p>
        </p:txBody>
      </p:sp>
      <p:pic>
        <p:nvPicPr>
          <p:cNvPr id="4" name="صورة 3" descr="IMG_7747.JPG"/>
          <p:cNvPicPr>
            <a:picLocks noChangeAspect="1"/>
          </p:cNvPicPr>
          <p:nvPr/>
        </p:nvPicPr>
        <p:blipFill>
          <a:blip r:embed="rId2"/>
          <a:stretch>
            <a:fillRect/>
          </a:stretch>
        </p:blipFill>
        <p:spPr>
          <a:xfrm>
            <a:off x="5286380" y="2428868"/>
            <a:ext cx="2857520" cy="378621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357166"/>
            <a:ext cx="8229600" cy="5815351"/>
          </a:xfrm>
        </p:spPr>
        <p:txBody>
          <a:bodyPr/>
          <a:lstStyle/>
          <a:p>
            <a:pPr algn="l">
              <a:buNone/>
            </a:pPr>
            <a:r>
              <a:rPr lang="en-US" dirty="0" smtClean="0"/>
              <a:t>5 – E-mail software enables you to do things such as create folders for storing mail, search through your messenger, keep an address book of people</a:t>
            </a:r>
          </a:p>
          <a:p>
            <a:pPr algn="l">
              <a:buNone/>
            </a:pPr>
            <a:r>
              <a:rPr lang="en-US" dirty="0" smtClean="0"/>
              <a:t>to whom you send mail,</a:t>
            </a:r>
          </a:p>
          <a:p>
            <a:pPr algn="l">
              <a:buNone/>
            </a:pPr>
            <a:r>
              <a:rPr lang="en-US" dirty="0" smtClean="0"/>
              <a:t>create group, mailing list,</a:t>
            </a:r>
          </a:p>
          <a:p>
            <a:pPr algn="l">
              <a:buNone/>
            </a:pPr>
            <a:r>
              <a:rPr lang="en-US" dirty="0" smtClean="0"/>
              <a:t>create </a:t>
            </a:r>
          </a:p>
          <a:p>
            <a:pPr algn="l">
              <a:buNone/>
            </a:pPr>
            <a:r>
              <a:rPr lang="en-US" dirty="0" smtClean="0"/>
              <a:t>and add a signature</a:t>
            </a:r>
          </a:p>
          <a:p>
            <a:pPr algn="l">
              <a:buNone/>
            </a:pPr>
            <a:r>
              <a:rPr lang="en-US" dirty="0" smtClean="0"/>
              <a:t>files and more.</a:t>
            </a:r>
          </a:p>
        </p:txBody>
      </p:sp>
      <p:pic>
        <p:nvPicPr>
          <p:cNvPr id="6" name="صورة 5" descr="IMG_7748.JPG"/>
          <p:cNvPicPr>
            <a:picLocks noChangeAspect="1"/>
          </p:cNvPicPr>
          <p:nvPr/>
        </p:nvPicPr>
        <p:blipFill>
          <a:blip r:embed="rId2"/>
          <a:stretch>
            <a:fillRect/>
          </a:stretch>
        </p:blipFill>
        <p:spPr>
          <a:xfrm>
            <a:off x="4572000" y="3357562"/>
            <a:ext cx="4071966" cy="307183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357158" y="928670"/>
            <a:ext cx="8329642" cy="5243847"/>
          </a:xfrm>
        </p:spPr>
        <p:txBody>
          <a:bodyPr/>
          <a:lstStyle/>
          <a:p>
            <a:pPr algn="l">
              <a:buNone/>
            </a:pPr>
            <a:r>
              <a:rPr lang="en-US" dirty="0" smtClean="0"/>
              <a:t>6 – Most e-mail software reads HTML-based pages sent to you so that you can receive, in your mailbox,</a:t>
            </a:r>
          </a:p>
          <a:p>
            <a:pPr algn="l">
              <a:buNone/>
            </a:pPr>
            <a:r>
              <a:rPr lang="en-US" dirty="0" smtClean="0"/>
              <a:t>fully formatted web </a:t>
            </a:r>
          </a:p>
          <a:p>
            <a:pPr algn="l">
              <a:buNone/>
            </a:pPr>
            <a:r>
              <a:rPr lang="en-US" dirty="0" smtClean="0"/>
              <a:t>pages. When you click</a:t>
            </a:r>
          </a:p>
          <a:p>
            <a:pPr algn="l">
              <a:buNone/>
            </a:pPr>
            <a:r>
              <a:rPr lang="en-US" dirty="0" smtClean="0"/>
              <a:t> the links in them, </a:t>
            </a:r>
          </a:p>
          <a:p>
            <a:pPr algn="l">
              <a:buNone/>
            </a:pPr>
            <a:r>
              <a:rPr lang="en-US" dirty="0" smtClean="0"/>
              <a:t>your browser launches </a:t>
            </a:r>
          </a:p>
          <a:p>
            <a:pPr algn="l">
              <a:buNone/>
            </a:pPr>
            <a:r>
              <a:rPr lang="en-US" dirty="0" smtClean="0"/>
              <a:t>and visits the</a:t>
            </a:r>
          </a:p>
          <a:p>
            <a:pPr algn="l">
              <a:buNone/>
            </a:pPr>
            <a:r>
              <a:rPr lang="en-US" dirty="0" smtClean="0"/>
              <a:t>page to which it is linked.</a:t>
            </a:r>
            <a:endParaRPr lang="ar-SA" dirty="0"/>
          </a:p>
        </p:txBody>
      </p:sp>
      <p:pic>
        <p:nvPicPr>
          <p:cNvPr id="5" name="صورة 4" descr="IMG_7740.JPG"/>
          <p:cNvPicPr>
            <a:picLocks noChangeAspect="1"/>
          </p:cNvPicPr>
          <p:nvPr/>
        </p:nvPicPr>
        <p:blipFill>
          <a:blip r:embed="rId2"/>
          <a:stretch>
            <a:fillRect/>
          </a:stretch>
        </p:blipFill>
        <p:spPr>
          <a:xfrm>
            <a:off x="5286380" y="2071678"/>
            <a:ext cx="3500462" cy="400052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42918"/>
            <a:ext cx="8229600" cy="1571636"/>
          </a:xfrm>
        </p:spPr>
        <p:txBody>
          <a:bodyPr>
            <a:noAutofit/>
          </a:bodyPr>
          <a:lstStyle/>
          <a:p>
            <a:pPr algn="l"/>
            <a:r>
              <a:rPr lang="en-US" sz="6600" dirty="0" smtClean="0"/>
              <a:t>* References.</a:t>
            </a:r>
            <a:r>
              <a:rPr lang="ar-SA" sz="6600" dirty="0" smtClean="0"/>
              <a:t/>
            </a:r>
            <a:br>
              <a:rPr lang="ar-SA" sz="6600" dirty="0" smtClean="0"/>
            </a:br>
            <a:endParaRPr lang="ar-SA" sz="6600" dirty="0">
              <a:solidFill>
                <a:schemeClr val="bg1"/>
              </a:solidFill>
            </a:endParaRPr>
          </a:p>
        </p:txBody>
      </p:sp>
      <p:sp>
        <p:nvSpPr>
          <p:cNvPr id="3" name="عنصر نائب للمحتوى 2"/>
          <p:cNvSpPr>
            <a:spLocks noGrp="1"/>
          </p:cNvSpPr>
          <p:nvPr>
            <p:ph idx="1"/>
          </p:nvPr>
        </p:nvSpPr>
        <p:spPr>
          <a:xfrm>
            <a:off x="285720" y="1214422"/>
            <a:ext cx="5786478" cy="4958095"/>
          </a:xfrm>
        </p:spPr>
        <p:txBody>
          <a:bodyPr>
            <a:normAutofit fontScale="92500" lnSpcReduction="10000"/>
          </a:bodyPr>
          <a:lstStyle/>
          <a:p>
            <a:pPr algn="l">
              <a:buNone/>
            </a:pPr>
            <a:r>
              <a:rPr lang="en-US" sz="4000" dirty="0" smtClean="0">
                <a:solidFill>
                  <a:schemeClr val="bg1"/>
                </a:solidFill>
              </a:rPr>
              <a:t>S I X T H  E D I T I O N.</a:t>
            </a:r>
          </a:p>
          <a:p>
            <a:pPr algn="l">
              <a:buNone/>
            </a:pPr>
            <a:r>
              <a:rPr lang="en-US" sz="6000" dirty="0" smtClean="0">
                <a:solidFill>
                  <a:schemeClr val="bg1"/>
                </a:solidFill>
              </a:rPr>
              <a:t>*HOW THE </a:t>
            </a:r>
          </a:p>
          <a:p>
            <a:pPr algn="l">
              <a:buNone/>
            </a:pPr>
            <a:r>
              <a:rPr lang="en-US" sz="6000" dirty="0" smtClean="0">
                <a:solidFill>
                  <a:schemeClr val="bg1"/>
                </a:solidFill>
              </a:rPr>
              <a:t>INTERNET</a:t>
            </a:r>
          </a:p>
          <a:p>
            <a:pPr algn="l">
              <a:buNone/>
            </a:pPr>
            <a:r>
              <a:rPr lang="en-US" sz="6000" dirty="0" smtClean="0">
                <a:solidFill>
                  <a:schemeClr val="bg1"/>
                </a:solidFill>
              </a:rPr>
              <a:t> WORKS*</a:t>
            </a:r>
          </a:p>
          <a:p>
            <a:pPr algn="l">
              <a:buNone/>
            </a:pPr>
            <a:r>
              <a:rPr lang="en-US" sz="4000" dirty="0" smtClean="0">
                <a:solidFill>
                  <a:schemeClr val="bg1"/>
                </a:solidFill>
              </a:rPr>
              <a:t>By </a:t>
            </a:r>
            <a:r>
              <a:rPr lang="en-US" sz="3600" dirty="0" smtClean="0"/>
              <a:t>Preston </a:t>
            </a:r>
            <a:r>
              <a:rPr lang="en-US" sz="3600" dirty="0" err="1" smtClean="0"/>
              <a:t>Gralla</a:t>
            </a:r>
            <a:r>
              <a:rPr lang="en-US" sz="4000" dirty="0" smtClean="0"/>
              <a:t>.</a:t>
            </a:r>
          </a:p>
          <a:p>
            <a:pPr algn="l">
              <a:buNone/>
            </a:pPr>
            <a:endParaRPr lang="en-US" sz="3600" dirty="0" smtClean="0">
              <a:solidFill>
                <a:schemeClr val="bg1"/>
              </a:solidFill>
            </a:endParaRPr>
          </a:p>
          <a:p>
            <a:pPr algn="l">
              <a:buNone/>
            </a:pPr>
            <a:r>
              <a:rPr lang="en-US" sz="3600" dirty="0" smtClean="0">
                <a:solidFill>
                  <a:schemeClr val="bg1"/>
                </a:solidFill>
              </a:rPr>
              <a:t>Illustrated by:</a:t>
            </a:r>
          </a:p>
          <a:p>
            <a:pPr algn="l">
              <a:buNone/>
            </a:pPr>
            <a:r>
              <a:rPr lang="en-US" sz="3600" dirty="0" smtClean="0">
                <a:solidFill>
                  <a:schemeClr val="bg1"/>
                </a:solidFill>
              </a:rPr>
              <a:t>MICHAEL TROLLER</a:t>
            </a:r>
          </a:p>
        </p:txBody>
      </p:sp>
      <p:pic>
        <p:nvPicPr>
          <p:cNvPr id="4" name="صورة 3" descr="IMG_7754.JPG"/>
          <p:cNvPicPr>
            <a:picLocks noChangeAspect="1"/>
          </p:cNvPicPr>
          <p:nvPr/>
        </p:nvPicPr>
        <p:blipFill>
          <a:blip r:embed="rId2"/>
          <a:stretch>
            <a:fillRect/>
          </a:stretch>
        </p:blipFill>
        <p:spPr>
          <a:xfrm>
            <a:off x="4214810" y="1785926"/>
            <a:ext cx="4462476" cy="47149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8800" dirty="0" smtClean="0"/>
              <a:t> </a:t>
            </a:r>
            <a:r>
              <a:rPr lang="en-US" sz="8800" dirty="0" smtClean="0">
                <a:solidFill>
                  <a:schemeClr val="bg1"/>
                </a:solidFill>
              </a:rPr>
              <a:t>Summary</a:t>
            </a:r>
            <a:endParaRPr lang="ar-SA" sz="8800" dirty="0">
              <a:solidFill>
                <a:schemeClr val="bg1"/>
              </a:solidFill>
            </a:endParaRPr>
          </a:p>
        </p:txBody>
      </p:sp>
      <p:sp>
        <p:nvSpPr>
          <p:cNvPr id="3" name="عنصر نائب للمحتوى 2"/>
          <p:cNvSpPr>
            <a:spLocks noGrp="1"/>
          </p:cNvSpPr>
          <p:nvPr>
            <p:ph idx="1"/>
          </p:nvPr>
        </p:nvSpPr>
        <p:spPr/>
        <p:txBody>
          <a:bodyPr/>
          <a:lstStyle/>
          <a:p>
            <a:pPr algn="l">
              <a:lnSpc>
                <a:spcPct val="150000"/>
              </a:lnSpc>
              <a:buNone/>
            </a:pPr>
            <a:r>
              <a:rPr lang="en-US" dirty="0" smtClean="0"/>
              <a:t> * What is E-mail?</a:t>
            </a:r>
          </a:p>
          <a:p>
            <a:pPr algn="l">
              <a:lnSpc>
                <a:spcPct val="150000"/>
              </a:lnSpc>
              <a:buNone/>
            </a:pPr>
            <a:r>
              <a:rPr lang="en-US" dirty="0" smtClean="0"/>
              <a:t> * How E-mail works?</a:t>
            </a:r>
          </a:p>
          <a:p>
            <a:pPr algn="l">
              <a:lnSpc>
                <a:spcPct val="150000"/>
              </a:lnSpc>
              <a:buNone/>
            </a:pPr>
            <a:r>
              <a:rPr lang="en-US" dirty="0" smtClean="0"/>
              <a:t> - How E-mail is delivered over the</a:t>
            </a:r>
          </a:p>
          <a:p>
            <a:pPr algn="l">
              <a:lnSpc>
                <a:spcPct val="150000"/>
              </a:lnSpc>
              <a:buNone/>
            </a:pPr>
            <a:r>
              <a:rPr lang="en-US" dirty="0" smtClean="0"/>
              <a:t>  internet.</a:t>
            </a:r>
          </a:p>
          <a:p>
            <a:pPr algn="l">
              <a:lnSpc>
                <a:spcPct val="150000"/>
              </a:lnSpc>
              <a:buNone/>
            </a:pPr>
            <a:r>
              <a:rPr lang="en-US" dirty="0" smtClean="0"/>
              <a:t> - How E-mail software works.</a:t>
            </a:r>
          </a:p>
          <a:p>
            <a:pPr algn="l">
              <a:lnSpc>
                <a:spcPct val="150000"/>
              </a:lnSpc>
              <a:buNone/>
            </a:pPr>
            <a:r>
              <a:rPr lang="en-US" dirty="0" smtClean="0"/>
              <a:t>* References.</a:t>
            </a:r>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1785925"/>
            <a:ext cx="8229600" cy="4386591"/>
          </a:xfrm>
        </p:spPr>
        <p:txBody>
          <a:bodyPr>
            <a:normAutofit/>
          </a:bodyPr>
          <a:lstStyle/>
          <a:p>
            <a:pPr algn="l">
              <a:buNone/>
            </a:pPr>
            <a:r>
              <a:rPr lang="en-US" sz="6000" dirty="0" smtClean="0"/>
              <a:t>Thank You</a:t>
            </a:r>
          </a:p>
          <a:p>
            <a:pPr algn="l">
              <a:buNone/>
            </a:pPr>
            <a:r>
              <a:rPr lang="en-US" sz="6000" dirty="0" smtClean="0"/>
              <a:t>For Listening</a:t>
            </a:r>
            <a:endParaRPr lang="ar-SA" sz="6000" dirty="0"/>
          </a:p>
        </p:txBody>
      </p:sp>
      <p:pic>
        <p:nvPicPr>
          <p:cNvPr id="4" name="صورة 3" descr="preston-gralla.jpg"/>
          <p:cNvPicPr>
            <a:picLocks noChangeAspect="1"/>
          </p:cNvPicPr>
          <p:nvPr/>
        </p:nvPicPr>
        <p:blipFill>
          <a:blip r:embed="rId2"/>
          <a:stretch>
            <a:fillRect/>
          </a:stretch>
        </p:blipFill>
        <p:spPr>
          <a:xfrm>
            <a:off x="5429256" y="2214554"/>
            <a:ext cx="2928958" cy="30718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7200" dirty="0" smtClean="0">
                <a:solidFill>
                  <a:schemeClr val="bg1"/>
                </a:solidFill>
                <a:latin typeface="Comic Sans MS" pitchFamily="66" charset="0"/>
              </a:rPr>
              <a:t> What is E-mail?</a:t>
            </a:r>
            <a:endParaRPr lang="ar-SA" sz="7200" dirty="0">
              <a:solidFill>
                <a:schemeClr val="bg1"/>
              </a:solidFill>
              <a:latin typeface="Comic Sans MS" pitchFamily="66" charset="0"/>
            </a:endParaRPr>
          </a:p>
        </p:txBody>
      </p:sp>
      <p:sp>
        <p:nvSpPr>
          <p:cNvPr id="3" name="عنصر نائب للمحتوى 2"/>
          <p:cNvSpPr>
            <a:spLocks noGrp="1"/>
          </p:cNvSpPr>
          <p:nvPr>
            <p:ph idx="1"/>
          </p:nvPr>
        </p:nvSpPr>
        <p:spPr>
          <a:xfrm>
            <a:off x="457200" y="1500174"/>
            <a:ext cx="8229600" cy="4672343"/>
          </a:xfrm>
        </p:spPr>
        <p:txBody>
          <a:bodyPr>
            <a:normAutofit lnSpcReduction="10000"/>
          </a:bodyPr>
          <a:lstStyle/>
          <a:p>
            <a:pPr algn="l">
              <a:buNone/>
            </a:pPr>
            <a:r>
              <a:rPr lang="en-US" dirty="0" smtClean="0"/>
              <a:t> Electronic mail or email is the exchange of computer-stored messages by telecommunication.</a:t>
            </a:r>
          </a:p>
          <a:p>
            <a:pPr algn="l">
              <a:buNone/>
            </a:pPr>
            <a:r>
              <a:rPr lang="en-US" dirty="0" smtClean="0"/>
              <a:t>E-mail messages are usually encoded in text. However, you can also send non-text files, such as graphic images and sound files, as attachments sent in </a:t>
            </a:r>
            <a:r>
              <a:rPr lang="en-US" dirty="0" smtClean="0">
                <a:hlinkClick r:id="rId2"/>
              </a:rPr>
              <a:t>binary</a:t>
            </a:r>
            <a:r>
              <a:rPr lang="en-US" dirty="0" smtClean="0"/>
              <a:t> streams. </a:t>
            </a:r>
          </a:p>
          <a:p>
            <a:pPr algn="l">
              <a:buNone/>
            </a:pPr>
            <a:r>
              <a:rPr lang="en-US" dirty="0" smtClean="0"/>
              <a:t>E-mail was one of the first uses of the Internet and is still the most popular use. </a:t>
            </a: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1285884"/>
          </a:xfrm>
        </p:spPr>
        <p:txBody>
          <a:bodyPr>
            <a:noAutofit/>
          </a:bodyPr>
          <a:lstStyle/>
          <a:p>
            <a:pPr algn="l">
              <a:lnSpc>
                <a:spcPct val="150000"/>
              </a:lnSpc>
            </a:pP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How E-mail works?</a:t>
            </a:r>
            <a:r>
              <a:rPr lang="en-US" sz="2000" dirty="0" smtClean="0"/>
              <a:t/>
            </a:r>
            <a:br>
              <a:rPr lang="en-US" sz="2000" dirty="0" smtClean="0"/>
            </a:br>
            <a:endParaRPr lang="ar-SA" sz="2000" dirty="0"/>
          </a:p>
        </p:txBody>
      </p:sp>
      <p:sp>
        <p:nvSpPr>
          <p:cNvPr id="3" name="عنصر نائب للمحتوى 2"/>
          <p:cNvSpPr>
            <a:spLocks noGrp="1"/>
          </p:cNvSpPr>
          <p:nvPr>
            <p:ph idx="1"/>
          </p:nvPr>
        </p:nvSpPr>
        <p:spPr>
          <a:xfrm>
            <a:off x="457200" y="1357298"/>
            <a:ext cx="8229600" cy="4815219"/>
          </a:xfrm>
        </p:spPr>
        <p:txBody>
          <a:bodyPr>
            <a:normAutofit/>
          </a:bodyPr>
          <a:lstStyle/>
          <a:p>
            <a:pPr algn="l">
              <a:lnSpc>
                <a:spcPct val="150000"/>
              </a:lnSpc>
              <a:buFontTx/>
              <a:buChar char="-"/>
            </a:pPr>
            <a:r>
              <a:rPr lang="en-US" sz="4800" dirty="0" smtClean="0"/>
              <a:t>How E-mail is</a:t>
            </a:r>
          </a:p>
          <a:p>
            <a:pPr algn="l">
              <a:lnSpc>
                <a:spcPct val="150000"/>
              </a:lnSpc>
              <a:buFontTx/>
              <a:buChar char="-"/>
            </a:pPr>
            <a:r>
              <a:rPr lang="en-US" sz="4800" dirty="0" smtClean="0"/>
              <a:t> delivered over</a:t>
            </a:r>
          </a:p>
          <a:p>
            <a:pPr algn="l">
              <a:lnSpc>
                <a:spcPct val="150000"/>
              </a:lnSpc>
              <a:buFontTx/>
              <a:buChar char="-"/>
            </a:pPr>
            <a:r>
              <a:rPr lang="en-US" sz="4800" dirty="0" smtClean="0"/>
              <a:t> the  internet.</a:t>
            </a:r>
          </a:p>
          <a:p>
            <a:endParaRPr lang="ar-SA" sz="4800" dirty="0"/>
          </a:p>
        </p:txBody>
      </p:sp>
      <p:pic>
        <p:nvPicPr>
          <p:cNvPr id="7" name="صورة 6" descr="7861146-man-sitting-on-an-arrow-coming-from-computer-monitor-and-holding-email.jpg"/>
          <p:cNvPicPr>
            <a:picLocks noChangeAspect="1"/>
          </p:cNvPicPr>
          <p:nvPr/>
        </p:nvPicPr>
        <p:blipFill>
          <a:blip r:embed="rId2"/>
          <a:stretch>
            <a:fillRect/>
          </a:stretch>
        </p:blipFill>
        <p:spPr>
          <a:xfrm>
            <a:off x="5072066" y="2000240"/>
            <a:ext cx="3428992" cy="364333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3536"/>
            <a:ext cx="8229600" cy="3675530"/>
          </a:xfrm>
        </p:spPr>
        <p:txBody>
          <a:bodyPr>
            <a:noAutofit/>
          </a:bodyPr>
          <a:lstStyle/>
          <a:p>
            <a:pPr algn="l"/>
            <a:r>
              <a:rPr lang="en-US" sz="3600" dirty="0" smtClean="0">
                <a:solidFill>
                  <a:schemeClr val="bg1"/>
                </a:solidFill>
              </a:rPr>
              <a:t>Six steps:</a:t>
            </a:r>
            <a:r>
              <a:rPr lang="en-US" sz="2400" dirty="0" smtClean="0">
                <a:solidFill>
                  <a:schemeClr val="bg1"/>
                </a:solidFill>
              </a:rPr>
              <a:t/>
            </a:r>
            <a:br>
              <a:rPr lang="en-US" sz="2400" dirty="0" smtClean="0">
                <a:solidFill>
                  <a:schemeClr val="bg1"/>
                </a:solidFill>
              </a:rPr>
            </a:br>
            <a:r>
              <a:rPr lang="en-US" sz="2400" dirty="0" smtClean="0">
                <a:solidFill>
                  <a:schemeClr val="tx1"/>
                </a:solidFill>
              </a:rPr>
              <a:t>1-</a:t>
            </a:r>
            <a:r>
              <a:rPr lang="en-US" sz="2400" dirty="0" smtClean="0">
                <a:solidFill>
                  <a:schemeClr val="bg1"/>
                </a:solidFill>
              </a:rPr>
              <a:t> </a:t>
            </a:r>
            <a:r>
              <a:rPr lang="en-US" sz="2400" dirty="0" smtClean="0"/>
              <a:t>After you create &amp; send an e-mail message, it’s sent as a stream of packets using the internet’s TCP\IP  protocol.</a:t>
            </a:r>
            <a:r>
              <a:rPr lang="ar-SA" sz="2400" dirty="0" smtClean="0"/>
              <a:t> </a:t>
            </a:r>
            <a:r>
              <a:rPr lang="en-US" sz="2400" dirty="0" smtClean="0"/>
              <a:t>Each packet bears the address of the destination, among many other kinds of information, such as the address of </a:t>
            </a:r>
            <a:r>
              <a:rPr lang="ar-SA" sz="2400" dirty="0" smtClean="0"/>
              <a:t/>
            </a:r>
            <a:br>
              <a:rPr lang="ar-SA" sz="2400" dirty="0" smtClean="0"/>
            </a:br>
            <a:r>
              <a:rPr lang="en-US" sz="2400" dirty="0" smtClean="0"/>
              <a:t>the sender.</a:t>
            </a:r>
            <a:br>
              <a:rPr lang="en-US" sz="2400" dirty="0" smtClean="0"/>
            </a:br>
            <a:r>
              <a:rPr lang="en-US" sz="2400" dirty="0" smtClean="0">
                <a:solidFill>
                  <a:schemeClr val="tx1"/>
                </a:solidFill>
              </a:rPr>
              <a:t>2- </a:t>
            </a:r>
            <a:r>
              <a:rPr lang="en-US" sz="2400" dirty="0" smtClean="0"/>
              <a:t>Routers on the internet look at the addresses in each packets. Each packet might take a different route, so the mail packets can arrive at the destination out of order.</a:t>
            </a:r>
            <a:endParaRPr lang="ar-SA" sz="2400" dirty="0"/>
          </a:p>
        </p:txBody>
      </p:sp>
      <p:pic>
        <p:nvPicPr>
          <p:cNvPr id="6" name="عنصر نائب للمحتوى 5" descr="email%20computer.jpg"/>
          <p:cNvPicPr>
            <a:picLocks noGrp="1" noChangeAspect="1"/>
          </p:cNvPicPr>
          <p:nvPr>
            <p:ph idx="1"/>
          </p:nvPr>
        </p:nvPicPr>
        <p:blipFill>
          <a:blip r:embed="rId2"/>
          <a:stretch>
            <a:fillRect/>
          </a:stretch>
        </p:blipFill>
        <p:spPr>
          <a:xfrm>
            <a:off x="285720" y="4286256"/>
            <a:ext cx="2334419" cy="2282828"/>
          </a:xfrm>
        </p:spPr>
      </p:pic>
      <p:pic>
        <p:nvPicPr>
          <p:cNvPr id="7" name="صورة 6" descr="computer-23349_640.png"/>
          <p:cNvPicPr>
            <a:picLocks noChangeAspect="1"/>
          </p:cNvPicPr>
          <p:nvPr/>
        </p:nvPicPr>
        <p:blipFill>
          <a:blip r:embed="rId3"/>
          <a:stretch>
            <a:fillRect/>
          </a:stretch>
        </p:blipFill>
        <p:spPr>
          <a:xfrm>
            <a:off x="2786050" y="4357694"/>
            <a:ext cx="2476496" cy="2105026"/>
          </a:xfrm>
          <a:prstGeom prst="rect">
            <a:avLst/>
          </a:prstGeom>
        </p:spPr>
      </p:pic>
      <p:pic>
        <p:nvPicPr>
          <p:cNvPr id="8" name="صورة 7" descr="Cisco_Router.jpg"/>
          <p:cNvPicPr>
            <a:picLocks noChangeAspect="1"/>
          </p:cNvPicPr>
          <p:nvPr/>
        </p:nvPicPr>
        <p:blipFill>
          <a:blip r:embed="rId4" cstate="print"/>
          <a:stretch>
            <a:fillRect/>
          </a:stretch>
        </p:blipFill>
        <p:spPr>
          <a:xfrm>
            <a:off x="5715008" y="4643446"/>
            <a:ext cx="2643206" cy="17145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4290"/>
            <a:ext cx="8229600" cy="4429156"/>
          </a:xfrm>
        </p:spPr>
        <p:txBody>
          <a:bodyPr>
            <a:noAutofit/>
          </a:bodyPr>
          <a:lstStyle/>
          <a:p>
            <a:pPr algn="l"/>
            <a:r>
              <a:rPr lang="en-US" sz="2800" dirty="0" smtClean="0">
                <a:solidFill>
                  <a:schemeClr val="tx1"/>
                </a:solidFill>
              </a:rPr>
              <a:t>3 - when all the packets have been received at the receiving address, they are recombined into an e-mail </a:t>
            </a:r>
            <a:br>
              <a:rPr lang="en-US" sz="2800" dirty="0" smtClean="0">
                <a:solidFill>
                  <a:schemeClr val="tx1"/>
                </a:solidFill>
              </a:rPr>
            </a:br>
            <a:r>
              <a:rPr lang="en-US" sz="2800" dirty="0" smtClean="0">
                <a:solidFill>
                  <a:schemeClr val="tx1"/>
                </a:solidFill>
              </a:rPr>
              <a:t>message the recipient can read.</a:t>
            </a:r>
            <a:br>
              <a:rPr lang="en-US" sz="2800" dirty="0" smtClean="0">
                <a:solidFill>
                  <a:schemeClr val="tx1"/>
                </a:solidFill>
              </a:rPr>
            </a:br>
            <a:r>
              <a:rPr lang="en-US" sz="2800" dirty="0" smtClean="0">
                <a:solidFill>
                  <a:schemeClr val="tx1"/>
                </a:solidFill>
              </a:rPr>
              <a:t>4 - Using a mailing lest . You can</a:t>
            </a:r>
            <a:br>
              <a:rPr lang="en-US" sz="2800" dirty="0" smtClean="0">
                <a:solidFill>
                  <a:schemeClr val="tx1"/>
                </a:solidFill>
              </a:rPr>
            </a:br>
            <a:r>
              <a:rPr lang="en-US" sz="2800" dirty="0" smtClean="0">
                <a:solidFill>
                  <a:schemeClr val="tx1"/>
                </a:solidFill>
              </a:rPr>
              <a:t> send a single message to a</a:t>
            </a:r>
            <a:br>
              <a:rPr lang="en-US" sz="2800" dirty="0" smtClean="0">
                <a:solidFill>
                  <a:schemeClr val="tx1"/>
                </a:solidFill>
              </a:rPr>
            </a:br>
            <a:r>
              <a:rPr lang="en-US" sz="2800" dirty="0" smtClean="0">
                <a:solidFill>
                  <a:schemeClr val="tx1"/>
                </a:solidFill>
              </a:rPr>
              <a:t> group of people. </a:t>
            </a:r>
            <a:r>
              <a:rPr lang="en-US" sz="2800" dirty="0" smtClean="0">
                <a:solidFill>
                  <a:schemeClr val="bg1"/>
                </a:solidFill>
              </a:rPr>
              <a:t>A mail reflector</a:t>
            </a:r>
            <a:br>
              <a:rPr lang="en-US" sz="2800" dirty="0" smtClean="0">
                <a:solidFill>
                  <a:schemeClr val="bg1"/>
                </a:solidFill>
              </a:rPr>
            </a:br>
            <a:r>
              <a:rPr lang="en-US" sz="2800" dirty="0" smtClean="0">
                <a:solidFill>
                  <a:schemeClr val="bg1"/>
                </a:solidFill>
              </a:rPr>
              <a:t> </a:t>
            </a:r>
            <a:r>
              <a:rPr lang="en-US" sz="2800" dirty="0" smtClean="0">
                <a:solidFill>
                  <a:schemeClr val="tx1"/>
                </a:solidFill>
              </a:rPr>
              <a:t>is the program that runs on the</a:t>
            </a:r>
            <a:br>
              <a:rPr lang="en-US" sz="2800" dirty="0" smtClean="0">
                <a:solidFill>
                  <a:schemeClr val="tx1"/>
                </a:solidFill>
              </a:rPr>
            </a:br>
            <a:r>
              <a:rPr lang="en-US" sz="2800" dirty="0" smtClean="0">
                <a:solidFill>
                  <a:schemeClr val="tx1"/>
                </a:solidFill>
              </a:rPr>
              <a:t> internet computer and routs mail</a:t>
            </a:r>
            <a:br>
              <a:rPr lang="en-US" sz="2800" dirty="0" smtClean="0">
                <a:solidFill>
                  <a:schemeClr val="tx1"/>
                </a:solidFill>
              </a:rPr>
            </a:br>
            <a:r>
              <a:rPr lang="en-US" sz="2800" dirty="0" smtClean="0">
                <a:solidFill>
                  <a:schemeClr val="tx1"/>
                </a:solidFill>
              </a:rPr>
              <a:t> to members of a mailing list</a:t>
            </a:r>
            <a:r>
              <a:rPr lang="en-US" sz="2400" dirty="0" smtClean="0">
                <a:solidFill>
                  <a:schemeClr val="tx1"/>
                </a:solidFill>
              </a:rPr>
              <a:t>.</a:t>
            </a:r>
            <a:endParaRPr lang="ar-SA" sz="2400" dirty="0">
              <a:solidFill>
                <a:schemeClr val="bg1"/>
              </a:solidFill>
            </a:endParaRPr>
          </a:p>
        </p:txBody>
      </p:sp>
      <p:pic>
        <p:nvPicPr>
          <p:cNvPr id="4" name="عنصر نائب للمحتوى 3" descr="router_full.jpg"/>
          <p:cNvPicPr>
            <a:picLocks noGrp="1" noChangeAspect="1"/>
          </p:cNvPicPr>
          <p:nvPr>
            <p:ph idx="1"/>
          </p:nvPr>
        </p:nvPicPr>
        <p:blipFill>
          <a:blip r:embed="rId2"/>
          <a:stretch>
            <a:fillRect/>
          </a:stretch>
        </p:blipFill>
        <p:spPr>
          <a:xfrm>
            <a:off x="6072198" y="1428736"/>
            <a:ext cx="2786082" cy="4214842"/>
          </a:xfrm>
        </p:spPr>
      </p:pic>
      <p:pic>
        <p:nvPicPr>
          <p:cNvPr id="5" name="صورة 4" descr="5-in-1-reflector_0.jpg"/>
          <p:cNvPicPr>
            <a:picLocks noChangeAspect="1"/>
          </p:cNvPicPr>
          <p:nvPr/>
        </p:nvPicPr>
        <p:blipFill>
          <a:blip r:embed="rId3"/>
          <a:stretch>
            <a:fillRect/>
          </a:stretch>
        </p:blipFill>
        <p:spPr>
          <a:xfrm>
            <a:off x="2714612" y="4643446"/>
            <a:ext cx="3857652" cy="20002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1435_wgr614v5_back.jpg"/>
          <p:cNvPicPr>
            <a:picLocks noGrp="1" noChangeAspect="1"/>
          </p:cNvPicPr>
          <p:nvPr>
            <p:ph idx="1"/>
          </p:nvPr>
        </p:nvPicPr>
        <p:blipFill>
          <a:blip r:embed="rId2"/>
          <a:stretch>
            <a:fillRect/>
          </a:stretch>
        </p:blipFill>
        <p:spPr>
          <a:xfrm>
            <a:off x="214282" y="214290"/>
            <a:ext cx="8715436" cy="642942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3536"/>
            <a:ext cx="8229600" cy="4175596"/>
          </a:xfrm>
        </p:spPr>
        <p:txBody>
          <a:bodyPr>
            <a:noAutofit/>
          </a:bodyPr>
          <a:lstStyle/>
          <a:p>
            <a:pPr algn="l"/>
            <a:r>
              <a:rPr lang="en-US" sz="3600" dirty="0" smtClean="0">
                <a:solidFill>
                  <a:schemeClr val="tx1"/>
                </a:solidFill>
              </a:rPr>
              <a:t>5 - </a:t>
            </a:r>
            <a:r>
              <a:rPr lang="en-US" sz="2800" dirty="0" smtClean="0">
                <a:solidFill>
                  <a:schemeClr val="tx1"/>
                </a:solidFill>
              </a:rPr>
              <a:t>Many internet resources,</a:t>
            </a:r>
            <a:br>
              <a:rPr lang="en-US" sz="2800" dirty="0" smtClean="0">
                <a:solidFill>
                  <a:schemeClr val="tx1"/>
                </a:solidFill>
              </a:rPr>
            </a:br>
            <a:r>
              <a:rPr lang="en-US" sz="2800" dirty="0" smtClean="0">
                <a:solidFill>
                  <a:schemeClr val="tx1"/>
                </a:solidFill>
              </a:rPr>
              <a:t> including FTP servers, can be accessed </a:t>
            </a:r>
            <a:r>
              <a:rPr lang="en-US" sz="2800" dirty="0" err="1" smtClean="0">
                <a:solidFill>
                  <a:schemeClr val="tx1"/>
                </a:solidFill>
              </a:rPr>
              <a:t>internevia</a:t>
            </a:r>
            <a:r>
              <a:rPr lang="en-US" sz="2800" dirty="0" smtClean="0">
                <a:solidFill>
                  <a:schemeClr val="tx1"/>
                </a:solidFill>
              </a:rPr>
              <a:t> e-mail access is </a:t>
            </a:r>
            <a:br>
              <a:rPr lang="en-US" sz="2800" dirty="0" smtClean="0">
                <a:solidFill>
                  <a:schemeClr val="tx1"/>
                </a:solidFill>
              </a:rPr>
            </a:br>
            <a:r>
              <a:rPr lang="en-US" sz="2800" dirty="0" smtClean="0">
                <a:solidFill>
                  <a:schemeClr val="tx1"/>
                </a:solidFill>
              </a:rPr>
              <a:t>slower then direct</a:t>
            </a:r>
            <a:br>
              <a:rPr lang="en-US" sz="2800" dirty="0" smtClean="0">
                <a:solidFill>
                  <a:schemeClr val="tx1"/>
                </a:solidFill>
              </a:rPr>
            </a:br>
            <a:r>
              <a:rPr lang="en-US" sz="2800" dirty="0" smtClean="0">
                <a:solidFill>
                  <a:schemeClr val="tx1"/>
                </a:solidFill>
              </a:rPr>
              <a:t> access but it’s</a:t>
            </a:r>
            <a:br>
              <a:rPr lang="en-US" sz="2800" dirty="0" smtClean="0">
                <a:solidFill>
                  <a:schemeClr val="tx1"/>
                </a:solidFill>
              </a:rPr>
            </a:br>
            <a:r>
              <a:rPr lang="en-US" sz="2800" dirty="0" smtClean="0">
                <a:solidFill>
                  <a:schemeClr val="tx1"/>
                </a:solidFill>
              </a:rPr>
              <a:t> helpful when you </a:t>
            </a:r>
            <a:br>
              <a:rPr lang="en-US" sz="2800" dirty="0" smtClean="0">
                <a:solidFill>
                  <a:schemeClr val="tx1"/>
                </a:solidFill>
              </a:rPr>
            </a:br>
            <a:r>
              <a:rPr lang="en-US" sz="2800" dirty="0" smtClean="0">
                <a:solidFill>
                  <a:schemeClr val="tx1"/>
                </a:solidFill>
              </a:rPr>
              <a:t>don’t have a direct</a:t>
            </a:r>
            <a:br>
              <a:rPr lang="en-US" sz="2800" dirty="0" smtClean="0">
                <a:solidFill>
                  <a:schemeClr val="tx1"/>
                </a:solidFill>
              </a:rPr>
            </a:br>
            <a:r>
              <a:rPr lang="en-US" sz="2800" dirty="0" smtClean="0">
                <a:solidFill>
                  <a:schemeClr val="tx1"/>
                </a:solidFill>
              </a:rPr>
              <a:t> connection to the</a:t>
            </a:r>
            <a:br>
              <a:rPr lang="en-US" sz="2800" dirty="0" smtClean="0">
                <a:solidFill>
                  <a:schemeClr val="tx1"/>
                </a:solidFill>
              </a:rPr>
            </a:br>
            <a:r>
              <a:rPr lang="en-US" sz="2800" dirty="0" smtClean="0">
                <a:solidFill>
                  <a:schemeClr val="tx1"/>
                </a:solidFill>
              </a:rPr>
              <a:t>internet.</a:t>
            </a:r>
            <a:endParaRPr lang="ar-SA" sz="2800" dirty="0">
              <a:solidFill>
                <a:schemeClr val="bg1"/>
              </a:solidFill>
            </a:endParaRPr>
          </a:p>
        </p:txBody>
      </p:sp>
      <p:pic>
        <p:nvPicPr>
          <p:cNvPr id="4" name="عنصر نائب للمحتوى 3" descr="FTP%20Server%20Security_7_1.png"/>
          <p:cNvPicPr>
            <a:picLocks noGrp="1" noChangeAspect="1"/>
          </p:cNvPicPr>
          <p:nvPr>
            <p:ph idx="1"/>
          </p:nvPr>
        </p:nvPicPr>
        <p:blipFill>
          <a:blip r:embed="rId2" cstate="print"/>
          <a:stretch>
            <a:fillRect/>
          </a:stretch>
        </p:blipFill>
        <p:spPr>
          <a:xfrm>
            <a:off x="4000496" y="2071678"/>
            <a:ext cx="4714908" cy="4525962"/>
          </a:xfrm>
        </p:spPr>
      </p:pic>
      <p:pic>
        <p:nvPicPr>
          <p:cNvPr id="5" name="صورة 4" descr="ftp-logo.jpg"/>
          <p:cNvPicPr>
            <a:picLocks noChangeAspect="1"/>
          </p:cNvPicPr>
          <p:nvPr/>
        </p:nvPicPr>
        <p:blipFill>
          <a:blip r:embed="rId3"/>
          <a:stretch>
            <a:fillRect/>
          </a:stretch>
        </p:blipFill>
        <p:spPr>
          <a:xfrm>
            <a:off x="571472" y="4500570"/>
            <a:ext cx="3286148" cy="20510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active_passive.gif"/>
          <p:cNvPicPr>
            <a:picLocks noGrp="1" noChangeAspect="1"/>
          </p:cNvPicPr>
          <p:nvPr>
            <p:ph idx="1"/>
          </p:nvPr>
        </p:nvPicPr>
        <p:blipFill>
          <a:blip r:embed="rId2"/>
          <a:stretch>
            <a:fillRect/>
          </a:stretch>
        </p:blipFill>
        <p:spPr>
          <a:xfrm>
            <a:off x="214282" y="214290"/>
            <a:ext cx="8643997" cy="642942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سبوك">
  <a:themeElements>
    <a:clrScheme name="مسبوك">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مسبوك">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سبوك">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294</TotalTime>
  <Words>572</Words>
  <Application>Microsoft Office PowerPoint</Application>
  <PresentationFormat>On-screen Show (4:3)</PresentationFormat>
  <Paragraphs>75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Aharoni</vt:lpstr>
      <vt:lpstr>Comic Sans MS</vt:lpstr>
      <vt:lpstr>Rockwell</vt:lpstr>
      <vt:lpstr>Times New Roman</vt:lpstr>
      <vt:lpstr>Wingdings 2</vt:lpstr>
      <vt:lpstr>مسبوك</vt:lpstr>
      <vt:lpstr>How E-mail Works</vt:lpstr>
      <vt:lpstr> Summary</vt:lpstr>
      <vt:lpstr> What is E-mail?</vt:lpstr>
      <vt:lpstr>                  How E-mail works? </vt:lpstr>
      <vt:lpstr>Six steps: 1- After you create &amp; send an e-mail message, it’s sent as a stream of packets using the internet’s TCP\IP  protocol. Each packet bears the address of the destination, among many other kinds of information, such as the address of  the sender. 2- Routers on the internet look at the addresses in each packets. Each packet might take a different route, so the mail packets can arrive at the destination out of order.</vt:lpstr>
      <vt:lpstr>3 - when all the packets have been received at the receiving address, they are recombined into an e-mail  message the recipient can read. 4 - Using a mailing lest . You can  send a single message to a  group of people. A mail reflector  is the program that runs on the  internet computer and routs mail  to members of a mailing list.</vt:lpstr>
      <vt:lpstr>PowerPoint Presentation</vt:lpstr>
      <vt:lpstr>5 - Many internet resources,  including FTP servers, can be accessed internevia e-mail access is  slower then direct  access but it’s  helpful when you  don’t have a direct  connection to the internet.</vt:lpstr>
      <vt:lpstr>PowerPoint Presentation</vt:lpstr>
      <vt:lpstr>6 - Using the internet, e-mail can be exchanged among all the major online services, computer bulletin boards and other networks, From the internet, you can send e-mail to any of those networks and from any of those networks mail can be sent to the internet. When mail is sent from one of those networks to another, it often must pass through the internet as a way of routing the mail.</vt:lpstr>
      <vt:lpstr>PowerPoint Presentation</vt:lpstr>
      <vt:lpstr>How E-mail software works? </vt:lpstr>
      <vt:lpstr>PowerPoint Presentation</vt:lpstr>
      <vt:lpstr>PowerPoint Presentation</vt:lpstr>
      <vt:lpstr>PowerPoint Presentation</vt:lpstr>
      <vt:lpstr>PowerPoint Presentation</vt:lpstr>
      <vt:lpstr>PowerPoint Presentation</vt:lpstr>
      <vt:lpstr>PowerPoint Presentation</vt:lpstr>
      <vt:lpstr>* References.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E-mail Works</dc:title>
  <dc:creator>ABK</dc:creator>
  <cp:lastModifiedBy>8p</cp:lastModifiedBy>
  <cp:revision>3</cp:revision>
  <dcterms:created xsi:type="dcterms:W3CDTF">2012-12-15T16:34:02Z</dcterms:created>
  <dcterms:modified xsi:type="dcterms:W3CDTF">2017-04-08T04:33:38Z</dcterms:modified>
</cp:coreProperties>
</file>