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325" r:id="rId4"/>
    <p:sldId id="326" r:id="rId5"/>
    <p:sldId id="297" r:id="rId6"/>
    <p:sldId id="321" r:id="rId7"/>
    <p:sldId id="322" r:id="rId8"/>
    <p:sldId id="298" r:id="rId9"/>
    <p:sldId id="323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65" autoAdjust="0"/>
  </p:normalViewPr>
  <p:slideViewPr>
    <p:cSldViewPr>
      <p:cViewPr varScale="1">
        <p:scale>
          <a:sx n="68" d="100"/>
          <a:sy n="68" d="100"/>
        </p:scale>
        <p:origin x="20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CDB4A7-0013-4CD0-B35F-647484E7A222}" type="datetimeFigureOut">
              <a:rPr lang="en-US"/>
              <a:pPr>
                <a:defRPr/>
              </a:pPr>
              <a:t>3/31/2016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5F6DF4-F629-4958-AAB4-C685FD0503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608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66F7A-645B-4E78-AC98-BF54FDF0A561}" type="slidenum">
              <a:rPr lang="en-GB" smtClean="0"/>
              <a:pPr eaLnBrk="1" hangingPunct="1"/>
              <a:t>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540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Tx/>
              <a:buChar char="-"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(application program interface) is a set of routines, protocols, and tools for building software applications. The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specifies how software components should interact and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used when programming graphical user interface (GUI) components.</a:t>
            </a:r>
          </a:p>
          <a:p>
            <a:pPr marL="171450" indent="-171450">
              <a:buFontTx/>
              <a:buChar char="-"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Do I Use to Set Up My Email?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Depending on your personal style of communicating and whom you prefer to get your email service from, you can pretty quickly narrow down how you should use your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email.If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use check your email - from a lot of devices, phones, or computers, set up your email clients to use IMAP.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use mostly webmail and want your phone or iPad to sync with your webmail, use IMAP, as well.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If you’re using one email client on one dedicated machine (say, in your office), you might be fine with POP3, but we’d recommend IMAP.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If you have a huge history of email and you’re using an old mail provider without a lot of drive space, you may want to use POP3 to keep from running out of space on the remote email server.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If you use Hotmail or an Exchange Server Email, MAPI or Exchange ActiveSync will give you similar cloud-based syncing, like IMAP.</a:t>
            </a:r>
          </a:p>
          <a:p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If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don’t use Hotmail and you want email sync, use IMAP. If you do use it and want email sync, use MAPI/Exchange ActiveSync.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6DF4-F629-4958-AAB4-C685FD05038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3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Flaming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hostile and insulting interaction between Internet users, often involving the use of profanity.</a:t>
            </a:r>
          </a:p>
          <a:p>
            <a:pPr marL="171450" indent="-171450">
              <a:buFontTx/>
              <a:buChar char="-"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 bankruptcy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term used to explain a decision to delete all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older than a certain date, due to an overwhelming volume of messages.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6DF4-F629-4958-AAB4-C685FD05038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995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 spoofing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forgery of an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header so that the message appears to have originated from someone or somewhere other than the actual source. </a:t>
            </a:r>
          </a:p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Internet usage, an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 bomb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form of net abuse consisting of sending huge volumes of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an address in an attempt to overflow the mailbox or overwhelm the server where the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address is hosted in a denial-of-service attack.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6DF4-F629-4958-AAB4-C685FD05038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43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3935-E5B4-4EB9-A8BB-66FE4DC77C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6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6F850-45D4-4CF8-9904-4BBE298F14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4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251FF-413E-42B9-8AC7-720D3B0EB5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EB643-7D22-4B4A-B9D0-503C5E7223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57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652C9-706F-4829-BDC8-29F9FED632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6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CA1-0182-4C46-905E-319CDDC28E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9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1420B-F175-4007-B280-C5258ECC98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3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8CA3-5259-4176-BEE2-BF10ADBCC0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6458-AC61-4656-80B9-392122083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0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5EDEF-B4BD-46F7-B7E5-AC447A0C6D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9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EB396-9218-4F22-BEBE-626E713B07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9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 smtClean="0"/>
              <a:t>Fundamentals of Information Technology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01C730-5052-45D6-A13D-A8F3A449D9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yar.hassan@kissr.edu.k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Overview of Electronic Mails</a:t>
            </a:r>
            <a:endParaRPr lang="en-GB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72288" cy="2207096"/>
          </a:xfrm>
        </p:spPr>
        <p:txBody>
          <a:bodyPr/>
          <a:lstStyle/>
          <a:p>
            <a:pPr eaLnBrk="1" hangingPunct="1"/>
            <a:r>
              <a:rPr lang="en-GB" sz="2800" dirty="0" smtClean="0"/>
              <a:t>Information Technology Department</a:t>
            </a:r>
          </a:p>
          <a:p>
            <a:pPr eaLnBrk="1" hangingPunct="1"/>
            <a:r>
              <a:rPr lang="en-GB" sz="2800" dirty="0" smtClean="0"/>
              <a:t>Bryar Hassan (BSc &amp; MSc Eng.)</a:t>
            </a:r>
          </a:p>
          <a:p>
            <a:pPr eaLnBrk="1" hangingPunct="1"/>
            <a:r>
              <a:rPr lang="en-GB" sz="2800" dirty="0" err="1">
                <a:hlinkClick r:id="rId3"/>
              </a:rPr>
              <a:t>b</a:t>
            </a:r>
            <a:r>
              <a:rPr lang="en-GB" sz="2800" dirty="0" err="1" smtClean="0">
                <a:hlinkClick r:id="rId3"/>
              </a:rPr>
              <a:t>ryar.hassan@kissr.edu.krd</a:t>
            </a:r>
            <a:r>
              <a:rPr lang="en-GB" sz="2800" dirty="0" smtClean="0"/>
              <a:t> </a:t>
            </a:r>
          </a:p>
        </p:txBody>
      </p:sp>
      <p:pic>
        <p:nvPicPr>
          <p:cNvPr id="1026" name="Picture 2" descr="D:\ITFundamentals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"/>
            <a:ext cx="2088232" cy="213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Types of Emails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b="1" dirty="0" smtClean="0"/>
              <a:t>Web-based Email</a:t>
            </a:r>
          </a:p>
          <a:p>
            <a:pPr lvl="1"/>
            <a:r>
              <a:rPr lang="en-GB" sz="1800" dirty="0" smtClean="0"/>
              <a:t>E.g</a:t>
            </a:r>
            <a:r>
              <a:rPr lang="en-GB" sz="1800" dirty="0"/>
              <a:t>. AOL Mail, Gmail, Outlook.com and Yahoo! </a:t>
            </a:r>
            <a:r>
              <a:rPr lang="en-GB" sz="1800" dirty="0" smtClean="0"/>
              <a:t>Mail </a:t>
            </a:r>
            <a:endParaRPr lang="en-GB" sz="1800" dirty="0"/>
          </a:p>
          <a:p>
            <a:pPr lvl="1"/>
            <a:r>
              <a:rPr lang="en-GB" sz="1800" dirty="0"/>
              <a:t>Allows users to log into the email account by using any compatible web browser</a:t>
            </a:r>
            <a:endParaRPr lang="en-GB" sz="1800" dirty="0" smtClean="0"/>
          </a:p>
          <a:p>
            <a:pPr lvl="0"/>
            <a:r>
              <a:rPr lang="en-GB" sz="2200" b="1" dirty="0" smtClean="0"/>
              <a:t>Post Office Protocol 3 (POP3) Email Services</a:t>
            </a:r>
          </a:p>
          <a:p>
            <a:pPr lvl="1"/>
            <a:r>
              <a:rPr lang="en-GB" sz="1800" dirty="0" smtClean="0"/>
              <a:t>Used </a:t>
            </a:r>
            <a:r>
              <a:rPr lang="en-GB" sz="1800" dirty="0"/>
              <a:t>by a client application to read messages from the mail </a:t>
            </a:r>
            <a:r>
              <a:rPr lang="en-GB" sz="1800" dirty="0" smtClean="0"/>
              <a:t>server</a:t>
            </a:r>
          </a:p>
          <a:p>
            <a:pPr lvl="0"/>
            <a:r>
              <a:rPr lang="en-GB" sz="2200" b="1" dirty="0" smtClean="0"/>
              <a:t>Internet Message Access Protocol (IMAP) Email Servers</a:t>
            </a:r>
          </a:p>
          <a:p>
            <a:pPr lvl="1"/>
            <a:r>
              <a:rPr lang="en-GB" sz="1800" dirty="0"/>
              <a:t>provides features to manage a mailbox from multiple devices</a:t>
            </a:r>
          </a:p>
          <a:p>
            <a:pPr lvl="1"/>
            <a:r>
              <a:rPr lang="en-GB" sz="1800" dirty="0"/>
              <a:t>Small portable devices like smartphones are increasingly used to check email while </a:t>
            </a:r>
            <a:r>
              <a:rPr lang="en-GB" sz="1800" dirty="0" smtClean="0"/>
              <a:t>travelling as well as PC is used to check email.</a:t>
            </a:r>
          </a:p>
          <a:p>
            <a:pPr lvl="0"/>
            <a:r>
              <a:rPr lang="en-GB" sz="2400" b="1" dirty="0"/>
              <a:t>Messaging Application Programming Interface </a:t>
            </a:r>
            <a:r>
              <a:rPr lang="en-GB" sz="2400" b="1" dirty="0" smtClean="0"/>
              <a:t>(</a:t>
            </a:r>
            <a:r>
              <a:rPr lang="en-GB" sz="2200" b="1" dirty="0" smtClean="0"/>
              <a:t>MAPI) Email Servers</a:t>
            </a:r>
          </a:p>
          <a:p>
            <a:pPr lvl="1"/>
            <a:r>
              <a:rPr lang="en-GB" sz="1800" dirty="0" smtClean="0"/>
              <a:t>Is an </a:t>
            </a:r>
            <a:r>
              <a:rPr lang="en-GB" sz="1800" dirty="0"/>
              <a:t>API based on the Component Object Model (COM) for Microsoft Windows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27438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Uses of Emails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b="1" dirty="0" smtClean="0"/>
              <a:t>Flaming</a:t>
            </a:r>
          </a:p>
          <a:p>
            <a:pPr lvl="1"/>
            <a:r>
              <a:rPr lang="en-GB" sz="1800" dirty="0"/>
              <a:t>Flaming occurs when a person sends a message with angry </a:t>
            </a:r>
            <a:r>
              <a:rPr lang="en-GB" sz="1800" dirty="0" smtClean="0"/>
              <a:t>content</a:t>
            </a:r>
          </a:p>
          <a:p>
            <a:pPr lvl="0"/>
            <a:r>
              <a:rPr lang="en-GB" sz="2200" b="1" dirty="0" smtClean="0"/>
              <a:t>Email Bankruptcy</a:t>
            </a:r>
          </a:p>
          <a:p>
            <a:pPr lvl="1"/>
            <a:r>
              <a:rPr lang="en-GB" sz="1800" dirty="0"/>
              <a:t>Also known as "email fatigue", email bankruptcy is when a user ignores a large number of email messages after falling behind in reading and answering them</a:t>
            </a:r>
            <a:endParaRPr lang="en-GB" sz="1800" dirty="0" smtClean="0"/>
          </a:p>
          <a:p>
            <a:pPr lvl="0"/>
            <a:r>
              <a:rPr lang="en-GB" sz="2200" b="1" dirty="0" smtClean="0"/>
              <a:t>In Business</a:t>
            </a:r>
          </a:p>
          <a:p>
            <a:pPr lvl="1"/>
            <a:r>
              <a:rPr lang="en-GB" sz="1800" dirty="0"/>
              <a:t>Email was widely accepted by the business community as the first broad electronic communication medium and was the first 'e-revolution' in business communication</a:t>
            </a:r>
            <a:endParaRPr lang="en-GB" sz="1800" dirty="0" smtClean="0"/>
          </a:p>
          <a:p>
            <a:pPr lvl="1"/>
            <a:r>
              <a:rPr lang="en-GB" sz="1800" dirty="0" smtClean="0"/>
              <a:t>Pros: logistics and synchronization</a:t>
            </a:r>
          </a:p>
          <a:p>
            <a:pPr lvl="1"/>
            <a:r>
              <a:rPr lang="en-GB" sz="1800" dirty="0" smtClean="0"/>
              <a:t>Cons: information overload, inconsistency</a:t>
            </a:r>
            <a:endParaRPr lang="en-GB" sz="1800" dirty="0"/>
          </a:p>
          <a:p>
            <a:pPr lvl="0"/>
            <a:r>
              <a:rPr lang="en-GB" sz="2200" b="1" dirty="0" smtClean="0"/>
              <a:t>Mobile</a:t>
            </a:r>
          </a:p>
          <a:p>
            <a:pPr lvl="1"/>
            <a:r>
              <a:rPr lang="en-GB" sz="2200" dirty="0"/>
              <a:t>Email has become widely used on smart phones. </a:t>
            </a:r>
            <a:endParaRPr lang="en-GB" sz="2200" dirty="0" smtClean="0"/>
          </a:p>
          <a:p>
            <a:pPr lvl="1"/>
            <a:r>
              <a:rPr lang="en-GB" sz="2200" dirty="0" smtClean="0"/>
              <a:t>Mobile </a:t>
            </a:r>
            <a:r>
              <a:rPr lang="en-GB" sz="2200" dirty="0"/>
              <a:t>apps for email increase accessibility to the medium.</a:t>
            </a:r>
          </a:p>
          <a:p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19036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Problems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/>
              <a:t>Attachment size limitation</a:t>
            </a:r>
          </a:p>
          <a:p>
            <a:pPr lvl="0"/>
            <a:r>
              <a:rPr lang="en-GB" sz="2200" dirty="0"/>
              <a:t>Information overload</a:t>
            </a:r>
          </a:p>
          <a:p>
            <a:pPr lvl="0"/>
            <a:r>
              <a:rPr lang="en-GB" sz="2200" dirty="0"/>
              <a:t>Spamming and computer viruses</a:t>
            </a:r>
          </a:p>
          <a:p>
            <a:pPr lvl="0"/>
            <a:r>
              <a:rPr lang="en-GB" sz="2200" dirty="0"/>
              <a:t>Email spoofing</a:t>
            </a:r>
          </a:p>
          <a:p>
            <a:pPr lvl="0"/>
            <a:r>
              <a:rPr lang="en-GB" sz="2200" dirty="0"/>
              <a:t>Email bombing</a:t>
            </a:r>
          </a:p>
          <a:p>
            <a:pPr lvl="0"/>
            <a:r>
              <a:rPr lang="en-GB" sz="2200" dirty="0"/>
              <a:t>Privacy concerns</a:t>
            </a:r>
          </a:p>
          <a:p>
            <a:pPr lvl="0"/>
            <a:r>
              <a:rPr lang="en-GB" sz="2200" dirty="0"/>
              <a:t>Tracking of sent </a:t>
            </a:r>
            <a:r>
              <a:rPr lang="en-GB" sz="2200" dirty="0" smtClean="0"/>
              <a:t>mail</a:t>
            </a:r>
            <a:endParaRPr lang="en-GB" sz="2600" dirty="0"/>
          </a:p>
          <a:p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296140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Case Studies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/>
              <a:t>The U.S. state and federal governments have been involved in electronic messaging and the development of email in several different </a:t>
            </a:r>
            <a:r>
              <a:rPr lang="en-GB" sz="2200" dirty="0" smtClean="0"/>
              <a:t>ways</a:t>
            </a:r>
          </a:p>
          <a:p>
            <a:pPr lvl="0"/>
            <a:r>
              <a:rPr lang="en-GB" sz="2200" dirty="0" smtClean="0"/>
              <a:t>State countries of the European Union</a:t>
            </a:r>
          </a:p>
          <a:p>
            <a:pPr lvl="0"/>
            <a:r>
              <a:rPr lang="en-GB" sz="2200" dirty="0" smtClean="0"/>
              <a:t>Universities and Institutes</a:t>
            </a:r>
          </a:p>
          <a:p>
            <a:pPr lvl="0"/>
            <a:r>
              <a:rPr lang="en-GB" sz="2200" smtClean="0"/>
              <a:t>Companies</a:t>
            </a:r>
            <a:r>
              <a:rPr lang="en-GB" sz="2200" dirty="0" smtClean="0"/>
              <a:t>	</a:t>
            </a:r>
          </a:p>
          <a:p>
            <a:pPr lvl="0"/>
            <a:endParaRPr lang="en-GB" sz="2600" dirty="0"/>
          </a:p>
          <a:p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30307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Webmail Providers </a:t>
            </a:r>
            <a:r>
              <a:rPr lang="en-GB" sz="4000" dirty="0"/>
              <a:t>and </a:t>
            </a:r>
            <a:r>
              <a:rPr lang="en-GB" sz="4000" dirty="0" smtClean="0"/>
              <a:t>Products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 smtClean="0"/>
              <a:t>Main features of webmail </a:t>
            </a:r>
            <a:r>
              <a:rPr lang="en-GB" sz="2200" dirty="0"/>
              <a:t>providers and </a:t>
            </a:r>
            <a:r>
              <a:rPr lang="en-GB" sz="2200" dirty="0" smtClean="0"/>
              <a:t>products are:</a:t>
            </a:r>
          </a:p>
          <a:p>
            <a:pPr lvl="1"/>
            <a:r>
              <a:rPr lang="en-GB" sz="1800" dirty="0" smtClean="0"/>
              <a:t>Product</a:t>
            </a:r>
          </a:p>
          <a:p>
            <a:pPr lvl="1"/>
            <a:r>
              <a:rPr lang="en-GB" sz="1800" dirty="0" smtClean="0"/>
              <a:t>Cost</a:t>
            </a:r>
            <a:r>
              <a:rPr lang="en-GB" sz="1800" dirty="0"/>
              <a:t>	</a:t>
            </a:r>
          </a:p>
          <a:p>
            <a:pPr lvl="1"/>
            <a:r>
              <a:rPr lang="en-GB" sz="1800" dirty="0"/>
              <a:t>Mailbox storage	</a:t>
            </a:r>
          </a:p>
          <a:p>
            <a:pPr lvl="1"/>
            <a:r>
              <a:rPr lang="en-GB" sz="1800" dirty="0"/>
              <a:t>Maximum attachment limit	</a:t>
            </a:r>
          </a:p>
          <a:p>
            <a:pPr lvl="1"/>
            <a:r>
              <a:rPr lang="en-GB" sz="1800" dirty="0"/>
              <a:t>Supported languages	</a:t>
            </a:r>
          </a:p>
          <a:p>
            <a:pPr lvl="1"/>
            <a:r>
              <a:rPr lang="en-GB" sz="1800" dirty="0" smtClean="0"/>
              <a:t>Support POP3</a:t>
            </a:r>
            <a:endParaRPr lang="en-GB" sz="1800" dirty="0"/>
          </a:p>
          <a:p>
            <a:pPr lvl="1"/>
            <a:r>
              <a:rPr lang="en-GB" sz="1800" dirty="0" smtClean="0"/>
              <a:t>Support IMAP </a:t>
            </a:r>
            <a:endParaRPr lang="en-GB" sz="1800" dirty="0"/>
          </a:p>
          <a:p>
            <a:pPr lvl="1"/>
            <a:r>
              <a:rPr lang="en-GB" sz="1800" dirty="0" smtClean="0"/>
              <a:t>Support SMTP </a:t>
            </a:r>
            <a:r>
              <a:rPr lang="en-GB" sz="1800" dirty="0"/>
              <a:t>support	</a:t>
            </a:r>
          </a:p>
          <a:p>
            <a:pPr lvl="1"/>
            <a:r>
              <a:rPr lang="en-GB" sz="1800" dirty="0"/>
              <a:t>Account </a:t>
            </a:r>
            <a:r>
              <a:rPr lang="en-GB" sz="1800" dirty="0" smtClean="0"/>
              <a:t>expiration</a:t>
            </a:r>
          </a:p>
          <a:p>
            <a:pPr lvl="0"/>
            <a:r>
              <a:rPr lang="en-GB" sz="2200" dirty="0" smtClean="0"/>
              <a:t>The attached table compares </a:t>
            </a:r>
            <a:r>
              <a:rPr lang="en-GB" sz="2200" dirty="0"/>
              <a:t>general and technical information for a number of webmail </a:t>
            </a:r>
            <a:r>
              <a:rPr lang="en-GB" sz="2200" dirty="0" smtClean="0"/>
              <a:t>providers</a:t>
            </a:r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36301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Recap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 smtClean="0"/>
              <a:t>typical </a:t>
            </a:r>
            <a:r>
              <a:rPr lang="en-GB" sz="2200" dirty="0"/>
              <a:t>sequence </a:t>
            </a:r>
            <a:r>
              <a:rPr lang="en-GB" sz="2200" dirty="0" smtClean="0"/>
              <a:t>of </a:t>
            </a:r>
            <a:r>
              <a:rPr lang="en-GB" sz="2200" dirty="0"/>
              <a:t>Email </a:t>
            </a:r>
            <a:r>
              <a:rPr lang="en-GB" sz="2200" dirty="0" smtClean="0"/>
              <a:t>operation is five steps</a:t>
            </a:r>
            <a:endParaRPr lang="en-GB" sz="2200" dirty="0"/>
          </a:p>
          <a:p>
            <a:r>
              <a:rPr lang="en-GB" sz="2200" dirty="0" smtClean="0"/>
              <a:t>Message Format</a:t>
            </a:r>
          </a:p>
          <a:p>
            <a:pPr lvl="1"/>
            <a:r>
              <a:rPr lang="en-US" sz="1800" dirty="0" smtClean="0"/>
              <a:t>Message header</a:t>
            </a:r>
          </a:p>
          <a:p>
            <a:pPr lvl="1"/>
            <a:r>
              <a:rPr lang="en-US" sz="1800" dirty="0" smtClean="0"/>
              <a:t>Message body</a:t>
            </a:r>
            <a:endParaRPr lang="en-GB" sz="1800" dirty="0"/>
          </a:p>
          <a:p>
            <a:r>
              <a:rPr lang="en-GB" sz="2200" dirty="0"/>
              <a:t>Types of Emails</a:t>
            </a:r>
          </a:p>
          <a:p>
            <a:pPr lvl="1"/>
            <a:r>
              <a:rPr lang="en-GB" sz="1800" dirty="0"/>
              <a:t>Web-based </a:t>
            </a:r>
            <a:r>
              <a:rPr lang="en-GB" sz="1800" dirty="0" smtClean="0"/>
              <a:t>Email, POP3, IMAP, and MAPI</a:t>
            </a:r>
            <a:endParaRPr lang="en-GB" sz="1800" dirty="0"/>
          </a:p>
          <a:p>
            <a:r>
              <a:rPr lang="en-GB" sz="2200" dirty="0"/>
              <a:t>Uses of Emails</a:t>
            </a:r>
          </a:p>
          <a:p>
            <a:pPr lvl="1"/>
            <a:r>
              <a:rPr lang="en-GB" sz="1800" dirty="0" smtClean="0"/>
              <a:t>Flaming, Email Bankruptcy, In Business, and Mobile</a:t>
            </a:r>
            <a:endParaRPr lang="en-US" sz="1800" dirty="0"/>
          </a:p>
          <a:p>
            <a:r>
              <a:rPr lang="en-US" sz="2200" dirty="0"/>
              <a:t>Email Problems: </a:t>
            </a:r>
          </a:p>
          <a:p>
            <a:pPr lvl="1"/>
            <a:r>
              <a:rPr lang="en-GB" sz="1800" dirty="0"/>
              <a:t>Attachment size limitation</a:t>
            </a:r>
          </a:p>
          <a:p>
            <a:pPr lvl="1"/>
            <a:r>
              <a:rPr lang="en-GB" sz="1800" dirty="0"/>
              <a:t>Information overload</a:t>
            </a:r>
          </a:p>
          <a:p>
            <a:pPr lvl="1"/>
            <a:r>
              <a:rPr lang="en-GB" sz="1800" dirty="0"/>
              <a:t>Spamming and computer viruses</a:t>
            </a:r>
          </a:p>
          <a:p>
            <a:pPr lvl="1"/>
            <a:r>
              <a:rPr lang="en-GB" sz="1800" dirty="0"/>
              <a:t>Email </a:t>
            </a:r>
            <a:r>
              <a:rPr lang="en-GB" sz="1800" dirty="0" smtClean="0"/>
              <a:t>spoofing and bombing</a:t>
            </a:r>
            <a:endParaRPr lang="en-GB" sz="1800" dirty="0"/>
          </a:p>
          <a:p>
            <a:pPr lvl="1"/>
            <a:r>
              <a:rPr lang="en-GB" sz="1800" dirty="0"/>
              <a:t>Privacy </a:t>
            </a:r>
            <a:r>
              <a:rPr lang="en-GB" sz="1800" dirty="0" smtClean="0"/>
              <a:t>concerns</a:t>
            </a:r>
          </a:p>
          <a:p>
            <a:pPr lvl="1"/>
            <a:r>
              <a:rPr lang="en-GB" sz="1800" dirty="0" smtClean="0"/>
              <a:t>Tracking </a:t>
            </a:r>
            <a:r>
              <a:rPr lang="en-GB" sz="1800" dirty="0"/>
              <a:t>of sent mail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30640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Contents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r>
              <a:rPr lang="en-GB" sz="2200" dirty="0" smtClean="0"/>
              <a:t>Email Spelling</a:t>
            </a:r>
          </a:p>
          <a:p>
            <a:r>
              <a:rPr lang="en-GB" sz="2200" dirty="0" smtClean="0"/>
              <a:t>Origin of Email</a:t>
            </a:r>
          </a:p>
          <a:p>
            <a:r>
              <a:rPr lang="en-GB" sz="2200" dirty="0" smtClean="0"/>
              <a:t>Email Operation</a:t>
            </a:r>
          </a:p>
          <a:p>
            <a:r>
              <a:rPr lang="en-GB" sz="2200" dirty="0" smtClean="0"/>
              <a:t>Message Format</a:t>
            </a:r>
          </a:p>
          <a:p>
            <a:r>
              <a:rPr lang="en-GB" sz="2200" dirty="0" smtClean="0"/>
              <a:t>Servers and Client Technologies</a:t>
            </a:r>
          </a:p>
          <a:p>
            <a:r>
              <a:rPr lang="en-GB" sz="2200" dirty="0" smtClean="0"/>
              <a:t>Types of Emails</a:t>
            </a:r>
          </a:p>
          <a:p>
            <a:r>
              <a:rPr lang="en-GB" sz="2200" dirty="0" smtClean="0"/>
              <a:t>Use of Emails</a:t>
            </a:r>
          </a:p>
          <a:p>
            <a:r>
              <a:rPr lang="en-GB" sz="2200" dirty="0" smtClean="0"/>
              <a:t>Problems</a:t>
            </a:r>
          </a:p>
          <a:p>
            <a:r>
              <a:rPr lang="en-US" sz="2200" dirty="0" smtClean="0"/>
              <a:t>Case Studies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 smtClean="0"/>
              <a:t>Internet Technology – First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US" sz="4000" dirty="0" smtClean="0"/>
              <a:t>E-mails 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r>
              <a:rPr lang="en-GB" sz="2200" dirty="0"/>
              <a:t>Electronic mail, most commonly called email or e-mail since around </a:t>
            </a:r>
            <a:r>
              <a:rPr lang="en-GB" sz="2200" dirty="0" smtClean="0"/>
              <a:t>1993</a:t>
            </a:r>
          </a:p>
          <a:p>
            <a:r>
              <a:rPr lang="en-GB" sz="2200" dirty="0" smtClean="0"/>
              <a:t>Email is </a:t>
            </a:r>
            <a:r>
              <a:rPr lang="en-GB" sz="2200" dirty="0"/>
              <a:t>a method of exchanging digital messages from an author to one or more recipients. </a:t>
            </a:r>
            <a:endParaRPr lang="en-GB" sz="2200" dirty="0" smtClean="0"/>
          </a:p>
          <a:p>
            <a:r>
              <a:rPr lang="en-GB" sz="2200" dirty="0" smtClean="0"/>
              <a:t>Email </a:t>
            </a:r>
            <a:r>
              <a:rPr lang="en-GB" sz="2200" dirty="0"/>
              <a:t>operates across the Internet or other computer networks.</a:t>
            </a:r>
          </a:p>
          <a:p>
            <a:r>
              <a:rPr lang="en-US" sz="2200" dirty="0" smtClean="0"/>
              <a:t>Spelling</a:t>
            </a:r>
          </a:p>
          <a:p>
            <a:pPr lvl="1"/>
            <a:r>
              <a:rPr lang="fr-FR" sz="1800" dirty="0"/>
              <a:t>email </a:t>
            </a:r>
          </a:p>
          <a:p>
            <a:pPr lvl="1"/>
            <a:r>
              <a:rPr lang="fr-FR" sz="1800" dirty="0"/>
              <a:t>e-mail </a:t>
            </a:r>
          </a:p>
          <a:p>
            <a:pPr lvl="1"/>
            <a:r>
              <a:rPr lang="fr-FR" sz="1800" dirty="0"/>
              <a:t>mail </a:t>
            </a:r>
          </a:p>
          <a:p>
            <a:pPr lvl="1"/>
            <a:r>
              <a:rPr lang="fr-FR" sz="1800" dirty="0" err="1"/>
              <a:t>EMail</a:t>
            </a:r>
            <a:r>
              <a:rPr lang="fr-FR" sz="1800" dirty="0"/>
              <a:t> </a:t>
            </a:r>
          </a:p>
          <a:p>
            <a:pPr lvl="1"/>
            <a:r>
              <a:rPr lang="fr-FR" sz="1800" dirty="0"/>
              <a:t>E-mail</a:t>
            </a:r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 smtClean="0"/>
              <a:t>Internet Technology – First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2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Origin of E-mail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r>
              <a:rPr lang="en-GB" sz="2200" dirty="0"/>
              <a:t>Host-based mail systems</a:t>
            </a:r>
          </a:p>
          <a:p>
            <a:r>
              <a:rPr lang="en-GB" sz="2200" dirty="0"/>
              <a:t>LAN email systems</a:t>
            </a:r>
          </a:p>
          <a:p>
            <a:r>
              <a:rPr lang="en-GB" sz="2200" dirty="0"/>
              <a:t>Email networks</a:t>
            </a:r>
          </a:p>
          <a:p>
            <a:r>
              <a:rPr lang="en-GB" sz="2200" dirty="0"/>
              <a:t>Attempts at interoperability</a:t>
            </a:r>
          </a:p>
          <a:p>
            <a:r>
              <a:rPr lang="en-GB" sz="2200" dirty="0"/>
              <a:t>From SNDMSG to MSG</a:t>
            </a:r>
          </a:p>
          <a:p>
            <a:r>
              <a:rPr lang="en-GB" sz="2200" dirty="0"/>
              <a:t>ARPANET </a:t>
            </a:r>
            <a:r>
              <a:rPr lang="en-GB" sz="2200" dirty="0" smtClean="0"/>
              <a:t>mail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 smtClean="0"/>
              <a:t>Internet Technology – First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Email Operation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/>
              <a:t>The diagram shows a typical sequence of events </a:t>
            </a:r>
          </a:p>
          <a:p>
            <a:pPr lvl="0"/>
            <a:r>
              <a:rPr lang="en-GB" sz="2200" dirty="0"/>
              <a:t>this takes place when sender Alice transmits a message using a mail user agent (MUA) addressed to the email address of the recipient.</a:t>
            </a:r>
          </a:p>
          <a:p>
            <a:pPr lvl="0"/>
            <a:endParaRPr lang="en-GB" sz="2200" dirty="0"/>
          </a:p>
          <a:p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278" y="2369467"/>
            <a:ext cx="5317034" cy="38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3600" dirty="0"/>
              <a:t>Email </a:t>
            </a:r>
            <a:r>
              <a:rPr lang="en-GB" sz="3600" dirty="0" smtClean="0"/>
              <a:t>Operation (Cont.)</a:t>
            </a:r>
            <a:endParaRPr lang="en-US" sz="36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/>
              <a:t>The MUA formats the message in email format and uses the submission protocol, a profile of the Simple Mail Transfer Protocol (SMTP), to send the message to the local mail submission agent (MSA), in this case smtp.a.org.</a:t>
            </a:r>
          </a:p>
          <a:p>
            <a:pPr lvl="0"/>
            <a:r>
              <a:rPr lang="en-GB" sz="2200" dirty="0"/>
              <a:t>The MSA determines the destination address provided in the SMTP protocol (not from the message header), in this case bob@b.org. The part before the @ sign is the local part of the address, often the username of the recipient, and the part after the @ sign is a domain name. The MSA resolves a domain name to determine the fully qualified domain name of the mail server in the Domain Name System (DNS).</a:t>
            </a:r>
          </a:p>
          <a:p>
            <a:pPr lvl="0"/>
            <a:r>
              <a:rPr lang="en-GB" sz="2200" dirty="0"/>
              <a:t>The DNS server for the domain b.org (ns.b.org) responds with any MX records listing the mail exchange servers for that domain, in this case mx.b.org, a message transfer agent (MTA) server run by the recipient's ISP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21374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3600" dirty="0"/>
              <a:t>Email </a:t>
            </a:r>
            <a:r>
              <a:rPr lang="en-GB" sz="3600" dirty="0" smtClean="0"/>
              <a:t>Operation (Cont.)</a:t>
            </a:r>
            <a:endParaRPr lang="en-US" sz="36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 smtClean="0"/>
              <a:t>smtp.a.org </a:t>
            </a:r>
            <a:r>
              <a:rPr lang="en-GB" sz="2200" dirty="0"/>
              <a:t>sends the message to mx.b.org using SMTP. This server may need to forward the message to other MTAs before the message reaches the final message delivery agent (MDA).</a:t>
            </a:r>
          </a:p>
          <a:p>
            <a:pPr lvl="0"/>
            <a:r>
              <a:rPr lang="en-GB" sz="2200" dirty="0"/>
              <a:t>The MDA delivers it to the mailbox of user bob.</a:t>
            </a:r>
          </a:p>
          <a:p>
            <a:pPr lvl="0"/>
            <a:r>
              <a:rPr lang="en-GB" sz="2200" dirty="0"/>
              <a:t>Bob's MUA picks up the message using either the Post Office Protocol (POP3) or the Internet Message Access Protocol (IMAP</a:t>
            </a:r>
            <a:r>
              <a:rPr lang="en-GB" sz="2200" dirty="0" smtClean="0"/>
              <a:t>).</a:t>
            </a: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</p:spTree>
    <p:extLst>
      <p:ext uri="{BB962C8B-B14F-4D97-AF65-F5344CB8AC3E}">
        <p14:creationId xmlns:p14="http://schemas.microsoft.com/office/powerpoint/2010/main" val="23884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Message Format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lvl="0"/>
            <a:r>
              <a:rPr lang="en-GB" sz="2200" dirty="0" smtClean="0"/>
              <a:t>Message Header</a:t>
            </a:r>
          </a:p>
          <a:p>
            <a:pPr lvl="1"/>
            <a:r>
              <a:rPr lang="en-US" sz="1800" dirty="0" smtClean="0"/>
              <a:t>Header Fields</a:t>
            </a:r>
          </a:p>
          <a:p>
            <a:pPr lvl="2"/>
            <a:r>
              <a:rPr lang="en-US" sz="1400" dirty="0" smtClean="0"/>
              <a:t>To</a:t>
            </a:r>
          </a:p>
          <a:p>
            <a:pPr lvl="2"/>
            <a:r>
              <a:rPr lang="en-US" sz="1400" dirty="0" smtClean="0"/>
              <a:t>Subject</a:t>
            </a:r>
          </a:p>
          <a:p>
            <a:pPr lvl="2"/>
            <a:r>
              <a:rPr lang="en-US" sz="1400" dirty="0" smtClean="0"/>
              <a:t>CC (Carbon Copy)</a:t>
            </a:r>
          </a:p>
          <a:p>
            <a:pPr lvl="2"/>
            <a:r>
              <a:rPr lang="en-US" sz="1400" dirty="0" smtClean="0"/>
              <a:t>BCC (Blind Carbon Copy)</a:t>
            </a:r>
          </a:p>
          <a:p>
            <a:pPr lvl="2"/>
            <a:r>
              <a:rPr lang="en-US" sz="1400" dirty="0" smtClean="0"/>
              <a:t>From</a:t>
            </a:r>
          </a:p>
          <a:p>
            <a:pPr lvl="2"/>
            <a:r>
              <a:rPr lang="en-US" sz="1400" dirty="0" smtClean="0"/>
              <a:t>Date</a:t>
            </a:r>
            <a:endParaRPr lang="en-GB" sz="1400" dirty="0" smtClean="0"/>
          </a:p>
          <a:p>
            <a:pPr lvl="0"/>
            <a:r>
              <a:rPr lang="en-GB" sz="2200" dirty="0" smtClean="0"/>
              <a:t>Message Body</a:t>
            </a:r>
          </a:p>
          <a:p>
            <a:pPr lvl="1"/>
            <a:r>
              <a:rPr lang="en-GB" sz="1800" dirty="0" smtClean="0"/>
              <a:t>Context Encoding</a:t>
            </a:r>
          </a:p>
          <a:p>
            <a:pPr lvl="1"/>
            <a:r>
              <a:rPr lang="en-GB" sz="1800" dirty="0" smtClean="0"/>
              <a:t>Plain Text and HTML</a:t>
            </a:r>
            <a:endParaRPr lang="en-GB" sz="2200" dirty="0"/>
          </a:p>
          <a:p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93468"/>
              </p:ext>
            </p:extLst>
          </p:nvPr>
        </p:nvGraphicFramePr>
        <p:xfrm>
          <a:off x="4067944" y="1410670"/>
          <a:ext cx="2471936" cy="209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</a:tblGrid>
              <a:tr h="3758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Message Header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14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Message Body</a:t>
                      </a:r>
                      <a:endParaRPr lang="en-GB" b="1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6732240" y="1412776"/>
            <a:ext cx="360040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64288" y="213285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Mail Message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43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GB" sz="4000" dirty="0" smtClean="0"/>
              <a:t>Message Format - Example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3"/>
          </a:xfrm>
        </p:spPr>
        <p:txBody>
          <a:bodyPr/>
          <a:lstStyle/>
          <a:p>
            <a:pPr marL="0" indent="0">
              <a:buNone/>
            </a:pPr>
            <a:endParaRPr lang="en-GB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1520" y="6245225"/>
            <a:ext cx="8435280" cy="4762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	</a:t>
            </a:r>
            <a:fld id="{8FDEB643-7D22-4B4A-B9D0-503C5E7223D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5552256" cy="476251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Internet Technology – First Year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25734"/>
            <a:ext cx="8086549" cy="541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854</Words>
  <Application>Microsoft Office PowerPoint</Application>
  <PresentationFormat>On-screen Show (4:3)</PresentationFormat>
  <Paragraphs>185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Default Design</vt:lpstr>
      <vt:lpstr>Overview of Electronic Mails</vt:lpstr>
      <vt:lpstr>Contents</vt:lpstr>
      <vt:lpstr>E-mails Overview</vt:lpstr>
      <vt:lpstr>Origin of E-mail</vt:lpstr>
      <vt:lpstr>Email Operation</vt:lpstr>
      <vt:lpstr>Email Operation (Cont.)</vt:lpstr>
      <vt:lpstr>Email Operation (Cont.)</vt:lpstr>
      <vt:lpstr>Message Format</vt:lpstr>
      <vt:lpstr>Message Format - Example</vt:lpstr>
      <vt:lpstr>Types of Emails</vt:lpstr>
      <vt:lpstr>Uses of Emails</vt:lpstr>
      <vt:lpstr>Problems</vt:lpstr>
      <vt:lpstr>Case Studies</vt:lpstr>
      <vt:lpstr>Webmail Providers and Products</vt:lpstr>
      <vt:lpstr>Recap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COMP2007</dc:title>
  <dc:creator>ejb04r</dc:creator>
  <cp:lastModifiedBy>BRYAR</cp:lastModifiedBy>
  <cp:revision>656</cp:revision>
  <dcterms:created xsi:type="dcterms:W3CDTF">2006-10-19T16:00:54Z</dcterms:created>
  <dcterms:modified xsi:type="dcterms:W3CDTF">2016-03-31T20:25:54Z</dcterms:modified>
</cp:coreProperties>
</file>