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62" r:id="rId9"/>
    <p:sldId id="271" r:id="rId10"/>
    <p:sldId id="263" r:id="rId11"/>
    <p:sldId id="272" r:id="rId12"/>
    <p:sldId id="284" r:id="rId13"/>
    <p:sldId id="265" r:id="rId14"/>
    <p:sldId id="273" r:id="rId15"/>
    <p:sldId id="274" r:id="rId16"/>
    <p:sldId id="286" r:id="rId17"/>
    <p:sldId id="287" r:id="rId18"/>
    <p:sldId id="288" r:id="rId19"/>
    <p:sldId id="289" r:id="rId20"/>
    <p:sldId id="290" r:id="rId21"/>
    <p:sldId id="275" r:id="rId22"/>
    <p:sldId id="276" r:id="rId23"/>
    <p:sldId id="277" r:id="rId24"/>
    <p:sldId id="278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79" r:id="rId33"/>
    <p:sldId id="280" r:id="rId34"/>
    <p:sldId id="281" r:id="rId35"/>
    <p:sldId id="282" r:id="rId36"/>
    <p:sldId id="298" r:id="rId37"/>
    <p:sldId id="299" r:id="rId38"/>
    <p:sldId id="300" r:id="rId39"/>
    <p:sldId id="301" r:id="rId40"/>
    <p:sldId id="283" r:id="rId41"/>
    <p:sldId id="268" r:id="rId42"/>
    <p:sldId id="269" r:id="rId43"/>
    <p:sldId id="264" r:id="rId44"/>
    <p:sldId id="285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Herzo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5F5F5F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7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1536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0B893D3-47F5-4A18-A9EC-9709F7DC4C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6B0E66C-AD5A-4B4E-A2EB-4BE7B124DB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5ED9B890-CA26-4E47-A174-31C6CA56B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A1656-1C8E-45AA-B7F5-4C015F312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B7C20-A54E-424C-9440-83B2670F9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05977-E918-4316-BD37-2988850C2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DC3B-0A1D-469D-90E1-4A8911082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6AEA3-C0A6-4A69-AB7F-AA68B5591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FDDC5-AA6D-4991-89F9-B704F854E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F81C0-0284-4254-B382-EEEBE85A9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7BF26-9352-406B-B088-02D75F4849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5102E-CC62-4D9A-AF0A-EF37B1176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1C450-83C9-4BAE-9905-292415A1E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A7928FC3-FC57-4E70-9781-EA37729D02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zzila.com/" TargetMode="External"/><Relationship Id="rId2" Type="http://schemas.openxmlformats.org/officeDocument/2006/relationships/hyperlink" Target="http://www.wireshark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ck-ng.org/" TargetMode="External"/><Relationship Id="rId2" Type="http://schemas.openxmlformats.org/officeDocument/2006/relationships/hyperlink" Target="http://www.remote-exploit.org/backtrac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dwifi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mote-exploit.org/backtrack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igmail.mozdev.org/" TargetMode="External"/><Relationship Id="rId2" Type="http://schemas.openxmlformats.org/officeDocument/2006/relationships/hyperlink" Target="http://www.mozill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daddy.com/" TargetMode="External"/><Relationship Id="rId4" Type="http://schemas.openxmlformats.org/officeDocument/2006/relationships/hyperlink" Target="http://gnupg.org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gp.net/pgpnet/pgp-faq/" TargetMode="External"/><Relationship Id="rId3" Type="http://schemas.openxmlformats.org/officeDocument/2006/relationships/hyperlink" Target="http://enigmail.mozdev.org/download/index.php" TargetMode="External"/><Relationship Id="rId7" Type="http://schemas.openxmlformats.org/officeDocument/2006/relationships/hyperlink" Target="http://cam.ac.uk.pgp.net/" TargetMode="External"/><Relationship Id="rId2" Type="http://schemas.openxmlformats.org/officeDocument/2006/relationships/hyperlink" Target="http://www.gnup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gp.net/" TargetMode="External"/><Relationship Id="rId11" Type="http://schemas.openxmlformats.org/officeDocument/2006/relationships/hyperlink" Target="http://www.pgpi.org/doc/pgpintro/#p1" TargetMode="External"/><Relationship Id="rId5" Type="http://schemas.openxmlformats.org/officeDocument/2006/relationships/hyperlink" Target="http://www.pgpi.org/doc/overview/" TargetMode="External"/><Relationship Id="rId10" Type="http://schemas.openxmlformats.org/officeDocument/2006/relationships/hyperlink" Target="http://www.gamers.org/~tony/pgp.html" TargetMode="External"/><Relationship Id="rId4" Type="http://schemas.openxmlformats.org/officeDocument/2006/relationships/hyperlink" Target="http://lifehacker.com/180878/how-to-encrypt-your-email" TargetMode="External"/><Relationship Id="rId9" Type="http://schemas.openxmlformats.org/officeDocument/2006/relationships/hyperlink" Target="http://www.gamers.or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indowsxp/using/networking/expert/bowman_03july28.mspx" TargetMode="External"/><Relationship Id="rId7" Type="http://schemas.openxmlformats.org/officeDocument/2006/relationships/hyperlink" Target="http://wiki.wireshark.org/" TargetMode="External"/><Relationship Id="rId2" Type="http://schemas.openxmlformats.org/officeDocument/2006/relationships/hyperlink" Target="http://en-us-support.belkin.com/app/answers/detail/a_id/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asoft.com/articles/packetsniffing.php" TargetMode="External"/><Relationship Id="rId5" Type="http://schemas.openxmlformats.org/officeDocument/2006/relationships/hyperlink" Target="http://www.openwall.com/wordlists/" TargetMode="External"/><Relationship Id="rId4" Type="http://schemas.openxmlformats.org/officeDocument/2006/relationships/hyperlink" Target="http://aircrack-ng.org/doku.php?id=cracking_wp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7924800" cy="1752600"/>
          </a:xfrm>
        </p:spPr>
        <p:txBody>
          <a:bodyPr/>
          <a:lstStyle/>
          <a:p>
            <a:r>
              <a:rPr lang="en-US" sz="3500" dirty="0" smtClean="0"/>
              <a:t>E-Mail Capturing &amp; E-mail Encryption</a:t>
            </a:r>
            <a:endParaRPr lang="en-US" sz="35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133600"/>
            <a:ext cx="6477000" cy="1981200"/>
          </a:xfrm>
        </p:spPr>
        <p:txBody>
          <a:bodyPr/>
          <a:lstStyle/>
          <a:p>
            <a:r>
              <a:rPr lang="en-US" sz="1900" dirty="0" smtClean="0"/>
              <a:t>60-564 Project</a:t>
            </a:r>
          </a:p>
          <a:p>
            <a:r>
              <a:rPr lang="en-US" sz="1900" dirty="0" err="1" smtClean="0"/>
              <a:t>Mohit</a:t>
            </a:r>
            <a:r>
              <a:rPr lang="en-US" sz="1900" dirty="0" smtClean="0"/>
              <a:t> </a:t>
            </a:r>
            <a:r>
              <a:rPr lang="en-US" sz="1900" dirty="0" err="1" smtClean="0"/>
              <a:t>Sud</a:t>
            </a:r>
            <a:endParaRPr lang="en-US" sz="1900" dirty="0" smtClean="0"/>
          </a:p>
          <a:p>
            <a:r>
              <a:rPr lang="en-US" sz="1900" dirty="0" smtClean="0"/>
              <a:t>Dr. </a:t>
            </a:r>
            <a:r>
              <a:rPr lang="en-US" sz="1900" dirty="0" err="1" smtClean="0"/>
              <a:t>Aggarwal</a:t>
            </a:r>
            <a:endParaRPr lang="en-US" sz="1900" dirty="0" smtClean="0"/>
          </a:p>
          <a:p>
            <a:r>
              <a:rPr lang="en-US" sz="1900" dirty="0" smtClean="0"/>
              <a:t>University of Windsor</a:t>
            </a:r>
            <a:endParaRPr lang="en-US" sz="19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6096000" cy="3352800"/>
          </a:xfrm>
        </p:spPr>
        <p:txBody>
          <a:bodyPr/>
          <a:lstStyle/>
          <a:p>
            <a:pPr algn="l"/>
            <a:r>
              <a:rPr lang="en-US" dirty="0" smtClean="0"/>
              <a:t>An encryption algorithm developed by Phil |Zimmerman in 1991. </a:t>
            </a:r>
          </a:p>
          <a:p>
            <a:pPr algn="l"/>
            <a:r>
              <a:rPr lang="en-US" dirty="0" smtClean="0"/>
              <a:t>Uses the public key / private key cryptography technique.</a:t>
            </a:r>
          </a:p>
          <a:p>
            <a:pPr algn="l"/>
            <a:r>
              <a:rPr lang="en-US" dirty="0" smtClean="0"/>
              <a:t>Key sizes from 512 – 4096 bits.</a:t>
            </a:r>
          </a:p>
          <a:p>
            <a:pPr algn="l"/>
            <a:r>
              <a:rPr lang="en-US" dirty="0" smtClean="0"/>
              <a:t>GP is an application that implements the PGP algorithm and applies it to e-mail messages. </a:t>
            </a:r>
          </a:p>
          <a:p>
            <a:pPr algn="l"/>
            <a:r>
              <a:rPr lang="en-US" dirty="0" smtClean="0"/>
              <a:t>Ensures privacy by encrypting  e-mail messages so they appear as a jumble of random characters to everyone except the intended recipient.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8763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PGP (Pretty Good Privacy)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PGP?</a:t>
            </a:r>
          </a:p>
        </p:txBody>
      </p:sp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391400" cy="3352800"/>
          </a:xfrm>
        </p:spPr>
        <p:txBody>
          <a:bodyPr/>
          <a:lstStyle/>
          <a:p>
            <a:pPr algn="l"/>
            <a:r>
              <a:rPr lang="en-US" dirty="0" smtClean="0"/>
              <a:t>There are different types of cryptography</a:t>
            </a:r>
          </a:p>
          <a:p>
            <a:pPr lvl="1" algn="l"/>
            <a:r>
              <a:rPr lang="en-US" dirty="0" smtClean="0"/>
              <a:t>Conventional Cryptography</a:t>
            </a:r>
          </a:p>
          <a:p>
            <a:pPr lvl="1" algn="l"/>
            <a:r>
              <a:rPr lang="en-US" dirty="0" smtClean="0"/>
              <a:t>Public Key Cryptography</a:t>
            </a:r>
            <a:endParaRPr lang="en-US" dirty="0"/>
          </a:p>
          <a:p>
            <a:pPr algn="l"/>
            <a:r>
              <a:rPr lang="en-US" dirty="0" smtClean="0"/>
              <a:t>PGP is a hybrid of both conventional and public key cryptography.</a:t>
            </a:r>
            <a:endParaRPr lang="en-US" dirty="0"/>
          </a:p>
          <a:p>
            <a:pPr algn="l"/>
            <a:r>
              <a:rPr lang="en-US" dirty="0" smtClean="0"/>
              <a:t>PGP first compresses the plain text.</a:t>
            </a:r>
          </a:p>
          <a:p>
            <a:pPr lvl="1" algn="l"/>
            <a:r>
              <a:rPr lang="en-US" dirty="0" smtClean="0"/>
              <a:t>Benefits include saved disk space, transmission time, stronger encryption. </a:t>
            </a:r>
          </a:p>
          <a:p>
            <a:pPr algn="l"/>
            <a:r>
              <a:rPr lang="en-US" dirty="0" smtClean="0"/>
              <a:t>PGP then creates a random session key based on keystrokes and mouse movements. The key is used with the algorithm to encrypt the plain text, producing </a:t>
            </a:r>
            <a:r>
              <a:rPr lang="en-US" dirty="0" err="1" smtClean="0"/>
              <a:t>ciphertext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Once encrypted, the session key is then encrypted to the recipient’s public key. The public key’s now encrypted  session key is transmitted along with the </a:t>
            </a:r>
            <a:r>
              <a:rPr lang="en-US" dirty="0" err="1" smtClean="0"/>
              <a:t>ciphertext</a:t>
            </a:r>
            <a:r>
              <a:rPr lang="en-US" dirty="0" smtClean="0"/>
              <a:t> to the recipient. </a:t>
            </a:r>
          </a:p>
          <a:p>
            <a:pPr algn="l"/>
            <a:r>
              <a:rPr lang="en-US" dirty="0" smtClean="0"/>
              <a:t>Decryption works similarly but in reverse. The recipient uses there private key to recover the session key and to decrypt the cipher text.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8763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PGP (Pretty Good Privacy)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PGP Works</a:t>
            </a:r>
          </a:p>
        </p:txBody>
      </p:sp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8991600" cy="3810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Experiment Creation &amp; Execution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Packet Sniffing</a:t>
            </a:r>
          </a:p>
          <a:p>
            <a:pPr>
              <a:buNone/>
            </a:pPr>
            <a:r>
              <a:rPr lang="en-US" sz="2800" dirty="0" smtClean="0"/>
              <a:t>WPA Decryption</a:t>
            </a:r>
          </a:p>
          <a:p>
            <a:pPr>
              <a:buNone/>
            </a:pPr>
            <a:r>
              <a:rPr lang="en-US" sz="2800" dirty="0" smtClean="0"/>
              <a:t>PGP Encryption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Packet Sniffing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6477000" cy="3276600"/>
          </a:xfrm>
        </p:spPr>
        <p:txBody>
          <a:bodyPr/>
          <a:lstStyle/>
          <a:p>
            <a:pPr algn="l"/>
            <a:r>
              <a:rPr lang="en-US" dirty="0" smtClean="0"/>
              <a:t>Packet Sniffing allows an unauthorized individual to read otherwise confidential information from a network user.</a:t>
            </a:r>
          </a:p>
          <a:p>
            <a:pPr algn="l"/>
            <a:r>
              <a:rPr lang="en-US" dirty="0" smtClean="0"/>
              <a:t>Outlined in our experiment is a method for collecting network traffic in the form of packets, and analyzing these packets to read its underlying content.</a:t>
            </a:r>
          </a:p>
          <a:p>
            <a:pPr algn="l"/>
            <a:r>
              <a:rPr lang="en-US" dirty="0" smtClean="0"/>
              <a:t>Specifically, we will demonstrate a method of reading a network users outgoing e-mail message.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76200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Packet Sniffing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 Environment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192405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Hardware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85800" y="4267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Software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914400" y="2514600"/>
          <a:ext cx="7696200" cy="1752600"/>
        </p:xfrm>
        <a:graphic>
          <a:graphicData uri="http://schemas.openxmlformats.org/drawingml/2006/table">
            <a:tbl>
              <a:tblPr/>
              <a:tblGrid>
                <a:gridCol w="2565400"/>
                <a:gridCol w="1930400"/>
                <a:gridCol w="3200400"/>
              </a:tblGrid>
              <a:tr h="188890">
                <a:tc>
                  <a:txBody>
                    <a:bodyPr/>
                    <a:lstStyle/>
                    <a:p>
                      <a:r>
                        <a:rPr lang="en-US" sz="900" b="1"/>
                        <a:t>Product Type</a:t>
                      </a:r>
                      <a:endParaRPr lang="en-US" sz="900"/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Model </a:t>
                      </a:r>
                      <a:endParaRPr lang="en-US" sz="900"/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/>
                        <a:t>Specifications</a:t>
                      </a:r>
                      <a:endParaRPr lang="en-US" sz="900"/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9310">
                <a:tc>
                  <a:txBody>
                    <a:bodyPr/>
                    <a:lstStyle/>
                    <a:p>
                      <a:r>
                        <a:rPr lang="en-US" sz="900"/>
                        <a:t>Laptop Computer 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Toshiba Portege R500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Microsoft Windows XP SP3 Intel Centrino Duo 1.2Ghz.</a:t>
                      </a:r>
                    </a:p>
                    <a:p>
                      <a:r>
                        <a:rPr lang="en-US" sz="900"/>
                        <a:t>1gb. DDR2 RAM</a:t>
                      </a:r>
                    </a:p>
                    <a:p>
                      <a:r>
                        <a:rPr lang="en-US" sz="900"/>
                        <a:t>160gb hard drive</a:t>
                      </a:r>
                    </a:p>
                    <a:p>
                      <a:r>
                        <a:rPr lang="en-US" sz="900"/>
                        <a:t>Intel 3945ABG Pro/Wireless 802.11g 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900"/>
                        <a:t>Desktop Computer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Custom Build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BackTrack</a:t>
                      </a:r>
                      <a:r>
                        <a:rPr lang="en-US" sz="900" dirty="0"/>
                        <a:t> 3 Live CD Intel Core 2 Duo 2.2Ghz.</a:t>
                      </a:r>
                    </a:p>
                    <a:p>
                      <a:r>
                        <a:rPr lang="en-US" sz="900" dirty="0"/>
                        <a:t>2gb. DDR2 </a:t>
                      </a:r>
                      <a:r>
                        <a:rPr lang="en-US" sz="900" dirty="0" smtClean="0"/>
                        <a:t>RAM, 250gb </a:t>
                      </a:r>
                      <a:r>
                        <a:rPr lang="en-US" sz="900" dirty="0"/>
                        <a:t>hard drive</a:t>
                      </a:r>
                    </a:p>
                    <a:p>
                      <a:r>
                        <a:rPr lang="en-US" sz="900" dirty="0"/>
                        <a:t>D-Link 510N 802.11g Wireless Card with Prism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890">
                <a:tc>
                  <a:txBody>
                    <a:bodyPr/>
                    <a:lstStyle/>
                    <a:p>
                      <a:r>
                        <a:rPr lang="en-US" sz="900"/>
                        <a:t>Hub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Linksys 4 Port Hub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10/100 MB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110">
                <a:tc>
                  <a:txBody>
                    <a:bodyPr/>
                    <a:lstStyle/>
                    <a:p>
                      <a:r>
                        <a:rPr lang="en-US" sz="900"/>
                        <a:t>High Speed Internet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Cogeco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10mbps Download Speed 3 IP Addresses</a:t>
                      </a:r>
                    </a:p>
                  </a:txBody>
                  <a:tcPr marL="47223" marR="47223" marT="23611" marB="2361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14400" y="4953000"/>
          <a:ext cx="7467600" cy="1036320"/>
        </p:xfrm>
        <a:graphic>
          <a:graphicData uri="http://schemas.openxmlformats.org/drawingml/2006/table">
            <a:tbl>
              <a:tblPr/>
              <a:tblGrid>
                <a:gridCol w="2489200"/>
                <a:gridCol w="2489200"/>
                <a:gridCol w="2489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b="1"/>
                        <a:t>Software Title</a:t>
                      </a:r>
                      <a:endParaRPr lang="en-US" sz="11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Description</a:t>
                      </a:r>
                      <a:endParaRPr lang="en-US" sz="11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Availability</a:t>
                      </a:r>
                      <a:endParaRPr lang="en-US" sz="11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/>
                        <a:t>Microsoft Windows XP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The Operating system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err="1"/>
                        <a:t>Wireshark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The packet sniffing &amp; analyzing tool.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>
                          <a:hlinkClick r:id="rId2"/>
                        </a:rPr>
                        <a:t>http://www.wireshark.org/</a:t>
                      </a:r>
                      <a:r>
                        <a:rPr lang="en-US" sz="1100"/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/>
                        <a:t>Mozilla Thunderbird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The e-mail client sending out an e-mail.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dirty="0">
                          <a:hlinkClick r:id="rId3"/>
                        </a:rPr>
                        <a:t>http://mozzila.com/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Packet Sniffing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971800"/>
            <a:ext cx="7696200" cy="3352800"/>
          </a:xfrm>
        </p:spPr>
        <p:txBody>
          <a:bodyPr/>
          <a:lstStyle/>
          <a:p>
            <a:pPr lvl="0" algn="l"/>
            <a:r>
              <a:rPr lang="en-US" dirty="0" smtClean="0"/>
              <a:t>Install Mozilla Thunderbird on the victim computer that is running the Windows XP Operating System.</a:t>
            </a:r>
          </a:p>
          <a:p>
            <a:pPr lvl="0" algn="l"/>
            <a:r>
              <a:rPr lang="en-US" dirty="0" smtClean="0"/>
              <a:t>Configure Mozilla Thunderbird with the information for our e-mail account. </a:t>
            </a:r>
          </a:p>
          <a:p>
            <a:pPr lvl="0" algn="l"/>
            <a:r>
              <a:rPr lang="en-US" dirty="0" smtClean="0"/>
              <a:t>Install </a:t>
            </a:r>
            <a:r>
              <a:rPr lang="en-US" dirty="0" err="1" smtClean="0"/>
              <a:t>Wireshark</a:t>
            </a:r>
            <a:r>
              <a:rPr lang="en-US" dirty="0" smtClean="0"/>
              <a:t> on the eavesdropping computer.</a:t>
            </a:r>
          </a:p>
          <a:p>
            <a:pPr lvl="0" algn="l"/>
            <a:r>
              <a:rPr lang="en-US" dirty="0" smtClean="0"/>
              <a:t>Connect all computers directly to the HUB.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Installation &amp; Configuration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Packet Sniffing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696200" cy="6858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dirty="0" smtClean="0"/>
              <a:t>Begin capturing packets on the network by selecting Capturing -&gt; Start from within </a:t>
            </a:r>
            <a:r>
              <a:rPr lang="en-US" dirty="0" err="1" smtClean="0"/>
              <a:t>Wireshark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88534"/>
            <a:ext cx="4355057" cy="278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Packet Sniffing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696200" cy="68580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2.   Have the victimized computer send out any plain unencrypted e-mail message through Mozilla Firefox. 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19812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724" y="3048000"/>
            <a:ext cx="4636476" cy="34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Packet Sniffing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696200" cy="68580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3.   Notice how </a:t>
            </a:r>
            <a:r>
              <a:rPr lang="en-US" dirty="0" err="1" smtClean="0"/>
              <a:t>Wireshark</a:t>
            </a:r>
            <a:r>
              <a:rPr lang="en-US" dirty="0" smtClean="0"/>
              <a:t> immediately captures the SMTP packets being sent.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3438634"/>
            <a:ext cx="9829800" cy="303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Packet Sniffing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696200" cy="685800"/>
          </a:xfrm>
        </p:spPr>
        <p:txBody>
          <a:bodyPr/>
          <a:lstStyle/>
          <a:p>
            <a:pPr lvl="0">
              <a:buAutoNum type="arabicPeriod" startAt="4"/>
            </a:pPr>
            <a:r>
              <a:rPr lang="en-US" dirty="0" smtClean="0"/>
              <a:t>Analyze the SMTP packets to obtain the e-mail message contents.</a:t>
            </a:r>
          </a:p>
          <a:p>
            <a:pPr lvl="0">
              <a:buAutoNum type="arabicPeriod" startAt="4"/>
            </a:pPr>
            <a:endParaRPr lang="en-US" dirty="0" smtClean="0"/>
          </a:p>
          <a:p>
            <a:pPr lvl="0">
              <a:buAutoNum type="arabicPeriod" startAt="4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screenshot is on the following page. If you will notice at the bottom in the packet analysis section, the e-mail message is visible in plaintext.  </a:t>
            </a:r>
          </a:p>
          <a:p>
            <a:pPr lvl="0">
              <a:buNone/>
            </a:pP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3575"/>
            <a:ext cx="9144000" cy="1298575"/>
          </a:xfrm>
        </p:spPr>
        <p:txBody>
          <a:bodyPr/>
          <a:lstStyle/>
          <a:p>
            <a:r>
              <a:rPr lang="en-US" dirty="0"/>
              <a:t>Statement of the Problem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686800" cy="350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/>
              <a:t>Electronic mail (e-mail) messages are one of the most common forms of communication today.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>But are our e-mail messages kept private and secure?</a:t>
            </a:r>
          </a:p>
          <a:p>
            <a:pPr>
              <a:buFont typeface="Wingdings" pitchFamily="2" charset="2"/>
              <a:buNone/>
            </a:pPr>
            <a:endParaRPr lang="en-US" sz="2200" dirty="0"/>
          </a:p>
          <a:p>
            <a:pPr>
              <a:buFont typeface="Wingdings" pitchFamily="2" charset="2"/>
              <a:buNone/>
            </a:pPr>
            <a:r>
              <a:rPr lang="en-US" sz="2200" dirty="0" smtClean="0"/>
              <a:t>How easy is it for someone to eavesdrop and read our e-mails?</a:t>
            </a:r>
            <a:endParaRPr lang="en-US" sz="2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Packet Sniffing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696200" cy="68580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4.  Analyze the SMTP packets to obtain the e-mail message contents.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78218"/>
            <a:ext cx="11937605" cy="641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Packet Sniffing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6477000" cy="3276600"/>
          </a:xfrm>
        </p:spPr>
        <p:txBody>
          <a:bodyPr/>
          <a:lstStyle/>
          <a:p>
            <a:pPr algn="l"/>
            <a:r>
              <a:rPr lang="en-US" dirty="0" err="1" smtClean="0"/>
              <a:t>Wireshark</a:t>
            </a:r>
            <a:r>
              <a:rPr lang="en-US" dirty="0" smtClean="0"/>
              <a:t> was easily enabled to eavesdrop on network traffic; collecting those packets and analyzing those packets.</a:t>
            </a:r>
          </a:p>
          <a:p>
            <a:pPr algn="l"/>
            <a:r>
              <a:rPr lang="en-US" dirty="0" err="1" smtClean="0"/>
              <a:t>Wireshark</a:t>
            </a:r>
            <a:r>
              <a:rPr lang="en-US" dirty="0" smtClean="0"/>
              <a:t> identified SMTP mail packets, and clearly displayed its underlying contents.</a:t>
            </a:r>
          </a:p>
          <a:p>
            <a:pPr algn="l"/>
            <a:r>
              <a:rPr lang="en-US" dirty="0" smtClean="0"/>
              <a:t>Packet inspection revealed the contents of  those packets, and clearly displayed the e-mail message. </a:t>
            </a:r>
          </a:p>
          <a:p>
            <a:pPr algn="l"/>
            <a:r>
              <a:rPr lang="en-US" dirty="0" smtClean="0"/>
              <a:t>Thus, the experiment was successful. We were able to eavesdrop and read a network users private e-mail message.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6477000" cy="4038600"/>
          </a:xfrm>
        </p:spPr>
        <p:txBody>
          <a:bodyPr/>
          <a:lstStyle/>
          <a:p>
            <a:pPr algn="l"/>
            <a:r>
              <a:rPr lang="en-US" dirty="0" smtClean="0"/>
              <a:t>Various vulnerabilities in WPA encryption that can be exploited.</a:t>
            </a:r>
          </a:p>
          <a:p>
            <a:pPr algn="l"/>
            <a:r>
              <a:rPr lang="en-US" dirty="0" smtClean="0"/>
              <a:t>When exploited, it allows an unauthorized user to obtain the passphrase for that network, and ultimately to gain access to that network.</a:t>
            </a:r>
          </a:p>
          <a:p>
            <a:pPr algn="l"/>
            <a:r>
              <a:rPr lang="en-US" dirty="0" smtClean="0"/>
              <a:t>Demonstrated is a method of retrieving the passphrase from a WPA encrypted network by using various techniques including; sniffing, handshake collecting, and brute force.</a:t>
            </a:r>
          </a:p>
          <a:p>
            <a:pPr algn="l"/>
            <a:r>
              <a:rPr lang="en-US" dirty="0" smtClean="0"/>
              <a:t>2 modes of WPA encryption</a:t>
            </a:r>
          </a:p>
          <a:p>
            <a:pPr lvl="1" algn="l"/>
            <a:r>
              <a:rPr lang="en-US" dirty="0" smtClean="0"/>
              <a:t>RADIUS </a:t>
            </a:r>
          </a:p>
          <a:p>
            <a:pPr lvl="1" algn="l"/>
            <a:r>
              <a:rPr lang="en-US" dirty="0" smtClean="0"/>
              <a:t>PSK </a:t>
            </a:r>
          </a:p>
          <a:p>
            <a:pPr algn="l"/>
            <a:r>
              <a:rPr lang="en-US" dirty="0" smtClean="0"/>
              <a:t>The authentication handshake capture is the main requirement/vulnerability.</a:t>
            </a:r>
          </a:p>
          <a:p>
            <a:pPr algn="l"/>
            <a:r>
              <a:rPr lang="en-US" dirty="0" smtClean="0"/>
              <a:t>Once handshake is obtained, brute force to obtain the WPA passphrase.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 Environment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85800" y="192405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Hardware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4495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Software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5105400"/>
          <a:ext cx="7391400" cy="1203960"/>
        </p:xfrm>
        <a:graphic>
          <a:graphicData uri="http://schemas.openxmlformats.org/drawingml/2006/table">
            <a:tbl>
              <a:tblPr/>
              <a:tblGrid>
                <a:gridCol w="1676400"/>
                <a:gridCol w="3251200"/>
                <a:gridCol w="2463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b="1" dirty="0"/>
                        <a:t>Software Title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Description</a:t>
                      </a:r>
                      <a:endParaRPr lang="en-US" sz="11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Availability</a:t>
                      </a:r>
                      <a:endParaRPr lang="en-US" sz="11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Backtrack 3 Live CD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Includes the Operating system and all of the tools necessary for WPA decryption.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dirty="0">
                          <a:hlinkClick r:id="rId2"/>
                        </a:rPr>
                        <a:t>http://www.remote-exploit.org/backtrack.html</a:t>
                      </a:r>
                      <a:r>
                        <a:rPr lang="en-US" sz="1100" dirty="0"/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err="1"/>
                        <a:t>Aircrack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The main software suite for WEP/WPA decryption.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>
                          <a:hlinkClick r:id="rId3"/>
                        </a:rPr>
                        <a:t>http://www.aircrack-ng.org/</a:t>
                      </a:r>
                      <a:r>
                        <a:rPr lang="en-US" sz="1100"/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/>
                        <a:t>MadWifi Drivers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Wireless card drivers to enable injection mode.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u="sng" dirty="0">
                          <a:hlinkClick r:id="rId4"/>
                        </a:rPr>
                        <a:t>http://madwifi.org/</a:t>
                      </a:r>
                      <a:endParaRPr lang="en-US" sz="11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4400" y="2438400"/>
          <a:ext cx="7772400" cy="1930400"/>
        </p:xfrm>
        <a:graphic>
          <a:graphicData uri="http://schemas.openxmlformats.org/drawingml/2006/table">
            <a:tbl>
              <a:tblPr/>
              <a:tblGrid>
                <a:gridCol w="2590800"/>
                <a:gridCol w="1600201"/>
                <a:gridCol w="3581399"/>
              </a:tblGrid>
              <a:tr h="203200">
                <a:tc>
                  <a:txBody>
                    <a:bodyPr/>
                    <a:lstStyle/>
                    <a:p>
                      <a:r>
                        <a:rPr lang="en-US" sz="1000" b="1"/>
                        <a:t>Product Type</a:t>
                      </a:r>
                      <a:endParaRPr lang="en-US" sz="100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Model </a:t>
                      </a:r>
                      <a:endParaRPr lang="en-US" sz="100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/>
                        <a:t>Specifications</a:t>
                      </a:r>
                      <a:endParaRPr lang="en-US" sz="100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sz="1000"/>
                        <a:t>Laptop Computer 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Toshiba Portege R500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Microsoft Windows XP SP3 Intel </a:t>
                      </a:r>
                      <a:r>
                        <a:rPr lang="en-US" sz="1000" dirty="0" err="1"/>
                        <a:t>Centrino</a:t>
                      </a:r>
                      <a:r>
                        <a:rPr lang="en-US" sz="1000" dirty="0"/>
                        <a:t> Duo 1.2Ghz.</a:t>
                      </a:r>
                    </a:p>
                    <a:p>
                      <a:r>
                        <a:rPr lang="en-US" sz="1000" dirty="0"/>
                        <a:t>1gb. DDR2 </a:t>
                      </a:r>
                      <a:r>
                        <a:rPr lang="en-US" sz="1000" dirty="0" smtClean="0"/>
                        <a:t>RAM, 160gb </a:t>
                      </a:r>
                      <a:r>
                        <a:rPr lang="en-US" sz="1000" dirty="0"/>
                        <a:t>hard drive</a:t>
                      </a:r>
                    </a:p>
                    <a:p>
                      <a:r>
                        <a:rPr lang="en-US" sz="1000" dirty="0"/>
                        <a:t>Intel 3945ABG Pro/Wireless 802.11g 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000"/>
                        <a:t>Desktop Computer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Custom Build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BackTrack</a:t>
                      </a:r>
                      <a:r>
                        <a:rPr lang="en-US" sz="1000" dirty="0"/>
                        <a:t> 3 Live CD Intel Core 2 Duo 2.2Ghz.</a:t>
                      </a:r>
                    </a:p>
                    <a:p>
                      <a:r>
                        <a:rPr lang="en-US" sz="1000" dirty="0"/>
                        <a:t>2gb. DDR2 </a:t>
                      </a:r>
                      <a:r>
                        <a:rPr lang="en-US" sz="1000" dirty="0" smtClean="0"/>
                        <a:t>RAM, 250gb </a:t>
                      </a:r>
                      <a:r>
                        <a:rPr lang="en-US" sz="1000" dirty="0"/>
                        <a:t>hard drive</a:t>
                      </a:r>
                    </a:p>
                    <a:p>
                      <a:r>
                        <a:rPr lang="en-US" sz="1000" dirty="0"/>
                        <a:t>D-Link 510N 802.11g Wireless Card with Prism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000"/>
                        <a:t>Router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Linksys WRT-310N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Supports 802.11ngb 10/100/1000 MB.</a:t>
                      </a:r>
                    </a:p>
                    <a:p>
                      <a:r>
                        <a:rPr lang="en-US" sz="1000"/>
                        <a:t>Supports WEP, WPA, WPA2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r>
                        <a:rPr lang="en-US" sz="1000"/>
                        <a:t>High Speed Internet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Cogeco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10mbps Download Speed 3 IP Addresses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0"/>
            <a:ext cx="6477000" cy="3352800"/>
          </a:xfrm>
        </p:spPr>
        <p:txBody>
          <a:bodyPr/>
          <a:lstStyle/>
          <a:p>
            <a:pPr algn="l"/>
            <a:r>
              <a:rPr lang="en-US" dirty="0" smtClean="0"/>
              <a:t>Backtrack 3 Live CD </a:t>
            </a:r>
            <a:r>
              <a:rPr lang="en-US" u="sng" dirty="0" smtClean="0">
                <a:hlinkClick r:id="rId2"/>
              </a:rPr>
              <a:t>http://www.remote-exploit.org/backtrack.html</a:t>
            </a:r>
            <a:endParaRPr lang="en-US" u="sng" dirty="0" smtClean="0"/>
          </a:p>
          <a:p>
            <a:pPr lvl="1" algn="l"/>
            <a:r>
              <a:rPr lang="en-US" u="sng" dirty="0" smtClean="0"/>
              <a:t> </a:t>
            </a:r>
            <a:r>
              <a:rPr lang="en-US" dirty="0" smtClean="0"/>
              <a:t>Includes </a:t>
            </a:r>
            <a:r>
              <a:rPr lang="en-US" dirty="0" err="1" smtClean="0"/>
              <a:t>Airecrack-ng</a:t>
            </a:r>
            <a:r>
              <a:rPr lang="en-US" dirty="0" smtClean="0"/>
              <a:t> suite</a:t>
            </a:r>
          </a:p>
          <a:p>
            <a:pPr lvl="1" algn="l"/>
            <a:r>
              <a:rPr lang="en-US" dirty="0" smtClean="0"/>
              <a:t>Includes patched mad-</a:t>
            </a:r>
            <a:r>
              <a:rPr lang="en-US" dirty="0" err="1" smtClean="0"/>
              <a:t>wifi</a:t>
            </a:r>
            <a:r>
              <a:rPr lang="en-US" dirty="0" smtClean="0"/>
              <a:t> drivers</a:t>
            </a:r>
          </a:p>
          <a:p>
            <a:pPr algn="l"/>
            <a:r>
              <a:rPr lang="en-US" dirty="0" smtClean="0"/>
              <a:t>Simply insert the CD and reboot the computer. The Live CD will automatically load the </a:t>
            </a:r>
            <a:r>
              <a:rPr lang="en-US" dirty="0" err="1" smtClean="0"/>
              <a:t>linux</a:t>
            </a:r>
            <a:r>
              <a:rPr lang="en-US" dirty="0" smtClean="0"/>
              <a:t> operating system.</a:t>
            </a:r>
          </a:p>
          <a:p>
            <a:pPr algn="l"/>
            <a:endParaRPr lang="en-US" u="sng" dirty="0" smtClean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Installation &amp; Configuration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 Cases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0040" y="3304054"/>
          <a:ext cx="8595359" cy="2791946"/>
        </p:xfrm>
        <a:graphic>
          <a:graphicData uri="http://schemas.openxmlformats.org/drawingml/2006/table">
            <a:tbl>
              <a:tblPr/>
              <a:tblGrid>
                <a:gridCol w="3794760"/>
                <a:gridCol w="2194064"/>
                <a:gridCol w="2606535"/>
              </a:tblGrid>
              <a:tr h="259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Passphrase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Type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Expected Difficulty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alphabet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Dictionary Term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Easy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4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SUPER­CALI­FRAGI­LISTIC­EXPI­ALI­DOCIOUS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Dictionary Term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Easy-Medium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abcdefghijklmnopqrstuvwxyz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Random Letters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4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Fdlk8932fdssfjq9ruq234sjflkafd20394asldkfj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Random numbers and letters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Unfeasible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Enable Monitor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Mode.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Monitor Mode allows us to use the wireless network card to capture and inject packets as required.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  <a:buFont typeface="Arial" pitchFamily="34" charset="0"/>
              <a:buChar char="•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dirty="0" err="1" smtClean="0"/>
              <a:t>airmon-ng</a:t>
            </a:r>
            <a:r>
              <a:rPr lang="en-US" dirty="0" smtClean="0"/>
              <a:t> stop ath0   </a:t>
            </a:r>
            <a:endParaRPr lang="en-US" sz="2400" dirty="0" smtClean="0"/>
          </a:p>
          <a:p>
            <a:pPr algn="ctr"/>
            <a:r>
              <a:rPr lang="en-US" dirty="0" err="1" smtClean="0"/>
              <a:t>airmon-ng</a:t>
            </a:r>
            <a:r>
              <a:rPr lang="en-US" dirty="0" smtClean="0"/>
              <a:t> start wifi0 9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 Authentication Handshake</a:t>
            </a:r>
            <a:r>
              <a:rPr lang="en-US" kern="0" dirty="0" smtClean="0">
                <a:solidFill>
                  <a:schemeClr val="tx2"/>
                </a:solidFill>
              </a:rPr>
              <a:t> – Enable Capture Mode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  <a:buFont typeface="Arial" pitchFamily="34" charset="0"/>
              <a:buChar char="•"/>
            </a:pPr>
            <a:r>
              <a:rPr lang="en-US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Captures and record the full authentication process.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To capture a handshake a wireless client must authenticate itself with the access point. </a:t>
            </a:r>
            <a:r>
              <a:rPr lang="en-US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dirty="0" err="1" smtClean="0"/>
              <a:t>airodump-ng</a:t>
            </a:r>
            <a:r>
              <a:rPr lang="en-US" dirty="0" smtClean="0"/>
              <a:t> -c 9 --</a:t>
            </a:r>
            <a:r>
              <a:rPr lang="en-US" dirty="0" err="1" smtClean="0"/>
              <a:t>bssid</a:t>
            </a:r>
            <a:r>
              <a:rPr lang="en-US" dirty="0" smtClean="0"/>
              <a:t> 00:22:6B:51:8A:D1 -w </a:t>
            </a:r>
            <a:r>
              <a:rPr lang="en-US" dirty="0" err="1" smtClean="0"/>
              <a:t>psk</a:t>
            </a:r>
            <a:r>
              <a:rPr lang="en-US" dirty="0" smtClean="0"/>
              <a:t> ath0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970" y="4038600"/>
            <a:ext cx="7021830" cy="243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De-Authenticate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Wireless Client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  <a:buFont typeface="Arial" pitchFamily="34" charset="0"/>
              <a:buChar char="•"/>
            </a:pPr>
            <a:r>
              <a:rPr lang="en-US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Optional. </a:t>
            </a: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May speed up the handshake capture process.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Forces client to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reauthenticate</a:t>
            </a:r>
            <a:r>
              <a:rPr lang="en-US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, and repeat the handshake process.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</a:pPr>
            <a:endParaRPr lang="en-US" kern="0" dirty="0" smtClean="0">
              <a:solidFill>
                <a:schemeClr val="tx2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dirty="0" err="1" smtClean="0"/>
              <a:t>aireplay-ng</a:t>
            </a:r>
            <a:r>
              <a:rPr lang="en-US" dirty="0" smtClean="0"/>
              <a:t> -0 1 -a 00:22:6B:51:8A:D1 -c 00:1B:77:C5:B1:5D ath0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Decipher the Pre-Shared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Key (PSK)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  <a:buFont typeface="Arial" pitchFamily="34" charset="0"/>
              <a:buChar char="•"/>
            </a:pPr>
            <a:r>
              <a:rPr lang="en-US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Intent is to determine the passphrase or PSK.</a:t>
            </a:r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  <a:buFont typeface="Arial" pitchFamily="34" charset="0"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a brute force approach with a supplied dictionary</a:t>
            </a:r>
            <a:r>
              <a:rPr lang="en-US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. Tries each term in a dictionary against the handshake procedure in search for a </a:t>
            </a:r>
            <a:r>
              <a:rPr lang="en-US" kern="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succesful</a:t>
            </a:r>
            <a:r>
              <a:rPr lang="en-US" kern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match. If found, our passphrase is obtained.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</a:pPr>
            <a:endParaRPr lang="en-US" kern="0" dirty="0" smtClean="0">
              <a:solidFill>
                <a:schemeClr val="tx2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rgbClr val="5F5F5F"/>
              </a:buClr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dirty="0" err="1" smtClean="0"/>
              <a:t>aircrack-ng</a:t>
            </a:r>
            <a:r>
              <a:rPr lang="en-US" dirty="0" smtClean="0"/>
              <a:t> -w dictionary.lst -b 00:22:6B:51:8A:D1 psk*.cap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Overview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00200" y="1981200"/>
            <a:ext cx="6477000" cy="3352800"/>
          </a:xfrm>
        </p:spPr>
        <p:txBody>
          <a:bodyPr/>
          <a:lstStyle/>
          <a:p>
            <a:pPr algn="l"/>
            <a:r>
              <a:rPr lang="en-US" sz="2200" dirty="0" smtClean="0"/>
              <a:t>Project Scope / Objective</a:t>
            </a:r>
          </a:p>
          <a:p>
            <a:pPr algn="l"/>
            <a:r>
              <a:rPr lang="en-US" sz="2200" dirty="0" smtClean="0"/>
              <a:t>Software, Concepts, &amp; Tools Used</a:t>
            </a:r>
          </a:p>
          <a:p>
            <a:pPr algn="l"/>
            <a:r>
              <a:rPr lang="en-US" sz="2200" dirty="0" smtClean="0"/>
              <a:t>Packet Sniffing</a:t>
            </a:r>
          </a:p>
          <a:p>
            <a:pPr algn="l"/>
            <a:r>
              <a:rPr lang="en-US" sz="2200" dirty="0" smtClean="0"/>
              <a:t>WPA</a:t>
            </a:r>
          </a:p>
          <a:p>
            <a:pPr algn="l"/>
            <a:r>
              <a:rPr lang="en-US" sz="2200" dirty="0" smtClean="0"/>
              <a:t>PGP</a:t>
            </a:r>
          </a:p>
          <a:p>
            <a:pPr algn="l"/>
            <a:r>
              <a:rPr lang="en-US" sz="2200" dirty="0" smtClean="0"/>
              <a:t>Experiment – Packet Sniffing</a:t>
            </a:r>
          </a:p>
          <a:p>
            <a:pPr algn="l"/>
            <a:r>
              <a:rPr lang="en-US" sz="2200" dirty="0" smtClean="0"/>
              <a:t>Experiment – WPA Decryption</a:t>
            </a:r>
          </a:p>
          <a:p>
            <a:pPr algn="l"/>
            <a:r>
              <a:rPr lang="en-US" sz="2200" dirty="0" smtClean="0"/>
              <a:t>Experiment – PGP (E-Mail Encryption)</a:t>
            </a:r>
          </a:p>
          <a:p>
            <a:pPr algn="l"/>
            <a:r>
              <a:rPr lang="en-US" sz="2200" dirty="0" smtClean="0"/>
              <a:t>Observations &amp; Conclusion</a:t>
            </a:r>
          </a:p>
          <a:p>
            <a:pPr algn="l"/>
            <a:r>
              <a:rPr lang="en-US" sz="2200" dirty="0" smtClean="0"/>
              <a:t>Questions</a:t>
            </a:r>
          </a:p>
          <a:p>
            <a:pPr algn="l"/>
            <a:r>
              <a:rPr lang="en-US" sz="2200" dirty="0" smtClean="0"/>
              <a:t>Works Cited</a:t>
            </a:r>
          </a:p>
          <a:p>
            <a:pPr algn="l"/>
            <a:endParaRPr lang="en-US" sz="2200" dirty="0" smtClean="0"/>
          </a:p>
          <a:p>
            <a:endParaRPr lang="en-US" sz="2200" dirty="0" smtClean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7620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66950" y="1066800"/>
          <a:ext cx="9000850" cy="5105400"/>
        </p:xfrm>
        <a:graphic>
          <a:graphicData uri="http://schemas.openxmlformats.org/presentationml/2006/ole">
            <p:oleObj spid="_x0000_s51201" name="Bitmap Image" r:id="rId3" imgW="4819048" imgH="2734057" progId="PBrush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7620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09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04800" y="1219200"/>
          <a:ext cx="8534400" cy="5221705"/>
        </p:xfrm>
        <a:graphic>
          <a:graphicData uri="http://schemas.openxmlformats.org/presentationml/2006/ole">
            <p:oleObj spid="_x0000_s55299" name="Bitmap Image" r:id="rId3" imgW="4439270" imgH="2715004" progId="PBrush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n-US" dirty="0" smtClean="0"/>
              <a:t>Experiment – WPA Decryption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848600" cy="3352800"/>
          </a:xfrm>
        </p:spPr>
        <p:txBody>
          <a:bodyPr/>
          <a:lstStyle/>
          <a:p>
            <a:pPr algn="l"/>
            <a:r>
              <a:rPr lang="en-US" dirty="0" smtClean="0"/>
              <a:t>Using various techniques we were able to capture the full authentication handshake.</a:t>
            </a:r>
          </a:p>
          <a:p>
            <a:pPr algn="l"/>
            <a:r>
              <a:rPr lang="en-US" dirty="0" smtClean="0"/>
              <a:t>Using brute force in conjunction with a simple dictionary against the collected handshake data, we were successful at obtaining the passphrase when a common dictionary word was used as the passphrase. </a:t>
            </a:r>
          </a:p>
          <a:p>
            <a:pPr lvl="1" algn="l"/>
            <a:r>
              <a:rPr lang="en-US" dirty="0" err="1" smtClean="0"/>
              <a:t>Eg</a:t>
            </a:r>
            <a:r>
              <a:rPr lang="en-US" dirty="0" smtClean="0"/>
              <a:t>. ‘alphabet’ and ‘supercalifragilisticexpialidocious’ were easily derived</a:t>
            </a:r>
          </a:p>
          <a:p>
            <a:pPr lvl="1" algn="l"/>
            <a:r>
              <a:rPr lang="en-US" dirty="0" smtClean="0"/>
              <a:t>Random passphrases such as </a:t>
            </a:r>
          </a:p>
          <a:p>
            <a:pPr algn="l"/>
            <a:r>
              <a:rPr lang="en-US" dirty="0" smtClean="0"/>
              <a:t>When a non-dictionary term was used, the brute force attempt failed and we were not able to derive the pass phrase</a:t>
            </a:r>
          </a:p>
          <a:p>
            <a:pPr algn="l"/>
            <a:r>
              <a:rPr lang="en-US" dirty="0" smtClean="0"/>
              <a:t>Thus, WPA can be very secure providing a strong passphrase is chosen.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9220199" cy="895350"/>
          </a:xfrm>
        </p:spPr>
        <p:txBody>
          <a:bodyPr/>
          <a:lstStyle/>
          <a:p>
            <a:r>
              <a:rPr lang="en-US" dirty="0" smtClean="0"/>
              <a:t>Experiment – PGP (E-Mail Encryption)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6477000" cy="3352800"/>
          </a:xfrm>
        </p:spPr>
        <p:txBody>
          <a:bodyPr/>
          <a:lstStyle/>
          <a:p>
            <a:pPr algn="l"/>
            <a:r>
              <a:rPr lang="en-US" dirty="0" smtClean="0"/>
              <a:t>It is easy for an eavesdropper to be able to read the contents of our e-mail message. However, if its contents were encrypted, they would not be able to make sense of the data.</a:t>
            </a:r>
          </a:p>
          <a:p>
            <a:pPr algn="l"/>
            <a:r>
              <a:rPr lang="en-US" dirty="0" smtClean="0"/>
              <a:t>PGP is a technique used to encrypt and decrypt e-mail messages</a:t>
            </a:r>
          </a:p>
          <a:p>
            <a:pPr algn="l"/>
            <a:r>
              <a:rPr lang="en-US" dirty="0" smtClean="0"/>
              <a:t>Our test experiment outlines a method of securing an e-mail message:</a:t>
            </a:r>
          </a:p>
          <a:p>
            <a:pPr lvl="1" algn="l"/>
            <a:r>
              <a:rPr lang="en-US" dirty="0" smtClean="0"/>
              <a:t>The sender obtains the recipients public key.</a:t>
            </a:r>
          </a:p>
          <a:p>
            <a:pPr lvl="1" algn="l"/>
            <a:r>
              <a:rPr lang="en-US" dirty="0" smtClean="0"/>
              <a:t>The sender encrypts it’s e-mail message with the retrieved public key and then sends it out.</a:t>
            </a:r>
          </a:p>
          <a:p>
            <a:pPr lvl="1" algn="l"/>
            <a:r>
              <a:rPr lang="en-US" dirty="0" smtClean="0"/>
              <a:t>The recipient receives the e-mail and uses its private key to decipher the </a:t>
            </a:r>
            <a:r>
              <a:rPr lang="en-US" dirty="0" err="1" smtClean="0"/>
              <a:t>ciphertext</a:t>
            </a:r>
            <a:r>
              <a:rPr lang="en-US" dirty="0" smtClean="0"/>
              <a:t> into plaintext.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Overview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Test Environment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9220199" cy="895350"/>
          </a:xfrm>
        </p:spPr>
        <p:txBody>
          <a:bodyPr/>
          <a:lstStyle/>
          <a:p>
            <a:r>
              <a:rPr lang="en-US" dirty="0" smtClean="0"/>
              <a:t>Experiment – PGP (E-Mail Encryption)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85800" y="192405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Hardware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85800" y="4419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Software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90600" y="2438400"/>
          <a:ext cx="7543797" cy="1980288"/>
        </p:xfrm>
        <a:graphic>
          <a:graphicData uri="http://schemas.openxmlformats.org/drawingml/2006/table">
            <a:tbl>
              <a:tblPr/>
              <a:tblGrid>
                <a:gridCol w="1904998"/>
                <a:gridCol w="2286000"/>
                <a:gridCol w="3352799"/>
              </a:tblGrid>
              <a:tr h="242627">
                <a:tc>
                  <a:txBody>
                    <a:bodyPr/>
                    <a:lstStyle/>
                    <a:p>
                      <a:r>
                        <a:rPr lang="en-US" sz="1200" b="1"/>
                        <a:t>Product Type</a:t>
                      </a:r>
                      <a:endParaRPr lang="en-US" sz="1200"/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Model </a:t>
                      </a:r>
                      <a:endParaRPr lang="en-US" sz="1200"/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Specifications</a:t>
                      </a:r>
                      <a:endParaRPr lang="en-US" sz="1200"/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3616">
                <a:tc>
                  <a:txBody>
                    <a:bodyPr/>
                    <a:lstStyle/>
                    <a:p>
                      <a:r>
                        <a:rPr lang="en-US" sz="1200"/>
                        <a:t>Laptop Computer </a:t>
                      </a:r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Toshiba Portege R500</a:t>
                      </a:r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Microsoft Windows XP SP3 Intel </a:t>
                      </a:r>
                      <a:r>
                        <a:rPr lang="en-US" sz="1200" dirty="0" err="1"/>
                        <a:t>Centrino</a:t>
                      </a:r>
                      <a:r>
                        <a:rPr lang="en-US" sz="1200" dirty="0"/>
                        <a:t> Duo 1.2Ghz.</a:t>
                      </a:r>
                    </a:p>
                    <a:p>
                      <a:r>
                        <a:rPr lang="en-US" sz="1200" dirty="0"/>
                        <a:t>1gb. DDR2 RAM, 160gb hard drive</a:t>
                      </a:r>
                    </a:p>
                    <a:p>
                      <a:r>
                        <a:rPr lang="en-US" sz="1200" dirty="0"/>
                        <a:t>Intel 3945ABG Pro/Wireless 802.11g </a:t>
                      </a:r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200"/>
                        <a:t>Desktop Computer</a:t>
                      </a:r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Custom Build</a:t>
                      </a:r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Microsoft Windows XP Intel Core 2 Duo 2.2Ghz.</a:t>
                      </a:r>
                    </a:p>
                    <a:p>
                      <a:r>
                        <a:rPr lang="en-US" sz="1200"/>
                        <a:t>2gb. DDR2 RAM, 250gb hard drive</a:t>
                      </a:r>
                    </a:p>
                    <a:p>
                      <a:r>
                        <a:rPr lang="en-US" sz="1200"/>
                        <a:t>D-Link 510N 802.11g Wireless Card</a:t>
                      </a:r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/>
                        <a:t>High Speed Internet</a:t>
                      </a:r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Cogeco</a:t>
                      </a:r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10mbps Download Speed 3 IP Addresses</a:t>
                      </a:r>
                    </a:p>
                  </a:txBody>
                  <a:tcPr marL="60657" marR="60657" marT="30328" marB="303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14400" y="4953000"/>
          <a:ext cx="7772400" cy="1645920"/>
        </p:xfrm>
        <a:graphic>
          <a:graphicData uri="http://schemas.openxmlformats.org/drawingml/2006/table">
            <a:tbl>
              <a:tblPr/>
              <a:tblGrid>
                <a:gridCol w="1828800"/>
                <a:gridCol w="3048000"/>
                <a:gridCol w="2895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Software Title</a:t>
                      </a:r>
                      <a:endParaRPr lang="en-US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Description</a:t>
                      </a:r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Availability</a:t>
                      </a:r>
                      <a:endParaRPr lang="en-US" sz="12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Microsoft Windows XP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Operating system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Mozilla Thunderbird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Mail client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hlinkClick r:id="rId2"/>
                        </a:rPr>
                        <a:t>http://www.mozilla.com</a:t>
                      </a:r>
                      <a:r>
                        <a:rPr lang="en-US" sz="1200"/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Enigmail Mail Extension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Mail client add 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hlinkClick r:id="rId3"/>
                        </a:rPr>
                        <a:t>http://enigmail.mozdev.org</a:t>
                      </a:r>
                      <a:r>
                        <a:rPr lang="en-US" sz="1200"/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GNUPG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PGP application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sng">
                          <a:hlinkClick r:id="rId4"/>
                        </a:rPr>
                        <a:t>http://gnupg.org/</a:t>
                      </a:r>
                      <a:r>
                        <a:rPr lang="en-US" sz="1200"/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2 E-mail accounts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Two accounts to act as sender and recipient.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Using </a:t>
                      </a:r>
                      <a:r>
                        <a:rPr lang="en-US" sz="1200" u="sng" dirty="0">
                          <a:hlinkClick r:id="rId5"/>
                        </a:rPr>
                        <a:t>http://godaddy.com</a:t>
                      </a:r>
                      <a:r>
                        <a:rPr lang="en-US" sz="1200" dirty="0"/>
                        <a:t> email accounts.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8153400" cy="3352800"/>
          </a:xfrm>
        </p:spPr>
        <p:txBody>
          <a:bodyPr/>
          <a:lstStyle/>
          <a:p>
            <a:pPr lvl="0" algn="l"/>
            <a:r>
              <a:rPr lang="en-US" dirty="0" smtClean="0"/>
              <a:t>Install Mozilla Thunderbird on a computer running the Windows XP Operating System.</a:t>
            </a:r>
          </a:p>
          <a:p>
            <a:pPr lvl="0" algn="l"/>
            <a:r>
              <a:rPr lang="en-US" dirty="0" smtClean="0"/>
              <a:t>Configure Mozilla Thunderbird with the information for our e-mail account. </a:t>
            </a:r>
          </a:p>
          <a:p>
            <a:pPr lvl="0" algn="l"/>
            <a:r>
              <a:rPr lang="en-US" dirty="0" smtClean="0"/>
              <a:t>Install the </a:t>
            </a:r>
            <a:r>
              <a:rPr lang="en-US" dirty="0" err="1" smtClean="0"/>
              <a:t>Enigmail</a:t>
            </a:r>
            <a:r>
              <a:rPr lang="en-US" dirty="0" smtClean="0"/>
              <a:t> extension into Mozilla Thunderbird.</a:t>
            </a:r>
          </a:p>
          <a:p>
            <a:pPr lvl="0" algn="l"/>
            <a:r>
              <a:rPr lang="en-US" dirty="0" smtClean="0"/>
              <a:t>Install GNUPG and configure </a:t>
            </a:r>
            <a:r>
              <a:rPr lang="en-US" dirty="0" err="1" smtClean="0"/>
              <a:t>Enigmail</a:t>
            </a:r>
            <a:r>
              <a:rPr lang="en-US" dirty="0" smtClean="0"/>
              <a:t> to find the GNUPG installation files.</a:t>
            </a:r>
          </a:p>
          <a:p>
            <a:pPr algn="l"/>
            <a:r>
              <a:rPr lang="en-US" dirty="0" smtClean="0"/>
              <a:t>Use </a:t>
            </a:r>
            <a:r>
              <a:rPr lang="en-US" dirty="0" err="1" smtClean="0"/>
              <a:t>Enigmail</a:t>
            </a:r>
            <a:r>
              <a:rPr lang="en-US" dirty="0" smtClean="0"/>
              <a:t> to generate your public and private keys. This is accomplished by entering a passphrase, and selecting the ‘Generate Key’ button. (screenshot on next page)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76200" y="762000"/>
            <a:ext cx="922019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– PGP (E-Mail Encryption)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1336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Installation &amp; Configuration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76200" y="762000"/>
            <a:ext cx="922019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– PGP (E-Mail Encryption)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1336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Installation &amp; Configuration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67000"/>
            <a:ext cx="6084387" cy="39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76200" y="762000"/>
            <a:ext cx="922019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– PGP (E-Mail Encryption)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19812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0"/>
            <a:ext cx="5181600" cy="357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24384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chemeClr val="tx2"/>
                </a:solidFill>
                <a:latin typeface="+mn-lt"/>
                <a:cs typeface="+mn-cs"/>
              </a:rPr>
              <a:t>The recipient must publish their public key. (E-mail, </a:t>
            </a:r>
            <a:r>
              <a:rPr lang="en-US" kern="0" dirty="0" err="1" smtClean="0">
                <a:solidFill>
                  <a:schemeClr val="tx2"/>
                </a:solidFill>
                <a:latin typeface="+mn-lt"/>
                <a:cs typeface="+mn-cs"/>
              </a:rPr>
              <a:t>Keyserver</a:t>
            </a:r>
            <a:r>
              <a:rPr lang="en-US" kern="0" dirty="0" smtClean="0">
                <a:solidFill>
                  <a:schemeClr val="tx2"/>
                </a:solidFill>
                <a:latin typeface="+mn-lt"/>
                <a:cs typeface="+mn-cs"/>
              </a:rPr>
              <a:t>, Verbal)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sender must obtain the recipients public key.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9144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76200" y="228600"/>
            <a:ext cx="922019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– PGP (E-Mail Encryption)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14478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Sender may then proceed to sending an encrypted e-mail.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The sender composes an e-mail as they would normally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To enable e-mail encryption feature, they would simply select the ‘encryption key’ icon located on the bottom right of the compose e-mail window. 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4829200" cy="36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5240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4495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76200" y="838200"/>
            <a:ext cx="922019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– PGP (E-Mail Encryption)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5800" y="2286000"/>
            <a:ext cx="601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Trial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30480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The recipient receives the e-mail as </a:t>
            </a:r>
            <a:b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encrypted text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A random jumble of characters.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162425" cy="473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 / Objective</a:t>
            </a:r>
            <a:endParaRPr lang="en-US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 lvl="1" algn="l">
              <a:buFontTx/>
              <a:buChar char="•"/>
            </a:pPr>
            <a:r>
              <a:rPr lang="en-US" sz="2200" dirty="0" smtClean="0"/>
              <a:t>Demonstrate how vulnerable and insecure an individuals  e-mail messages are.</a:t>
            </a:r>
          </a:p>
          <a:p>
            <a:pPr lvl="2" algn="l">
              <a:buFontTx/>
              <a:buChar char="•"/>
            </a:pPr>
            <a:r>
              <a:rPr lang="en-US" sz="2200" dirty="0" smtClean="0"/>
              <a:t>Create an experiment where we simulate how we are able to  gain unlawful access to a network </a:t>
            </a:r>
          </a:p>
          <a:p>
            <a:pPr lvl="2" algn="l">
              <a:buFontTx/>
              <a:buChar char="•"/>
            </a:pPr>
            <a:r>
              <a:rPr lang="en-US" sz="2200" dirty="0" smtClean="0"/>
              <a:t>Create an experiment where we simulate how we may then go about reading a network users e-mail messages. </a:t>
            </a:r>
            <a:endParaRPr lang="en-US" sz="2200" dirty="0"/>
          </a:p>
          <a:p>
            <a:pPr lvl="1" algn="l">
              <a:buFontTx/>
              <a:buNone/>
            </a:pPr>
            <a:endParaRPr lang="en-US" sz="2200" dirty="0"/>
          </a:p>
          <a:p>
            <a:pPr lvl="1" algn="l">
              <a:buFontTx/>
              <a:buChar char="•"/>
            </a:pPr>
            <a:r>
              <a:rPr lang="en-US" sz="2200" dirty="0" smtClean="0"/>
              <a:t>Demonstrate how a user may guard against e-mail  privacy invasion.</a:t>
            </a:r>
          </a:p>
          <a:p>
            <a:pPr lvl="2" algn="l">
              <a:buFontTx/>
              <a:buChar char="•"/>
            </a:pPr>
            <a:r>
              <a:rPr lang="en-US" sz="2200" dirty="0" smtClean="0"/>
              <a:t>Create an experiment where we simulate how to protect ourselves against eavesdroppers through the use of cryptography.</a:t>
            </a:r>
            <a:endParaRPr lang="en-US" sz="2200" dirty="0"/>
          </a:p>
          <a:p>
            <a:pPr lvl="1" algn="l">
              <a:buFontTx/>
              <a:buChar char="•"/>
            </a:pPr>
            <a:endParaRPr lang="en-US" sz="2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6477000" cy="3352800"/>
          </a:xfrm>
        </p:spPr>
        <p:txBody>
          <a:bodyPr/>
          <a:lstStyle/>
          <a:p>
            <a:pPr algn="l"/>
            <a:r>
              <a:rPr lang="en-US" dirty="0" smtClean="0"/>
              <a:t>The results demonstrated that the sender was able to: </a:t>
            </a:r>
          </a:p>
          <a:p>
            <a:pPr lvl="1" algn="l"/>
            <a:r>
              <a:rPr lang="en-US" dirty="0" smtClean="0"/>
              <a:t>retrieve the recipient’s public key, </a:t>
            </a:r>
          </a:p>
          <a:p>
            <a:pPr lvl="1" algn="l"/>
            <a:r>
              <a:rPr lang="en-US" dirty="0" smtClean="0"/>
              <a:t>encrypt the e-mail, </a:t>
            </a:r>
          </a:p>
          <a:p>
            <a:pPr lvl="1" algn="l"/>
            <a:r>
              <a:rPr lang="en-US" dirty="0" smtClean="0"/>
              <a:t>send it out for delivery. </a:t>
            </a:r>
          </a:p>
          <a:p>
            <a:pPr algn="l"/>
            <a:r>
              <a:rPr lang="en-US" dirty="0" smtClean="0"/>
              <a:t>The recipient successfully received the e-mail and </a:t>
            </a:r>
            <a:r>
              <a:rPr lang="en-US" dirty="0" err="1" smtClean="0"/>
              <a:t>decreypted</a:t>
            </a:r>
            <a:r>
              <a:rPr lang="en-US" dirty="0" smtClean="0"/>
              <a:t> it using there private key and the session key embedded in the encrypted message.</a:t>
            </a:r>
          </a:p>
          <a:p>
            <a:pPr algn="l"/>
            <a:r>
              <a:rPr lang="en-US" dirty="0" smtClean="0"/>
              <a:t>Overall, a highly successful trial  that ensured the security and privacy of our e-mails.</a:t>
            </a:r>
          </a:p>
          <a:p>
            <a:pPr algn="l"/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3886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" y="762000"/>
            <a:ext cx="9220199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 – PGP (E-Mail Encryption)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r>
              <a:rPr lang="en-US" dirty="0" smtClean="0"/>
              <a:t>Observations &amp; Conclusion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343150"/>
            <a:ext cx="7010400" cy="4114800"/>
          </a:xfrm>
        </p:spPr>
        <p:txBody>
          <a:bodyPr/>
          <a:lstStyle/>
          <a:p>
            <a:pPr marL="114300" lvl="1" indent="0" algn="l"/>
            <a:r>
              <a:rPr lang="en-US" sz="1900" dirty="0" smtClean="0"/>
              <a:t>Successful experiment of obtaining WPA passphrase and accessing a restricted network.</a:t>
            </a:r>
          </a:p>
          <a:p>
            <a:pPr marL="114300" lvl="1" indent="0" algn="l"/>
            <a:r>
              <a:rPr lang="en-US" sz="1900" dirty="0" smtClean="0"/>
              <a:t>Successful experiment of packet sniffing where we captured the packets of an outgoing e-mail and inspected it to read the e-mail message.</a:t>
            </a:r>
          </a:p>
          <a:p>
            <a:pPr marL="114300" lvl="1" indent="0" algn="l"/>
            <a:r>
              <a:rPr lang="en-US" sz="1900" dirty="0" smtClean="0"/>
              <a:t>Above demonstration shows how insecure e-mail messages can be.</a:t>
            </a:r>
          </a:p>
          <a:p>
            <a:pPr marL="114300" lvl="1" indent="0" algn="l"/>
            <a:r>
              <a:rPr lang="en-US" sz="1900" dirty="0" smtClean="0"/>
              <a:t>Successfully displayed a method of encrypting and decrypting e-mail messages to ensure privacy.</a:t>
            </a:r>
          </a:p>
          <a:p>
            <a:pPr marL="114300" lvl="1" indent="0" algn="l"/>
            <a:r>
              <a:rPr lang="en-US" sz="1900" dirty="0" smtClean="0"/>
              <a:t>Overall, e-mails are insecure and cryptography is an easy-to-use measure to ensure privacy.</a:t>
            </a:r>
            <a:endParaRPr lang="en-US" sz="1900" dirty="0"/>
          </a:p>
        </p:txBody>
      </p:sp>
    </p:spTree>
  </p:cSld>
  <p:clrMapOvr>
    <a:masterClrMapping/>
  </p:clrMapOvr>
  <p:transition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r>
              <a:rPr lang="en-US" dirty="0" smtClean="0"/>
              <a:t>Any Questions?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048000"/>
            <a:ext cx="7010400" cy="3409950"/>
          </a:xfrm>
        </p:spPr>
        <p:txBody>
          <a:bodyPr/>
          <a:lstStyle/>
          <a:p>
            <a:pPr marL="114300" lvl="1" indent="0">
              <a:buFont typeface="Wingdings" pitchFamily="2" charset="2"/>
              <a:buNone/>
            </a:pPr>
            <a:r>
              <a:rPr lang="en-US" sz="2200" dirty="0" smtClean="0"/>
              <a:t>Are there any questions, comments or feedback regarding this presentation?</a:t>
            </a:r>
            <a:endParaRPr lang="en-US" sz="2200" dirty="0"/>
          </a:p>
        </p:txBody>
      </p:sp>
    </p:spTree>
  </p:cSld>
  <p:clrMapOvr>
    <a:masterClrMapping/>
  </p:clrMapOvr>
  <p:transition>
    <p:check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r>
              <a:rPr lang="en-US"/>
              <a:t>Works Cited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algn="l"/>
            <a:r>
              <a:rPr lang="en-US" i="1" dirty="0" smtClean="0"/>
              <a:t>The GNU Privacy Guard - GnuPG.org</a:t>
            </a:r>
            <a:r>
              <a:rPr lang="en-US" dirty="0" smtClean="0"/>
              <a:t>. Web. &lt;</a:t>
            </a:r>
            <a:r>
              <a:rPr lang="en-US" dirty="0" smtClean="0">
                <a:hlinkClick r:id="rId2"/>
              </a:rPr>
              <a:t>http://www.gnupg.org/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</a:t>
            </a:r>
            <a:r>
              <a:rPr lang="en-US" dirty="0" err="1" smtClean="0"/>
              <a:t>Enigmail</a:t>
            </a:r>
            <a:r>
              <a:rPr lang="en-US" dirty="0" smtClean="0"/>
              <a:t>: Download </a:t>
            </a:r>
            <a:r>
              <a:rPr lang="en-US" dirty="0" err="1" smtClean="0"/>
              <a:t>Enigmail</a:t>
            </a:r>
            <a:r>
              <a:rPr lang="en-US" dirty="0" smtClean="0"/>
              <a:t>." </a:t>
            </a:r>
            <a:r>
              <a:rPr lang="en-US" i="1" dirty="0" err="1" smtClean="0"/>
              <a:t>Enigmail</a:t>
            </a:r>
            <a:r>
              <a:rPr lang="en-US" i="1" dirty="0" smtClean="0"/>
              <a:t>: A simple interface for </a:t>
            </a:r>
            <a:r>
              <a:rPr lang="en-US" i="1" dirty="0" err="1" smtClean="0"/>
              <a:t>OpenPGP</a:t>
            </a:r>
            <a:r>
              <a:rPr lang="en-US" i="1" dirty="0" smtClean="0"/>
              <a:t> email security</a:t>
            </a:r>
            <a:r>
              <a:rPr lang="en-US" dirty="0" smtClean="0"/>
              <a:t>. Web. &lt;</a:t>
            </a:r>
            <a:r>
              <a:rPr lang="en-US" dirty="0" smtClean="0">
                <a:hlinkClick r:id="rId3"/>
              </a:rPr>
              <a:t>http://enigmail.mozdev.org/download/index.php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"How to encrypt your email - Downloads - </a:t>
            </a:r>
            <a:r>
              <a:rPr lang="en-US" dirty="0" err="1" smtClean="0"/>
              <a:t>Lifehacker</a:t>
            </a:r>
            <a:r>
              <a:rPr lang="en-US" dirty="0" smtClean="0"/>
              <a:t>." </a:t>
            </a:r>
            <a:r>
              <a:rPr lang="en-US" i="1" dirty="0" err="1" smtClean="0"/>
              <a:t>Lifehacker</a:t>
            </a:r>
            <a:r>
              <a:rPr lang="en-US" i="1" dirty="0" smtClean="0"/>
              <a:t>, tips and downloads for getting things done</a:t>
            </a:r>
            <a:r>
              <a:rPr lang="en-US" dirty="0" smtClean="0"/>
              <a:t>. Web. &lt;</a:t>
            </a:r>
            <a:r>
              <a:rPr lang="en-US" dirty="0" smtClean="0">
                <a:hlinkClick r:id="rId4"/>
              </a:rPr>
              <a:t>http://lifehacker.com/180878/how-to-encrypt-your-email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"Overview of PGP." </a:t>
            </a:r>
            <a:r>
              <a:rPr lang="en-US" i="1" dirty="0" smtClean="0"/>
              <a:t>The International PGP Home Page</a:t>
            </a:r>
            <a:r>
              <a:rPr lang="en-US" dirty="0" smtClean="0"/>
              <a:t>. Web. &lt;</a:t>
            </a:r>
            <a:r>
              <a:rPr lang="en-US" dirty="0" smtClean="0">
                <a:hlinkClick r:id="rId5"/>
              </a:rPr>
              <a:t>http://www.pgpi.org/doc/overview/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"The </a:t>
            </a:r>
            <a:r>
              <a:rPr lang="en-US" dirty="0" err="1" smtClean="0"/>
              <a:t>comp.security.pgp</a:t>
            </a:r>
            <a:r>
              <a:rPr lang="en-US" dirty="0" smtClean="0"/>
              <a:t> FAQ." </a:t>
            </a:r>
            <a:r>
              <a:rPr lang="en-US" i="1" dirty="0" smtClean="0"/>
              <a:t>Top Level page for </a:t>
            </a:r>
            <a:r>
              <a:rPr lang="en-US" i="1" dirty="0" smtClean="0">
                <a:hlinkClick r:id="rId6"/>
              </a:rPr>
              <a:t>www.pgp.net</a:t>
            </a:r>
            <a:r>
              <a:rPr lang="en-US" i="1" dirty="0" smtClean="0"/>
              <a:t> at </a:t>
            </a:r>
            <a:r>
              <a:rPr lang="en-US" i="1" dirty="0" smtClean="0">
                <a:hlinkClick r:id="rId7"/>
              </a:rPr>
              <a:t>cam.ac.uk.pgp.net</a:t>
            </a:r>
            <a:r>
              <a:rPr lang="en-US" i="1" dirty="0" smtClean="0"/>
              <a:t> [08040909]</a:t>
            </a:r>
            <a:r>
              <a:rPr lang="en-US" dirty="0" smtClean="0"/>
              <a:t>. Web. &lt;</a:t>
            </a:r>
            <a:r>
              <a:rPr lang="en-US" dirty="0" smtClean="0">
                <a:hlinkClick r:id="rId8"/>
              </a:rPr>
              <a:t>http://www.pgp.net/pgpnet/pgp-faq/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"Pretty Good Privacy." </a:t>
            </a:r>
            <a:r>
              <a:rPr lang="en-US" i="1" dirty="0" smtClean="0">
                <a:hlinkClick r:id="rId9"/>
              </a:rPr>
              <a:t>WWW.GAMERS.ORG</a:t>
            </a:r>
            <a:r>
              <a:rPr lang="en-US" dirty="0" smtClean="0"/>
              <a:t>. Web. &lt;</a:t>
            </a:r>
            <a:r>
              <a:rPr lang="en-US" dirty="0" smtClean="0">
                <a:hlinkClick r:id="rId10"/>
              </a:rPr>
              <a:t>http://www.gamers.org/~tony/pgp.html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"How PGP works." </a:t>
            </a:r>
            <a:r>
              <a:rPr lang="en-US" i="1" dirty="0" smtClean="0"/>
              <a:t>The International PGP Home Page</a:t>
            </a:r>
            <a:r>
              <a:rPr lang="en-US" dirty="0" smtClean="0"/>
              <a:t>. Web. &lt;</a:t>
            </a:r>
            <a:r>
              <a:rPr lang="en-US" dirty="0" smtClean="0">
                <a:hlinkClick r:id="rId11"/>
              </a:rPr>
              <a:t>http://www.pgpi.org/doc/pgpintro/#p1</a:t>
            </a:r>
            <a:r>
              <a:rPr lang="en-US" dirty="0" smtClean="0"/>
              <a:t>&gt;.</a:t>
            </a:r>
            <a:endParaRPr lang="en-US" dirty="0"/>
          </a:p>
        </p:txBody>
      </p:sp>
    </p:spTree>
  </p:cSld>
  <p:clrMapOvr>
    <a:masterClrMapping/>
  </p:clrMapOvr>
  <p:transition>
    <p:check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r>
              <a:rPr lang="en-US" dirty="0"/>
              <a:t>Works </a:t>
            </a:r>
            <a:r>
              <a:rPr lang="en-US" dirty="0" smtClean="0"/>
              <a:t>Cited Continued</a:t>
            </a: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"What is WPA security?" </a:t>
            </a:r>
            <a:r>
              <a:rPr lang="en-US" i="1" dirty="0" err="1" smtClean="0"/>
              <a:t>Belkin</a:t>
            </a:r>
            <a:r>
              <a:rPr lang="en-US" i="1" dirty="0" smtClean="0"/>
              <a:t> : WPA</a:t>
            </a:r>
            <a:r>
              <a:rPr lang="en-US" dirty="0" smtClean="0"/>
              <a:t>. Web. &lt;</a:t>
            </a:r>
            <a:r>
              <a:rPr lang="en-US" dirty="0" smtClean="0">
                <a:hlinkClick r:id="rId2"/>
              </a:rPr>
              <a:t>http://en-us-support.belkin.com/app/answers/detail/a_id/34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"WPA Wireless Security for Home Networks." </a:t>
            </a:r>
            <a:r>
              <a:rPr lang="en-US" i="1" dirty="0" smtClean="0"/>
              <a:t>Microsoft Corporation</a:t>
            </a:r>
            <a:r>
              <a:rPr lang="en-US" dirty="0" smtClean="0"/>
              <a:t>. Web. &lt;</a:t>
            </a:r>
            <a:r>
              <a:rPr lang="en-US" dirty="0" smtClean="0">
                <a:hlinkClick r:id="rId3"/>
              </a:rPr>
              <a:t>http://www.microsoft.com/windowsxp/using/networking/expert/bowman_03july28.mspx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</a:t>
            </a:r>
            <a:r>
              <a:rPr lang="en-US" dirty="0" err="1" smtClean="0"/>
              <a:t>Cracking_wpa</a:t>
            </a:r>
            <a:r>
              <a:rPr lang="en-US" dirty="0" smtClean="0"/>
              <a:t>." </a:t>
            </a:r>
            <a:r>
              <a:rPr lang="en-US" i="1" dirty="0" err="1" smtClean="0"/>
              <a:t>Aircrack-ng</a:t>
            </a:r>
            <a:r>
              <a:rPr lang="en-US" dirty="0" smtClean="0"/>
              <a:t>. Web. &lt;</a:t>
            </a:r>
            <a:r>
              <a:rPr lang="en-US" dirty="0" smtClean="0">
                <a:hlinkClick r:id="rId4"/>
              </a:rPr>
              <a:t>http://aircrack-ng.org/doku.php?id=cracking_wpa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</a:t>
            </a:r>
            <a:r>
              <a:rPr lang="en-US" dirty="0" err="1" smtClean="0"/>
              <a:t>Openwall</a:t>
            </a:r>
            <a:r>
              <a:rPr lang="en-US" dirty="0" smtClean="0"/>
              <a:t> wordlists collection for password recovery, password cracking, and password strength checking." </a:t>
            </a:r>
            <a:r>
              <a:rPr lang="en-US" i="1" dirty="0" err="1" smtClean="0"/>
              <a:t>Openwall</a:t>
            </a:r>
            <a:r>
              <a:rPr lang="en-US" i="1" dirty="0" smtClean="0"/>
              <a:t> Project - Information Security software for open environments</a:t>
            </a:r>
            <a:r>
              <a:rPr lang="en-US" dirty="0" smtClean="0"/>
              <a:t>. Web. &lt;</a:t>
            </a:r>
            <a:r>
              <a:rPr lang="en-US" dirty="0" smtClean="0">
                <a:hlinkClick r:id="rId5"/>
              </a:rPr>
              <a:t>http://www.openwall.com/wordlists/</a:t>
            </a:r>
            <a:r>
              <a:rPr lang="en-US" dirty="0" smtClean="0"/>
              <a:t>&gt;.</a:t>
            </a:r>
          </a:p>
          <a:p>
            <a:pPr algn="l"/>
            <a:r>
              <a:rPr lang="en-US" dirty="0" smtClean="0"/>
              <a:t>"Packet Sniffing - Part 1 (wiretaps, protocol decoding and surveillance)." </a:t>
            </a:r>
            <a:r>
              <a:rPr lang="en-US" i="1" dirty="0" err="1" smtClean="0"/>
              <a:t>SuraSoft</a:t>
            </a:r>
            <a:r>
              <a:rPr lang="en-US" i="1" dirty="0" smtClean="0"/>
              <a:t> - Keeping your computer safe! </a:t>
            </a:r>
            <a:r>
              <a:rPr lang="en-US" i="1" dirty="0" err="1" smtClean="0"/>
              <a:t>AntiSpyware</a:t>
            </a:r>
            <a:r>
              <a:rPr lang="en-US" i="1" dirty="0" smtClean="0"/>
              <a:t> &amp; Security Information</a:t>
            </a:r>
            <a:r>
              <a:rPr lang="en-US" dirty="0" smtClean="0"/>
              <a:t>. Web. &lt;</a:t>
            </a:r>
            <a:r>
              <a:rPr lang="en-US" dirty="0" smtClean="0">
                <a:hlinkClick r:id="rId6"/>
              </a:rPr>
              <a:t>http://www.surasoft.com/articles/packetsniffing.php</a:t>
            </a:r>
            <a:r>
              <a:rPr lang="en-US" dirty="0" smtClean="0"/>
              <a:t>&gt;.</a:t>
            </a:r>
          </a:p>
          <a:p>
            <a:pPr algn="l"/>
            <a:r>
              <a:rPr lang="en-US" i="1" dirty="0" smtClean="0">
                <a:hlinkClick r:id="rId7"/>
              </a:rPr>
              <a:t>FrontPage - The </a:t>
            </a:r>
            <a:r>
              <a:rPr lang="en-US" i="1" dirty="0" err="1" smtClean="0">
                <a:hlinkClick r:id="rId7"/>
              </a:rPr>
              <a:t>Wireshark</a:t>
            </a:r>
            <a:r>
              <a:rPr lang="en-US" i="1" dirty="0" smtClean="0">
                <a:hlinkClick r:id="rId7"/>
              </a:rPr>
              <a:t> Wiki</a:t>
            </a:r>
            <a:r>
              <a:rPr lang="en-US" dirty="0" smtClean="0">
                <a:hlinkClick r:id="rId7"/>
              </a:rPr>
              <a:t>. Web. &lt;http://wiki.wireshark.org&gt;.</a:t>
            </a:r>
            <a:endParaRPr lang="en-US" dirty="0" smtClean="0"/>
          </a:p>
          <a:p>
            <a:pPr algn="l"/>
            <a:endParaRPr lang="en-US" dirty="0" smtClean="0"/>
          </a:p>
          <a:p>
            <a:pPr algn="l">
              <a:buNone/>
            </a:pPr>
            <a:endParaRPr lang="en-US" dirty="0"/>
          </a:p>
        </p:txBody>
      </p:sp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819150"/>
            <a:ext cx="8458200" cy="990600"/>
          </a:xfrm>
        </p:spPr>
        <p:txBody>
          <a:bodyPr/>
          <a:lstStyle/>
          <a:p>
            <a:r>
              <a:rPr lang="en-US" dirty="0" smtClean="0"/>
              <a:t>Concepts</a:t>
            </a:r>
            <a:r>
              <a:rPr lang="en-US" dirty="0" smtClean="0"/>
              <a:t>, &amp; Tools </a:t>
            </a:r>
            <a:r>
              <a:rPr lang="en-US" dirty="0" smtClean="0"/>
              <a:t>Applied</a:t>
            </a:r>
            <a:endParaRPr lang="en-US" dirty="0" smtClean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00200" y="2362200"/>
            <a:ext cx="6096000" cy="4267200"/>
          </a:xfrm>
        </p:spPr>
        <p:txBody>
          <a:bodyPr/>
          <a:lstStyle/>
          <a:p>
            <a:pPr algn="l"/>
            <a:r>
              <a:rPr lang="en-US" sz="2200" dirty="0" smtClean="0"/>
              <a:t>Packet Sniffing</a:t>
            </a:r>
          </a:p>
          <a:p>
            <a:pPr algn="l"/>
            <a:r>
              <a:rPr lang="en-US" sz="2200" dirty="0" smtClean="0"/>
              <a:t>WPA (Wi-Fi Protected Access)</a:t>
            </a:r>
          </a:p>
          <a:p>
            <a:pPr algn="l"/>
            <a:r>
              <a:rPr lang="en-US" sz="2200" dirty="0" smtClean="0"/>
              <a:t>Cryptography</a:t>
            </a:r>
          </a:p>
          <a:p>
            <a:pPr lvl="1" algn="l"/>
            <a:r>
              <a:rPr lang="en-US" sz="2200" dirty="0" smtClean="0"/>
              <a:t>Encrypt &amp; Decryption</a:t>
            </a:r>
          </a:p>
          <a:p>
            <a:pPr algn="l"/>
            <a:r>
              <a:rPr lang="en-US" sz="2200" dirty="0" smtClean="0"/>
              <a:t>PGP (Pretty good Privacy)</a:t>
            </a:r>
          </a:p>
        </p:txBody>
      </p:sp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en-US" dirty="0" smtClean="0"/>
              <a:t>Packet Sniffing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7526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Packet Sniffing?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66800" y="27432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data is transmitted over the internet, it is divided into small chunks known as packets.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receiver will re-assemble these packets into readable information.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packet sniffer can gather copies of the incoming and outgoing packets for the network it is eavesdropping on. 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packet sniffer is capable of analyzing these packets and seeing the information that the packet may contain.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packet sniffer may be considered as a wire-tap device.  It is a tool that can eaves drop on network traffic.</a:t>
            </a:r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Packet Sniffing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Packet Sniffing Works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14400" y="2438400"/>
            <a:ext cx="769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The computer running the packet sniffing software is required to be connected to the local area network you wish to eavesdrop on. 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 sniffing in its simplest environment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 best when its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associated computer is connected through a hub. </a:t>
            </a:r>
            <a:endParaRPr lang="en-US" sz="2200" kern="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connected through a hub but a switch, </a:t>
            </a:r>
            <a:r>
              <a:rPr lang="en-US" sz="2200" kern="0" dirty="0" err="1" smtClean="0">
                <a:solidFill>
                  <a:schemeClr val="tx2"/>
                </a:solidFill>
                <a:latin typeface="+mn-lt"/>
                <a:cs typeface="+mn-cs"/>
              </a:rPr>
              <a:t>additionaly</a:t>
            </a: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 steps are needed to be performed to track the switch into behaving as a hub.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Packet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sniffing simply acts as a probing device that captures data on the same network.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Although it is required to be on the same LAN, there are ways to work within that limitation.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r>
              <a:rPr lang="en-US" dirty="0" smtClean="0"/>
              <a:t>WPA (Wi-Fi Protected Access)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WPA?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14400" y="2362200"/>
            <a:ext cx="769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   Developed by the Wi-Fi Alliance</a:t>
            </a:r>
          </a:p>
          <a:p>
            <a:pPr marL="525463" lvl="1" indent="-3175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Addresses weaknesses of WEP 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Each packet encrypted with a different code (key)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Keys constantly change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Pre-Shared Key (PSK) generated based on a pass phrase.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Clients use PSK or Passphrase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76300"/>
            <a:ext cx="9144000" cy="914400"/>
          </a:xfrm>
        </p:spPr>
        <p:txBody>
          <a:bodyPr/>
          <a:lstStyle/>
          <a:p>
            <a:r>
              <a:rPr lang="en-US" dirty="0" smtClean="0"/>
              <a:t>WPA (Wi-Fi Protected Access)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14478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WPA works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14400" y="2362200"/>
            <a:ext cx="769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   Resolves weak packet headers and ensures integrity of packets passed through the Message Integrity Check (MIC).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An algorithm TKIP (Temporal Key Integrity Protocol) generates a PSK for each individual packet.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Consumer mode known as WPA-PSK. Keys generated automatically and changed frequently (re-keying).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Periodic authentication is forced.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Re-keying ensures key is very secure.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200" kern="0" dirty="0" smtClean="0">
                <a:solidFill>
                  <a:schemeClr val="tx2"/>
                </a:solidFill>
                <a:latin typeface="+mn-lt"/>
                <a:cs typeface="+mn-cs"/>
              </a:rPr>
              <a:t>TKIP handles re-keying and authentication after initial shared secret is entered on the wireless device.</a:t>
            </a:r>
          </a:p>
          <a:p>
            <a:pPr marL="68263" marR="0" lvl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Presentation for science fair project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science fair project</Template>
  <TotalTime>434</TotalTime>
  <Words>2703</Words>
  <Application>Microsoft Office PowerPoint</Application>
  <PresentationFormat>On-screen Show (4:3)</PresentationFormat>
  <Paragraphs>392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Presentation for science fair project</vt:lpstr>
      <vt:lpstr>Bitmap Image</vt:lpstr>
      <vt:lpstr>E-Mail Capturing &amp; E-mail Encryption</vt:lpstr>
      <vt:lpstr>Statement of the Problem </vt:lpstr>
      <vt:lpstr>Project Overview</vt:lpstr>
      <vt:lpstr>Project Scope / Objective</vt:lpstr>
      <vt:lpstr>Concepts, &amp; Tools Applied</vt:lpstr>
      <vt:lpstr>Packet Sniffing</vt:lpstr>
      <vt:lpstr>Slide 7</vt:lpstr>
      <vt:lpstr>WPA (Wi-Fi Protected Access)</vt:lpstr>
      <vt:lpstr>WPA (Wi-Fi Protected Access)</vt:lpstr>
      <vt:lpstr>Slide 10</vt:lpstr>
      <vt:lpstr>Slide 11</vt:lpstr>
      <vt:lpstr>Experiments</vt:lpstr>
      <vt:lpstr>Experiment – Packet Sniffing</vt:lpstr>
      <vt:lpstr>Experiment – Packet Sniffing</vt:lpstr>
      <vt:lpstr>Experiment – Packet Sniffing</vt:lpstr>
      <vt:lpstr>Experiment – Packet Sniffing</vt:lpstr>
      <vt:lpstr>Experiment – Packet Sniffing</vt:lpstr>
      <vt:lpstr>Experiment – Packet Sniffing</vt:lpstr>
      <vt:lpstr>Experiment – Packet Sniffing</vt:lpstr>
      <vt:lpstr>Experiment – Packet Sniffing</vt:lpstr>
      <vt:lpstr>Experiment – Packet Sniffing</vt:lpstr>
      <vt:lpstr>Experiment – WPA Decryption</vt:lpstr>
      <vt:lpstr>Experiment – WPA Decryption</vt:lpstr>
      <vt:lpstr>Experiment – WPA Decryption</vt:lpstr>
      <vt:lpstr>Experiment – WPA Decryption</vt:lpstr>
      <vt:lpstr>Experiment – WPA Decryption</vt:lpstr>
      <vt:lpstr>Experiment – WPA Decryption</vt:lpstr>
      <vt:lpstr>Experiment – WPA Decryption</vt:lpstr>
      <vt:lpstr>Experiment – WPA Decryption</vt:lpstr>
      <vt:lpstr>Experiment – WPA Decryption</vt:lpstr>
      <vt:lpstr>Experiment – WPA Decryption</vt:lpstr>
      <vt:lpstr>Experiment – WPA Decryption</vt:lpstr>
      <vt:lpstr>Experiment – PGP (E-Mail Encryption)</vt:lpstr>
      <vt:lpstr>Experiment – PGP (E-Mail Encryption)</vt:lpstr>
      <vt:lpstr>Slide 35</vt:lpstr>
      <vt:lpstr>Slide 36</vt:lpstr>
      <vt:lpstr>Slide 37</vt:lpstr>
      <vt:lpstr>Slide 38</vt:lpstr>
      <vt:lpstr>Slide 39</vt:lpstr>
      <vt:lpstr>Slide 40</vt:lpstr>
      <vt:lpstr>Observations &amp; Conclusion</vt:lpstr>
      <vt:lpstr>Any Questions?</vt:lpstr>
      <vt:lpstr>Works Cited</vt:lpstr>
      <vt:lpstr>Works Cited Continued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E-Mail Capturing &amp; E-mail Encryption</dc:title>
  <dc:subject/>
  <dc:creator>Mohit Sud</dc:creator>
  <cp:keywords/>
  <dc:description/>
  <cp:lastModifiedBy>Mohit Sud</cp:lastModifiedBy>
  <cp:revision>154</cp:revision>
  <cp:lastPrinted>1601-01-01T00:00:00Z</cp:lastPrinted>
  <dcterms:created xsi:type="dcterms:W3CDTF">2009-10-24T17:29:01Z</dcterms:created>
  <dcterms:modified xsi:type="dcterms:W3CDTF">2009-10-27T23:41:40Z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TC010183731033</vt:lpwstr>
  </property>
</Properties>
</file>