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75" r:id="rId4"/>
    <p:sldId id="258" r:id="rId5"/>
    <p:sldId id="259" r:id="rId6"/>
    <p:sldId id="260" r:id="rId7"/>
    <p:sldId id="281" r:id="rId8"/>
    <p:sldId id="261" r:id="rId9"/>
    <p:sldId id="263" r:id="rId10"/>
    <p:sldId id="262" r:id="rId11"/>
    <p:sldId id="264" r:id="rId12"/>
    <p:sldId id="265" r:id="rId13"/>
    <p:sldId id="266" r:id="rId14"/>
    <p:sldId id="282" r:id="rId15"/>
    <p:sldId id="267" r:id="rId16"/>
    <p:sldId id="268" r:id="rId17"/>
    <p:sldId id="283" r:id="rId18"/>
    <p:sldId id="284" r:id="rId19"/>
    <p:sldId id="285" r:id="rId20"/>
    <p:sldId id="272" r:id="rId21"/>
    <p:sldId id="287" r:id="rId22"/>
    <p:sldId id="269" r:id="rId23"/>
    <p:sldId id="273" r:id="rId24"/>
    <p:sldId id="270" r:id="rId25"/>
    <p:sldId id="276" r:id="rId26"/>
    <p:sldId id="288" r:id="rId27"/>
    <p:sldId id="286" r:id="rId28"/>
    <p:sldId id="278" r:id="rId29"/>
    <p:sldId id="277" r:id="rId30"/>
    <p:sldId id="279" r:id="rId31"/>
    <p:sldId id="291" r:id="rId32"/>
    <p:sldId id="280" r:id="rId33"/>
    <p:sldId id="289" r:id="rId34"/>
    <p:sldId id="290" r:id="rId3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8" autoAdjust="0"/>
    <p:restoredTop sz="94660"/>
  </p:normalViewPr>
  <p:slideViewPr>
    <p:cSldViewPr>
      <p:cViewPr>
        <p:scale>
          <a:sx n="50" d="100"/>
          <a:sy n="50" d="100"/>
        </p:scale>
        <p:origin x="-7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EF4FCCC-D5EE-4A85-9976-CC8E1E7AACE4}" type="datetimeFigureOut">
              <a:rPr lang="en-US" smtClean="0"/>
              <a:pPr/>
              <a:t>2014.10.29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4D41328-7E98-429E-B9C0-DFBD70562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22896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02FAC0D-13CF-4E10-AF02-AE5A8B87B617}" type="datetimeFigureOut">
              <a:rPr lang="en-US" smtClean="0"/>
              <a:pPr/>
              <a:t>2014.10.29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52D831-191C-407B-8456-337FA531A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5126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2D831-191C-407B-8456-337FA531A1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F533564-34C0-499E-A0BB-A2E665A04122}" type="datetime1">
              <a:rPr lang="en-US" smtClean="0"/>
              <a:pPr/>
              <a:t>2014.10.29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B3A6-C46A-4D11-AF7D-6B75E1D9A1DC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45-EFEC-4525-9768-9401DA9F100F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632C-BBBB-4CBA-8744-93ACE2063CCB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9719-3922-47DD-91EC-07D133CF6712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E00B-003C-4122-B02F-EC1FACE82C81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49D9-BD20-418F-897F-2CC9FBB4BF2A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4050-79B9-42FD-A256-44320845C9F5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8C02-C0FB-45CB-A7E9-2B8CA7541C60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6CB-65A9-47DD-B5DF-E1E184418866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8432-0905-405A-B99E-148FEA5F321C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19C2-8CCC-4EEA-91EC-54AA1E850A1C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24F6-0122-4C6E-8F49-928A2158E10E}" type="datetime1">
              <a:rPr lang="en-US" smtClean="0"/>
              <a:pPr/>
              <a:t>2014.10.29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63FF-E1E3-448C-B5F7-0BD8077A5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and Evolution of Electronic Mail</a:t>
            </a:r>
            <a:br>
              <a:rPr lang="en-US" dirty="0" smtClean="0"/>
            </a:br>
            <a:r>
              <a:rPr lang="en-US" dirty="0" smtClean="0"/>
              <a:t>(and a bit of a tutorial)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John C Klensin, Ph.D.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APEC, 2014-10-30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Mail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Mail over UUCP</a:t>
            </a:r>
          </a:p>
          <a:p>
            <a:r>
              <a:rPr lang="en-US" dirty="0" smtClean="0"/>
              <a:t>Development of BITNET/EARN/</a:t>
            </a:r>
            <a:r>
              <a:rPr lang="en-US" dirty="0" err="1" smtClean="0"/>
              <a:t>NetNorth</a:t>
            </a:r>
            <a:r>
              <a:rPr lang="en-US" dirty="0" smtClean="0"/>
              <a:t> and mail</a:t>
            </a:r>
          </a:p>
          <a:p>
            <a:pPr lvl="1">
              <a:buNone/>
            </a:pPr>
            <a:r>
              <a:rPr lang="en-US" dirty="0" smtClean="0"/>
              <a:t>      also JANET, etc.</a:t>
            </a:r>
          </a:p>
          <a:p>
            <a:r>
              <a:rPr lang="en-US" dirty="0" err="1" smtClean="0"/>
              <a:t>FidoNet</a:t>
            </a:r>
            <a:endParaRPr lang="en-US" dirty="0" smtClean="0"/>
          </a:p>
          <a:p>
            <a:r>
              <a:rPr lang="en-US" dirty="0" smtClean="0"/>
              <a:t>Many private/proprietary mail system developments …                      </a:t>
            </a:r>
            <a:r>
              <a:rPr lang="en-US" i="1" dirty="0" smtClean="0"/>
              <a:t>Just in the US:</a:t>
            </a:r>
          </a:p>
          <a:p>
            <a:pPr lvl="1"/>
            <a:r>
              <a:rPr lang="en-US" dirty="0" err="1" smtClean="0"/>
              <a:t>ccMail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-- MSMail		-- </a:t>
            </a:r>
            <a:r>
              <a:rPr lang="en-US" dirty="0" err="1" smtClean="0"/>
              <a:t>MCIMail</a:t>
            </a:r>
            <a:endParaRPr lang="en-US" dirty="0" smtClean="0"/>
          </a:p>
          <a:p>
            <a:pPr lvl="1"/>
            <a:r>
              <a:rPr lang="en-US" dirty="0" smtClean="0"/>
              <a:t>Notes		-- CompuServe	-- MS Exchange</a:t>
            </a:r>
          </a:p>
          <a:p>
            <a:pPr lvl="1"/>
            <a:r>
              <a:rPr lang="en-US" dirty="0" smtClean="0"/>
              <a:t>AOL		-- Delphi			(later)</a:t>
            </a:r>
          </a:p>
          <a:p>
            <a:r>
              <a:rPr lang="en-US" dirty="0" smtClean="0"/>
              <a:t>ITU/ISO X.400 / MHS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World of Gateways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wanting to communicate no matter which mail system they were using</a:t>
            </a:r>
          </a:p>
          <a:p>
            <a:r>
              <a:rPr lang="en-US" dirty="0" smtClean="0"/>
              <a:t>“Gateways” for translation</a:t>
            </a:r>
          </a:p>
          <a:p>
            <a:pPr lvl="1"/>
            <a:r>
              <a:rPr lang="en-US" dirty="0" smtClean="0"/>
              <a:t>Had to be built one pair at a time</a:t>
            </a:r>
          </a:p>
          <a:p>
            <a:pPr lvl="1"/>
            <a:r>
              <a:rPr lang="en-US" dirty="0" smtClean="0"/>
              <a:t>Different information models</a:t>
            </a:r>
          </a:p>
          <a:p>
            <a:pPr lvl="1"/>
            <a:r>
              <a:rPr lang="en-US" dirty="0" smtClean="0"/>
              <a:t>Never perfect</a:t>
            </a:r>
          </a:p>
          <a:p>
            <a:pPr lvl="1"/>
            <a:r>
              <a:rPr lang="en-US" dirty="0" smtClean="0"/>
              <a:t>Information often got lost, messages sometimes.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SMTP as Common Denominator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Since the early 1990s, mail exchange among other systems </a:t>
            </a:r>
          </a:p>
          <a:p>
            <a:pPr lvl="1"/>
            <a:r>
              <a:rPr lang="en-US" dirty="0" smtClean="0"/>
              <a:t>primarily went through Internet-(and SMTP-) capable gateways</a:t>
            </a:r>
          </a:p>
          <a:p>
            <a:pPr lvl="1"/>
            <a:r>
              <a:rPr lang="en-US" dirty="0" smtClean="0"/>
              <a:t>Many-one rather than many-many conversions</a:t>
            </a:r>
          </a:p>
          <a:p>
            <a:r>
              <a:rPr lang="en-US" dirty="0" smtClean="0"/>
              <a:t>SMTP became the model for envelopes in many other systems</a:t>
            </a:r>
          </a:p>
          <a:p>
            <a:r>
              <a:rPr lang="en-US" dirty="0" smtClean="0"/>
              <a:t>Headers:</a:t>
            </a:r>
          </a:p>
          <a:p>
            <a:pPr lvl="1"/>
            <a:r>
              <a:rPr lang="en-US" dirty="0" smtClean="0"/>
              <a:t>Internet Mail Header Format  (RFC 822) for many</a:t>
            </a:r>
          </a:p>
          <a:p>
            <a:pPr lvl="1"/>
            <a:r>
              <a:rPr lang="en-US" dirty="0" smtClean="0"/>
              <a:t>X.400 for several more</a:t>
            </a:r>
          </a:p>
          <a:p>
            <a:pPr lvl="1"/>
            <a:r>
              <a:rPr lang="en-US" dirty="0" smtClean="0"/>
              <a:t>Completely proprietary for a few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It Just Works</a:t>
            </a:r>
            <a:br>
              <a:rPr lang="en-US" smtClean="0"/>
            </a:br>
            <a:r>
              <a:rPr lang="en-US" smtClean="0"/>
              <a:t>(and the robustness principle)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SMTP Design</a:t>
            </a:r>
          </a:p>
          <a:p>
            <a:pPr lvl="1"/>
            <a:r>
              <a:rPr lang="en-US" smtClean="0"/>
              <a:t>Very simple command structure</a:t>
            </a:r>
          </a:p>
          <a:p>
            <a:pPr lvl="1"/>
            <a:r>
              <a:rPr lang="en-US" smtClean="0"/>
              <a:t>Rules against guessing and transforming midway</a:t>
            </a:r>
          </a:p>
          <a:p>
            <a:pPr lvl="1"/>
            <a:r>
              <a:rPr lang="en-US" smtClean="0"/>
              <a:t>Can deliver almost anything – sort out at destination</a:t>
            </a:r>
          </a:p>
          <a:p>
            <a:pPr lvl="1"/>
            <a:r>
              <a:rPr lang="en-US" smtClean="0"/>
              <a:t>Notification of non-delivery</a:t>
            </a:r>
          </a:p>
          <a:p>
            <a:r>
              <a:rPr lang="en-US" smtClean="0"/>
              <a:t>Headers</a:t>
            </a:r>
          </a:p>
          <a:p>
            <a:pPr lvl="1"/>
            <a:r>
              <a:rPr lang="en-US" smtClean="0"/>
              <a:t>ASCII “name: value” fields</a:t>
            </a:r>
          </a:p>
          <a:p>
            <a:pPr lvl="1"/>
            <a:r>
              <a:rPr lang="en-US" smtClean="0"/>
              <a:t>Few requirements; recipients generally ignore what they do not understand</a:t>
            </a:r>
          </a:p>
          <a:p>
            <a:r>
              <a:rPr lang="en-US" smtClean="0"/>
              <a:t>Robustness: Senders expected to be careful, receivers liberal</a:t>
            </a:r>
          </a:p>
          <a:p>
            <a:r>
              <a:rPr lang="en-US" smtClean="0"/>
              <a:t>All worked well until anti-spam came along </a:t>
            </a:r>
            <a:r>
              <a:rPr lang="en-US" i="1" smtClean="0"/>
              <a:t>(another talk)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Internationalize?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prefer to communicate in own languages (obvious, and always has been)</a:t>
            </a:r>
          </a:p>
          <a:p>
            <a:r>
              <a:rPr lang="en-US" dirty="0" smtClean="0"/>
              <a:t>Use of “foreign” languages and scripts can be hard</a:t>
            </a:r>
          </a:p>
          <a:p>
            <a:r>
              <a:rPr lang="en-US" dirty="0" smtClean="0"/>
              <a:t>Support for localization</a:t>
            </a:r>
          </a:p>
          <a:p>
            <a:pPr lvl="1"/>
            <a:r>
              <a:rPr lang="en-US" dirty="0" smtClean="0"/>
              <a:t>Very few people really care about “i18n”</a:t>
            </a:r>
          </a:p>
          <a:p>
            <a:pPr lvl="1"/>
            <a:r>
              <a:rPr lang="en-US" dirty="0" smtClean="0"/>
              <a:t>Without it as foundation, chaos or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Going Multilingual and Multimedia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IETF effort started ~1990 to standardize coding and identification for non-Latin script content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first use of those scripts in Internet email</a:t>
            </a:r>
          </a:p>
          <a:p>
            <a:pPr lvl="1"/>
            <a:r>
              <a:rPr lang="en-US" dirty="0" smtClean="0"/>
              <a:t>Just mechanisms to identify what was being used so promoting interchange</a:t>
            </a:r>
          </a:p>
          <a:p>
            <a:r>
              <a:rPr lang="en-US" dirty="0" smtClean="0"/>
              <a:t>Language issues immediately came into play</a:t>
            </a:r>
          </a:p>
          <a:p>
            <a:r>
              <a:rPr lang="en-US" dirty="0" smtClean="0"/>
              <a:t>Effort expanded to multimedia mail, etc.</a:t>
            </a:r>
          </a:p>
          <a:p>
            <a:r>
              <a:rPr lang="en-US" dirty="0" smtClean="0"/>
              <a:t>Result was MIME</a:t>
            </a:r>
          </a:p>
          <a:p>
            <a:pPr lvl="1"/>
            <a:r>
              <a:rPr lang="en-US" dirty="0" smtClean="0"/>
              <a:t>Structured messages</a:t>
            </a:r>
          </a:p>
          <a:p>
            <a:pPr lvl="1"/>
            <a:r>
              <a:rPr lang="en-US" dirty="0" smtClean="0"/>
              <a:t>Content/Media type and “</a:t>
            </a:r>
            <a:r>
              <a:rPr lang="en-US" dirty="0" err="1" smtClean="0"/>
              <a:t>charset</a:t>
            </a:r>
            <a:r>
              <a:rPr lang="en-US" dirty="0" smtClean="0"/>
              <a:t>” identification</a:t>
            </a:r>
          </a:p>
          <a:p>
            <a:pPr lvl="1"/>
            <a:r>
              <a:rPr lang="en-US" dirty="0" smtClean="0"/>
              <a:t>Plus multimedia stuff                                           </a:t>
            </a:r>
            <a:r>
              <a:rPr lang="en-US" i="1" dirty="0" smtClean="0"/>
              <a:t>(another talk)</a:t>
            </a:r>
          </a:p>
          <a:p>
            <a:r>
              <a:rPr lang="en-US" dirty="0" smtClean="0"/>
              <a:t>And an SMTP extension/ negotiation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Internationalization Tradeoff </a:t>
            </a:r>
            <a:br>
              <a:rPr lang="en-US" smtClean="0"/>
            </a:br>
            <a:r>
              <a:rPr lang="en-US" smtClean="0"/>
              <a:t>and People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More accessibility to Internet but more fragmentation:</a:t>
            </a:r>
          </a:p>
          <a:p>
            <a:pPr lvl="1"/>
            <a:r>
              <a:rPr lang="en-US" smtClean="0"/>
              <a:t>Obvious advantages for communication </a:t>
            </a:r>
            <a:r>
              <a:rPr lang="en-US" i="1" smtClean="0"/>
              <a:t>within</a:t>
            </a:r>
            <a:r>
              <a:rPr lang="en-US" smtClean="0"/>
              <a:t> a language/script community</a:t>
            </a:r>
          </a:p>
          <a:p>
            <a:pPr lvl="1"/>
            <a:r>
              <a:rPr lang="en-US" smtClean="0"/>
              <a:t>Disadvantages for communication </a:t>
            </a:r>
            <a:r>
              <a:rPr lang="en-US" i="1" smtClean="0"/>
              <a:t>among</a:t>
            </a:r>
            <a:r>
              <a:rPr lang="en-US" smtClean="0"/>
              <a:t> people and communities who use different languages and/or scripts</a:t>
            </a:r>
          </a:p>
          <a:p>
            <a:r>
              <a:rPr lang="en-US" smtClean="0"/>
              <a:t>Enables local content</a:t>
            </a:r>
          </a:p>
          <a:p>
            <a:pPr lvl="1"/>
            <a:r>
              <a:rPr lang="en-US" smtClean="0"/>
              <a:t>More accessibility</a:t>
            </a:r>
          </a:p>
          <a:p>
            <a:pPr lvl="1"/>
            <a:r>
              <a:rPr lang="en-US" smtClean="0"/>
              <a:t>Translation possible, but with all the usual problems</a:t>
            </a:r>
          </a:p>
          <a:p>
            <a:pPr lvl="1"/>
            <a:r>
              <a:rPr lang="en-US" smtClean="0"/>
              <a:t>Email bodies are content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Rare and Endangered Languages and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 quite important  </a:t>
            </a:r>
            <a:r>
              <a:rPr lang="en-US" sz="2000" i="1" dirty="0" smtClean="0"/>
              <a:t>(another talk by someone else)</a:t>
            </a:r>
          </a:p>
          <a:p>
            <a:r>
              <a:rPr lang="en-US" dirty="0" smtClean="0"/>
              <a:t>May not benefit from some internationalization approaches</a:t>
            </a:r>
          </a:p>
          <a:p>
            <a:pPr lvl="1"/>
            <a:r>
              <a:rPr lang="en-US" dirty="0" smtClean="0"/>
              <a:t>Applications software rarely adopted</a:t>
            </a:r>
          </a:p>
          <a:p>
            <a:pPr lvl="1"/>
            <a:r>
              <a:rPr lang="en-US" dirty="0" smtClean="0"/>
              <a:t>Inability to render a script and produce meaningless displays  (□□□□ or ????)</a:t>
            </a:r>
          </a:p>
          <a:p>
            <a:pPr lvl="1"/>
            <a:r>
              <a:rPr lang="en-US" dirty="0" smtClean="0"/>
              <a:t>The “wait for Unicode” problem</a:t>
            </a:r>
          </a:p>
          <a:p>
            <a:pPr lvl="1">
              <a:buNone/>
            </a:pPr>
            <a:r>
              <a:rPr lang="en-US" i="1" dirty="0" smtClean="0"/>
              <a:t>Further drive toward major languages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internationalized message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Either</a:t>
            </a:r>
          </a:p>
          <a:p>
            <a:pPr lvl="1"/>
            <a:r>
              <a:rPr lang="en-US" dirty="0" smtClean="0"/>
              <a:t>Coding scheme to transmit ASCII-only    or</a:t>
            </a:r>
          </a:p>
          <a:p>
            <a:pPr lvl="1"/>
            <a:r>
              <a:rPr lang="en-US" dirty="0" smtClean="0"/>
              <a:t>Reliable way to indicate extensions are in use</a:t>
            </a:r>
          </a:p>
          <a:p>
            <a:pPr lvl="1">
              <a:buNone/>
            </a:pPr>
            <a:r>
              <a:rPr lang="en-US" i="1" dirty="0" smtClean="0"/>
              <a:t>			(did both)</a:t>
            </a:r>
          </a:p>
          <a:p>
            <a:r>
              <a:rPr lang="en-US" dirty="0" smtClean="0"/>
              <a:t>Clear identification of Character Set and encoding used (“</a:t>
            </a:r>
            <a:r>
              <a:rPr lang="en-US" dirty="0" err="1" smtClean="0"/>
              <a:t>charset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Optional identification of language</a:t>
            </a:r>
          </a:p>
          <a:p>
            <a:r>
              <a:rPr lang="en-US" dirty="0" smtClean="0"/>
              <a:t>SMTP extension mechanism</a:t>
            </a:r>
          </a:p>
          <a:p>
            <a:pPr lvl="1"/>
            <a:r>
              <a:rPr lang="en-US" dirty="0" smtClean="0"/>
              <a:t>Included provisions for non-ASCII-coded message bodies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ESMTP and MIME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38200" y="1600200"/>
            <a:ext cx="1828800" cy="990600"/>
          </a:xfrm>
          <a:prstGeom prst="roundRect">
            <a:avLst>
              <a:gd name="adj" fmla="val 1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Message…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1143000"/>
            <a:ext cx="19812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1447800"/>
            <a:ext cx="1363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Envelope:</a:t>
            </a:r>
          </a:p>
          <a:p>
            <a:r>
              <a:rPr lang="en-US" dirty="0" smtClean="0"/>
              <a:t>EHLO</a:t>
            </a:r>
          </a:p>
          <a:p>
            <a:r>
              <a:rPr lang="en-US" dirty="0" smtClean="0"/>
              <a:t>MAIL FROM:</a:t>
            </a:r>
          </a:p>
          <a:p>
            <a:r>
              <a:rPr lang="en-US" dirty="0" smtClean="0"/>
              <a:t>RCTP TO:</a:t>
            </a:r>
          </a:p>
          <a:p>
            <a:r>
              <a:rPr lang="en-US" dirty="0" smtClean="0"/>
              <a:t>DATA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733800" y="2743200"/>
            <a:ext cx="160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3800" y="29718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Headers:</a:t>
            </a:r>
          </a:p>
          <a:p>
            <a:r>
              <a:rPr lang="en-US" dirty="0" smtClean="0"/>
              <a:t>From:</a:t>
            </a:r>
          </a:p>
          <a:p>
            <a:r>
              <a:rPr lang="en-US" dirty="0" smtClean="0"/>
              <a:t>To:</a:t>
            </a:r>
          </a:p>
          <a:p>
            <a:r>
              <a:rPr lang="en-US" dirty="0" smtClean="0"/>
              <a:t>Subject:</a:t>
            </a:r>
          </a:p>
          <a:p>
            <a:r>
              <a:rPr lang="en-US" dirty="0" smtClean="0"/>
              <a:t>Date: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05200" y="4572000"/>
            <a:ext cx="1828800" cy="990600"/>
          </a:xfrm>
          <a:prstGeom prst="roundRect">
            <a:avLst>
              <a:gd name="adj" fmla="val 1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Message…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553200" y="4572000"/>
            <a:ext cx="1828800" cy="990600"/>
          </a:xfrm>
          <a:prstGeom prst="roundRect">
            <a:avLst>
              <a:gd name="adj" fmla="val 1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Message…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67000" y="1905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62600" y="35052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About Internet History – A Disclaimer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Early period (~1965 to ~1985)</a:t>
            </a:r>
          </a:p>
          <a:p>
            <a:pPr lvl="1"/>
            <a:r>
              <a:rPr lang="en-US" smtClean="0"/>
              <a:t>Many parallel developments</a:t>
            </a:r>
          </a:p>
          <a:p>
            <a:pPr lvl="1"/>
            <a:r>
              <a:rPr lang="en-US" smtClean="0"/>
              <a:t>Extensive collaboration and idea-sharing</a:t>
            </a:r>
          </a:p>
          <a:p>
            <a:r>
              <a:rPr lang="en-US" smtClean="0"/>
              <a:t>Recent period</a:t>
            </a:r>
          </a:p>
          <a:p>
            <a:pPr lvl="1"/>
            <a:r>
              <a:rPr lang="en-US" smtClean="0"/>
              <a:t>Internet has become important</a:t>
            </a:r>
          </a:p>
          <a:p>
            <a:pPr lvl="1"/>
            <a:r>
              <a:rPr lang="en-US" smtClean="0"/>
              <a:t>Many claims of individual invention</a:t>
            </a:r>
          </a:p>
          <a:p>
            <a:r>
              <a:rPr lang="en-US" smtClean="0"/>
              <a:t>I will tell the story I know:</a:t>
            </a:r>
          </a:p>
          <a:p>
            <a:pPr lvl="1"/>
            <a:r>
              <a:rPr lang="en-US" smtClean="0"/>
              <a:t> </a:t>
            </a:r>
            <a:r>
              <a:rPr lang="en-US"/>
              <a:t>I</a:t>
            </a:r>
            <a:r>
              <a:rPr lang="en-US" smtClean="0"/>
              <a:t>t is not the only story; others may be equally accurate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Internationalization Tradeoff </a:t>
            </a:r>
            <a:r>
              <a:rPr lang="en-US" smtClean="0"/>
              <a:t>and Computer Networks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With one, interconnected, network</a:t>
            </a:r>
          </a:p>
          <a:p>
            <a:pPr lvl="1"/>
            <a:r>
              <a:rPr lang="en-US" dirty="0" smtClean="0"/>
              <a:t>Computers are not very smart</a:t>
            </a:r>
          </a:p>
          <a:p>
            <a:pPr lvl="1"/>
            <a:r>
              <a:rPr lang="en-US" dirty="0" smtClean="0"/>
              <a:t>Mnemonics, acronyms, and codes don’t translate</a:t>
            </a:r>
          </a:p>
          <a:p>
            <a:pPr lvl="2"/>
            <a:r>
              <a:rPr lang="en-US" dirty="0" smtClean="0"/>
              <a:t>Alias models do not scale well</a:t>
            </a:r>
          </a:p>
          <a:p>
            <a:pPr marL="914400" lvl="2" indent="0"/>
            <a:r>
              <a:rPr lang="en-US" dirty="0" smtClean="0"/>
              <a:t>  Some lessons there about domains    </a:t>
            </a:r>
            <a:r>
              <a:rPr lang="en-US" i="1" dirty="0" smtClean="0"/>
              <a:t>(another talk)</a:t>
            </a:r>
          </a:p>
          <a:p>
            <a:r>
              <a:rPr lang="en-US" sz="2800" dirty="0" smtClean="0"/>
              <a:t>In particular, when the audience </a:t>
            </a:r>
            <a:r>
              <a:rPr lang="en-US" sz="2800" dirty="0"/>
              <a:t>is computers</a:t>
            </a:r>
          </a:p>
          <a:p>
            <a:pPr lvl="1"/>
            <a:r>
              <a:rPr lang="en-US" dirty="0"/>
              <a:t>Actual protocol </a:t>
            </a:r>
            <a:r>
              <a:rPr lang="en-US" dirty="0" smtClean="0"/>
              <a:t>elements </a:t>
            </a:r>
            <a:r>
              <a:rPr lang="en-US" dirty="0"/>
              <a:t>do not need translation (at least in theory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Identifier strings used with protocol elements may not translate (or need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7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Careful What You Try to Internationalize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Domain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pressure for mnemonics in local scripts</a:t>
            </a:r>
          </a:p>
          <a:p>
            <a:pPr lvl="1"/>
            <a:r>
              <a:rPr lang="en-US" dirty="0" smtClean="0"/>
              <a:t>“All will be well if work at 2</a:t>
            </a:r>
            <a:r>
              <a:rPr lang="en-US" baseline="30000" dirty="0" smtClean="0"/>
              <a:t>nd</a:t>
            </a:r>
            <a:r>
              <a:rPr lang="en-US" dirty="0" smtClean="0"/>
              <a:t> level and below”</a:t>
            </a:r>
          </a:p>
          <a:p>
            <a:pPr lvl="1"/>
            <a:r>
              <a:rPr lang="en-US" dirty="0" smtClean="0"/>
              <a:t>Some incorrect conceptions about </a:t>
            </a:r>
            <a:r>
              <a:rPr lang="en-US" sz="2400" dirty="0" smtClean="0"/>
              <a:t>DNS</a:t>
            </a:r>
          </a:p>
          <a:p>
            <a:pPr lvl="1"/>
            <a:r>
              <a:rPr lang="en-US" dirty="0" smtClean="0"/>
              <a:t>In particular, cannot enforce language</a:t>
            </a:r>
            <a:endParaRPr lang="en-US" i="1" dirty="0" smtClean="0"/>
          </a:p>
          <a:p>
            <a:pPr lvl="1"/>
            <a:r>
              <a:rPr lang="en-US" dirty="0" smtClean="0"/>
              <a:t>Whoops, need TLDs (!)</a:t>
            </a:r>
          </a:p>
          <a:p>
            <a:r>
              <a:rPr lang="en-US" dirty="0" smtClean="0"/>
              <a:t>IDNA  and coding                 </a:t>
            </a:r>
            <a:r>
              <a:rPr lang="en-US" sz="2800" i="1" dirty="0" smtClean="0"/>
              <a:t>(another talk)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IDNs Necessary?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Socially and politically, definitely yes</a:t>
            </a:r>
          </a:p>
          <a:p>
            <a:r>
              <a:rPr lang="en-US" dirty="0" smtClean="0"/>
              <a:t>If search is used more than remembering or guessing domain names, maybe not.</a:t>
            </a:r>
          </a:p>
          <a:p>
            <a:r>
              <a:rPr lang="en-US" dirty="0" smtClean="0"/>
              <a:t> Favorites and bookmarks can be anchored in any language and mapped to domains in any 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38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content to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Internationalization tradeoffs still a problem</a:t>
            </a:r>
          </a:p>
          <a:p>
            <a:pPr lvl="1"/>
            <a:r>
              <a:rPr lang="en-US" dirty="0" smtClean="0"/>
              <a:t>Good within language/ script communities</a:t>
            </a:r>
          </a:p>
          <a:p>
            <a:pPr lvl="1"/>
            <a:r>
              <a:rPr lang="en-US" dirty="0" smtClean="0"/>
              <a:t>Problem when sender and recipient use different ones.</a:t>
            </a:r>
          </a:p>
          <a:p>
            <a:pPr lvl="1"/>
            <a:r>
              <a:rPr lang="en-US" dirty="0" smtClean="0"/>
              <a:t>If I cannot read or type your address, we have a problem (noticed in Post a </a:t>
            </a:r>
            <a:r>
              <a:rPr lang="en-US" i="1" dirty="0" smtClean="0"/>
              <a:t>long</a:t>
            </a:r>
            <a:r>
              <a:rPr lang="en-US" dirty="0" smtClean="0"/>
              <a:t> time ago)</a:t>
            </a:r>
          </a:p>
          <a:p>
            <a:r>
              <a:rPr lang="en-US" dirty="0" smtClean="0"/>
              <a:t>Updating email transport systems is easy</a:t>
            </a:r>
          </a:p>
          <a:p>
            <a:pPr lvl="1"/>
            <a:r>
              <a:rPr lang="en-US" dirty="0" smtClean="0"/>
              <a:t>Legacy conversion Is harder</a:t>
            </a:r>
          </a:p>
          <a:p>
            <a:pPr lvl="1"/>
            <a:r>
              <a:rPr lang="en-US" dirty="0" smtClean="0"/>
              <a:t>Interface to and in MUAs is really hard.</a:t>
            </a:r>
          </a:p>
          <a:p>
            <a:r>
              <a:rPr lang="en-US" dirty="0" smtClean="0"/>
              <a:t>Unlike content, multiple character codes are a problem for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Gateways and “No one tampers”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30+ years experience tells us mail between disparate systems works if</a:t>
            </a:r>
          </a:p>
          <a:p>
            <a:pPr lvl="1"/>
            <a:r>
              <a:rPr lang="en-US" dirty="0" smtClean="0"/>
              <a:t>Addresses are created by sender</a:t>
            </a:r>
          </a:p>
          <a:p>
            <a:pPr lvl="1"/>
            <a:r>
              <a:rPr lang="en-US" dirty="0" smtClean="0"/>
              <a:t>Receiver gets what sender sent</a:t>
            </a:r>
          </a:p>
          <a:p>
            <a:pPr lvl="1"/>
            <a:r>
              <a:rPr lang="en-US" dirty="0" smtClean="0"/>
              <a:t>Nothing in between tries to be smart and rewrite</a:t>
            </a:r>
          </a:p>
          <a:p>
            <a:r>
              <a:rPr lang="en-US" dirty="0" smtClean="0"/>
              <a:t>Even longer experience shows email used for many things</a:t>
            </a:r>
          </a:p>
          <a:p>
            <a:pPr lvl="1"/>
            <a:r>
              <a:rPr lang="en-US" dirty="0" smtClean="0"/>
              <a:t>Information coded into addresses, subjects, etc.</a:t>
            </a:r>
          </a:p>
          <a:p>
            <a:pPr lvl="1"/>
            <a:r>
              <a:rPr lang="en-US" dirty="0" smtClean="0"/>
              <a:t>Can look </a:t>
            </a:r>
            <a:r>
              <a:rPr lang="en-US" i="1" dirty="0" smtClean="0"/>
              <a:t>very </a:t>
            </a:r>
            <a:r>
              <a:rPr lang="en-US" dirty="0" smtClean="0"/>
              <a:t>strange.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3318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Messages with New Addresses to Old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conversion gateways</a:t>
            </a:r>
          </a:p>
          <a:p>
            <a:pPr lvl="1"/>
            <a:r>
              <a:rPr lang="en-US" dirty="0" smtClean="0"/>
              <a:t>Sender System (MSA or MTA):  Can you accept this?</a:t>
            </a:r>
          </a:p>
          <a:p>
            <a:pPr lvl="1"/>
            <a:r>
              <a:rPr lang="en-US" dirty="0" smtClean="0"/>
              <a:t>Receiver MTA: No</a:t>
            </a:r>
          </a:p>
          <a:p>
            <a:pPr lvl="1"/>
            <a:r>
              <a:rPr lang="en-US" dirty="0" smtClean="0"/>
              <a:t>Sender MTA: ok, goodbye… will tell the user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Transport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" y="1524000"/>
            <a:ext cx="1828800" cy="990600"/>
          </a:xfrm>
          <a:prstGeom prst="roundRect">
            <a:avLst>
              <a:gd name="adj" fmla="val 1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Source Message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600200"/>
            <a:ext cx="95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6350">
                  <a:noFill/>
                </a:ln>
                <a:noFill/>
              </a:rPr>
              <a:t>MSA</a:t>
            </a:r>
            <a:endParaRPr lang="en-US" sz="3200" dirty="0">
              <a:ln w="6350">
                <a:noFill/>
              </a:ln>
              <a:noFill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MUA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057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MSA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133600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MTA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2971800"/>
            <a:ext cx="1636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Gateway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3733800"/>
            <a:ext cx="1073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Relay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6096000" y="4572000"/>
            <a:ext cx="1073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Relay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5410200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MTA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334000"/>
            <a:ext cx="15467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Delivery</a:t>
            </a:r>
          </a:p>
          <a:p>
            <a:r>
              <a:rPr lang="en-US" sz="3200" dirty="0" smtClean="0"/>
              <a:t>Process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5181600"/>
            <a:ext cx="23051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Retrieval &amp;</a:t>
            </a:r>
          </a:p>
          <a:p>
            <a:r>
              <a:rPr lang="en-US" sz="3200" dirty="0" smtClean="0"/>
              <a:t>Presentation</a:t>
            </a:r>
            <a:endParaRPr lang="en-US" sz="3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90800" y="2209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9" idx="1"/>
          </p:cNvCxnSpPr>
          <p:nvPr/>
        </p:nvCxnSpPr>
        <p:spPr>
          <a:xfrm>
            <a:off x="4267200" y="2349788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5638800" y="2349788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</p:cNvCxnSpPr>
          <p:nvPr/>
        </p:nvCxnSpPr>
        <p:spPr>
          <a:xfrm flipH="1">
            <a:off x="6858000" y="2718375"/>
            <a:ext cx="13442" cy="48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781800" y="3505200"/>
            <a:ext cx="13442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</p:cNvCxnSpPr>
          <p:nvPr/>
        </p:nvCxnSpPr>
        <p:spPr>
          <a:xfrm flipH="1">
            <a:off x="6781800" y="4318575"/>
            <a:ext cx="3542" cy="253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4" idx="0"/>
          </p:cNvCxnSpPr>
          <p:nvPr/>
        </p:nvCxnSpPr>
        <p:spPr>
          <a:xfrm flipH="1">
            <a:off x="6642842" y="5105400"/>
            <a:ext cx="62758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1"/>
          </p:cNvCxnSpPr>
          <p:nvPr/>
        </p:nvCxnSpPr>
        <p:spPr>
          <a:xfrm flipH="1">
            <a:off x="5562600" y="5702588"/>
            <a:ext cx="6096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276600" y="55626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“downgrading”?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Note: local-</a:t>
            </a:r>
            <a:r>
              <a:rPr lang="en-US" sz="3600" dirty="0" err="1" smtClean="0"/>
              <a:t>part@domain</a:t>
            </a:r>
            <a:endParaRPr lang="en-US" sz="3600" dirty="0" smtClean="0"/>
          </a:p>
          <a:p>
            <a:r>
              <a:rPr lang="en-US" sz="3600" dirty="0" smtClean="0"/>
              <a:t>Constraints imply</a:t>
            </a:r>
          </a:p>
          <a:p>
            <a:pPr lvl="1"/>
            <a:r>
              <a:rPr lang="en-US" sz="3200" dirty="0" smtClean="0"/>
              <a:t>No </a:t>
            </a:r>
            <a:r>
              <a:rPr lang="en-US" sz="3200" dirty="0"/>
              <a:t>way to do IDNA-like mapping of </a:t>
            </a:r>
            <a:r>
              <a:rPr lang="en-US" sz="3200" dirty="0" smtClean="0"/>
              <a:t>addresses</a:t>
            </a:r>
          </a:p>
          <a:p>
            <a:pPr lvl="1"/>
            <a:r>
              <a:rPr lang="en-US" sz="3200" dirty="0" smtClean="0"/>
              <a:t>Local-part may be an arbitrary string; domain not much better</a:t>
            </a:r>
          </a:p>
          <a:p>
            <a:pPr lvl="2"/>
            <a:r>
              <a:rPr lang="en-US" sz="2800" dirty="0" smtClean="0"/>
              <a:t>No translation either</a:t>
            </a:r>
          </a:p>
          <a:p>
            <a:pPr lvl="2"/>
            <a:r>
              <a:rPr lang="en-US" sz="2800" dirty="0" smtClean="0"/>
              <a:t>Transliteration not reliable even if agreement could be reached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0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Email Extended for Non-ASCII Addresses - Characteristics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local-</a:t>
            </a:r>
            <a:r>
              <a:rPr lang="en-US" dirty="0" err="1" smtClean="0"/>
              <a:t>part@domain</a:t>
            </a:r>
            <a:r>
              <a:rPr lang="en-US" dirty="0" smtClean="0"/>
              <a:t> – entirely Unicode UTF-8</a:t>
            </a:r>
          </a:p>
          <a:p>
            <a:r>
              <a:rPr lang="en-US" dirty="0" smtClean="0"/>
              <a:t>Requires non-ASCII Unicode support in header field data</a:t>
            </a:r>
          </a:p>
          <a:p>
            <a:r>
              <a:rPr lang="en-US" dirty="0" smtClean="0"/>
              <a:t>Addresses in envelope </a:t>
            </a:r>
          </a:p>
          <a:p>
            <a:pPr lvl="1"/>
            <a:r>
              <a:rPr lang="en-US" dirty="0" smtClean="0"/>
              <a:t>Supported through SMTP extension</a:t>
            </a:r>
          </a:p>
          <a:p>
            <a:pPr lvl="1"/>
            <a:r>
              <a:rPr lang="en-US" dirty="0" smtClean="0"/>
              <a:t>No fallback or translation/ coding in transit.</a:t>
            </a:r>
          </a:p>
          <a:p>
            <a:pPr lvl="1"/>
            <a:r>
              <a:rPr lang="en-US" dirty="0" smtClean="0"/>
              <a:t>System accepting the extensions must be prepared for any Unicode-supported script</a:t>
            </a:r>
          </a:p>
          <a:p>
            <a:r>
              <a:rPr lang="en-US" dirty="0" smtClean="0"/>
              <a:t>New addresses + older systems: No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30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Everything is connected to everything else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Many places where this talk says </a:t>
            </a:r>
            <a:r>
              <a:rPr lang="en-US" i="1" dirty="0" smtClean="0"/>
              <a:t>(another talk)</a:t>
            </a:r>
            <a:endParaRPr lang="en-US" i="1" dirty="0"/>
          </a:p>
          <a:p>
            <a:pPr marL="400050" lvl="1" indent="0">
              <a:buNone/>
            </a:pPr>
            <a:r>
              <a:rPr lang="en-US" dirty="0" smtClean="0"/>
              <a:t>Any time you have a spare couple of weeks…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Going to say some controversial things</a:t>
            </a:r>
          </a:p>
          <a:p>
            <a:pPr marL="400050" lvl="1" indent="0">
              <a:buNone/>
            </a:pPr>
            <a:r>
              <a:rPr lang="en-US" dirty="0" smtClean="0"/>
              <a:t>	Welcome questions and </a:t>
            </a:r>
            <a:r>
              <a:rPr lang="en-US" dirty="0" smtClean="0"/>
              <a:t>arguments</a:t>
            </a:r>
          </a:p>
          <a:p>
            <a:pPr marL="400050" lvl="1" indent="0" algn="ctr">
              <a:buNone/>
            </a:pPr>
            <a:r>
              <a:rPr lang="en-US" dirty="0" smtClean="0"/>
              <a:t>(mostly tomorrow)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2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the Issues Lie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Legacy systems</a:t>
            </a:r>
          </a:p>
          <a:p>
            <a:pPr lvl="1"/>
            <a:r>
              <a:rPr lang="en-US" dirty="0" smtClean="0"/>
              <a:t>Messages will not be delivered</a:t>
            </a:r>
          </a:p>
          <a:p>
            <a:pPr lvl="1"/>
            <a:r>
              <a:rPr lang="en-US" dirty="0" smtClean="0"/>
              <a:t>User or source system must </a:t>
            </a:r>
          </a:p>
          <a:p>
            <a:pPr lvl="2"/>
            <a:r>
              <a:rPr lang="en-US" dirty="0" smtClean="0"/>
              <a:t>Get bounce message (not as reliable as 20 years ago)</a:t>
            </a:r>
          </a:p>
          <a:p>
            <a:pPr lvl="2"/>
            <a:r>
              <a:rPr lang="en-US" dirty="0" smtClean="0"/>
              <a:t>Determine alternate address or maybe route</a:t>
            </a:r>
          </a:p>
          <a:p>
            <a:pPr lvl="2"/>
            <a:r>
              <a:rPr lang="en-US" dirty="0" smtClean="0"/>
              <a:t>Resend</a:t>
            </a:r>
          </a:p>
          <a:p>
            <a:r>
              <a:rPr lang="en-US" dirty="0" smtClean="0"/>
              <a:t>Mail user agents / user interface</a:t>
            </a:r>
          </a:p>
          <a:p>
            <a:pPr lvl="1"/>
            <a:r>
              <a:rPr lang="en-US" dirty="0" smtClean="0"/>
              <a:t>Transport is easy</a:t>
            </a:r>
          </a:p>
          <a:p>
            <a:pPr lvl="1"/>
            <a:r>
              <a:rPr lang="en-US" dirty="0" smtClean="0"/>
              <a:t>MUA must be prepared to</a:t>
            </a:r>
          </a:p>
          <a:p>
            <a:pPr lvl="2"/>
            <a:r>
              <a:rPr lang="en-US" dirty="0" smtClean="0"/>
              <a:t>Deal with full range of scripts and languages</a:t>
            </a:r>
          </a:p>
          <a:p>
            <a:pPr lvl="2"/>
            <a:r>
              <a:rPr lang="en-US" dirty="0" smtClean="0"/>
              <a:t>Header data unintelligible </a:t>
            </a:r>
          </a:p>
          <a:p>
            <a:pPr lvl="2"/>
            <a:r>
              <a:rPr lang="en-US" dirty="0" smtClean="0"/>
              <a:t>Or at least be clear about what is going on to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1426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 Not Talk About MUAs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the hard part</a:t>
            </a:r>
          </a:p>
          <a:p>
            <a:pPr lvl="1"/>
            <a:r>
              <a:rPr lang="en-US" dirty="0" smtClean="0"/>
              <a:t>Need to understand people and behavior, not just computers</a:t>
            </a:r>
          </a:p>
          <a:p>
            <a:pPr lvl="1"/>
            <a:r>
              <a:rPr lang="en-US" dirty="0" smtClean="0"/>
              <a:t>Figuring out what to do when something is not understood is hard too</a:t>
            </a:r>
          </a:p>
          <a:p>
            <a:r>
              <a:rPr lang="en-US" dirty="0" smtClean="0"/>
              <a:t>Not clear that we know how to build a perfect one, even for all-ASCII message and systems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sz="2800" i="1" dirty="0" smtClean="0"/>
              <a:t>(another talk)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Extensions Deploy…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Internet accessibility to people unfamiliar with Latin characters</a:t>
            </a:r>
          </a:p>
          <a:p>
            <a:r>
              <a:rPr lang="en-US" dirty="0" smtClean="0"/>
              <a:t>Better ability to use non-basic-Latin email addresses</a:t>
            </a:r>
          </a:p>
          <a:p>
            <a:pPr lvl="1"/>
            <a:r>
              <a:rPr lang="en-US" dirty="0" smtClean="0"/>
              <a:t>Both local parts and domain names</a:t>
            </a:r>
            <a:endParaRPr lang="en-US" dirty="0"/>
          </a:p>
          <a:p>
            <a:r>
              <a:rPr lang="en-US" dirty="0" smtClean="0"/>
              <a:t>Better communication within language communities</a:t>
            </a:r>
          </a:p>
          <a:p>
            <a:r>
              <a:rPr lang="en-US" dirty="0" smtClean="0"/>
              <a:t>Probably little change between communities.</a:t>
            </a:r>
          </a:p>
          <a:p>
            <a:pPr lvl="1"/>
            <a:r>
              <a:rPr lang="en-US" dirty="0" smtClean="0"/>
              <a:t>Learning that from inevitable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25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Probably Has A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as universal as human communication</a:t>
            </a:r>
          </a:p>
          <a:p>
            <a:endParaRPr lang="en-US" dirty="0" smtClean="0"/>
          </a:p>
          <a:p>
            <a:r>
              <a:rPr lang="en-US" dirty="0" smtClean="0"/>
              <a:t>But humans still communicate better when</a:t>
            </a:r>
          </a:p>
          <a:p>
            <a:pPr lvl="1"/>
            <a:r>
              <a:rPr lang="en-US" dirty="0" smtClean="0"/>
              <a:t>Same language</a:t>
            </a:r>
          </a:p>
          <a:p>
            <a:pPr lvl="1"/>
            <a:r>
              <a:rPr lang="en-US" dirty="0" smtClean="0"/>
              <a:t>Same writing system</a:t>
            </a:r>
          </a:p>
          <a:p>
            <a:pPr lvl="1"/>
            <a:r>
              <a:rPr lang="en-US" dirty="0" smtClean="0"/>
              <a:t>Same </a:t>
            </a:r>
            <a:r>
              <a:rPr lang="en-US" dirty="0" err="1" smtClean="0"/>
              <a:t>culure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More internationalized email probably won’t change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Bring </a:t>
            </a:r>
            <a:r>
              <a:rPr lang="en-US" sz="4000" smtClean="0"/>
              <a:t>q</a:t>
            </a:r>
            <a:r>
              <a:rPr lang="en-US" sz="4000" smtClean="0"/>
              <a:t>uestions tomorrow.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Before the Beginning: </a:t>
            </a:r>
            <a:br>
              <a:rPr lang="en-US" smtClean="0"/>
            </a:br>
            <a:r>
              <a:rPr lang="en-US" smtClean="0"/>
              <a:t>Messages to the Computer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Probably goes back to handwritten notes with job submissions</a:t>
            </a:r>
          </a:p>
          <a:p>
            <a:r>
              <a:rPr lang="en-US" smtClean="0"/>
              <a:t>Some batch job control options</a:t>
            </a:r>
          </a:p>
          <a:p>
            <a:pPr lvl="1"/>
            <a:r>
              <a:rPr lang="en-US" smtClean="0"/>
              <a:t>For example, device mount instructions</a:t>
            </a:r>
          </a:p>
          <a:p>
            <a:r>
              <a:rPr lang="en-US" smtClean="0"/>
              <a:t>Similar user → operator messages in early time-sharing systems</a:t>
            </a:r>
          </a:p>
          <a:p>
            <a:r>
              <a:rPr lang="en-US" smtClean="0"/>
              <a:t>Typically one-way only!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CTSS Insight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MIT’s Compatible Time-Sharing System</a:t>
            </a:r>
          </a:p>
          <a:p>
            <a:pPr lvl="1"/>
            <a:r>
              <a:rPr lang="en-US" dirty="0" smtClean="0"/>
              <a:t>Often recognized as the beginning of interactive, multiple concurrent user, computing</a:t>
            </a:r>
          </a:p>
          <a:p>
            <a:r>
              <a:rPr lang="en-US" dirty="0" smtClean="0"/>
              <a:t>Two features of many</a:t>
            </a:r>
          </a:p>
          <a:p>
            <a:pPr lvl="1"/>
            <a:r>
              <a:rPr lang="en-US" dirty="0" smtClean="0"/>
              <a:t>Messages to operators</a:t>
            </a:r>
          </a:p>
          <a:p>
            <a:pPr lvl="1"/>
            <a:r>
              <a:rPr lang="en-US" dirty="0" err="1" smtClean="0"/>
              <a:t>Interprocess</a:t>
            </a:r>
            <a:r>
              <a:rPr lang="en-US" dirty="0" smtClean="0"/>
              <a:t> signaling between users</a:t>
            </a:r>
          </a:p>
          <a:p>
            <a:r>
              <a:rPr lang="en-US" dirty="0" smtClean="0"/>
              <a:t>Why not permit users to send messages to each other and notify on arrival?</a:t>
            </a:r>
          </a:p>
          <a:p>
            <a:pPr lvl="1">
              <a:buNone/>
            </a:pPr>
            <a:r>
              <a:rPr lang="en-US" i="1" dirty="0" smtClean="0"/>
              <a:t>	(van </a:t>
            </a:r>
            <a:r>
              <a:rPr lang="en-US" i="1" dirty="0" err="1" smtClean="0"/>
              <a:t>Vleck</a:t>
            </a:r>
            <a:r>
              <a:rPr lang="en-US" i="1" dirty="0" smtClean="0"/>
              <a:t> and Morris, 1965-1966)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Parallel and Slightly Later Developments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DTSS                                  •  </a:t>
            </a:r>
            <a:r>
              <a:rPr lang="en-US" err="1" smtClean="0"/>
              <a:t>Multics</a:t>
            </a:r>
            <a:endParaRPr lang="en-US" smtClean="0"/>
          </a:p>
          <a:p>
            <a:r>
              <a:rPr lang="en-US"/>
              <a:t>Sigma-7 </a:t>
            </a:r>
            <a:r>
              <a:rPr lang="en-US" smtClean="0"/>
              <a:t>                           •   TENEX ?</a:t>
            </a:r>
          </a:p>
          <a:p>
            <a:r>
              <a:rPr lang="en-US"/>
              <a:t>MTS </a:t>
            </a:r>
            <a:r>
              <a:rPr lang="en-US" smtClean="0"/>
              <a:t>			      • CompuServe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All multiple-user, single machines until</a:t>
            </a:r>
          </a:p>
          <a:p>
            <a:pPr lvl="1"/>
            <a:r>
              <a:rPr lang="en-US" smtClean="0"/>
              <a:t>MIT cloned CTSS and ran two separate systems with tape transfer of data… and messages</a:t>
            </a:r>
          </a:p>
          <a:p>
            <a:pPr lvl="1"/>
            <a:r>
              <a:rPr lang="en-US" smtClean="0"/>
              <a:t>6 - 12 hour turnaround, plus or minus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Postal mail model</a:t>
            </a:r>
          </a:p>
          <a:p>
            <a:pPr lvl="1"/>
            <a:r>
              <a:rPr lang="en-US" dirty="0" smtClean="0"/>
              <a:t>Envelope and content</a:t>
            </a:r>
          </a:p>
          <a:p>
            <a:pPr lvl="1"/>
            <a:r>
              <a:rPr lang="en-US" dirty="0" smtClean="0"/>
              <a:t>Origination, transport, and delivery systems</a:t>
            </a:r>
          </a:p>
          <a:p>
            <a:r>
              <a:rPr lang="en-US" dirty="0" smtClean="0"/>
              <a:t>Terminology changed</a:t>
            </a:r>
          </a:p>
          <a:p>
            <a:pPr lvl="1"/>
            <a:r>
              <a:rPr lang="en-US" dirty="0" smtClean="0"/>
              <a:t>Mail, electronic mail, net mail, email</a:t>
            </a:r>
          </a:p>
          <a:p>
            <a:pPr lvl="1"/>
            <a:r>
              <a:rPr lang="en-US" dirty="0" smtClean="0"/>
              <a:t>MUA, MTA, MSA, MDA</a:t>
            </a:r>
          </a:p>
          <a:p>
            <a:r>
              <a:rPr lang="en-US" dirty="0" smtClean="0"/>
              <a:t>Even regulatory concerns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Then the ARPANET Happened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 usage model involved resource-sharing</a:t>
            </a:r>
          </a:p>
          <a:p>
            <a:pPr lvl="1"/>
            <a:r>
              <a:rPr lang="en-US" dirty="0" smtClean="0"/>
              <a:t>First two important application protocols were remote login (“telnet”) and file transfer (“FTP”)</a:t>
            </a:r>
          </a:p>
          <a:p>
            <a:pPr lvl="1"/>
            <a:r>
              <a:rPr lang="en-US" dirty="0" smtClean="0"/>
              <a:t>FTP very soon acquired a “mail” verb and conventions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netmail</a:t>
            </a:r>
            <a:r>
              <a:rPr lang="en-US" dirty="0" smtClean="0"/>
              <a:t>” and “</a:t>
            </a:r>
            <a:r>
              <a:rPr lang="en-US" dirty="0" err="1" smtClean="0"/>
              <a:t>user@host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FTP was recognized as not a really good model </a:t>
            </a:r>
          </a:p>
          <a:p>
            <a:r>
              <a:rPr lang="en-US" dirty="0" smtClean="0"/>
              <a:t>ITU OSI work, including X.400,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Mail Redesign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 community effort</a:t>
            </a:r>
          </a:p>
          <a:p>
            <a:r>
              <a:rPr lang="en-US" dirty="0" smtClean="0"/>
              <a:t>Mail transport separated from FTP</a:t>
            </a:r>
          </a:p>
          <a:p>
            <a:r>
              <a:rPr lang="en-US" dirty="0" smtClean="0"/>
              <a:t>Separation of envelope and headers</a:t>
            </a:r>
          </a:p>
          <a:p>
            <a:pPr lvl="1"/>
            <a:r>
              <a:rPr lang="en-US" dirty="0" smtClean="0"/>
              <a:t>Detailed specification of headers</a:t>
            </a:r>
          </a:p>
          <a:p>
            <a:pPr lvl="1"/>
            <a:r>
              <a:rPr lang="en-US" dirty="0" smtClean="0"/>
              <a:t>Detailed specification of envelope and transport model</a:t>
            </a:r>
          </a:p>
          <a:p>
            <a:r>
              <a:rPr lang="en-US" dirty="0" smtClean="0"/>
              <a:t>DNS-based and explicit models for dealing with relays and intermittently-connected hosts.</a:t>
            </a:r>
          </a:p>
          <a:p>
            <a:r>
              <a:rPr lang="en-US" dirty="0" smtClean="0"/>
              <a:t>ARPANET/Internet still very restricted use</a:t>
            </a:r>
          </a:p>
          <a:p>
            <a:r>
              <a:rPr lang="en-US" dirty="0" smtClean="0"/>
              <a:t>Deployed 1981-1982, DNS mostly later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63FF-E1E3-448C-B5F7-0BD8077A54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1531</Words>
  <Application>Microsoft Office PowerPoint</Application>
  <PresentationFormat>On-screen Show (4:3)</PresentationFormat>
  <Paragraphs>305</Paragraphs>
  <Slides>34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History and Evolution of Electronic Mail (and a bit of a tutorial)</vt:lpstr>
      <vt:lpstr>About Internet History – A Disclaimer</vt:lpstr>
      <vt:lpstr>More Warnings</vt:lpstr>
      <vt:lpstr>Before the Beginning:  Messages to the Computer Operator</vt:lpstr>
      <vt:lpstr>The CTSS Insight</vt:lpstr>
      <vt:lpstr>Parallel and Slightly Later Developments</vt:lpstr>
      <vt:lpstr>From the Beginning</vt:lpstr>
      <vt:lpstr>Then the ARPANET Happened</vt:lpstr>
      <vt:lpstr>Internet Mail Redesign 1</vt:lpstr>
      <vt:lpstr>Alternative Mail Systems</vt:lpstr>
      <vt:lpstr>A World of Gateways</vt:lpstr>
      <vt:lpstr>SMTP as Common Denominator</vt:lpstr>
      <vt:lpstr>It Just Works (and the robustness principle)</vt:lpstr>
      <vt:lpstr>Why Internationalize?</vt:lpstr>
      <vt:lpstr>Going Multilingual and Multimedia</vt:lpstr>
      <vt:lpstr>The Internationalization Tradeoff  and People</vt:lpstr>
      <vt:lpstr>Rare and Endangered Languages and Scripts</vt:lpstr>
      <vt:lpstr>Requirements for internationalized message content</vt:lpstr>
      <vt:lpstr>ESMTP and MIME</vt:lpstr>
      <vt:lpstr>The Internationalization Tradeoff and Computer Networks</vt:lpstr>
      <vt:lpstr>Be Careful What You Try to Internationalize</vt:lpstr>
      <vt:lpstr>Internationalizing Domain Names</vt:lpstr>
      <vt:lpstr>Are IDNs Necessary?</vt:lpstr>
      <vt:lpstr>Beyond content to addresses</vt:lpstr>
      <vt:lpstr>Gateways and “No one tampers”</vt:lpstr>
      <vt:lpstr>Messages with New Addresses to Old Systems</vt:lpstr>
      <vt:lpstr>Mail Transport</vt:lpstr>
      <vt:lpstr>Why no “downgrading”?</vt:lpstr>
      <vt:lpstr>Email Extended for Non-ASCII Addresses - Characteristics</vt:lpstr>
      <vt:lpstr>Where the Issues Lie</vt:lpstr>
      <vt:lpstr>I Did Not Talk About MUAs</vt:lpstr>
      <vt:lpstr>As the Extensions Deploy…</vt:lpstr>
      <vt:lpstr>Email Probably Has A Future</vt:lpstr>
      <vt:lpstr>Thank you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Evolution of Electronic Mail</dc:title>
  <dc:creator>John C Klensin</dc:creator>
  <cp:lastModifiedBy>John C Klensin</cp:lastModifiedBy>
  <cp:revision>127</cp:revision>
  <cp:lastPrinted>2014-10-26T10:29:34Z</cp:lastPrinted>
  <dcterms:created xsi:type="dcterms:W3CDTF">2014-10-18T20:45:51Z</dcterms:created>
  <dcterms:modified xsi:type="dcterms:W3CDTF">2014-10-29T17:37:47Z</dcterms:modified>
</cp:coreProperties>
</file>