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Black Hole Attack and its Counter Measures in AODV Routing Protocol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57600"/>
            <a:ext cx="7086600" cy="1905000"/>
          </a:xfrm>
        </p:spPr>
        <p:txBody>
          <a:bodyPr>
            <a:normAutofit/>
          </a:bodyPr>
          <a:lstStyle/>
          <a:p>
            <a:pPr algn="l"/>
            <a:r>
              <a:rPr lang="en-CA" sz="3600" b="1" dirty="0" err="1"/>
              <a:t>Varsha</a:t>
            </a:r>
            <a:r>
              <a:rPr lang="en-CA" sz="3600" b="1" dirty="0"/>
              <a:t> </a:t>
            </a:r>
            <a:r>
              <a:rPr lang="en-CA" sz="3600" b="1" dirty="0" err="1" smtClean="0"/>
              <a:t>Patidar</a:t>
            </a:r>
            <a:r>
              <a:rPr lang="en-CA" sz="3600" b="1" dirty="0" smtClean="0"/>
              <a:t>, </a:t>
            </a:r>
            <a:r>
              <a:rPr lang="en-CA" sz="3600" b="1" dirty="0" err="1"/>
              <a:t>Rakesh</a:t>
            </a:r>
            <a:r>
              <a:rPr lang="en-CA" sz="3600" b="1" dirty="0"/>
              <a:t> </a:t>
            </a:r>
            <a:r>
              <a:rPr lang="en-CA" sz="3600" b="1" dirty="0" err="1" smtClean="0"/>
              <a:t>Verma</a:t>
            </a:r>
            <a:endParaRPr lang="en-CA" sz="3600" b="1" dirty="0" smtClean="0"/>
          </a:p>
          <a:p>
            <a:endParaRPr lang="en-CA" b="1" dirty="0"/>
          </a:p>
          <a:p>
            <a:pPr algn="r"/>
            <a:r>
              <a:rPr lang="en-CA" sz="2400" b="1" dirty="0" err="1" smtClean="0"/>
              <a:t>Mengfei</a:t>
            </a:r>
            <a:r>
              <a:rPr lang="en-CA" sz="2400" b="1" dirty="0" smtClean="0"/>
              <a:t> </a:t>
            </a:r>
            <a:r>
              <a:rPr lang="en-CA" sz="2400" b="1" dirty="0" err="1" smtClean="0"/>
              <a:t>Peng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75244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Watchdog method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707571" y="19812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S</a:t>
            </a:r>
            <a:endParaRPr lang="en-CA" sz="3600" dirty="0"/>
          </a:p>
        </p:txBody>
      </p:sp>
      <p:sp>
        <p:nvSpPr>
          <p:cNvPr id="13" name="Oval 12"/>
          <p:cNvSpPr/>
          <p:nvPr/>
        </p:nvSpPr>
        <p:spPr>
          <a:xfrm>
            <a:off x="2286000" y="2002971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A</a:t>
            </a:r>
            <a:endParaRPr lang="en-CA" sz="3600" dirty="0"/>
          </a:p>
        </p:txBody>
      </p:sp>
      <p:sp>
        <p:nvSpPr>
          <p:cNvPr id="14" name="Oval 13"/>
          <p:cNvSpPr/>
          <p:nvPr/>
        </p:nvSpPr>
        <p:spPr>
          <a:xfrm>
            <a:off x="6934200" y="19812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D</a:t>
            </a:r>
            <a:endParaRPr lang="en-CA" sz="3600" dirty="0"/>
          </a:p>
        </p:txBody>
      </p:sp>
      <p:sp>
        <p:nvSpPr>
          <p:cNvPr id="15" name="Oval 14"/>
          <p:cNvSpPr/>
          <p:nvPr/>
        </p:nvSpPr>
        <p:spPr>
          <a:xfrm>
            <a:off x="3810000" y="19812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B</a:t>
            </a:r>
            <a:endParaRPr lang="en-CA" sz="3600" dirty="0"/>
          </a:p>
        </p:txBody>
      </p:sp>
      <p:sp>
        <p:nvSpPr>
          <p:cNvPr id="16" name="Oval 15"/>
          <p:cNvSpPr/>
          <p:nvPr/>
        </p:nvSpPr>
        <p:spPr>
          <a:xfrm>
            <a:off x="5410200" y="19812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C</a:t>
            </a:r>
            <a:endParaRPr lang="en-CA" sz="3600" dirty="0"/>
          </a:p>
        </p:txBody>
      </p:sp>
      <p:sp>
        <p:nvSpPr>
          <p:cNvPr id="17" name="Right Arrow 16"/>
          <p:cNvSpPr/>
          <p:nvPr/>
        </p:nvSpPr>
        <p:spPr>
          <a:xfrm>
            <a:off x="1317171" y="2171700"/>
            <a:ext cx="892629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ight Arrow 17"/>
          <p:cNvSpPr/>
          <p:nvPr/>
        </p:nvSpPr>
        <p:spPr>
          <a:xfrm>
            <a:off x="2895600" y="2209800"/>
            <a:ext cx="892629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ight Arrow 18"/>
          <p:cNvSpPr/>
          <p:nvPr/>
        </p:nvSpPr>
        <p:spPr>
          <a:xfrm>
            <a:off x="4495800" y="2209800"/>
            <a:ext cx="892629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ight Arrow 19"/>
          <p:cNvSpPr/>
          <p:nvPr/>
        </p:nvSpPr>
        <p:spPr>
          <a:xfrm>
            <a:off x="6041571" y="2209800"/>
            <a:ext cx="892629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Oval 20"/>
          <p:cNvSpPr/>
          <p:nvPr/>
        </p:nvSpPr>
        <p:spPr>
          <a:xfrm>
            <a:off x="2209800" y="3984171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A</a:t>
            </a:r>
            <a:endParaRPr lang="en-CA" sz="3600" dirty="0"/>
          </a:p>
        </p:txBody>
      </p:sp>
      <p:sp>
        <p:nvSpPr>
          <p:cNvPr id="22" name="Oval 21"/>
          <p:cNvSpPr/>
          <p:nvPr/>
        </p:nvSpPr>
        <p:spPr>
          <a:xfrm>
            <a:off x="3733800" y="39624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B</a:t>
            </a:r>
            <a:endParaRPr lang="en-CA" sz="3600" dirty="0"/>
          </a:p>
        </p:txBody>
      </p:sp>
      <p:sp>
        <p:nvSpPr>
          <p:cNvPr id="23" name="Oval 22"/>
          <p:cNvSpPr/>
          <p:nvPr/>
        </p:nvSpPr>
        <p:spPr>
          <a:xfrm>
            <a:off x="5334000" y="39624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C</a:t>
            </a:r>
            <a:endParaRPr lang="en-CA" sz="3600" dirty="0"/>
          </a:p>
        </p:txBody>
      </p:sp>
      <p:sp>
        <p:nvSpPr>
          <p:cNvPr id="24" name="Right Arrow 23"/>
          <p:cNvSpPr/>
          <p:nvPr/>
        </p:nvSpPr>
        <p:spPr>
          <a:xfrm>
            <a:off x="2819400" y="4191000"/>
            <a:ext cx="892629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/>
          <p:cNvSpPr/>
          <p:nvPr/>
        </p:nvSpPr>
        <p:spPr>
          <a:xfrm>
            <a:off x="2286000" y="1676400"/>
            <a:ext cx="3755571" cy="121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Down Arrow 26"/>
          <p:cNvSpPr/>
          <p:nvPr/>
        </p:nvSpPr>
        <p:spPr>
          <a:xfrm>
            <a:off x="4114800" y="2895600"/>
            <a:ext cx="1524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Oval 27"/>
          <p:cNvSpPr/>
          <p:nvPr/>
        </p:nvSpPr>
        <p:spPr>
          <a:xfrm>
            <a:off x="2209800" y="5225143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A</a:t>
            </a:r>
            <a:endParaRPr lang="en-CA" sz="3600" dirty="0"/>
          </a:p>
        </p:txBody>
      </p:sp>
      <p:sp>
        <p:nvSpPr>
          <p:cNvPr id="29" name="Oval 28"/>
          <p:cNvSpPr/>
          <p:nvPr/>
        </p:nvSpPr>
        <p:spPr>
          <a:xfrm>
            <a:off x="3733800" y="5236029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B</a:t>
            </a:r>
            <a:endParaRPr lang="en-CA" sz="3600" dirty="0"/>
          </a:p>
        </p:txBody>
      </p:sp>
      <p:sp>
        <p:nvSpPr>
          <p:cNvPr id="30" name="Oval 29"/>
          <p:cNvSpPr/>
          <p:nvPr/>
        </p:nvSpPr>
        <p:spPr>
          <a:xfrm>
            <a:off x="5334000" y="5236029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C</a:t>
            </a:r>
            <a:endParaRPr lang="en-CA" sz="3600" dirty="0"/>
          </a:p>
        </p:txBody>
      </p:sp>
      <p:sp>
        <p:nvSpPr>
          <p:cNvPr id="31" name="Right Arrow 30"/>
          <p:cNvSpPr/>
          <p:nvPr/>
        </p:nvSpPr>
        <p:spPr>
          <a:xfrm>
            <a:off x="4408714" y="5426529"/>
            <a:ext cx="892629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TextBox 31"/>
          <p:cNvSpPr txBox="1"/>
          <p:nvPr/>
        </p:nvSpPr>
        <p:spPr>
          <a:xfrm>
            <a:off x="381000" y="61212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  </a:t>
            </a:r>
            <a:r>
              <a:rPr lang="en-CA" dirty="0"/>
              <a:t>overhear B's transmission </a:t>
            </a:r>
            <a:r>
              <a:rPr lang="en-CA" dirty="0" smtClean="0"/>
              <a:t>and </a:t>
            </a:r>
            <a:r>
              <a:rPr lang="en-CA" b="1" dirty="0" smtClean="0"/>
              <a:t>can </a:t>
            </a:r>
            <a:r>
              <a:rPr lang="en-CA" b="1" dirty="0"/>
              <a:t>verify that </a:t>
            </a:r>
            <a:r>
              <a:rPr lang="en-CA" dirty="0"/>
              <a:t>B has attempted to pass the </a:t>
            </a:r>
            <a:r>
              <a:rPr lang="en-CA" dirty="0" smtClean="0"/>
              <a:t>packet to </a:t>
            </a:r>
            <a:r>
              <a:rPr lang="en-CA" dirty="0"/>
              <a:t>C.</a:t>
            </a:r>
            <a:endParaRPr lang="en-CA" dirty="0"/>
          </a:p>
        </p:txBody>
      </p:sp>
      <p:cxnSp>
        <p:nvCxnSpPr>
          <p:cNvPr id="34" name="Straight Arrow Connector 33"/>
          <p:cNvCxnSpPr>
            <a:stCxn id="29" idx="2"/>
            <a:endCxn id="28" idx="6"/>
          </p:cNvCxnSpPr>
          <p:nvPr/>
        </p:nvCxnSpPr>
        <p:spPr>
          <a:xfrm flipH="1" flipV="1">
            <a:off x="2819400" y="5529943"/>
            <a:ext cx="914400" cy="108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18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Disadvantages-collision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1.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2. 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60388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962400"/>
            <a:ext cx="60007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314" y="5911334"/>
            <a:ext cx="7239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First time A think B is BH, A will mark B but not tell S. Then A continue watch B.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957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CA" dirty="0" smtClean="0"/>
              <a:t>Disadvantages-cheating</a:t>
            </a:r>
            <a:endParaRPr lang="en-CA" dirty="0"/>
          </a:p>
        </p:txBody>
      </p:sp>
      <p:sp>
        <p:nvSpPr>
          <p:cNvPr id="10" name="Oval 9"/>
          <p:cNvSpPr/>
          <p:nvPr/>
        </p:nvSpPr>
        <p:spPr>
          <a:xfrm>
            <a:off x="707571" y="19812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S</a:t>
            </a:r>
            <a:endParaRPr lang="en-CA" sz="3600" dirty="0"/>
          </a:p>
        </p:txBody>
      </p:sp>
      <p:sp>
        <p:nvSpPr>
          <p:cNvPr id="11" name="Oval 10"/>
          <p:cNvSpPr/>
          <p:nvPr/>
        </p:nvSpPr>
        <p:spPr>
          <a:xfrm>
            <a:off x="2286000" y="2002971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A</a:t>
            </a:r>
            <a:endParaRPr lang="en-CA" sz="3600" dirty="0"/>
          </a:p>
        </p:txBody>
      </p:sp>
      <p:sp>
        <p:nvSpPr>
          <p:cNvPr id="12" name="Oval 11"/>
          <p:cNvSpPr/>
          <p:nvPr/>
        </p:nvSpPr>
        <p:spPr>
          <a:xfrm>
            <a:off x="6934200" y="19812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D</a:t>
            </a:r>
            <a:endParaRPr lang="en-CA" sz="3600" dirty="0"/>
          </a:p>
        </p:txBody>
      </p:sp>
      <p:sp>
        <p:nvSpPr>
          <p:cNvPr id="13" name="Oval 12"/>
          <p:cNvSpPr/>
          <p:nvPr/>
        </p:nvSpPr>
        <p:spPr>
          <a:xfrm>
            <a:off x="5442857" y="2002971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B</a:t>
            </a:r>
            <a:endParaRPr lang="en-CA" sz="3600" dirty="0"/>
          </a:p>
        </p:txBody>
      </p:sp>
      <p:sp>
        <p:nvSpPr>
          <p:cNvPr id="15" name="Right Arrow 14"/>
          <p:cNvSpPr/>
          <p:nvPr/>
        </p:nvSpPr>
        <p:spPr>
          <a:xfrm>
            <a:off x="1317171" y="2171700"/>
            <a:ext cx="892629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ight Arrow 15"/>
          <p:cNvSpPr/>
          <p:nvPr/>
        </p:nvSpPr>
        <p:spPr>
          <a:xfrm>
            <a:off x="2895600" y="2209800"/>
            <a:ext cx="892629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ight Arrow 16"/>
          <p:cNvSpPr/>
          <p:nvPr/>
        </p:nvSpPr>
        <p:spPr>
          <a:xfrm>
            <a:off x="4495800" y="2209800"/>
            <a:ext cx="892629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ight Arrow 17"/>
          <p:cNvSpPr/>
          <p:nvPr/>
        </p:nvSpPr>
        <p:spPr>
          <a:xfrm>
            <a:off x="6041571" y="2209800"/>
            <a:ext cx="892629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3857385" y="2019300"/>
            <a:ext cx="609600" cy="609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M</a:t>
            </a:r>
            <a:endParaRPr lang="en-CA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1447800" y="3505200"/>
            <a:ext cx="62052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M is the BH, but M will attempt to cheat A that B is the BH.</a:t>
            </a:r>
          </a:p>
          <a:p>
            <a:endParaRPr lang="en-CA" dirty="0"/>
          </a:p>
          <a:p>
            <a:r>
              <a:rPr lang="en-CA" dirty="0" smtClean="0"/>
              <a:t>A knows M doesn’t forward messages, but A thinks it’s B’s problem.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2504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/>
              <a:t>Pathrater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The </a:t>
            </a:r>
            <a:r>
              <a:rPr lang="en-CA" dirty="0" err="1"/>
              <a:t>pathrater</a:t>
            </a:r>
            <a:r>
              <a:rPr lang="en-CA" dirty="0"/>
              <a:t>, run by each node in the </a:t>
            </a:r>
            <a:r>
              <a:rPr lang="en-CA" dirty="0" smtClean="0"/>
              <a:t>network</a:t>
            </a:r>
          </a:p>
          <a:p>
            <a:r>
              <a:rPr lang="en-CA" dirty="0"/>
              <a:t>Each node </a:t>
            </a:r>
            <a:r>
              <a:rPr lang="en-CA" dirty="0" smtClean="0"/>
              <a:t>maintains a </a:t>
            </a:r>
            <a:r>
              <a:rPr lang="en-CA" dirty="0"/>
              <a:t>rating for every other node it knows about in </a:t>
            </a:r>
            <a:r>
              <a:rPr lang="en-CA" dirty="0" smtClean="0"/>
              <a:t>the network.</a:t>
            </a:r>
          </a:p>
          <a:p>
            <a:r>
              <a:rPr lang="en-CA" dirty="0"/>
              <a:t>It calculates a path metric by averaging the node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ratings </a:t>
            </a:r>
            <a:r>
              <a:rPr lang="en-CA" dirty="0"/>
              <a:t>in the path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9584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33400" y="3298639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P</a:t>
            </a:r>
            <a:endParaRPr lang="en-CA" sz="3600" dirty="0"/>
          </a:p>
        </p:txBody>
      </p:sp>
      <p:sp>
        <p:nvSpPr>
          <p:cNvPr id="7" name="Oval 6"/>
          <p:cNvSpPr/>
          <p:nvPr/>
        </p:nvSpPr>
        <p:spPr>
          <a:xfrm>
            <a:off x="6405282" y="4800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G</a:t>
            </a:r>
            <a:endParaRPr lang="en-CA" sz="3600" dirty="0"/>
          </a:p>
        </p:txBody>
      </p:sp>
      <p:sp>
        <p:nvSpPr>
          <p:cNvPr id="8" name="Oval 7"/>
          <p:cNvSpPr/>
          <p:nvPr/>
        </p:nvSpPr>
        <p:spPr>
          <a:xfrm>
            <a:off x="8229600" y="3420035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D</a:t>
            </a:r>
            <a:endParaRPr lang="en-CA" sz="3600" dirty="0"/>
          </a:p>
        </p:txBody>
      </p:sp>
      <p:sp>
        <p:nvSpPr>
          <p:cNvPr id="9" name="Oval 8"/>
          <p:cNvSpPr/>
          <p:nvPr/>
        </p:nvSpPr>
        <p:spPr>
          <a:xfrm>
            <a:off x="6781800" y="2716306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F</a:t>
            </a:r>
            <a:endParaRPr lang="en-CA" sz="3600" dirty="0"/>
          </a:p>
        </p:txBody>
      </p:sp>
      <p:sp>
        <p:nvSpPr>
          <p:cNvPr id="10" name="Oval 9"/>
          <p:cNvSpPr/>
          <p:nvPr/>
        </p:nvSpPr>
        <p:spPr>
          <a:xfrm>
            <a:off x="4724400" y="34290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H</a:t>
            </a:r>
          </a:p>
        </p:txBody>
      </p:sp>
      <p:sp>
        <p:nvSpPr>
          <p:cNvPr id="11" name="Oval 10"/>
          <p:cNvSpPr/>
          <p:nvPr/>
        </p:nvSpPr>
        <p:spPr>
          <a:xfrm>
            <a:off x="4191000" y="19050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I</a:t>
            </a:r>
            <a:endParaRPr lang="en-CA" sz="3600" dirty="0"/>
          </a:p>
        </p:txBody>
      </p:sp>
      <p:sp>
        <p:nvSpPr>
          <p:cNvPr id="12" name="Oval 11"/>
          <p:cNvSpPr/>
          <p:nvPr/>
        </p:nvSpPr>
        <p:spPr>
          <a:xfrm>
            <a:off x="2960293" y="473645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B</a:t>
            </a:r>
            <a:endParaRPr lang="en-CA" sz="3600" dirty="0"/>
          </a:p>
        </p:txBody>
      </p:sp>
      <p:sp>
        <p:nvSpPr>
          <p:cNvPr id="14" name="Oval 13"/>
          <p:cNvSpPr/>
          <p:nvPr/>
        </p:nvSpPr>
        <p:spPr>
          <a:xfrm>
            <a:off x="2196353" y="20574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A</a:t>
            </a:r>
            <a:endParaRPr lang="en-CA" sz="3600" dirty="0"/>
          </a:p>
        </p:txBody>
      </p:sp>
      <p:cxnSp>
        <p:nvCxnSpPr>
          <p:cNvPr id="16" name="Straight Arrow Connector 15"/>
          <p:cNvCxnSpPr>
            <a:stCxn id="4" idx="7"/>
            <a:endCxn id="14" idx="3"/>
          </p:cNvCxnSpPr>
          <p:nvPr/>
        </p:nvCxnSpPr>
        <p:spPr>
          <a:xfrm flipV="1">
            <a:off x="1053726" y="2577726"/>
            <a:ext cx="1231901" cy="810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6"/>
            <a:endCxn id="27" idx="2"/>
          </p:cNvCxnSpPr>
          <p:nvPr/>
        </p:nvCxnSpPr>
        <p:spPr>
          <a:xfrm>
            <a:off x="1143000" y="3603439"/>
            <a:ext cx="1214450" cy="134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5"/>
            <a:endCxn id="12" idx="2"/>
          </p:cNvCxnSpPr>
          <p:nvPr/>
        </p:nvCxnSpPr>
        <p:spPr>
          <a:xfrm>
            <a:off x="1053726" y="3818965"/>
            <a:ext cx="1906567" cy="12222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6"/>
            <a:endCxn id="11" idx="2"/>
          </p:cNvCxnSpPr>
          <p:nvPr/>
        </p:nvCxnSpPr>
        <p:spPr>
          <a:xfrm flipV="1">
            <a:off x="2805953" y="2209800"/>
            <a:ext cx="1385047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6"/>
            <a:endCxn id="9" idx="1"/>
          </p:cNvCxnSpPr>
          <p:nvPr/>
        </p:nvCxnSpPr>
        <p:spPr>
          <a:xfrm>
            <a:off x="4800600" y="2209800"/>
            <a:ext cx="2070474" cy="595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4" idx="5"/>
            <a:endCxn id="10" idx="2"/>
          </p:cNvCxnSpPr>
          <p:nvPr/>
        </p:nvCxnSpPr>
        <p:spPr>
          <a:xfrm>
            <a:off x="2716679" y="2577726"/>
            <a:ext cx="2007721" cy="1156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0" idx="6"/>
            <a:endCxn id="9" idx="3"/>
          </p:cNvCxnSpPr>
          <p:nvPr/>
        </p:nvCxnSpPr>
        <p:spPr>
          <a:xfrm flipV="1">
            <a:off x="5334000" y="3236632"/>
            <a:ext cx="1537074" cy="497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6"/>
            <a:endCxn id="7" idx="2"/>
          </p:cNvCxnSpPr>
          <p:nvPr/>
        </p:nvCxnSpPr>
        <p:spPr>
          <a:xfrm>
            <a:off x="3569893" y="5041250"/>
            <a:ext cx="2835389" cy="64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7" idx="6"/>
            <a:endCxn id="8" idx="2"/>
          </p:cNvCxnSpPr>
          <p:nvPr/>
        </p:nvCxnSpPr>
        <p:spPr>
          <a:xfrm flipV="1">
            <a:off x="7014882" y="3724835"/>
            <a:ext cx="1214718" cy="13805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9" idx="6"/>
            <a:endCxn id="8" idx="1"/>
          </p:cNvCxnSpPr>
          <p:nvPr/>
        </p:nvCxnSpPr>
        <p:spPr>
          <a:xfrm>
            <a:off x="7391400" y="3021106"/>
            <a:ext cx="927474" cy="4882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27" idx="6"/>
            <a:endCxn id="10" idx="2"/>
          </p:cNvCxnSpPr>
          <p:nvPr/>
        </p:nvCxnSpPr>
        <p:spPr>
          <a:xfrm flipV="1">
            <a:off x="2967050" y="3733800"/>
            <a:ext cx="1757350" cy="39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357450" y="3432976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C</a:t>
            </a:r>
            <a:endParaRPr lang="en-CA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679296" y="29834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34" name="TextBox 33"/>
          <p:cNvSpPr txBox="1"/>
          <p:nvPr/>
        </p:nvSpPr>
        <p:spPr>
          <a:xfrm>
            <a:off x="2350946" y="1672335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0.5</a:t>
            </a:r>
            <a:endParaRPr lang="en-CA" dirty="0"/>
          </a:p>
        </p:txBody>
      </p:sp>
      <p:sp>
        <p:nvSpPr>
          <p:cNvPr id="35" name="TextBox 34"/>
          <p:cNvSpPr txBox="1"/>
          <p:nvPr/>
        </p:nvSpPr>
        <p:spPr>
          <a:xfrm>
            <a:off x="4235164" y="1524000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0.5</a:t>
            </a:r>
            <a:endParaRPr lang="en-CA" dirty="0"/>
          </a:p>
        </p:txBody>
      </p:sp>
      <p:sp>
        <p:nvSpPr>
          <p:cNvPr id="37" name="TextBox 36"/>
          <p:cNvSpPr txBox="1"/>
          <p:nvPr/>
        </p:nvSpPr>
        <p:spPr>
          <a:xfrm>
            <a:off x="2438400" y="3135868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0.5</a:t>
            </a:r>
            <a:endParaRPr lang="en-CA" dirty="0"/>
          </a:p>
        </p:txBody>
      </p:sp>
      <p:sp>
        <p:nvSpPr>
          <p:cNvPr id="38" name="TextBox 37"/>
          <p:cNvSpPr txBox="1"/>
          <p:nvPr/>
        </p:nvSpPr>
        <p:spPr>
          <a:xfrm>
            <a:off x="3253074" y="4454986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0.5</a:t>
            </a:r>
            <a:endParaRPr lang="en-CA" dirty="0"/>
          </a:p>
        </p:txBody>
      </p:sp>
      <p:sp>
        <p:nvSpPr>
          <p:cNvPr id="40" name="TextBox 39"/>
          <p:cNvSpPr txBox="1"/>
          <p:nvPr/>
        </p:nvSpPr>
        <p:spPr>
          <a:xfrm>
            <a:off x="6825964" y="2373868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0.5</a:t>
            </a:r>
            <a:endParaRPr lang="en-CA" dirty="0"/>
          </a:p>
        </p:txBody>
      </p:sp>
      <p:sp>
        <p:nvSpPr>
          <p:cNvPr id="41" name="TextBox 40"/>
          <p:cNvSpPr txBox="1"/>
          <p:nvPr/>
        </p:nvSpPr>
        <p:spPr>
          <a:xfrm>
            <a:off x="4784582" y="3051966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0.5</a:t>
            </a:r>
            <a:endParaRPr lang="en-CA" dirty="0"/>
          </a:p>
        </p:txBody>
      </p:sp>
      <p:sp>
        <p:nvSpPr>
          <p:cNvPr id="44" name="TextBox 43"/>
          <p:cNvSpPr txBox="1"/>
          <p:nvPr/>
        </p:nvSpPr>
        <p:spPr>
          <a:xfrm>
            <a:off x="6525025" y="4411052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0.5</a:t>
            </a:r>
            <a:endParaRPr lang="en-CA" dirty="0"/>
          </a:p>
        </p:txBody>
      </p:sp>
      <p:sp>
        <p:nvSpPr>
          <p:cNvPr id="23" name="Rectangle 22"/>
          <p:cNvSpPr/>
          <p:nvPr/>
        </p:nvSpPr>
        <p:spPr>
          <a:xfrm>
            <a:off x="920904" y="533400"/>
            <a:ext cx="32700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800" b="1" dirty="0" err="1"/>
              <a:t>Pathrater</a:t>
            </a:r>
            <a:endParaRPr lang="en-CA" sz="4800" dirty="0"/>
          </a:p>
        </p:txBody>
      </p:sp>
      <p:sp>
        <p:nvSpPr>
          <p:cNvPr id="50" name="TextBox 49"/>
          <p:cNvSpPr txBox="1"/>
          <p:nvPr/>
        </p:nvSpPr>
        <p:spPr>
          <a:xfrm>
            <a:off x="704810" y="5900448"/>
            <a:ext cx="53336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the </a:t>
            </a:r>
            <a:r>
              <a:rPr lang="en-CA" dirty="0" err="1" smtClean="0"/>
              <a:t>pathrater</a:t>
            </a:r>
            <a:r>
              <a:rPr lang="en-CA" dirty="0" smtClean="0"/>
              <a:t> assigns the nodes </a:t>
            </a:r>
            <a:r>
              <a:rPr lang="en-CA" dirty="0"/>
              <a:t>a "neutral" rating of </a:t>
            </a:r>
            <a:r>
              <a:rPr lang="en-CA" dirty="0" smtClean="0"/>
              <a:t>0.5</a:t>
            </a:r>
          </a:p>
          <a:p>
            <a:r>
              <a:rPr lang="en-CA" dirty="0" smtClean="0"/>
              <a:t>A node </a:t>
            </a:r>
            <a:r>
              <a:rPr lang="en-CA" dirty="0"/>
              <a:t>always </a:t>
            </a:r>
            <a:r>
              <a:rPr lang="en-CA" dirty="0" smtClean="0"/>
              <a:t>rates itself </a:t>
            </a:r>
            <a:r>
              <a:rPr lang="en-CA" dirty="0"/>
              <a:t>with a 1.0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9127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33400" y="3298639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P</a:t>
            </a:r>
            <a:endParaRPr lang="en-CA" sz="3600" dirty="0"/>
          </a:p>
        </p:txBody>
      </p:sp>
      <p:sp>
        <p:nvSpPr>
          <p:cNvPr id="7" name="Oval 6"/>
          <p:cNvSpPr/>
          <p:nvPr/>
        </p:nvSpPr>
        <p:spPr>
          <a:xfrm>
            <a:off x="6405282" y="4800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G</a:t>
            </a:r>
            <a:endParaRPr lang="en-CA" sz="3600" dirty="0"/>
          </a:p>
        </p:txBody>
      </p:sp>
      <p:sp>
        <p:nvSpPr>
          <p:cNvPr id="8" name="Oval 7"/>
          <p:cNvSpPr/>
          <p:nvPr/>
        </p:nvSpPr>
        <p:spPr>
          <a:xfrm>
            <a:off x="8229600" y="3420035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D</a:t>
            </a:r>
            <a:endParaRPr lang="en-CA" sz="3600" dirty="0"/>
          </a:p>
        </p:txBody>
      </p:sp>
      <p:sp>
        <p:nvSpPr>
          <p:cNvPr id="9" name="Oval 8"/>
          <p:cNvSpPr/>
          <p:nvPr/>
        </p:nvSpPr>
        <p:spPr>
          <a:xfrm>
            <a:off x="6781800" y="2716306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F</a:t>
            </a:r>
            <a:endParaRPr lang="en-CA" sz="3600" dirty="0"/>
          </a:p>
        </p:txBody>
      </p:sp>
      <p:sp>
        <p:nvSpPr>
          <p:cNvPr id="10" name="Oval 9"/>
          <p:cNvSpPr/>
          <p:nvPr/>
        </p:nvSpPr>
        <p:spPr>
          <a:xfrm>
            <a:off x="4724400" y="34290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H</a:t>
            </a:r>
          </a:p>
        </p:txBody>
      </p:sp>
      <p:sp>
        <p:nvSpPr>
          <p:cNvPr id="11" name="Oval 10"/>
          <p:cNvSpPr/>
          <p:nvPr/>
        </p:nvSpPr>
        <p:spPr>
          <a:xfrm>
            <a:off x="4191000" y="19050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I</a:t>
            </a:r>
            <a:endParaRPr lang="en-CA" sz="3600" dirty="0"/>
          </a:p>
        </p:txBody>
      </p:sp>
      <p:sp>
        <p:nvSpPr>
          <p:cNvPr id="12" name="Oval 11"/>
          <p:cNvSpPr/>
          <p:nvPr/>
        </p:nvSpPr>
        <p:spPr>
          <a:xfrm>
            <a:off x="2960293" y="473645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B</a:t>
            </a:r>
            <a:endParaRPr lang="en-CA" sz="3600" dirty="0"/>
          </a:p>
        </p:txBody>
      </p:sp>
      <p:sp>
        <p:nvSpPr>
          <p:cNvPr id="14" name="Oval 13"/>
          <p:cNvSpPr/>
          <p:nvPr/>
        </p:nvSpPr>
        <p:spPr>
          <a:xfrm>
            <a:off x="2196353" y="20574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A</a:t>
            </a:r>
            <a:endParaRPr lang="en-CA" sz="3600" dirty="0"/>
          </a:p>
        </p:txBody>
      </p:sp>
      <p:cxnSp>
        <p:nvCxnSpPr>
          <p:cNvPr id="16" name="Straight Arrow Connector 15"/>
          <p:cNvCxnSpPr>
            <a:stCxn id="4" idx="7"/>
            <a:endCxn id="14" idx="3"/>
          </p:cNvCxnSpPr>
          <p:nvPr/>
        </p:nvCxnSpPr>
        <p:spPr>
          <a:xfrm flipV="1">
            <a:off x="1053726" y="2577726"/>
            <a:ext cx="1231901" cy="810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6"/>
            <a:endCxn id="27" idx="2"/>
          </p:cNvCxnSpPr>
          <p:nvPr/>
        </p:nvCxnSpPr>
        <p:spPr>
          <a:xfrm>
            <a:off x="1143000" y="3603439"/>
            <a:ext cx="1214450" cy="134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5"/>
            <a:endCxn id="12" idx="2"/>
          </p:cNvCxnSpPr>
          <p:nvPr/>
        </p:nvCxnSpPr>
        <p:spPr>
          <a:xfrm>
            <a:off x="1053726" y="3818965"/>
            <a:ext cx="1906567" cy="12222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6"/>
            <a:endCxn id="11" idx="2"/>
          </p:cNvCxnSpPr>
          <p:nvPr/>
        </p:nvCxnSpPr>
        <p:spPr>
          <a:xfrm flipV="1">
            <a:off x="2805953" y="2209800"/>
            <a:ext cx="1385047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6"/>
            <a:endCxn id="9" idx="1"/>
          </p:cNvCxnSpPr>
          <p:nvPr/>
        </p:nvCxnSpPr>
        <p:spPr>
          <a:xfrm>
            <a:off x="4800600" y="2209800"/>
            <a:ext cx="2070474" cy="595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4" idx="5"/>
            <a:endCxn id="10" idx="2"/>
          </p:cNvCxnSpPr>
          <p:nvPr/>
        </p:nvCxnSpPr>
        <p:spPr>
          <a:xfrm>
            <a:off x="2716679" y="2577726"/>
            <a:ext cx="2007721" cy="1156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0" idx="6"/>
            <a:endCxn id="9" idx="3"/>
          </p:cNvCxnSpPr>
          <p:nvPr/>
        </p:nvCxnSpPr>
        <p:spPr>
          <a:xfrm flipV="1">
            <a:off x="5334000" y="3236632"/>
            <a:ext cx="1537074" cy="497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6"/>
            <a:endCxn id="7" idx="2"/>
          </p:cNvCxnSpPr>
          <p:nvPr/>
        </p:nvCxnSpPr>
        <p:spPr>
          <a:xfrm>
            <a:off x="3569893" y="5041250"/>
            <a:ext cx="2835389" cy="64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7" idx="6"/>
            <a:endCxn id="8" idx="2"/>
          </p:cNvCxnSpPr>
          <p:nvPr/>
        </p:nvCxnSpPr>
        <p:spPr>
          <a:xfrm flipV="1">
            <a:off x="7014882" y="3724835"/>
            <a:ext cx="1214718" cy="13805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9" idx="6"/>
            <a:endCxn id="8" idx="1"/>
          </p:cNvCxnSpPr>
          <p:nvPr/>
        </p:nvCxnSpPr>
        <p:spPr>
          <a:xfrm>
            <a:off x="7391400" y="3021106"/>
            <a:ext cx="927474" cy="4882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27" idx="6"/>
            <a:endCxn id="10" idx="2"/>
          </p:cNvCxnSpPr>
          <p:nvPr/>
        </p:nvCxnSpPr>
        <p:spPr>
          <a:xfrm flipV="1">
            <a:off x="2967050" y="3733800"/>
            <a:ext cx="1757350" cy="39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357450" y="3432976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C</a:t>
            </a:r>
            <a:endParaRPr lang="en-CA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679296" y="29834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34" name="TextBox 33"/>
          <p:cNvSpPr txBox="1"/>
          <p:nvPr/>
        </p:nvSpPr>
        <p:spPr>
          <a:xfrm>
            <a:off x="2350946" y="1672335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0.5</a:t>
            </a:r>
            <a:endParaRPr lang="en-CA" dirty="0"/>
          </a:p>
        </p:txBody>
      </p:sp>
      <p:sp>
        <p:nvSpPr>
          <p:cNvPr id="35" name="TextBox 34"/>
          <p:cNvSpPr txBox="1"/>
          <p:nvPr/>
        </p:nvSpPr>
        <p:spPr>
          <a:xfrm>
            <a:off x="4235164" y="1524000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0.5</a:t>
            </a:r>
            <a:endParaRPr lang="en-CA" dirty="0"/>
          </a:p>
        </p:txBody>
      </p:sp>
      <p:sp>
        <p:nvSpPr>
          <p:cNvPr id="37" name="TextBox 36"/>
          <p:cNvSpPr txBox="1"/>
          <p:nvPr/>
        </p:nvSpPr>
        <p:spPr>
          <a:xfrm>
            <a:off x="2438400" y="3135868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0.5</a:t>
            </a:r>
            <a:endParaRPr lang="en-CA" dirty="0"/>
          </a:p>
        </p:txBody>
      </p:sp>
      <p:sp>
        <p:nvSpPr>
          <p:cNvPr id="38" name="TextBox 37"/>
          <p:cNvSpPr txBox="1"/>
          <p:nvPr/>
        </p:nvSpPr>
        <p:spPr>
          <a:xfrm>
            <a:off x="3291796" y="4367118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0.5</a:t>
            </a:r>
            <a:endParaRPr lang="en-CA" dirty="0"/>
          </a:p>
        </p:txBody>
      </p:sp>
      <p:sp>
        <p:nvSpPr>
          <p:cNvPr id="40" name="TextBox 39"/>
          <p:cNvSpPr txBox="1"/>
          <p:nvPr/>
        </p:nvSpPr>
        <p:spPr>
          <a:xfrm>
            <a:off x="6825964" y="2373868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0.5</a:t>
            </a:r>
            <a:endParaRPr lang="en-CA" dirty="0"/>
          </a:p>
        </p:txBody>
      </p:sp>
      <p:sp>
        <p:nvSpPr>
          <p:cNvPr id="41" name="TextBox 40"/>
          <p:cNvSpPr txBox="1"/>
          <p:nvPr/>
        </p:nvSpPr>
        <p:spPr>
          <a:xfrm>
            <a:off x="4784582" y="3051966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0.5</a:t>
            </a:r>
            <a:endParaRPr lang="en-CA" dirty="0"/>
          </a:p>
        </p:txBody>
      </p:sp>
      <p:sp>
        <p:nvSpPr>
          <p:cNvPr id="44" name="TextBox 43"/>
          <p:cNvSpPr txBox="1"/>
          <p:nvPr/>
        </p:nvSpPr>
        <p:spPr>
          <a:xfrm>
            <a:off x="6525025" y="4411052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0.5</a:t>
            </a:r>
            <a:endParaRPr lang="en-CA" dirty="0"/>
          </a:p>
        </p:txBody>
      </p:sp>
      <p:sp>
        <p:nvSpPr>
          <p:cNvPr id="23" name="Rectangle 22"/>
          <p:cNvSpPr/>
          <p:nvPr/>
        </p:nvSpPr>
        <p:spPr>
          <a:xfrm>
            <a:off x="920904" y="533400"/>
            <a:ext cx="32700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800" b="1" dirty="0" err="1"/>
              <a:t>Pathrater</a:t>
            </a:r>
            <a:endParaRPr lang="en-CA" sz="4800" dirty="0"/>
          </a:p>
        </p:txBody>
      </p:sp>
      <p:sp>
        <p:nvSpPr>
          <p:cNvPr id="50" name="TextBox 49"/>
          <p:cNvSpPr txBox="1"/>
          <p:nvPr/>
        </p:nvSpPr>
        <p:spPr>
          <a:xfrm>
            <a:off x="704810" y="5900448"/>
            <a:ext cx="7656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if all other nodes are neutral </a:t>
            </a:r>
            <a:r>
              <a:rPr lang="en-CA" dirty="0" smtClean="0"/>
              <a:t>nodes, the path rater </a:t>
            </a:r>
            <a:r>
              <a:rPr lang="en-CA" dirty="0"/>
              <a:t>picks the </a:t>
            </a:r>
            <a:r>
              <a:rPr lang="en-CA" dirty="0" smtClean="0"/>
              <a:t>shortest length </a:t>
            </a:r>
            <a:r>
              <a:rPr lang="en-CA" dirty="0"/>
              <a:t>path</a:t>
            </a:r>
            <a:endParaRPr lang="en-CA" dirty="0"/>
          </a:p>
        </p:txBody>
      </p:sp>
      <p:sp>
        <p:nvSpPr>
          <p:cNvPr id="2" name="Right Arrow 1"/>
          <p:cNvSpPr/>
          <p:nvPr/>
        </p:nvSpPr>
        <p:spPr>
          <a:xfrm rot="1937710">
            <a:off x="959954" y="4260218"/>
            <a:ext cx="2170985" cy="2775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ight Arrow 4"/>
          <p:cNvSpPr/>
          <p:nvPr/>
        </p:nvSpPr>
        <p:spPr>
          <a:xfrm>
            <a:off x="3569893" y="5041250"/>
            <a:ext cx="2835389" cy="1403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ight Arrow 5"/>
          <p:cNvSpPr/>
          <p:nvPr/>
        </p:nvSpPr>
        <p:spPr>
          <a:xfrm rot="18881326">
            <a:off x="6846895" y="4347086"/>
            <a:ext cx="1560289" cy="1786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596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33400" y="3298639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P</a:t>
            </a:r>
            <a:endParaRPr lang="en-CA" sz="3600" dirty="0"/>
          </a:p>
        </p:txBody>
      </p:sp>
      <p:sp>
        <p:nvSpPr>
          <p:cNvPr id="7" name="Oval 6"/>
          <p:cNvSpPr/>
          <p:nvPr/>
        </p:nvSpPr>
        <p:spPr>
          <a:xfrm>
            <a:off x="6405282" y="4800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G</a:t>
            </a:r>
            <a:endParaRPr lang="en-CA" sz="3600" dirty="0"/>
          </a:p>
        </p:txBody>
      </p:sp>
      <p:sp>
        <p:nvSpPr>
          <p:cNvPr id="8" name="Oval 7"/>
          <p:cNvSpPr/>
          <p:nvPr/>
        </p:nvSpPr>
        <p:spPr>
          <a:xfrm>
            <a:off x="8229600" y="3420035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D</a:t>
            </a:r>
            <a:endParaRPr lang="en-CA" sz="3600" dirty="0"/>
          </a:p>
        </p:txBody>
      </p:sp>
      <p:sp>
        <p:nvSpPr>
          <p:cNvPr id="9" name="Oval 8"/>
          <p:cNvSpPr/>
          <p:nvPr/>
        </p:nvSpPr>
        <p:spPr>
          <a:xfrm>
            <a:off x="6781800" y="2716306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F</a:t>
            </a:r>
            <a:endParaRPr lang="en-CA" sz="3600" dirty="0"/>
          </a:p>
        </p:txBody>
      </p:sp>
      <p:sp>
        <p:nvSpPr>
          <p:cNvPr id="10" name="Oval 9"/>
          <p:cNvSpPr/>
          <p:nvPr/>
        </p:nvSpPr>
        <p:spPr>
          <a:xfrm>
            <a:off x="4724400" y="34290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H</a:t>
            </a:r>
          </a:p>
        </p:txBody>
      </p:sp>
      <p:sp>
        <p:nvSpPr>
          <p:cNvPr id="11" name="Oval 10"/>
          <p:cNvSpPr/>
          <p:nvPr/>
        </p:nvSpPr>
        <p:spPr>
          <a:xfrm>
            <a:off x="4191000" y="19050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I</a:t>
            </a:r>
            <a:endParaRPr lang="en-CA" sz="3600" dirty="0"/>
          </a:p>
        </p:txBody>
      </p:sp>
      <p:sp>
        <p:nvSpPr>
          <p:cNvPr id="12" name="Oval 11"/>
          <p:cNvSpPr/>
          <p:nvPr/>
        </p:nvSpPr>
        <p:spPr>
          <a:xfrm>
            <a:off x="2960293" y="473645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B</a:t>
            </a:r>
            <a:endParaRPr lang="en-CA" sz="3600" dirty="0"/>
          </a:p>
        </p:txBody>
      </p:sp>
      <p:sp>
        <p:nvSpPr>
          <p:cNvPr id="14" name="Oval 13"/>
          <p:cNvSpPr/>
          <p:nvPr/>
        </p:nvSpPr>
        <p:spPr>
          <a:xfrm>
            <a:off x="2196353" y="20574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A</a:t>
            </a:r>
            <a:endParaRPr lang="en-CA" sz="3600" dirty="0"/>
          </a:p>
        </p:txBody>
      </p:sp>
      <p:cxnSp>
        <p:nvCxnSpPr>
          <p:cNvPr id="16" name="Straight Arrow Connector 15"/>
          <p:cNvCxnSpPr>
            <a:stCxn id="4" idx="7"/>
            <a:endCxn id="14" idx="3"/>
          </p:cNvCxnSpPr>
          <p:nvPr/>
        </p:nvCxnSpPr>
        <p:spPr>
          <a:xfrm flipV="1">
            <a:off x="1053726" y="2577726"/>
            <a:ext cx="1231901" cy="810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6"/>
            <a:endCxn id="27" idx="2"/>
          </p:cNvCxnSpPr>
          <p:nvPr/>
        </p:nvCxnSpPr>
        <p:spPr>
          <a:xfrm>
            <a:off x="1143000" y="3603439"/>
            <a:ext cx="1214450" cy="134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5"/>
            <a:endCxn id="12" idx="2"/>
          </p:cNvCxnSpPr>
          <p:nvPr/>
        </p:nvCxnSpPr>
        <p:spPr>
          <a:xfrm>
            <a:off x="1053726" y="3818965"/>
            <a:ext cx="1906567" cy="12222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6"/>
            <a:endCxn id="11" idx="2"/>
          </p:cNvCxnSpPr>
          <p:nvPr/>
        </p:nvCxnSpPr>
        <p:spPr>
          <a:xfrm flipV="1">
            <a:off x="2805953" y="2209800"/>
            <a:ext cx="1385047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6"/>
            <a:endCxn id="9" idx="1"/>
          </p:cNvCxnSpPr>
          <p:nvPr/>
        </p:nvCxnSpPr>
        <p:spPr>
          <a:xfrm>
            <a:off x="4800600" y="2209800"/>
            <a:ext cx="2070474" cy="595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4" idx="5"/>
            <a:endCxn id="10" idx="2"/>
          </p:cNvCxnSpPr>
          <p:nvPr/>
        </p:nvCxnSpPr>
        <p:spPr>
          <a:xfrm>
            <a:off x="2716679" y="2577726"/>
            <a:ext cx="2007721" cy="1156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0" idx="6"/>
            <a:endCxn id="9" idx="3"/>
          </p:cNvCxnSpPr>
          <p:nvPr/>
        </p:nvCxnSpPr>
        <p:spPr>
          <a:xfrm flipV="1">
            <a:off x="5334000" y="3236632"/>
            <a:ext cx="1537074" cy="497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6"/>
            <a:endCxn id="7" idx="2"/>
          </p:cNvCxnSpPr>
          <p:nvPr/>
        </p:nvCxnSpPr>
        <p:spPr>
          <a:xfrm>
            <a:off x="3569893" y="5041250"/>
            <a:ext cx="2835389" cy="64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7" idx="6"/>
            <a:endCxn id="8" idx="2"/>
          </p:cNvCxnSpPr>
          <p:nvPr/>
        </p:nvCxnSpPr>
        <p:spPr>
          <a:xfrm flipV="1">
            <a:off x="7014882" y="3724835"/>
            <a:ext cx="1214718" cy="13805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9" idx="6"/>
            <a:endCxn id="8" idx="1"/>
          </p:cNvCxnSpPr>
          <p:nvPr/>
        </p:nvCxnSpPr>
        <p:spPr>
          <a:xfrm>
            <a:off x="7391400" y="3021106"/>
            <a:ext cx="927474" cy="4882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27" idx="6"/>
            <a:endCxn id="10" idx="2"/>
          </p:cNvCxnSpPr>
          <p:nvPr/>
        </p:nvCxnSpPr>
        <p:spPr>
          <a:xfrm flipV="1">
            <a:off x="2967050" y="3733800"/>
            <a:ext cx="1757350" cy="39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357450" y="3432976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C</a:t>
            </a:r>
            <a:endParaRPr lang="en-CA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679296" y="29834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34" name="TextBox 33"/>
          <p:cNvSpPr txBox="1"/>
          <p:nvPr/>
        </p:nvSpPr>
        <p:spPr>
          <a:xfrm>
            <a:off x="2350946" y="1672335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0.5</a:t>
            </a:r>
            <a:endParaRPr lang="en-CA" dirty="0"/>
          </a:p>
        </p:txBody>
      </p:sp>
      <p:sp>
        <p:nvSpPr>
          <p:cNvPr id="35" name="TextBox 34"/>
          <p:cNvSpPr txBox="1"/>
          <p:nvPr/>
        </p:nvSpPr>
        <p:spPr>
          <a:xfrm>
            <a:off x="4235164" y="1524000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0.5</a:t>
            </a:r>
            <a:endParaRPr lang="en-CA" dirty="0"/>
          </a:p>
        </p:txBody>
      </p:sp>
      <p:sp>
        <p:nvSpPr>
          <p:cNvPr id="37" name="TextBox 36"/>
          <p:cNvSpPr txBox="1"/>
          <p:nvPr/>
        </p:nvSpPr>
        <p:spPr>
          <a:xfrm>
            <a:off x="2438400" y="3135868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0.5</a:t>
            </a:r>
            <a:endParaRPr lang="en-CA" dirty="0"/>
          </a:p>
        </p:txBody>
      </p:sp>
      <p:sp>
        <p:nvSpPr>
          <p:cNvPr id="38" name="TextBox 37"/>
          <p:cNvSpPr txBox="1"/>
          <p:nvPr/>
        </p:nvSpPr>
        <p:spPr>
          <a:xfrm>
            <a:off x="3247035" y="4377614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0.5</a:t>
            </a:r>
            <a:endParaRPr lang="en-CA" dirty="0"/>
          </a:p>
        </p:txBody>
      </p:sp>
      <p:sp>
        <p:nvSpPr>
          <p:cNvPr id="40" name="TextBox 39"/>
          <p:cNvSpPr txBox="1"/>
          <p:nvPr/>
        </p:nvSpPr>
        <p:spPr>
          <a:xfrm>
            <a:off x="6825964" y="2373868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0.5</a:t>
            </a:r>
            <a:endParaRPr lang="en-CA" dirty="0"/>
          </a:p>
        </p:txBody>
      </p:sp>
      <p:sp>
        <p:nvSpPr>
          <p:cNvPr id="41" name="TextBox 40"/>
          <p:cNvSpPr txBox="1"/>
          <p:nvPr/>
        </p:nvSpPr>
        <p:spPr>
          <a:xfrm>
            <a:off x="4784582" y="3051966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0.5</a:t>
            </a:r>
            <a:endParaRPr lang="en-CA" dirty="0"/>
          </a:p>
        </p:txBody>
      </p:sp>
      <p:sp>
        <p:nvSpPr>
          <p:cNvPr id="44" name="TextBox 43"/>
          <p:cNvSpPr txBox="1"/>
          <p:nvPr/>
        </p:nvSpPr>
        <p:spPr>
          <a:xfrm>
            <a:off x="6525025" y="4411052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0.5</a:t>
            </a:r>
            <a:endParaRPr lang="en-CA" dirty="0"/>
          </a:p>
        </p:txBody>
      </p:sp>
      <p:sp>
        <p:nvSpPr>
          <p:cNvPr id="23" name="Rectangle 22"/>
          <p:cNvSpPr/>
          <p:nvPr/>
        </p:nvSpPr>
        <p:spPr>
          <a:xfrm>
            <a:off x="920904" y="533400"/>
            <a:ext cx="32700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800" b="1" dirty="0" err="1"/>
              <a:t>Pathrater</a:t>
            </a:r>
            <a:endParaRPr lang="en-CA" sz="4800" dirty="0"/>
          </a:p>
        </p:txBody>
      </p:sp>
      <p:sp>
        <p:nvSpPr>
          <p:cNvPr id="50" name="TextBox 49"/>
          <p:cNvSpPr txBox="1"/>
          <p:nvPr/>
        </p:nvSpPr>
        <p:spPr>
          <a:xfrm>
            <a:off x="704810" y="5900448"/>
            <a:ext cx="7656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Every 200 </a:t>
            </a:r>
            <a:r>
              <a:rPr lang="en-CA" dirty="0" err="1" smtClean="0"/>
              <a:t>ms</a:t>
            </a:r>
            <a:r>
              <a:rPr lang="en-CA" dirty="0" smtClean="0"/>
              <a:t>, the path rater will increase the rate of the active nodes –active nodes are the ones which sent messages in the last 200ms.(</a:t>
            </a:r>
            <a:r>
              <a:rPr lang="en-CA" dirty="0"/>
              <a:t>maximum </a:t>
            </a:r>
            <a:r>
              <a:rPr lang="en-CA" dirty="0" smtClean="0"/>
              <a:t>value: 0.8)</a:t>
            </a:r>
            <a:endParaRPr lang="en-CA" dirty="0"/>
          </a:p>
        </p:txBody>
      </p:sp>
      <p:sp>
        <p:nvSpPr>
          <p:cNvPr id="2" name="Right Arrow 1"/>
          <p:cNvSpPr/>
          <p:nvPr/>
        </p:nvSpPr>
        <p:spPr>
          <a:xfrm rot="1937710">
            <a:off x="959954" y="4260218"/>
            <a:ext cx="2170985" cy="2775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ight Arrow 4"/>
          <p:cNvSpPr/>
          <p:nvPr/>
        </p:nvSpPr>
        <p:spPr>
          <a:xfrm>
            <a:off x="3569893" y="5041250"/>
            <a:ext cx="2835389" cy="1403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ight Arrow 5"/>
          <p:cNvSpPr/>
          <p:nvPr/>
        </p:nvSpPr>
        <p:spPr>
          <a:xfrm rot="18881326">
            <a:off x="6846895" y="4347086"/>
            <a:ext cx="1560289" cy="1786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6710082" y="1395336"/>
            <a:ext cx="22124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dirty="0"/>
              <a:t>200 </a:t>
            </a:r>
            <a:r>
              <a:rPr lang="en-CA" sz="5400" dirty="0" err="1"/>
              <a:t>ms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34464" y="4367118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0.51</a:t>
            </a:r>
            <a:endParaRPr lang="en-CA" dirty="0"/>
          </a:p>
        </p:txBody>
      </p:sp>
      <p:sp>
        <p:nvSpPr>
          <p:cNvPr id="43" name="TextBox 42"/>
          <p:cNvSpPr txBox="1"/>
          <p:nvPr/>
        </p:nvSpPr>
        <p:spPr>
          <a:xfrm>
            <a:off x="6448304" y="4398994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0.51</a:t>
            </a:r>
            <a:endParaRPr lang="en-CA" dirty="0"/>
          </a:p>
        </p:txBody>
      </p:sp>
      <p:sp>
        <p:nvSpPr>
          <p:cNvPr id="46" name="Rectangle 45"/>
          <p:cNvSpPr/>
          <p:nvPr/>
        </p:nvSpPr>
        <p:spPr>
          <a:xfrm>
            <a:off x="6699195" y="1395336"/>
            <a:ext cx="22124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dirty="0" smtClean="0"/>
              <a:t>400 </a:t>
            </a:r>
            <a:r>
              <a:rPr lang="en-CA" sz="5400" dirty="0" err="1"/>
              <a:t>ms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66590" y="4367118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0.52</a:t>
            </a:r>
            <a:endParaRPr lang="en-CA" dirty="0"/>
          </a:p>
        </p:txBody>
      </p:sp>
      <p:sp>
        <p:nvSpPr>
          <p:cNvPr id="48" name="TextBox 47"/>
          <p:cNvSpPr txBox="1"/>
          <p:nvPr/>
        </p:nvSpPr>
        <p:spPr>
          <a:xfrm>
            <a:off x="6470726" y="4431268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0.52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9393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1"/>
      <p:bldP spid="44" grpId="1"/>
      <p:bldP spid="13" grpId="0"/>
      <p:bldP spid="13" grpId="1"/>
      <p:bldP spid="15" grpId="0"/>
      <p:bldP spid="15" grpId="1"/>
      <p:bldP spid="43" grpId="0"/>
      <p:bldP spid="43" grpId="1"/>
      <p:bldP spid="46" grpId="0"/>
      <p:bldP spid="47" grpId="0"/>
      <p:bldP spid="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33400" y="3298639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P</a:t>
            </a:r>
            <a:endParaRPr lang="en-CA" sz="3600" dirty="0"/>
          </a:p>
        </p:txBody>
      </p:sp>
      <p:sp>
        <p:nvSpPr>
          <p:cNvPr id="7" name="Oval 6"/>
          <p:cNvSpPr/>
          <p:nvPr/>
        </p:nvSpPr>
        <p:spPr>
          <a:xfrm>
            <a:off x="8365757" y="6057313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G</a:t>
            </a:r>
            <a:endParaRPr lang="en-CA" sz="3600" dirty="0"/>
          </a:p>
        </p:txBody>
      </p:sp>
      <p:sp>
        <p:nvSpPr>
          <p:cNvPr id="8" name="Oval 7"/>
          <p:cNvSpPr/>
          <p:nvPr/>
        </p:nvSpPr>
        <p:spPr>
          <a:xfrm>
            <a:off x="8229600" y="3420035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D</a:t>
            </a:r>
            <a:endParaRPr lang="en-CA" sz="3600" dirty="0"/>
          </a:p>
        </p:txBody>
      </p:sp>
      <p:sp>
        <p:nvSpPr>
          <p:cNvPr id="9" name="Oval 8"/>
          <p:cNvSpPr/>
          <p:nvPr/>
        </p:nvSpPr>
        <p:spPr>
          <a:xfrm>
            <a:off x="6781800" y="2716306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F</a:t>
            </a:r>
            <a:endParaRPr lang="en-CA" sz="3600" dirty="0"/>
          </a:p>
        </p:txBody>
      </p:sp>
      <p:sp>
        <p:nvSpPr>
          <p:cNvPr id="10" name="Oval 9"/>
          <p:cNvSpPr/>
          <p:nvPr/>
        </p:nvSpPr>
        <p:spPr>
          <a:xfrm>
            <a:off x="4724400" y="34290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H</a:t>
            </a:r>
          </a:p>
        </p:txBody>
      </p:sp>
      <p:sp>
        <p:nvSpPr>
          <p:cNvPr id="11" name="Oval 10"/>
          <p:cNvSpPr/>
          <p:nvPr/>
        </p:nvSpPr>
        <p:spPr>
          <a:xfrm>
            <a:off x="4191000" y="19050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I</a:t>
            </a:r>
            <a:endParaRPr lang="en-CA" sz="3600" dirty="0"/>
          </a:p>
        </p:txBody>
      </p:sp>
      <p:sp>
        <p:nvSpPr>
          <p:cNvPr id="12" name="Oval 11"/>
          <p:cNvSpPr/>
          <p:nvPr/>
        </p:nvSpPr>
        <p:spPr>
          <a:xfrm>
            <a:off x="2960293" y="473645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B</a:t>
            </a:r>
            <a:endParaRPr lang="en-CA" sz="3600" dirty="0"/>
          </a:p>
        </p:txBody>
      </p:sp>
      <p:sp>
        <p:nvSpPr>
          <p:cNvPr id="14" name="Oval 13"/>
          <p:cNvSpPr/>
          <p:nvPr/>
        </p:nvSpPr>
        <p:spPr>
          <a:xfrm>
            <a:off x="2196353" y="20574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A</a:t>
            </a:r>
            <a:endParaRPr lang="en-CA" sz="3600" dirty="0"/>
          </a:p>
        </p:txBody>
      </p:sp>
      <p:cxnSp>
        <p:nvCxnSpPr>
          <p:cNvPr id="16" name="Straight Arrow Connector 15"/>
          <p:cNvCxnSpPr>
            <a:stCxn id="4" idx="7"/>
            <a:endCxn id="14" idx="3"/>
          </p:cNvCxnSpPr>
          <p:nvPr/>
        </p:nvCxnSpPr>
        <p:spPr>
          <a:xfrm flipV="1">
            <a:off x="1053726" y="2577726"/>
            <a:ext cx="1231901" cy="810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6"/>
            <a:endCxn id="27" idx="2"/>
          </p:cNvCxnSpPr>
          <p:nvPr/>
        </p:nvCxnSpPr>
        <p:spPr>
          <a:xfrm>
            <a:off x="1143000" y="3603439"/>
            <a:ext cx="1214450" cy="134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5"/>
            <a:endCxn id="12" idx="2"/>
          </p:cNvCxnSpPr>
          <p:nvPr/>
        </p:nvCxnSpPr>
        <p:spPr>
          <a:xfrm>
            <a:off x="1053726" y="3818965"/>
            <a:ext cx="1906567" cy="12222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6"/>
            <a:endCxn id="11" idx="2"/>
          </p:cNvCxnSpPr>
          <p:nvPr/>
        </p:nvCxnSpPr>
        <p:spPr>
          <a:xfrm flipV="1">
            <a:off x="2805953" y="2209800"/>
            <a:ext cx="1385047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6"/>
            <a:endCxn id="9" idx="1"/>
          </p:cNvCxnSpPr>
          <p:nvPr/>
        </p:nvCxnSpPr>
        <p:spPr>
          <a:xfrm>
            <a:off x="4800600" y="2209800"/>
            <a:ext cx="2070474" cy="595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4" idx="5"/>
            <a:endCxn id="10" idx="2"/>
          </p:cNvCxnSpPr>
          <p:nvPr/>
        </p:nvCxnSpPr>
        <p:spPr>
          <a:xfrm>
            <a:off x="2716679" y="2577726"/>
            <a:ext cx="2007721" cy="1156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0" idx="6"/>
            <a:endCxn id="9" idx="3"/>
          </p:cNvCxnSpPr>
          <p:nvPr/>
        </p:nvCxnSpPr>
        <p:spPr>
          <a:xfrm flipV="1">
            <a:off x="5334000" y="3236632"/>
            <a:ext cx="1537074" cy="497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6"/>
            <a:endCxn id="7" idx="2"/>
          </p:cNvCxnSpPr>
          <p:nvPr/>
        </p:nvCxnSpPr>
        <p:spPr>
          <a:xfrm>
            <a:off x="3569893" y="5041250"/>
            <a:ext cx="4795864" cy="13208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7" idx="6"/>
            <a:endCxn id="8" idx="2"/>
          </p:cNvCxnSpPr>
          <p:nvPr/>
        </p:nvCxnSpPr>
        <p:spPr>
          <a:xfrm flipH="1" flipV="1">
            <a:off x="8229600" y="3724835"/>
            <a:ext cx="745757" cy="2637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9" idx="6"/>
            <a:endCxn id="8" idx="1"/>
          </p:cNvCxnSpPr>
          <p:nvPr/>
        </p:nvCxnSpPr>
        <p:spPr>
          <a:xfrm>
            <a:off x="7391400" y="3021106"/>
            <a:ext cx="927474" cy="4882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27" idx="6"/>
            <a:endCxn id="10" idx="2"/>
          </p:cNvCxnSpPr>
          <p:nvPr/>
        </p:nvCxnSpPr>
        <p:spPr>
          <a:xfrm flipV="1">
            <a:off x="2967050" y="3733800"/>
            <a:ext cx="1757350" cy="39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357450" y="3432976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C</a:t>
            </a:r>
            <a:endParaRPr lang="en-CA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679296" y="29834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34" name="TextBox 33"/>
          <p:cNvSpPr txBox="1"/>
          <p:nvPr/>
        </p:nvSpPr>
        <p:spPr>
          <a:xfrm>
            <a:off x="2350946" y="1672335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0.5</a:t>
            </a:r>
            <a:endParaRPr lang="en-CA" dirty="0"/>
          </a:p>
        </p:txBody>
      </p:sp>
      <p:sp>
        <p:nvSpPr>
          <p:cNvPr id="35" name="TextBox 34"/>
          <p:cNvSpPr txBox="1"/>
          <p:nvPr/>
        </p:nvSpPr>
        <p:spPr>
          <a:xfrm>
            <a:off x="4235164" y="1524000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0.5</a:t>
            </a:r>
            <a:endParaRPr lang="en-CA" dirty="0"/>
          </a:p>
        </p:txBody>
      </p:sp>
      <p:sp>
        <p:nvSpPr>
          <p:cNvPr id="37" name="TextBox 36"/>
          <p:cNvSpPr txBox="1"/>
          <p:nvPr/>
        </p:nvSpPr>
        <p:spPr>
          <a:xfrm>
            <a:off x="2438400" y="3135868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0.5</a:t>
            </a:r>
            <a:endParaRPr lang="en-CA" dirty="0"/>
          </a:p>
        </p:txBody>
      </p:sp>
      <p:sp>
        <p:nvSpPr>
          <p:cNvPr id="38" name="TextBox 37"/>
          <p:cNvSpPr txBox="1"/>
          <p:nvPr/>
        </p:nvSpPr>
        <p:spPr>
          <a:xfrm>
            <a:off x="3247035" y="4377614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0.5</a:t>
            </a:r>
            <a:endParaRPr lang="en-CA" dirty="0"/>
          </a:p>
        </p:txBody>
      </p:sp>
      <p:sp>
        <p:nvSpPr>
          <p:cNvPr id="40" name="TextBox 39"/>
          <p:cNvSpPr txBox="1"/>
          <p:nvPr/>
        </p:nvSpPr>
        <p:spPr>
          <a:xfrm>
            <a:off x="6825964" y="2373868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0.5</a:t>
            </a:r>
            <a:endParaRPr lang="en-CA" dirty="0"/>
          </a:p>
        </p:txBody>
      </p:sp>
      <p:sp>
        <p:nvSpPr>
          <p:cNvPr id="41" name="TextBox 40"/>
          <p:cNvSpPr txBox="1"/>
          <p:nvPr/>
        </p:nvSpPr>
        <p:spPr>
          <a:xfrm>
            <a:off x="4784582" y="3051966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0.5</a:t>
            </a:r>
            <a:endParaRPr lang="en-CA" dirty="0"/>
          </a:p>
        </p:txBody>
      </p:sp>
      <p:sp>
        <p:nvSpPr>
          <p:cNvPr id="44" name="TextBox 43"/>
          <p:cNvSpPr txBox="1"/>
          <p:nvPr/>
        </p:nvSpPr>
        <p:spPr>
          <a:xfrm>
            <a:off x="8240764" y="5687981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0.5</a:t>
            </a:r>
            <a:endParaRPr lang="en-CA" dirty="0"/>
          </a:p>
        </p:txBody>
      </p:sp>
      <p:sp>
        <p:nvSpPr>
          <p:cNvPr id="23" name="Rectangle 22"/>
          <p:cNvSpPr/>
          <p:nvPr/>
        </p:nvSpPr>
        <p:spPr>
          <a:xfrm>
            <a:off x="920904" y="533400"/>
            <a:ext cx="32700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800" b="1" dirty="0" err="1"/>
              <a:t>Pathrater</a:t>
            </a:r>
            <a:endParaRPr lang="en-CA" sz="4800" dirty="0"/>
          </a:p>
        </p:txBody>
      </p:sp>
      <p:sp>
        <p:nvSpPr>
          <p:cNvPr id="50" name="TextBox 49"/>
          <p:cNvSpPr txBox="1"/>
          <p:nvPr/>
        </p:nvSpPr>
        <p:spPr>
          <a:xfrm>
            <a:off x="704810" y="5900448"/>
            <a:ext cx="76569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The path rater will decrease </a:t>
            </a:r>
            <a:r>
              <a:rPr lang="en-CA" dirty="0"/>
              <a:t>a node's rating by 0.05 when we detect a </a:t>
            </a:r>
            <a:r>
              <a:rPr lang="en-CA" dirty="0" smtClean="0"/>
              <a:t>link break </a:t>
            </a:r>
            <a:r>
              <a:rPr lang="en-CA" dirty="0"/>
              <a:t>during packet forwarding and the node becomes </a:t>
            </a:r>
            <a:r>
              <a:rPr lang="en-CA" dirty="0" smtClean="0"/>
              <a:t>unreachable.</a:t>
            </a:r>
            <a:r>
              <a:rPr lang="en-CA" dirty="0"/>
              <a:t> </a:t>
            </a:r>
            <a:r>
              <a:rPr lang="en-CA" dirty="0" smtClean="0"/>
              <a:t>(lower </a:t>
            </a:r>
            <a:r>
              <a:rPr lang="en-CA" dirty="0"/>
              <a:t>bound </a:t>
            </a:r>
            <a:r>
              <a:rPr lang="en-CA" dirty="0" smtClean="0"/>
              <a:t>rating:0.0)</a:t>
            </a:r>
            <a:endParaRPr lang="en-CA" dirty="0"/>
          </a:p>
        </p:txBody>
      </p:sp>
      <p:sp>
        <p:nvSpPr>
          <p:cNvPr id="2" name="Right Arrow 1"/>
          <p:cNvSpPr/>
          <p:nvPr/>
        </p:nvSpPr>
        <p:spPr>
          <a:xfrm rot="1937710">
            <a:off x="959954" y="4260218"/>
            <a:ext cx="2170985" cy="2775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ight Arrow 4"/>
          <p:cNvSpPr/>
          <p:nvPr/>
        </p:nvSpPr>
        <p:spPr>
          <a:xfrm>
            <a:off x="3569893" y="5041250"/>
            <a:ext cx="2835389" cy="1403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ight Arrow 5"/>
          <p:cNvSpPr/>
          <p:nvPr/>
        </p:nvSpPr>
        <p:spPr>
          <a:xfrm rot="18881326">
            <a:off x="6846895" y="4347086"/>
            <a:ext cx="1560289" cy="1786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TextBox 14"/>
          <p:cNvSpPr txBox="1"/>
          <p:nvPr/>
        </p:nvSpPr>
        <p:spPr>
          <a:xfrm>
            <a:off x="3185711" y="4366739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0.45</a:t>
            </a:r>
            <a:endParaRPr lang="en-CA" dirty="0"/>
          </a:p>
        </p:txBody>
      </p:sp>
      <p:sp>
        <p:nvSpPr>
          <p:cNvPr id="43" name="TextBox 42"/>
          <p:cNvSpPr txBox="1"/>
          <p:nvPr/>
        </p:nvSpPr>
        <p:spPr>
          <a:xfrm>
            <a:off x="8177445" y="5687981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0.45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260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  <p:bldP spid="44" grpId="0"/>
      <p:bldP spid="44" grpId="1"/>
      <p:bldP spid="15" grpId="0"/>
      <p:bldP spid="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4800" b="1" dirty="0" err="1" smtClean="0"/>
              <a:t>Pathrater</a:t>
            </a:r>
            <a:r>
              <a:rPr lang="en-CA" sz="4800" b="1" dirty="0" smtClean="0"/>
              <a:t> and watchdog</a:t>
            </a:r>
            <a:endParaRPr lang="en-C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watchdog </a:t>
            </a:r>
            <a:r>
              <a:rPr lang="en-CA" dirty="0" smtClean="0">
                <a:solidFill>
                  <a:srgbClr val="C00000"/>
                </a:solidFill>
              </a:rPr>
              <a:t>finds out </a:t>
            </a:r>
            <a:r>
              <a:rPr lang="en-CA" dirty="0" smtClean="0"/>
              <a:t>the misbehaviour nodes(BH)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Path rater </a:t>
            </a:r>
            <a:r>
              <a:rPr lang="en-CA" dirty="0" smtClean="0">
                <a:solidFill>
                  <a:srgbClr val="C00000"/>
                </a:solidFill>
              </a:rPr>
              <a:t>decreases</a:t>
            </a:r>
            <a:r>
              <a:rPr lang="en-CA" dirty="0" smtClean="0"/>
              <a:t> the rate of the BH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Pate rater </a:t>
            </a:r>
            <a:r>
              <a:rPr lang="en-CA" dirty="0" smtClean="0">
                <a:solidFill>
                  <a:srgbClr val="C00000"/>
                </a:solidFill>
              </a:rPr>
              <a:t>increases</a:t>
            </a:r>
            <a:r>
              <a:rPr lang="en-CA" dirty="0" smtClean="0"/>
              <a:t> the rate of active nodes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Pate rater </a:t>
            </a:r>
            <a:r>
              <a:rPr lang="en-CA" dirty="0" smtClean="0">
                <a:solidFill>
                  <a:srgbClr val="C00000"/>
                </a:solidFill>
              </a:rPr>
              <a:t>chooses</a:t>
            </a:r>
            <a:r>
              <a:rPr lang="en-CA" dirty="0" smtClean="0"/>
              <a:t> the path with the highest average rate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nodes </a:t>
            </a:r>
            <a:r>
              <a:rPr lang="en-CA" dirty="0"/>
              <a:t>that </a:t>
            </a:r>
            <a:r>
              <a:rPr lang="en-CA" dirty="0" smtClean="0"/>
              <a:t>have negative </a:t>
            </a:r>
            <a:r>
              <a:rPr lang="en-CA" dirty="0"/>
              <a:t>ratings should have their ratings </a:t>
            </a:r>
            <a:r>
              <a:rPr lang="en-CA" dirty="0">
                <a:solidFill>
                  <a:srgbClr val="C00000"/>
                </a:solidFill>
              </a:rPr>
              <a:t>slowly </a:t>
            </a:r>
            <a:r>
              <a:rPr lang="en-CA" dirty="0" smtClean="0">
                <a:solidFill>
                  <a:srgbClr val="C00000"/>
                </a:solidFill>
              </a:rPr>
              <a:t>increased or </a:t>
            </a:r>
            <a:r>
              <a:rPr lang="en-CA" dirty="0">
                <a:solidFill>
                  <a:srgbClr val="C00000"/>
                </a:solidFill>
              </a:rPr>
              <a:t>set back</a:t>
            </a:r>
            <a:r>
              <a:rPr lang="en-CA" dirty="0"/>
              <a:t> to a non-negative value after a long </a:t>
            </a:r>
            <a:r>
              <a:rPr lang="en-CA" dirty="0" smtClean="0"/>
              <a:t>timeout (in case of some nodes are mismarked as BH)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8701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end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CA" dirty="0" smtClean="0"/>
              <a:t>The paper published in 2000, so it’s an old paper;</a:t>
            </a:r>
          </a:p>
          <a:p>
            <a:pPr marL="514350" indent="-514350">
              <a:buFont typeface="+mj-lt"/>
              <a:buAutoNum type="arabicParenR"/>
            </a:pPr>
            <a:r>
              <a:rPr lang="en-CA" dirty="0" smtClean="0"/>
              <a:t>To their </a:t>
            </a:r>
            <a:r>
              <a:rPr lang="en-CA" dirty="0"/>
              <a:t>knowledge, there is no previously published </a:t>
            </a:r>
            <a:r>
              <a:rPr lang="en-CA" dirty="0" smtClean="0"/>
              <a:t>work on </a:t>
            </a:r>
            <a:r>
              <a:rPr lang="en-CA" dirty="0"/>
              <a:t>detection of routing </a:t>
            </a:r>
            <a:r>
              <a:rPr lang="en-CA" dirty="0" smtClean="0"/>
              <a:t>misbehaviour </a:t>
            </a:r>
            <a:r>
              <a:rPr lang="en-CA" dirty="0"/>
              <a:t>specific to ad hoc </a:t>
            </a:r>
            <a:r>
              <a:rPr lang="en-CA" dirty="0" smtClean="0"/>
              <a:t>networks </a:t>
            </a:r>
          </a:p>
          <a:p>
            <a:pPr marL="514350" indent="-514350">
              <a:buFont typeface="+mj-lt"/>
              <a:buAutoNum type="arabicParenR"/>
            </a:pPr>
            <a:r>
              <a:rPr lang="en-CA" dirty="0"/>
              <a:t>T</a:t>
            </a:r>
            <a:r>
              <a:rPr lang="en-CA" dirty="0" smtClean="0"/>
              <a:t>hey said they are the first, which is good, but also means:</a:t>
            </a:r>
          </a:p>
          <a:p>
            <a:pPr marL="514350" indent="-514350">
              <a:buFont typeface="+mj-lt"/>
              <a:buAutoNum type="arabicParenR"/>
            </a:pPr>
            <a:r>
              <a:rPr lang="en-CA" dirty="0" smtClean="0"/>
              <a:t>	Their method has a lot of problems, such as: collision, 	cost, memory, time……</a:t>
            </a:r>
          </a:p>
          <a:p>
            <a:pPr marL="514350" indent="-514350">
              <a:buFont typeface="+mj-lt"/>
              <a:buAutoNum type="arabicParenR"/>
            </a:pPr>
            <a:r>
              <a:rPr lang="en-CA" dirty="0" smtClean="0"/>
              <a:t>The way they get their simulation result is not connected to my research topic; so I don’t talk about it too much;</a:t>
            </a:r>
          </a:p>
          <a:p>
            <a:pPr marL="514350" indent="-514350">
              <a:buFont typeface="+mj-lt"/>
              <a:buAutoNum type="arabicParenR"/>
            </a:pPr>
            <a:r>
              <a:rPr lang="en-CA" dirty="0" smtClean="0"/>
              <a:t>Anyway, </a:t>
            </a:r>
            <a:r>
              <a:rPr lang="en-CA" dirty="0"/>
              <a:t>w</a:t>
            </a:r>
            <a:r>
              <a:rPr lang="en-CA" dirty="0" smtClean="0"/>
              <a:t>atchdog and </a:t>
            </a:r>
            <a:r>
              <a:rPr lang="en-CA" dirty="0" err="1" smtClean="0"/>
              <a:t>pathrater</a:t>
            </a:r>
            <a:r>
              <a:rPr lang="en-CA" dirty="0" smtClean="0"/>
              <a:t> are interesting mechanism and can be used in the future</a:t>
            </a:r>
          </a:p>
        </p:txBody>
      </p:sp>
    </p:spTree>
    <p:extLst>
      <p:ext uri="{BB962C8B-B14F-4D97-AF65-F5344CB8AC3E}">
        <p14:creationId xmlns:p14="http://schemas.microsoft.com/office/powerpoint/2010/main" val="10016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AODV-</a:t>
            </a:r>
            <a:r>
              <a:rPr lang="en-CA" sz="2400" dirty="0"/>
              <a:t>Ad hoc On-Demand Distance Vector (AODV) Routing</a:t>
            </a:r>
            <a:endParaRPr lang="en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CA" dirty="0"/>
              <a:t>In AODV, the </a:t>
            </a:r>
            <a:r>
              <a:rPr lang="en-CA" dirty="0" smtClean="0"/>
              <a:t>network</a:t>
            </a:r>
            <a:r>
              <a:rPr lang="en-CA" dirty="0"/>
              <a:t> is silent until a connection is needed. </a:t>
            </a:r>
            <a:endParaRPr lang="en-CA" dirty="0" smtClean="0"/>
          </a:p>
          <a:p>
            <a:pPr algn="just"/>
            <a:r>
              <a:rPr lang="en-CA" dirty="0" smtClean="0"/>
              <a:t>At </a:t>
            </a:r>
            <a:r>
              <a:rPr lang="en-CA" dirty="0"/>
              <a:t>that point the network node that needs a </a:t>
            </a:r>
            <a:r>
              <a:rPr lang="en-CA" dirty="0" smtClean="0"/>
              <a:t>connection </a:t>
            </a:r>
            <a:r>
              <a:rPr lang="en-CA" dirty="0" smtClean="0">
                <a:solidFill>
                  <a:srgbClr val="C00000"/>
                </a:solidFill>
              </a:rPr>
              <a:t>broadcasts</a:t>
            </a:r>
            <a:r>
              <a:rPr lang="en-CA" dirty="0">
                <a:solidFill>
                  <a:srgbClr val="C00000"/>
                </a:solidFill>
              </a:rPr>
              <a:t> a request</a:t>
            </a:r>
            <a:r>
              <a:rPr lang="en-CA" dirty="0"/>
              <a:t> for connection. </a:t>
            </a:r>
            <a:endParaRPr lang="en-CA" dirty="0" smtClean="0"/>
          </a:p>
          <a:p>
            <a:pPr algn="just"/>
            <a:r>
              <a:rPr lang="en-CA" dirty="0" smtClean="0">
                <a:solidFill>
                  <a:srgbClr val="C00000"/>
                </a:solidFill>
              </a:rPr>
              <a:t>Other </a:t>
            </a:r>
            <a:r>
              <a:rPr lang="en-CA" dirty="0">
                <a:solidFill>
                  <a:srgbClr val="C00000"/>
                </a:solidFill>
              </a:rPr>
              <a:t>AODV nodes forward this message</a:t>
            </a:r>
            <a:r>
              <a:rPr lang="en-CA" dirty="0"/>
              <a:t>, and record the node that they heard it from, creating an explosion of temporary routes back to the needy node. </a:t>
            </a:r>
            <a:endParaRPr lang="en-CA" dirty="0" smtClean="0"/>
          </a:p>
          <a:p>
            <a:pPr algn="just"/>
            <a:r>
              <a:rPr lang="en-CA" dirty="0" smtClean="0"/>
              <a:t>When </a:t>
            </a:r>
            <a:r>
              <a:rPr lang="en-CA" dirty="0"/>
              <a:t>a node receives such a message and </a:t>
            </a:r>
            <a:r>
              <a:rPr lang="en-CA" dirty="0">
                <a:solidFill>
                  <a:srgbClr val="C00000"/>
                </a:solidFill>
              </a:rPr>
              <a:t>already has a route </a:t>
            </a:r>
            <a:r>
              <a:rPr lang="en-CA" dirty="0"/>
              <a:t>to the desired node, it sends a </a:t>
            </a:r>
            <a:r>
              <a:rPr lang="en-CA" dirty="0">
                <a:solidFill>
                  <a:srgbClr val="C00000"/>
                </a:solidFill>
              </a:rPr>
              <a:t>message backwards </a:t>
            </a:r>
            <a:r>
              <a:rPr lang="en-CA" dirty="0"/>
              <a:t>through a temporary route to the requesting node. </a:t>
            </a:r>
            <a:endParaRPr lang="en-CA" dirty="0" smtClean="0"/>
          </a:p>
          <a:p>
            <a:pPr algn="just"/>
            <a:r>
              <a:rPr lang="en-CA" dirty="0" smtClean="0">
                <a:solidFill>
                  <a:srgbClr val="C00000"/>
                </a:solidFill>
              </a:rPr>
              <a:t>The </a:t>
            </a:r>
            <a:r>
              <a:rPr lang="en-CA" dirty="0">
                <a:solidFill>
                  <a:srgbClr val="C00000"/>
                </a:solidFill>
              </a:rPr>
              <a:t>needy node then begins using the route that has the least number of hops through other nodes</a:t>
            </a:r>
            <a:r>
              <a:rPr lang="en-CA" dirty="0"/>
              <a:t>. Unused entries in </a:t>
            </a:r>
            <a:r>
              <a:rPr lang="en-CA" dirty="0" smtClean="0"/>
              <a:t>the routing tables</a:t>
            </a:r>
            <a:r>
              <a:rPr lang="en-CA" dirty="0"/>
              <a:t> are recycled after a time.</a:t>
            </a:r>
          </a:p>
          <a:p>
            <a:pPr algn="just"/>
            <a:r>
              <a:rPr lang="en-CA" dirty="0"/>
              <a:t>When </a:t>
            </a:r>
            <a:r>
              <a:rPr lang="en-CA" dirty="0" smtClean="0"/>
              <a:t>a link</a:t>
            </a:r>
            <a:r>
              <a:rPr lang="en-CA" dirty="0"/>
              <a:t> fails, a routing error is passed back to a transmitting node, and the process repeats.</a:t>
            </a:r>
          </a:p>
          <a:p>
            <a:pPr algn="just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0499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33400" y="3298639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S</a:t>
            </a:r>
            <a:endParaRPr lang="en-CA" sz="3600" dirty="0"/>
          </a:p>
        </p:txBody>
      </p:sp>
      <p:sp>
        <p:nvSpPr>
          <p:cNvPr id="6" name="Oval 5"/>
          <p:cNvSpPr/>
          <p:nvPr/>
        </p:nvSpPr>
        <p:spPr>
          <a:xfrm>
            <a:off x="4052047" y="5060576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E</a:t>
            </a:r>
            <a:endParaRPr lang="en-CA" sz="3600" dirty="0"/>
          </a:p>
        </p:txBody>
      </p:sp>
      <p:sp>
        <p:nvSpPr>
          <p:cNvPr id="7" name="Oval 6"/>
          <p:cNvSpPr/>
          <p:nvPr/>
        </p:nvSpPr>
        <p:spPr>
          <a:xfrm>
            <a:off x="6405282" y="4800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G</a:t>
            </a:r>
            <a:endParaRPr lang="en-CA" sz="3600" dirty="0"/>
          </a:p>
        </p:txBody>
      </p:sp>
      <p:sp>
        <p:nvSpPr>
          <p:cNvPr id="8" name="Oval 7"/>
          <p:cNvSpPr/>
          <p:nvPr/>
        </p:nvSpPr>
        <p:spPr>
          <a:xfrm>
            <a:off x="8229600" y="3420035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D</a:t>
            </a:r>
            <a:endParaRPr lang="en-CA" sz="3600" dirty="0"/>
          </a:p>
        </p:txBody>
      </p:sp>
      <p:sp>
        <p:nvSpPr>
          <p:cNvPr id="9" name="Oval 8"/>
          <p:cNvSpPr/>
          <p:nvPr/>
        </p:nvSpPr>
        <p:spPr>
          <a:xfrm>
            <a:off x="6781800" y="2716306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F</a:t>
            </a:r>
            <a:endParaRPr lang="en-CA" sz="3600" dirty="0"/>
          </a:p>
        </p:txBody>
      </p:sp>
      <p:sp>
        <p:nvSpPr>
          <p:cNvPr id="10" name="Oval 9"/>
          <p:cNvSpPr/>
          <p:nvPr/>
        </p:nvSpPr>
        <p:spPr>
          <a:xfrm>
            <a:off x="4724400" y="34290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H</a:t>
            </a:r>
          </a:p>
        </p:txBody>
      </p:sp>
      <p:sp>
        <p:nvSpPr>
          <p:cNvPr id="11" name="Oval 10"/>
          <p:cNvSpPr/>
          <p:nvPr/>
        </p:nvSpPr>
        <p:spPr>
          <a:xfrm>
            <a:off x="4191000" y="19050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C</a:t>
            </a:r>
            <a:endParaRPr lang="en-CA" sz="3600" dirty="0"/>
          </a:p>
        </p:txBody>
      </p:sp>
      <p:sp>
        <p:nvSpPr>
          <p:cNvPr id="12" name="Oval 11"/>
          <p:cNvSpPr/>
          <p:nvPr/>
        </p:nvSpPr>
        <p:spPr>
          <a:xfrm>
            <a:off x="2362200" y="4800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B</a:t>
            </a:r>
            <a:endParaRPr lang="en-CA" sz="3600" dirty="0"/>
          </a:p>
        </p:txBody>
      </p:sp>
      <p:sp>
        <p:nvSpPr>
          <p:cNvPr id="13" name="Oval 12"/>
          <p:cNvSpPr/>
          <p:nvPr/>
        </p:nvSpPr>
        <p:spPr>
          <a:xfrm>
            <a:off x="2344271" y="3429000"/>
            <a:ext cx="609600" cy="609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M</a:t>
            </a:r>
            <a:endParaRPr lang="en-CA" sz="3600" dirty="0"/>
          </a:p>
        </p:txBody>
      </p:sp>
      <p:sp>
        <p:nvSpPr>
          <p:cNvPr id="14" name="Oval 13"/>
          <p:cNvSpPr/>
          <p:nvPr/>
        </p:nvSpPr>
        <p:spPr>
          <a:xfrm>
            <a:off x="2196353" y="20574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A</a:t>
            </a:r>
            <a:endParaRPr lang="en-CA" sz="3600" dirty="0"/>
          </a:p>
        </p:txBody>
      </p:sp>
      <p:cxnSp>
        <p:nvCxnSpPr>
          <p:cNvPr id="16" name="Straight Arrow Connector 15"/>
          <p:cNvCxnSpPr>
            <a:stCxn id="4" idx="7"/>
            <a:endCxn id="14" idx="3"/>
          </p:cNvCxnSpPr>
          <p:nvPr/>
        </p:nvCxnSpPr>
        <p:spPr>
          <a:xfrm flipV="1">
            <a:off x="1053726" y="2577726"/>
            <a:ext cx="1231901" cy="810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6"/>
            <a:endCxn id="13" idx="2"/>
          </p:cNvCxnSpPr>
          <p:nvPr/>
        </p:nvCxnSpPr>
        <p:spPr>
          <a:xfrm>
            <a:off x="1143000" y="3603439"/>
            <a:ext cx="1201271" cy="1303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5"/>
            <a:endCxn id="12" idx="2"/>
          </p:cNvCxnSpPr>
          <p:nvPr/>
        </p:nvCxnSpPr>
        <p:spPr>
          <a:xfrm>
            <a:off x="1053726" y="3818965"/>
            <a:ext cx="1308474" cy="12864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57200" y="663676"/>
            <a:ext cx="32632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dirty="0"/>
              <a:t>broadcasts a request</a:t>
            </a:r>
          </a:p>
        </p:txBody>
      </p:sp>
      <p:cxnSp>
        <p:nvCxnSpPr>
          <p:cNvPr id="24" name="Straight Arrow Connector 23"/>
          <p:cNvCxnSpPr>
            <a:stCxn id="14" idx="6"/>
            <a:endCxn id="11" idx="2"/>
          </p:cNvCxnSpPr>
          <p:nvPr/>
        </p:nvCxnSpPr>
        <p:spPr>
          <a:xfrm flipV="1">
            <a:off x="2805953" y="2209800"/>
            <a:ext cx="1385047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6"/>
            <a:endCxn id="9" idx="1"/>
          </p:cNvCxnSpPr>
          <p:nvPr/>
        </p:nvCxnSpPr>
        <p:spPr>
          <a:xfrm>
            <a:off x="4800600" y="2209800"/>
            <a:ext cx="2070474" cy="595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4" idx="5"/>
            <a:endCxn id="10" idx="2"/>
          </p:cNvCxnSpPr>
          <p:nvPr/>
        </p:nvCxnSpPr>
        <p:spPr>
          <a:xfrm>
            <a:off x="2716679" y="2577726"/>
            <a:ext cx="2007721" cy="1156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0" idx="6"/>
            <a:endCxn id="9" idx="3"/>
          </p:cNvCxnSpPr>
          <p:nvPr/>
        </p:nvCxnSpPr>
        <p:spPr>
          <a:xfrm flipV="1">
            <a:off x="5334000" y="3236632"/>
            <a:ext cx="1537074" cy="497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6"/>
            <a:endCxn id="6" idx="2"/>
          </p:cNvCxnSpPr>
          <p:nvPr/>
        </p:nvCxnSpPr>
        <p:spPr>
          <a:xfrm>
            <a:off x="2971800" y="5105400"/>
            <a:ext cx="1080247" cy="2599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6" idx="6"/>
            <a:endCxn id="7" idx="2"/>
          </p:cNvCxnSpPr>
          <p:nvPr/>
        </p:nvCxnSpPr>
        <p:spPr>
          <a:xfrm flipV="1">
            <a:off x="4661647" y="5105400"/>
            <a:ext cx="1743635" cy="2599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7" idx="6"/>
            <a:endCxn id="8" idx="2"/>
          </p:cNvCxnSpPr>
          <p:nvPr/>
        </p:nvCxnSpPr>
        <p:spPr>
          <a:xfrm flipV="1">
            <a:off x="7014882" y="3724835"/>
            <a:ext cx="1214718" cy="13805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9" idx="6"/>
            <a:endCxn id="8" idx="1"/>
          </p:cNvCxnSpPr>
          <p:nvPr/>
        </p:nvCxnSpPr>
        <p:spPr>
          <a:xfrm>
            <a:off x="7391400" y="3021106"/>
            <a:ext cx="927474" cy="4882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604214" y="663676"/>
            <a:ext cx="63816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dirty="0"/>
              <a:t>Other AODV nodes forward this message</a:t>
            </a:r>
          </a:p>
        </p:txBody>
      </p:sp>
    </p:spTree>
    <p:extLst>
      <p:ext uri="{BB962C8B-B14F-4D97-AF65-F5344CB8AC3E}">
        <p14:creationId xmlns:p14="http://schemas.microsoft.com/office/powerpoint/2010/main" val="27017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33400" y="3298639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S</a:t>
            </a:r>
            <a:endParaRPr lang="en-CA" sz="3600" dirty="0"/>
          </a:p>
        </p:txBody>
      </p:sp>
      <p:sp>
        <p:nvSpPr>
          <p:cNvPr id="6" name="Oval 5"/>
          <p:cNvSpPr/>
          <p:nvPr/>
        </p:nvSpPr>
        <p:spPr>
          <a:xfrm>
            <a:off x="4052047" y="5060576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E</a:t>
            </a:r>
            <a:endParaRPr lang="en-CA" sz="3600" dirty="0"/>
          </a:p>
        </p:txBody>
      </p:sp>
      <p:sp>
        <p:nvSpPr>
          <p:cNvPr id="7" name="Oval 6"/>
          <p:cNvSpPr/>
          <p:nvPr/>
        </p:nvSpPr>
        <p:spPr>
          <a:xfrm>
            <a:off x="6405282" y="4800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G</a:t>
            </a:r>
            <a:endParaRPr lang="en-CA" sz="3600" dirty="0"/>
          </a:p>
        </p:txBody>
      </p:sp>
      <p:sp>
        <p:nvSpPr>
          <p:cNvPr id="8" name="Oval 7"/>
          <p:cNvSpPr/>
          <p:nvPr/>
        </p:nvSpPr>
        <p:spPr>
          <a:xfrm>
            <a:off x="8229600" y="3420035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D</a:t>
            </a:r>
            <a:endParaRPr lang="en-CA" sz="3600" dirty="0"/>
          </a:p>
        </p:txBody>
      </p:sp>
      <p:sp>
        <p:nvSpPr>
          <p:cNvPr id="9" name="Oval 8"/>
          <p:cNvSpPr/>
          <p:nvPr/>
        </p:nvSpPr>
        <p:spPr>
          <a:xfrm>
            <a:off x="6781800" y="2716306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F</a:t>
            </a:r>
            <a:endParaRPr lang="en-CA" sz="3600" dirty="0"/>
          </a:p>
        </p:txBody>
      </p:sp>
      <p:sp>
        <p:nvSpPr>
          <p:cNvPr id="10" name="Oval 9"/>
          <p:cNvSpPr/>
          <p:nvPr/>
        </p:nvSpPr>
        <p:spPr>
          <a:xfrm>
            <a:off x="4724400" y="34290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H</a:t>
            </a:r>
          </a:p>
        </p:txBody>
      </p:sp>
      <p:sp>
        <p:nvSpPr>
          <p:cNvPr id="11" name="Oval 10"/>
          <p:cNvSpPr/>
          <p:nvPr/>
        </p:nvSpPr>
        <p:spPr>
          <a:xfrm>
            <a:off x="4191000" y="19050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C</a:t>
            </a:r>
            <a:endParaRPr lang="en-CA" sz="3600" dirty="0"/>
          </a:p>
        </p:txBody>
      </p:sp>
      <p:sp>
        <p:nvSpPr>
          <p:cNvPr id="12" name="Oval 11"/>
          <p:cNvSpPr/>
          <p:nvPr/>
        </p:nvSpPr>
        <p:spPr>
          <a:xfrm>
            <a:off x="2362200" y="4800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B</a:t>
            </a:r>
            <a:endParaRPr lang="en-CA" sz="3600" dirty="0"/>
          </a:p>
        </p:txBody>
      </p:sp>
      <p:sp>
        <p:nvSpPr>
          <p:cNvPr id="13" name="Oval 12"/>
          <p:cNvSpPr/>
          <p:nvPr/>
        </p:nvSpPr>
        <p:spPr>
          <a:xfrm>
            <a:off x="2344271" y="3429000"/>
            <a:ext cx="609600" cy="609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M</a:t>
            </a:r>
            <a:endParaRPr lang="en-CA" sz="3600" dirty="0"/>
          </a:p>
        </p:txBody>
      </p:sp>
      <p:sp>
        <p:nvSpPr>
          <p:cNvPr id="14" name="Oval 13"/>
          <p:cNvSpPr/>
          <p:nvPr/>
        </p:nvSpPr>
        <p:spPr>
          <a:xfrm>
            <a:off x="2196353" y="20574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A</a:t>
            </a:r>
            <a:endParaRPr lang="en-CA" sz="3600" dirty="0"/>
          </a:p>
        </p:txBody>
      </p:sp>
      <p:cxnSp>
        <p:nvCxnSpPr>
          <p:cNvPr id="16" name="Straight Arrow Connector 15"/>
          <p:cNvCxnSpPr>
            <a:stCxn id="4" idx="7"/>
            <a:endCxn id="14" idx="3"/>
          </p:cNvCxnSpPr>
          <p:nvPr/>
        </p:nvCxnSpPr>
        <p:spPr>
          <a:xfrm flipV="1">
            <a:off x="1053726" y="2577726"/>
            <a:ext cx="1231901" cy="810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2"/>
            <a:endCxn id="4" idx="6"/>
          </p:cNvCxnSpPr>
          <p:nvPr/>
        </p:nvCxnSpPr>
        <p:spPr>
          <a:xfrm flipH="1" flipV="1">
            <a:off x="1143000" y="3603439"/>
            <a:ext cx="1201271" cy="1303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2"/>
            <a:endCxn id="4" idx="5"/>
          </p:cNvCxnSpPr>
          <p:nvPr/>
        </p:nvCxnSpPr>
        <p:spPr>
          <a:xfrm flipH="1" flipV="1">
            <a:off x="1053726" y="3818965"/>
            <a:ext cx="1308474" cy="12864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51746" y="533400"/>
            <a:ext cx="4098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/>
              <a:t>message backwards</a:t>
            </a:r>
          </a:p>
        </p:txBody>
      </p:sp>
      <p:cxnSp>
        <p:nvCxnSpPr>
          <p:cNvPr id="24" name="Straight Arrow Connector 23"/>
          <p:cNvCxnSpPr>
            <a:stCxn id="11" idx="2"/>
            <a:endCxn id="14" idx="6"/>
          </p:cNvCxnSpPr>
          <p:nvPr/>
        </p:nvCxnSpPr>
        <p:spPr>
          <a:xfrm flipH="1">
            <a:off x="2805953" y="2209800"/>
            <a:ext cx="1385047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2"/>
            <a:endCxn id="11" idx="6"/>
          </p:cNvCxnSpPr>
          <p:nvPr/>
        </p:nvCxnSpPr>
        <p:spPr>
          <a:xfrm flipH="1" flipV="1">
            <a:off x="4800600" y="2209800"/>
            <a:ext cx="1981200" cy="8113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2"/>
            <a:endCxn id="14" idx="5"/>
          </p:cNvCxnSpPr>
          <p:nvPr/>
        </p:nvCxnSpPr>
        <p:spPr>
          <a:xfrm flipH="1" flipV="1">
            <a:off x="2716679" y="2577726"/>
            <a:ext cx="2007721" cy="1156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" idx="3"/>
            <a:endCxn id="10" idx="6"/>
          </p:cNvCxnSpPr>
          <p:nvPr/>
        </p:nvCxnSpPr>
        <p:spPr>
          <a:xfrm flipH="1">
            <a:off x="5334000" y="3236632"/>
            <a:ext cx="1537074" cy="497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6" idx="2"/>
            <a:endCxn id="12" idx="6"/>
          </p:cNvCxnSpPr>
          <p:nvPr/>
        </p:nvCxnSpPr>
        <p:spPr>
          <a:xfrm flipH="1" flipV="1">
            <a:off x="2971800" y="5105400"/>
            <a:ext cx="1080247" cy="2599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7" idx="2"/>
            <a:endCxn id="6" idx="6"/>
          </p:cNvCxnSpPr>
          <p:nvPr/>
        </p:nvCxnSpPr>
        <p:spPr>
          <a:xfrm flipH="1">
            <a:off x="4661647" y="5105400"/>
            <a:ext cx="1743635" cy="2599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8" idx="3"/>
            <a:endCxn id="7" idx="6"/>
          </p:cNvCxnSpPr>
          <p:nvPr/>
        </p:nvCxnSpPr>
        <p:spPr>
          <a:xfrm flipH="1">
            <a:off x="7014882" y="3940361"/>
            <a:ext cx="1303992" cy="11650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8" idx="2"/>
            <a:endCxn id="9" idx="5"/>
          </p:cNvCxnSpPr>
          <p:nvPr/>
        </p:nvCxnSpPr>
        <p:spPr>
          <a:xfrm flipH="1" flipV="1">
            <a:off x="7302126" y="3236632"/>
            <a:ext cx="927474" cy="4882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765863" y="329863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55" name="TextBox 54"/>
          <p:cNvSpPr txBox="1"/>
          <p:nvPr/>
        </p:nvSpPr>
        <p:spPr>
          <a:xfrm>
            <a:off x="7610211" y="415354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56" name="TextBox 55"/>
          <p:cNvSpPr txBox="1"/>
          <p:nvPr/>
        </p:nvSpPr>
        <p:spPr>
          <a:xfrm>
            <a:off x="5864148" y="3203247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2</a:t>
            </a:r>
            <a:endParaRPr lang="en-CA" dirty="0"/>
          </a:p>
        </p:txBody>
      </p:sp>
      <p:sp>
        <p:nvSpPr>
          <p:cNvPr id="57" name="TextBox 56"/>
          <p:cNvSpPr txBox="1"/>
          <p:nvPr/>
        </p:nvSpPr>
        <p:spPr>
          <a:xfrm>
            <a:off x="5867400" y="25146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2</a:t>
            </a:r>
            <a:endParaRPr lang="en-CA" dirty="0"/>
          </a:p>
        </p:txBody>
      </p:sp>
      <p:sp>
        <p:nvSpPr>
          <p:cNvPr id="58" name="TextBox 57"/>
          <p:cNvSpPr txBox="1"/>
          <p:nvPr/>
        </p:nvSpPr>
        <p:spPr>
          <a:xfrm>
            <a:off x="5791200" y="50408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2</a:t>
            </a:r>
            <a:endParaRPr lang="en-CA" dirty="0"/>
          </a:p>
        </p:txBody>
      </p:sp>
      <p:sp>
        <p:nvSpPr>
          <p:cNvPr id="59" name="TextBox 58"/>
          <p:cNvSpPr txBox="1"/>
          <p:nvPr/>
        </p:nvSpPr>
        <p:spPr>
          <a:xfrm>
            <a:off x="3810000" y="32004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3</a:t>
            </a:r>
            <a:endParaRPr lang="en-CA" dirty="0"/>
          </a:p>
        </p:txBody>
      </p:sp>
      <p:sp>
        <p:nvSpPr>
          <p:cNvPr id="60" name="TextBox 59"/>
          <p:cNvSpPr txBox="1"/>
          <p:nvPr/>
        </p:nvSpPr>
        <p:spPr>
          <a:xfrm>
            <a:off x="3657600" y="19050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3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3581400" y="51932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3</a:t>
            </a:r>
            <a:endParaRPr lang="en-CA" dirty="0"/>
          </a:p>
        </p:txBody>
      </p:sp>
      <p:sp>
        <p:nvSpPr>
          <p:cNvPr id="62" name="TextBox 61"/>
          <p:cNvSpPr txBox="1"/>
          <p:nvPr/>
        </p:nvSpPr>
        <p:spPr>
          <a:xfrm>
            <a:off x="1676400" y="26670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4</a:t>
            </a:r>
            <a:endParaRPr lang="en-CA" dirty="0"/>
          </a:p>
        </p:txBody>
      </p:sp>
      <p:sp>
        <p:nvSpPr>
          <p:cNvPr id="63" name="TextBox 62"/>
          <p:cNvSpPr txBox="1"/>
          <p:nvPr/>
        </p:nvSpPr>
        <p:spPr>
          <a:xfrm>
            <a:off x="1524000" y="43434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4</a:t>
            </a:r>
            <a:endParaRPr lang="en-CA" dirty="0"/>
          </a:p>
        </p:txBody>
      </p:sp>
      <p:sp>
        <p:nvSpPr>
          <p:cNvPr id="64" name="TextBox 63"/>
          <p:cNvSpPr txBox="1"/>
          <p:nvPr/>
        </p:nvSpPr>
        <p:spPr>
          <a:xfrm>
            <a:off x="1676400" y="35052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058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33400" y="3298639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S</a:t>
            </a:r>
            <a:endParaRPr lang="en-CA" sz="3600" dirty="0"/>
          </a:p>
        </p:txBody>
      </p:sp>
      <p:sp>
        <p:nvSpPr>
          <p:cNvPr id="6" name="Oval 5"/>
          <p:cNvSpPr/>
          <p:nvPr/>
        </p:nvSpPr>
        <p:spPr>
          <a:xfrm>
            <a:off x="4052047" y="5060576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E</a:t>
            </a:r>
            <a:endParaRPr lang="en-CA" sz="3600" dirty="0"/>
          </a:p>
        </p:txBody>
      </p:sp>
      <p:sp>
        <p:nvSpPr>
          <p:cNvPr id="7" name="Oval 6"/>
          <p:cNvSpPr/>
          <p:nvPr/>
        </p:nvSpPr>
        <p:spPr>
          <a:xfrm>
            <a:off x="6405282" y="4800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G</a:t>
            </a:r>
            <a:endParaRPr lang="en-CA" sz="3600" dirty="0"/>
          </a:p>
        </p:txBody>
      </p:sp>
      <p:sp>
        <p:nvSpPr>
          <p:cNvPr id="8" name="Oval 7"/>
          <p:cNvSpPr/>
          <p:nvPr/>
        </p:nvSpPr>
        <p:spPr>
          <a:xfrm>
            <a:off x="8229600" y="3420035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D</a:t>
            </a:r>
            <a:endParaRPr lang="en-CA" sz="3600" dirty="0"/>
          </a:p>
        </p:txBody>
      </p:sp>
      <p:sp>
        <p:nvSpPr>
          <p:cNvPr id="9" name="Oval 8"/>
          <p:cNvSpPr/>
          <p:nvPr/>
        </p:nvSpPr>
        <p:spPr>
          <a:xfrm>
            <a:off x="6781800" y="2716306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F</a:t>
            </a:r>
            <a:endParaRPr lang="en-CA" sz="3600" dirty="0"/>
          </a:p>
        </p:txBody>
      </p:sp>
      <p:sp>
        <p:nvSpPr>
          <p:cNvPr id="10" name="Oval 9"/>
          <p:cNvSpPr/>
          <p:nvPr/>
        </p:nvSpPr>
        <p:spPr>
          <a:xfrm>
            <a:off x="4724400" y="34290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H</a:t>
            </a:r>
          </a:p>
        </p:txBody>
      </p:sp>
      <p:sp>
        <p:nvSpPr>
          <p:cNvPr id="11" name="Oval 10"/>
          <p:cNvSpPr/>
          <p:nvPr/>
        </p:nvSpPr>
        <p:spPr>
          <a:xfrm>
            <a:off x="4191000" y="19050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C</a:t>
            </a:r>
            <a:endParaRPr lang="en-CA" sz="3600" dirty="0"/>
          </a:p>
        </p:txBody>
      </p:sp>
      <p:sp>
        <p:nvSpPr>
          <p:cNvPr id="12" name="Oval 11"/>
          <p:cNvSpPr/>
          <p:nvPr/>
        </p:nvSpPr>
        <p:spPr>
          <a:xfrm>
            <a:off x="2362200" y="4800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B</a:t>
            </a:r>
            <a:endParaRPr lang="en-CA" sz="3600" dirty="0"/>
          </a:p>
        </p:txBody>
      </p:sp>
      <p:sp>
        <p:nvSpPr>
          <p:cNvPr id="13" name="Oval 12"/>
          <p:cNvSpPr/>
          <p:nvPr/>
        </p:nvSpPr>
        <p:spPr>
          <a:xfrm>
            <a:off x="2344271" y="3429000"/>
            <a:ext cx="609600" cy="609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M</a:t>
            </a:r>
            <a:endParaRPr lang="en-CA" sz="3600" dirty="0"/>
          </a:p>
        </p:txBody>
      </p:sp>
      <p:sp>
        <p:nvSpPr>
          <p:cNvPr id="14" name="Oval 13"/>
          <p:cNvSpPr/>
          <p:nvPr/>
        </p:nvSpPr>
        <p:spPr>
          <a:xfrm>
            <a:off x="2196353" y="20574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A</a:t>
            </a:r>
            <a:endParaRPr lang="en-CA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451746" y="533400"/>
            <a:ext cx="7573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/>
              <a:t>Black hole attack- </a:t>
            </a:r>
            <a:r>
              <a:rPr lang="en-CA" sz="2800" dirty="0" smtClean="0"/>
              <a:t>black hole drops message</a:t>
            </a:r>
            <a:endParaRPr lang="en-CA" sz="3600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1143000" y="3603439"/>
            <a:ext cx="1201271" cy="1303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10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8" y="1133475"/>
            <a:ext cx="5895975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0" y="3667125"/>
            <a:ext cx="508635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260943"/>
            <a:ext cx="37792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b="1" dirty="0" smtClean="0"/>
              <a:t>Black hole attack</a:t>
            </a:r>
            <a:endParaRPr lang="en-CA" sz="4000" b="1" dirty="0"/>
          </a:p>
        </p:txBody>
      </p:sp>
    </p:spTree>
    <p:extLst>
      <p:ext uri="{BB962C8B-B14F-4D97-AF65-F5344CB8AC3E}">
        <p14:creationId xmlns:p14="http://schemas.microsoft.com/office/powerpoint/2010/main" val="417810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585787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260943"/>
            <a:ext cx="66636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b="1" dirty="0" smtClean="0"/>
              <a:t>Co-operative Black hole attack</a:t>
            </a:r>
            <a:endParaRPr lang="en-CA" sz="4000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2" y="3990975"/>
            <a:ext cx="501015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943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5048" cy="990600"/>
          </a:xfrm>
        </p:spPr>
        <p:txBody>
          <a:bodyPr>
            <a:normAutofit fontScale="90000"/>
          </a:bodyPr>
          <a:lstStyle/>
          <a:p>
            <a:r>
              <a:rPr lang="en-CA" dirty="0"/>
              <a:t>watch </a:t>
            </a:r>
            <a:r>
              <a:rPr lang="en-CA" dirty="0" smtClean="0"/>
              <a:t>dog-</a:t>
            </a:r>
            <a:r>
              <a:rPr lang="en-CA" dirty="0"/>
              <a:t> </a:t>
            </a:r>
            <a:r>
              <a:rPr lang="en-CA" sz="2200" dirty="0"/>
              <a:t>Mitigating routing </a:t>
            </a:r>
            <a:r>
              <a:rPr lang="en-CA" sz="2200" dirty="0" err="1"/>
              <a:t>misbehavior</a:t>
            </a:r>
            <a:r>
              <a:rPr lang="en-CA" sz="2200" dirty="0"/>
              <a:t> in mobile ad hoc networks</a:t>
            </a:r>
            <a:endParaRPr lang="en-CA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Marti S, </a:t>
            </a:r>
            <a:r>
              <a:rPr lang="en-CA" dirty="0" err="1"/>
              <a:t>Giuli</a:t>
            </a:r>
            <a:r>
              <a:rPr lang="en-CA" dirty="0"/>
              <a:t> </a:t>
            </a:r>
            <a:r>
              <a:rPr lang="en-CA" dirty="0" err="1"/>
              <a:t>TJ,Lai</a:t>
            </a:r>
            <a:r>
              <a:rPr lang="en-CA" dirty="0"/>
              <a:t> K, Baker M. Mitigating routing </a:t>
            </a:r>
            <a:r>
              <a:rPr lang="en-CA" dirty="0" err="1"/>
              <a:t>misbehavior</a:t>
            </a:r>
            <a:r>
              <a:rPr lang="en-CA" dirty="0"/>
              <a:t> in mobile ad hoc networks. International conference on mobile</a:t>
            </a:r>
          </a:p>
          <a:p>
            <a:r>
              <a:rPr lang="en-CA" dirty="0"/>
              <a:t>computing and networking, August 2000. </a:t>
            </a:r>
            <a:r>
              <a:rPr lang="en-CA" dirty="0" err="1"/>
              <a:t>Pp</a:t>
            </a:r>
            <a:r>
              <a:rPr lang="en-CA" dirty="0"/>
              <a:t> 255-265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0012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In watch dog, to detect the </a:t>
            </a:r>
            <a:r>
              <a:rPr lang="en-CA" dirty="0" err="1"/>
              <a:t>misbehavior</a:t>
            </a:r>
            <a:r>
              <a:rPr lang="en-CA" dirty="0"/>
              <a:t> in the path, it listens the transmission of </a:t>
            </a:r>
            <a:r>
              <a:rPr lang="en-CA" dirty="0" smtClean="0"/>
              <a:t>the next </a:t>
            </a:r>
            <a:r>
              <a:rPr lang="en-CA" dirty="0"/>
              <a:t>node. </a:t>
            </a:r>
            <a:endParaRPr lang="en-CA" dirty="0" smtClean="0"/>
          </a:p>
          <a:p>
            <a:r>
              <a:rPr lang="en-CA" dirty="0" smtClean="0"/>
              <a:t>In </a:t>
            </a:r>
            <a:r>
              <a:rPr lang="en-CA" dirty="0"/>
              <a:t>watch dog mechanism, the state information is maintained on </a:t>
            </a:r>
            <a:r>
              <a:rPr lang="en-CA" dirty="0" smtClean="0"/>
              <a:t>monitored </a:t>
            </a:r>
            <a:r>
              <a:rPr lang="en-CA" dirty="0"/>
              <a:t>nodes, </a:t>
            </a:r>
            <a:endParaRPr lang="en-CA" dirty="0" smtClean="0"/>
          </a:p>
          <a:p>
            <a:r>
              <a:rPr lang="en-CA" dirty="0" smtClean="0"/>
              <a:t>but </a:t>
            </a:r>
            <a:r>
              <a:rPr lang="en-CA" dirty="0"/>
              <a:t>the </a:t>
            </a:r>
            <a:r>
              <a:rPr lang="en-CA" dirty="0" smtClean="0"/>
              <a:t>transmitted packets </a:t>
            </a:r>
            <a:r>
              <a:rPr lang="en-CA" dirty="0"/>
              <a:t>increase the memory overhead.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5161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1548</TotalTime>
  <Words>619</Words>
  <Application>Microsoft Office PowerPoint</Application>
  <PresentationFormat>On-screen Show (4:3)</PresentationFormat>
  <Paragraphs>196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Black Hole Attack and its Counter Measures in AODV Routing Protocol</vt:lpstr>
      <vt:lpstr>AODV-Ad hoc On-Demand Distance Vector (AODV) Routing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watch dog- Mitigating routing misbehavior in mobile ad hoc networks</vt:lpstr>
      <vt:lpstr>PowerPoint Presentation</vt:lpstr>
      <vt:lpstr>Watchdog method</vt:lpstr>
      <vt:lpstr>Disadvantages-collision</vt:lpstr>
      <vt:lpstr>Disadvantages-cheating</vt:lpstr>
      <vt:lpstr>Pathrater</vt:lpstr>
      <vt:lpstr>PowerPoint Presentation</vt:lpstr>
      <vt:lpstr>PowerPoint Presentation</vt:lpstr>
      <vt:lpstr>PowerPoint Presentation</vt:lpstr>
      <vt:lpstr>PowerPoint Presentation</vt:lpstr>
      <vt:lpstr>Pathrater and watchdog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Hole Attack and its Counter Measures in AODV Routing Protocol</dc:title>
  <dc:creator>Mengfei Peng</dc:creator>
  <cp:lastModifiedBy>mobilef</cp:lastModifiedBy>
  <cp:revision>26</cp:revision>
  <dcterms:created xsi:type="dcterms:W3CDTF">2006-08-16T00:00:00Z</dcterms:created>
  <dcterms:modified xsi:type="dcterms:W3CDTF">2013-10-23T02:36:36Z</dcterms:modified>
</cp:coreProperties>
</file>