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60" r:id="rId5"/>
    <p:sldId id="261" r:id="rId6"/>
    <p:sldId id="262" r:id="rId7"/>
    <p:sldId id="263" r:id="rId8"/>
    <p:sldId id="265" r:id="rId9"/>
    <p:sldId id="266" r:id="rId10"/>
    <p:sldId id="275" r:id="rId11"/>
    <p:sldId id="276" r:id="rId12"/>
    <p:sldId id="273" r:id="rId13"/>
    <p:sldId id="272" r:id="rId14"/>
    <p:sldId id="268" r:id="rId15"/>
    <p:sldId id="267" r:id="rId16"/>
    <p:sldId id="269" r:id="rId17"/>
    <p:sldId id="270" r:id="rId18"/>
    <p:sldId id="271" r:id="rId19"/>
    <p:sldId id="27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746" autoAdjust="0"/>
  </p:normalViewPr>
  <p:slideViewPr>
    <p:cSldViewPr>
      <p:cViewPr varScale="1">
        <p:scale>
          <a:sx n="72" d="100"/>
          <a:sy n="72" d="100"/>
        </p:scale>
        <p:origin x="-13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si.edu/nsnam/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895599"/>
          </a:xfrm>
        </p:spPr>
        <p:txBody>
          <a:bodyPr>
            <a:normAutofit/>
          </a:bodyPr>
          <a:lstStyle/>
          <a:p>
            <a:r>
              <a:rPr lang="en-US" dirty="0" smtClean="0"/>
              <a:t>Performance Analysis of Routing Protocols in Mobile Ad-Hoc Network</a:t>
            </a:r>
            <a:endParaRPr lang="en-US" dirty="0"/>
          </a:p>
        </p:txBody>
      </p:sp>
      <p:sp>
        <p:nvSpPr>
          <p:cNvPr id="3" name="Subtitle 2"/>
          <p:cNvSpPr>
            <a:spLocks noGrp="1"/>
          </p:cNvSpPr>
          <p:nvPr>
            <p:ph type="subTitle" idx="1"/>
          </p:nvPr>
        </p:nvSpPr>
        <p:spPr/>
        <p:txBody>
          <a:bodyPr/>
          <a:lstStyle/>
          <a:p>
            <a:r>
              <a:rPr lang="en-US" dirty="0" err="1" smtClean="0"/>
              <a:t>Bikram</a:t>
            </a:r>
            <a:r>
              <a:rPr lang="en-US" dirty="0" smtClean="0"/>
              <a:t> </a:t>
            </a:r>
            <a:r>
              <a:rPr lang="en-US" dirty="0" err="1" smtClean="0"/>
              <a:t>Ballav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latin typeface="Times New Roman" pitchFamily="18" charset="0"/>
                <a:cs typeface="Times New Roman" pitchFamily="18" charset="0"/>
              </a:rPr>
              <a:t>Results</a:t>
            </a:r>
            <a:endParaRPr lang="en-US" sz="2800" dirty="0">
              <a:latin typeface="Times New Roman" pitchFamily="18" charset="0"/>
              <a:cs typeface="Times New Roman" pitchFamily="18" charset="0"/>
            </a:endParaRPr>
          </a:p>
        </p:txBody>
      </p:sp>
      <p:pic>
        <p:nvPicPr>
          <p:cNvPr id="4" name="Content Placeholder 3" descr="dsr.png"/>
          <p:cNvPicPr>
            <a:picLocks noGrp="1" noChangeAspect="1"/>
          </p:cNvPicPr>
          <p:nvPr>
            <p:ph idx="1"/>
          </p:nvPr>
        </p:nvPicPr>
        <p:blipFill>
          <a:blip r:embed="rId2"/>
          <a:stretch>
            <a:fillRect/>
          </a:stretch>
        </p:blipFill>
        <p:spPr>
          <a:xfrm>
            <a:off x="304800" y="914400"/>
            <a:ext cx="8610600" cy="2514600"/>
          </a:xfrm>
        </p:spPr>
      </p:pic>
      <p:pic>
        <p:nvPicPr>
          <p:cNvPr id="5" name="Picture 4" descr="aomdv.png"/>
          <p:cNvPicPr>
            <a:picLocks noChangeAspect="1"/>
          </p:cNvPicPr>
          <p:nvPr/>
        </p:nvPicPr>
        <p:blipFill>
          <a:blip r:embed="rId3"/>
          <a:stretch>
            <a:fillRect/>
          </a:stretch>
        </p:blipFill>
        <p:spPr>
          <a:xfrm>
            <a:off x="304800" y="3352800"/>
            <a:ext cx="8305800" cy="2971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latin typeface="Times New Roman" pitchFamily="18" charset="0"/>
                <a:cs typeface="Times New Roman" pitchFamily="18" charset="0"/>
              </a:rPr>
              <a:t>Results</a:t>
            </a:r>
            <a:endParaRPr lang="en-US" sz="2800" dirty="0">
              <a:latin typeface="Times New Roman" pitchFamily="18" charset="0"/>
              <a:cs typeface="Times New Roman" pitchFamily="18" charset="0"/>
            </a:endParaRPr>
          </a:p>
        </p:txBody>
      </p:sp>
      <p:pic>
        <p:nvPicPr>
          <p:cNvPr id="4" name="Content Placeholder 3" descr="paaodv.png"/>
          <p:cNvPicPr>
            <a:picLocks noGrp="1" noChangeAspect="1"/>
          </p:cNvPicPr>
          <p:nvPr>
            <p:ph idx="1"/>
          </p:nvPr>
        </p:nvPicPr>
        <p:blipFill>
          <a:blip r:embed="rId2"/>
          <a:stretch>
            <a:fillRect/>
          </a:stretch>
        </p:blipFill>
        <p:spPr>
          <a:xfrm>
            <a:off x="381000" y="1066800"/>
            <a:ext cx="8610600" cy="5334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latin typeface="Times New Roman" pitchFamily="18" charset="0"/>
                <a:cs typeface="Times New Roman" pitchFamily="18" charset="0"/>
              </a:rPr>
              <a:t>Performance Analysis</a:t>
            </a:r>
            <a:endParaRPr lang="en-US" sz="2800" dirty="0"/>
          </a:p>
        </p:txBody>
      </p:sp>
      <p:pic>
        <p:nvPicPr>
          <p:cNvPr id="4" name="Content Placeholder 5" descr="pic1.png"/>
          <p:cNvPicPr>
            <a:picLocks noGrp="1" noChangeAspect="1"/>
          </p:cNvPicPr>
          <p:nvPr>
            <p:ph idx="1"/>
          </p:nvPr>
        </p:nvPicPr>
        <p:blipFill>
          <a:blip r:embed="rId2"/>
          <a:stretch>
            <a:fillRect/>
          </a:stretch>
        </p:blipFill>
        <p:spPr>
          <a:xfrm>
            <a:off x="152400" y="914400"/>
            <a:ext cx="8686800" cy="3429000"/>
          </a:xfrm>
        </p:spPr>
      </p:pic>
      <p:sp>
        <p:nvSpPr>
          <p:cNvPr id="5" name="Rectangle 4"/>
          <p:cNvSpPr/>
          <p:nvPr/>
        </p:nvSpPr>
        <p:spPr>
          <a:xfrm>
            <a:off x="685800" y="4648200"/>
            <a:ext cx="8001000" cy="1200329"/>
          </a:xfrm>
          <a:prstGeom prst="rect">
            <a:avLst/>
          </a:prstGeom>
        </p:spPr>
        <p:txBody>
          <a:bodyPr wrap="square">
            <a:spAutoFit/>
          </a:bodyPr>
          <a:lstStyle/>
          <a:p>
            <a:pPr>
              <a:buFont typeface="Arial" pitchFamily="34" charset="0"/>
              <a:buChar char="•"/>
            </a:pPr>
            <a:r>
              <a:rPr lang="en-US" dirty="0" smtClean="0"/>
              <a:t>DSR has shortest end to end delay value and DSDV has more end to end delay value than the rest protocols. </a:t>
            </a:r>
            <a:endParaRPr lang="en-US" dirty="0" smtClean="0"/>
          </a:p>
          <a:p>
            <a:endParaRPr lang="en-US" dirty="0" smtClean="0"/>
          </a:p>
          <a:p>
            <a:pPr>
              <a:buFont typeface="Arial" pitchFamily="34" charset="0"/>
              <a:buChar char="•"/>
            </a:pPr>
            <a:r>
              <a:rPr lang="en-US" dirty="0" smtClean="0"/>
              <a:t>Hence </a:t>
            </a:r>
            <a:r>
              <a:rPr lang="en-US" dirty="0" smtClean="0"/>
              <a:t>DSR gives best performance.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normAutofit/>
          </a:bodyPr>
          <a:lstStyle/>
          <a:p>
            <a:r>
              <a:rPr lang="en-US" sz="2800" dirty="0" smtClean="0">
                <a:latin typeface="Times New Roman" pitchFamily="18" charset="0"/>
                <a:cs typeface="Times New Roman" pitchFamily="18" charset="0"/>
              </a:rPr>
              <a:t>Throughput </a:t>
            </a:r>
            <a:r>
              <a:rPr lang="en-US" sz="2800" dirty="0" err="1" smtClean="0">
                <a:latin typeface="Times New Roman" pitchFamily="18" charset="0"/>
                <a:cs typeface="Times New Roman" pitchFamily="18" charset="0"/>
              </a:rPr>
              <a:t>vs</a:t>
            </a:r>
            <a:r>
              <a:rPr lang="en-US" sz="2800" dirty="0" smtClean="0">
                <a:latin typeface="Times New Roman" pitchFamily="18" charset="0"/>
                <a:cs typeface="Times New Roman" pitchFamily="18" charset="0"/>
              </a:rPr>
              <a:t> Number of Nodes</a:t>
            </a:r>
            <a:endParaRPr lang="en-US" sz="2800" dirty="0">
              <a:latin typeface="Times New Roman" pitchFamily="18" charset="0"/>
              <a:cs typeface="Times New Roman" pitchFamily="18" charset="0"/>
            </a:endParaRPr>
          </a:p>
        </p:txBody>
      </p:sp>
      <p:graphicFrame>
        <p:nvGraphicFramePr>
          <p:cNvPr id="28674" name="Object 2"/>
          <p:cNvGraphicFramePr>
            <a:graphicFrameLocks noChangeAspect="1"/>
          </p:cNvGraphicFramePr>
          <p:nvPr>
            <p:ph idx="1"/>
          </p:nvPr>
        </p:nvGraphicFramePr>
        <p:xfrm>
          <a:off x="304800" y="990600"/>
          <a:ext cx="8458200" cy="3581400"/>
        </p:xfrm>
        <a:graphic>
          <a:graphicData uri="http://schemas.openxmlformats.org/presentationml/2006/ole">
            <p:oleObj spid="_x0000_s28674" r:id="rId3" imgW="6335025" imgH="3826893" progId="">
              <p:embed/>
            </p:oleObj>
          </a:graphicData>
        </a:graphic>
      </p:graphicFrame>
      <p:sp>
        <p:nvSpPr>
          <p:cNvPr id="4" name="Rectangle 3"/>
          <p:cNvSpPr/>
          <p:nvPr/>
        </p:nvSpPr>
        <p:spPr>
          <a:xfrm>
            <a:off x="304800" y="4495800"/>
            <a:ext cx="8534400" cy="2031325"/>
          </a:xfrm>
          <a:prstGeom prst="rect">
            <a:avLst/>
          </a:prstGeom>
        </p:spPr>
        <p:txBody>
          <a:bodyPr wrap="square">
            <a:spAutoFit/>
          </a:bodyPr>
          <a:lstStyle/>
          <a:p>
            <a:pPr>
              <a:buFont typeface="Arial" pitchFamily="34" charset="0"/>
              <a:buChar char="•"/>
            </a:pPr>
            <a:r>
              <a:rPr lang="en-US" dirty="0" smtClean="0"/>
              <a:t>AODV has better throughput value compared to DSR, PAAODV, AOMDV and DSDV</a:t>
            </a:r>
            <a:r>
              <a:rPr lang="en-US" dirty="0" smtClean="0"/>
              <a:t>.</a:t>
            </a:r>
          </a:p>
          <a:p>
            <a:endParaRPr lang="en-US" dirty="0" smtClean="0"/>
          </a:p>
          <a:p>
            <a:pPr>
              <a:buFont typeface="Arial" pitchFamily="34" charset="0"/>
              <a:buChar char="•"/>
            </a:pPr>
            <a:r>
              <a:rPr lang="en-US" dirty="0" smtClean="0"/>
              <a:t> </a:t>
            </a:r>
            <a:r>
              <a:rPr lang="en-US" dirty="0" smtClean="0"/>
              <a:t>With increasing number of nodes the throughput value of AOMDV is same as the throughput value of DSR. </a:t>
            </a:r>
            <a:endParaRPr lang="en-US" dirty="0" smtClean="0"/>
          </a:p>
          <a:p>
            <a:endParaRPr lang="en-US" dirty="0" smtClean="0"/>
          </a:p>
          <a:p>
            <a:pPr>
              <a:buFont typeface="Arial" pitchFamily="34" charset="0"/>
              <a:buChar char="•"/>
            </a:pPr>
            <a:r>
              <a:rPr lang="en-US" dirty="0" smtClean="0"/>
              <a:t>AODV </a:t>
            </a:r>
            <a:r>
              <a:rPr lang="en-US" dirty="0" smtClean="0"/>
              <a:t>gives better performance as compared to the other protocols in terms of throughput.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487362"/>
          </a:xfrm>
        </p:spPr>
        <p:txBody>
          <a:bodyPr>
            <a:noAutofit/>
          </a:bodyPr>
          <a:lstStyle/>
          <a:p>
            <a:r>
              <a:rPr lang="en-US" sz="2800" dirty="0" smtClean="0">
                <a:latin typeface="Times New Roman" pitchFamily="18" charset="0"/>
                <a:cs typeface="Times New Roman" pitchFamily="18" charset="0"/>
              </a:rPr>
              <a:t>Residual Energy </a:t>
            </a:r>
            <a:r>
              <a:rPr lang="en-US" sz="2800" dirty="0" err="1" smtClean="0">
                <a:latin typeface="Times New Roman" pitchFamily="18" charset="0"/>
                <a:cs typeface="Times New Roman" pitchFamily="18" charset="0"/>
              </a:rPr>
              <a:t>vs</a:t>
            </a:r>
            <a:r>
              <a:rPr lang="en-US" sz="2800" dirty="0" smtClean="0">
                <a:latin typeface="Times New Roman" pitchFamily="18" charset="0"/>
                <a:cs typeface="Times New Roman" pitchFamily="18" charset="0"/>
              </a:rPr>
              <a:t> Number of Nodes</a:t>
            </a:r>
            <a:endParaRPr lang="en-US" sz="2800" dirty="0">
              <a:latin typeface="Times New Roman" pitchFamily="18" charset="0"/>
              <a:cs typeface="Times New Roman" pitchFamily="18" charset="0"/>
            </a:endParaRPr>
          </a:p>
        </p:txBody>
      </p:sp>
      <p:pic>
        <p:nvPicPr>
          <p:cNvPr id="6" name="Content Placeholder 5" descr="pic3.png"/>
          <p:cNvPicPr>
            <a:picLocks noGrp="1" noChangeAspect="1"/>
          </p:cNvPicPr>
          <p:nvPr>
            <p:ph idx="1"/>
          </p:nvPr>
        </p:nvPicPr>
        <p:blipFill>
          <a:blip r:embed="rId2"/>
          <a:stretch>
            <a:fillRect/>
          </a:stretch>
        </p:blipFill>
        <p:spPr>
          <a:xfrm>
            <a:off x="0" y="914400"/>
            <a:ext cx="8915400" cy="3200400"/>
          </a:xfrm>
        </p:spPr>
      </p:pic>
      <p:sp>
        <p:nvSpPr>
          <p:cNvPr id="4" name="Rectangle 3"/>
          <p:cNvSpPr/>
          <p:nvPr/>
        </p:nvSpPr>
        <p:spPr>
          <a:xfrm>
            <a:off x="152400" y="4343400"/>
            <a:ext cx="8839200" cy="1200329"/>
          </a:xfrm>
          <a:prstGeom prst="rect">
            <a:avLst/>
          </a:prstGeom>
        </p:spPr>
        <p:txBody>
          <a:bodyPr wrap="square">
            <a:spAutoFit/>
          </a:bodyPr>
          <a:lstStyle/>
          <a:p>
            <a:pPr>
              <a:buFont typeface="Arial" pitchFamily="34" charset="0"/>
              <a:buChar char="•"/>
            </a:pPr>
            <a:r>
              <a:rPr lang="en-US" dirty="0" smtClean="0"/>
              <a:t>This figure shows the remaining energy during progress of simulation. </a:t>
            </a:r>
            <a:endParaRPr lang="en-US" dirty="0" smtClean="0"/>
          </a:p>
          <a:p>
            <a:endParaRPr lang="en-US" dirty="0" smtClean="0"/>
          </a:p>
          <a:p>
            <a:pPr>
              <a:buFont typeface="Arial" pitchFamily="34" charset="0"/>
              <a:buChar char="•"/>
            </a:pPr>
            <a:r>
              <a:rPr lang="en-US" dirty="0" smtClean="0"/>
              <a:t> </a:t>
            </a:r>
            <a:r>
              <a:rPr lang="en-US" dirty="0" smtClean="0"/>
              <a:t>PAAODV gives a better performance based on residual energy and has more remaining energy value as compared to other protocols.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txBody>
          <a:bodyPr>
            <a:normAutofit/>
          </a:bodyPr>
          <a:lstStyle/>
          <a:p>
            <a:r>
              <a:rPr lang="en-US" sz="2800" dirty="0" smtClean="0">
                <a:latin typeface="Times New Roman" pitchFamily="18" charset="0"/>
                <a:cs typeface="Times New Roman" pitchFamily="18" charset="0"/>
              </a:rPr>
              <a:t>Packet Delivery Ratio </a:t>
            </a:r>
            <a:r>
              <a:rPr lang="en-US" sz="2800" dirty="0" err="1" smtClean="0">
                <a:latin typeface="Times New Roman" pitchFamily="18" charset="0"/>
                <a:cs typeface="Times New Roman" pitchFamily="18" charset="0"/>
              </a:rPr>
              <a:t>vs</a:t>
            </a:r>
            <a:r>
              <a:rPr lang="en-US" sz="2800" dirty="0" smtClean="0">
                <a:latin typeface="Times New Roman" pitchFamily="18" charset="0"/>
                <a:cs typeface="Times New Roman" pitchFamily="18" charset="0"/>
              </a:rPr>
              <a:t> Number of Nodes</a:t>
            </a:r>
            <a:endParaRPr lang="en-US" sz="2800" dirty="0">
              <a:latin typeface="Times New Roman" pitchFamily="18" charset="0"/>
              <a:cs typeface="Times New Roman" pitchFamily="18" charset="0"/>
            </a:endParaRPr>
          </a:p>
        </p:txBody>
      </p:sp>
      <p:pic>
        <p:nvPicPr>
          <p:cNvPr id="4" name="Content Placeholder 3" descr="pic4.png"/>
          <p:cNvPicPr>
            <a:picLocks noGrp="1" noChangeAspect="1"/>
          </p:cNvPicPr>
          <p:nvPr>
            <p:ph idx="1"/>
          </p:nvPr>
        </p:nvPicPr>
        <p:blipFill>
          <a:blip r:embed="rId2"/>
          <a:stretch>
            <a:fillRect/>
          </a:stretch>
        </p:blipFill>
        <p:spPr>
          <a:xfrm>
            <a:off x="152400" y="1219200"/>
            <a:ext cx="8686800" cy="2971800"/>
          </a:xfrm>
        </p:spPr>
      </p:pic>
      <p:sp>
        <p:nvSpPr>
          <p:cNvPr id="5" name="Rectangle 4"/>
          <p:cNvSpPr/>
          <p:nvPr/>
        </p:nvSpPr>
        <p:spPr>
          <a:xfrm>
            <a:off x="304800" y="4272676"/>
            <a:ext cx="8534400" cy="2585323"/>
          </a:xfrm>
          <a:prstGeom prst="rect">
            <a:avLst/>
          </a:prstGeom>
        </p:spPr>
        <p:txBody>
          <a:bodyPr wrap="square">
            <a:spAutoFit/>
          </a:bodyPr>
          <a:lstStyle/>
          <a:p>
            <a:pPr>
              <a:buFont typeface="Arial" pitchFamily="34" charset="0"/>
              <a:buChar char="•"/>
            </a:pPr>
            <a:r>
              <a:rPr lang="en-US" dirty="0" smtClean="0"/>
              <a:t>initially </a:t>
            </a:r>
            <a:r>
              <a:rPr lang="en-US" dirty="0" smtClean="0"/>
              <a:t>PAAODV gives less packet delivery ratio value compared to other protocols. </a:t>
            </a:r>
            <a:endParaRPr lang="en-US" dirty="0" smtClean="0"/>
          </a:p>
          <a:p>
            <a:endParaRPr lang="en-US" dirty="0" smtClean="0"/>
          </a:p>
          <a:p>
            <a:pPr>
              <a:buFont typeface="Arial" pitchFamily="34" charset="0"/>
              <a:buChar char="•"/>
            </a:pPr>
            <a:r>
              <a:rPr lang="en-US" dirty="0" smtClean="0"/>
              <a:t>With </a:t>
            </a:r>
            <a:r>
              <a:rPr lang="en-US" dirty="0" smtClean="0"/>
              <a:t>the increasing number of nodes PAAODV has better PDR value as compared to AODV, DSDV and AOMDV. </a:t>
            </a:r>
            <a:endParaRPr lang="en-US" dirty="0" smtClean="0"/>
          </a:p>
          <a:p>
            <a:pPr>
              <a:buFont typeface="Arial" pitchFamily="34" charset="0"/>
              <a:buChar char="•"/>
            </a:pPr>
            <a:endParaRPr lang="en-US" dirty="0" smtClean="0"/>
          </a:p>
          <a:p>
            <a:pPr>
              <a:buFont typeface="Arial" pitchFamily="34" charset="0"/>
              <a:buChar char="•"/>
            </a:pPr>
            <a:r>
              <a:rPr lang="en-US" dirty="0" smtClean="0"/>
              <a:t> </a:t>
            </a:r>
            <a:r>
              <a:rPr lang="en-US" dirty="0" smtClean="0"/>
              <a:t>PAAODV gives same PDR value as DSR with increasing number of nodes</a:t>
            </a:r>
            <a:r>
              <a:rPr lang="en-US" dirty="0" smtClean="0"/>
              <a:t>.</a:t>
            </a:r>
          </a:p>
          <a:p>
            <a:pPr>
              <a:buFont typeface="Arial" pitchFamily="34" charset="0"/>
              <a:buChar char="•"/>
            </a:pPr>
            <a:endParaRPr lang="en-US" dirty="0" smtClean="0"/>
          </a:p>
          <a:p>
            <a:pPr>
              <a:buFont typeface="Arial" pitchFamily="34" charset="0"/>
              <a:buChar char="•"/>
            </a:pPr>
            <a:r>
              <a:rPr lang="en-US" dirty="0" smtClean="0"/>
              <a:t> </a:t>
            </a:r>
            <a:r>
              <a:rPr lang="en-US" dirty="0" smtClean="0"/>
              <a:t>DSR gives more packet delivery ratio value and better performance compared to other protocols.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txBody>
          <a:bodyPr>
            <a:noAutofit/>
          </a:bodyPr>
          <a:lstStyle/>
          <a:p>
            <a:r>
              <a:rPr lang="en-US" sz="2800" dirty="0" smtClean="0">
                <a:latin typeface="Times New Roman" pitchFamily="18" charset="0"/>
                <a:cs typeface="Times New Roman" pitchFamily="18" charset="0"/>
              </a:rPr>
              <a:t>Conclusion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105400"/>
          </a:xfrm>
        </p:spPr>
        <p:txBody>
          <a:bodyPr>
            <a:normAutofit/>
          </a:bodyPr>
          <a:lstStyle/>
          <a:p>
            <a:endParaRPr lang="en-US" sz="1600" dirty="0" smtClean="0">
              <a:latin typeface="Times New Roman" pitchFamily="18" charset="0"/>
              <a:cs typeface="Times New Roman" pitchFamily="18" charset="0"/>
            </a:endParaRPr>
          </a:p>
          <a:p>
            <a:pPr>
              <a:buFont typeface="Wingdings" pitchFamily="2" charset="2"/>
              <a:buChar char="ü"/>
            </a:pPr>
            <a:r>
              <a:rPr lang="en-US" sz="1600" dirty="0" smtClean="0">
                <a:latin typeface="Times New Roman" pitchFamily="18" charset="0"/>
                <a:cs typeface="Times New Roman" pitchFamily="18" charset="0"/>
              </a:rPr>
              <a:t>DSR gives good performance when comparing to PAAODV, AODV, AOMDV and DSDV in terms of </a:t>
            </a:r>
            <a:r>
              <a:rPr lang="en-US" sz="1600" u="sng" dirty="0" smtClean="0">
                <a:latin typeface="Times New Roman" pitchFamily="18" charset="0"/>
                <a:cs typeface="Times New Roman" pitchFamily="18" charset="0"/>
              </a:rPr>
              <a:t>packet delivery ratio </a:t>
            </a:r>
            <a:r>
              <a:rPr lang="en-US" sz="1600" dirty="0" smtClean="0">
                <a:latin typeface="Times New Roman" pitchFamily="18" charset="0"/>
                <a:cs typeface="Times New Roman" pitchFamily="18" charset="0"/>
              </a:rPr>
              <a:t>and </a:t>
            </a:r>
            <a:r>
              <a:rPr lang="en-US" sz="1600" u="sng" dirty="0" smtClean="0">
                <a:latin typeface="Times New Roman" pitchFamily="18" charset="0"/>
                <a:cs typeface="Times New Roman" pitchFamily="18" charset="0"/>
              </a:rPr>
              <a:t>end to end delay</a:t>
            </a:r>
            <a:r>
              <a:rPr lang="en-US" sz="1600" dirty="0" smtClean="0">
                <a:latin typeface="Times New Roman" pitchFamily="18" charset="0"/>
                <a:cs typeface="Times New Roman" pitchFamily="18" charset="0"/>
              </a:rPr>
              <a:t>. </a:t>
            </a:r>
          </a:p>
          <a:p>
            <a:endParaRPr lang="en-US" sz="1600" dirty="0" smtClean="0">
              <a:latin typeface="Times New Roman" pitchFamily="18" charset="0"/>
              <a:cs typeface="Times New Roman" pitchFamily="18" charset="0"/>
            </a:endParaRPr>
          </a:p>
          <a:p>
            <a:pPr>
              <a:buFont typeface="Wingdings" pitchFamily="2" charset="2"/>
              <a:buChar char="ü"/>
            </a:pPr>
            <a:r>
              <a:rPr lang="en-US" sz="1600" dirty="0" smtClean="0">
                <a:solidFill>
                  <a:srgbClr val="000000"/>
                </a:solidFill>
                <a:latin typeface="Times New Roman"/>
              </a:rPr>
              <a:t>AODV gives better performance than PAAODV, AOMDV, DSR and DSDV in terms of </a:t>
            </a:r>
            <a:r>
              <a:rPr lang="en-US" sz="1600" u="sng" dirty="0" smtClean="0">
                <a:solidFill>
                  <a:srgbClr val="000000"/>
                </a:solidFill>
                <a:latin typeface="Times New Roman"/>
              </a:rPr>
              <a:t>throughput</a:t>
            </a:r>
            <a:r>
              <a:rPr lang="en-US" sz="1600" dirty="0" smtClean="0">
                <a:solidFill>
                  <a:srgbClr val="000000"/>
                </a:solidFill>
                <a:latin typeface="Times New Roman"/>
              </a:rPr>
              <a:t>.</a:t>
            </a:r>
          </a:p>
          <a:p>
            <a:pPr>
              <a:buFont typeface="Wingdings" pitchFamily="2" charset="2"/>
              <a:buChar char="ü"/>
            </a:pPr>
            <a:endParaRPr lang="en-US" sz="1600" dirty="0" smtClean="0">
              <a:solidFill>
                <a:srgbClr val="000000"/>
              </a:solidFill>
              <a:latin typeface="Times New Roman"/>
            </a:endParaRPr>
          </a:p>
          <a:p>
            <a:pPr>
              <a:buFont typeface="Wingdings" pitchFamily="2" charset="2"/>
              <a:buChar char="ü"/>
            </a:pPr>
            <a:r>
              <a:rPr lang="en-US" sz="1600" dirty="0" smtClean="0">
                <a:solidFill>
                  <a:srgbClr val="000000"/>
                </a:solidFill>
                <a:latin typeface="Times New Roman"/>
              </a:rPr>
              <a:t> PAAODV has better performance in terms of </a:t>
            </a:r>
            <a:r>
              <a:rPr lang="en-US" sz="1600" u="sng" dirty="0" smtClean="0">
                <a:solidFill>
                  <a:srgbClr val="000000"/>
                </a:solidFill>
                <a:latin typeface="Times New Roman"/>
              </a:rPr>
              <a:t>residual energy</a:t>
            </a:r>
            <a:r>
              <a:rPr lang="en-US" sz="1600" dirty="0" smtClean="0">
                <a:solidFill>
                  <a:srgbClr val="000000"/>
                </a:solidFill>
                <a:latin typeface="Times New Roman"/>
              </a:rPr>
              <a:t>. </a:t>
            </a:r>
          </a:p>
          <a:p>
            <a:pPr>
              <a:buFont typeface="Wingdings" pitchFamily="2" charset="2"/>
              <a:buChar char="ü"/>
            </a:pPr>
            <a:endParaRPr lang="en-US" sz="1600" dirty="0" smtClean="0">
              <a:solidFill>
                <a:srgbClr val="000000"/>
              </a:solidFill>
              <a:latin typeface="Times New Roman"/>
              <a:cs typeface="Times New Roman" pitchFamily="18" charset="0"/>
            </a:endParaRPr>
          </a:p>
          <a:p>
            <a:pPr>
              <a:buFont typeface="Wingdings" pitchFamily="2" charset="2"/>
              <a:buChar char="ü"/>
            </a:pPr>
            <a:r>
              <a:rPr lang="en-US" sz="1600" dirty="0" smtClean="0">
                <a:solidFill>
                  <a:srgbClr val="000000"/>
                </a:solidFill>
                <a:latin typeface="Times New Roman"/>
                <a:cs typeface="Times New Roman" pitchFamily="18" charset="0"/>
              </a:rPr>
              <a:t>In overall </a:t>
            </a:r>
            <a:r>
              <a:rPr lang="en-US" sz="1600" u="sng" dirty="0" smtClean="0">
                <a:solidFill>
                  <a:srgbClr val="000000"/>
                </a:solidFill>
                <a:latin typeface="Times New Roman"/>
                <a:cs typeface="Times New Roman" pitchFamily="18" charset="0"/>
              </a:rPr>
              <a:t>DSR provide better performance </a:t>
            </a:r>
            <a:r>
              <a:rPr lang="en-US" sz="1600" dirty="0" smtClean="0">
                <a:solidFill>
                  <a:srgbClr val="000000"/>
                </a:solidFill>
                <a:latin typeface="Times New Roman"/>
                <a:cs typeface="Times New Roman" pitchFamily="18" charset="0"/>
              </a:rPr>
              <a:t>than AODV, DSDV, AOMDV and PAAODV. </a:t>
            </a:r>
            <a:endParaRPr lang="en-US" sz="1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txBody>
          <a:bodyPr>
            <a:normAutofit/>
          </a:bodyPr>
          <a:lstStyle/>
          <a:p>
            <a:r>
              <a:rPr lang="en-US" sz="2800" dirty="0" smtClean="0">
                <a:latin typeface="Times New Roman" pitchFamily="18" charset="0"/>
                <a:cs typeface="Times New Roman" pitchFamily="18" charset="0"/>
              </a:rPr>
              <a:t>Future Work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2209800"/>
            <a:ext cx="8839200" cy="3276600"/>
          </a:xfrm>
        </p:spPr>
        <p:txBody>
          <a:bodyPr>
            <a:normAutofit/>
          </a:bodyPr>
          <a:lstStyle/>
          <a:p>
            <a:pPr>
              <a:buFont typeface="Wingdings" pitchFamily="2" charset="2"/>
              <a:buChar char="q"/>
            </a:pPr>
            <a:r>
              <a:rPr lang="en-US" sz="1600" dirty="0" smtClean="0">
                <a:latin typeface="Times New Roman" pitchFamily="18" charset="0"/>
                <a:cs typeface="Times New Roman" pitchFamily="18" charset="0"/>
              </a:rPr>
              <a:t>For future work  these five protocols can be compared with other Quality of Service parameters like </a:t>
            </a:r>
          </a:p>
          <a:p>
            <a:pPr>
              <a:buNone/>
            </a:pPr>
            <a:r>
              <a:rPr lang="en-US" sz="1600" dirty="0" smtClean="0">
                <a:latin typeface="Times New Roman" pitchFamily="18" charset="0"/>
                <a:cs typeface="Times New Roman" pitchFamily="18" charset="0"/>
              </a:rPr>
              <a:t>       node mobility with increasing number of nodes and using simulators other than NS2 like glomosim, qualnet, Omnet++ etc  . </a:t>
            </a:r>
          </a:p>
          <a:p>
            <a:pPr>
              <a:buNone/>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We can add more MANET protocols like TORA or ZRP for comparing their performances with these existing protocols. </a:t>
            </a:r>
            <a:endParaRPr lang="en-US" sz="1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txBody>
          <a:bodyPr>
            <a:normAutofit/>
          </a:bodyPr>
          <a:lstStyle/>
          <a:p>
            <a:r>
              <a:rPr lang="en-US" sz="2800" dirty="0" smtClean="0">
                <a:latin typeface="Times New Roman" pitchFamily="18" charset="0"/>
                <a:cs typeface="Times New Roman" pitchFamily="18" charset="0"/>
              </a:rPr>
              <a:t>References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715000"/>
          </a:xfrm>
        </p:spPr>
        <p:txBody>
          <a:bodyPr>
            <a:normAutofit/>
          </a:bodyPr>
          <a:lstStyle/>
          <a:p>
            <a:pPr>
              <a:buNone/>
            </a:pPr>
            <a:r>
              <a:rPr lang="pt-BR" sz="1600" dirty="0" smtClean="0">
                <a:latin typeface="Times New Roman" pitchFamily="18" charset="0"/>
                <a:cs typeface="Times New Roman" pitchFamily="18" charset="0"/>
              </a:rPr>
              <a:t>[1]  Samir R. Das, Charles E. Perkins, Elizabeth </a:t>
            </a:r>
            <a:r>
              <a:rPr lang="en-US" sz="1600" dirty="0" smtClean="0">
                <a:latin typeface="Times New Roman" pitchFamily="18" charset="0"/>
                <a:cs typeface="Times New Roman" pitchFamily="18" charset="0"/>
              </a:rPr>
              <a:t>M. Royer. and Mahesh K. Marina, “Performance comparison of Two On-demand Routing Protocols for Ad Hoc Networks”, </a:t>
            </a:r>
            <a:r>
              <a:rPr lang="pt-BR" sz="1600" dirty="0" smtClean="0">
                <a:latin typeface="Times New Roman" pitchFamily="18" charset="0"/>
                <a:cs typeface="Times New Roman" pitchFamily="18" charset="0"/>
              </a:rPr>
              <a:t>IEEE INFOCOM 2000 conference, 2000.</a:t>
            </a:r>
          </a:p>
          <a:p>
            <a:pPr>
              <a:buNone/>
            </a:pPr>
            <a:r>
              <a:rPr lang="en-US" sz="1600" dirty="0" smtClean="0">
                <a:latin typeface="Times New Roman" pitchFamily="18" charset="0"/>
                <a:cs typeface="Times New Roman" pitchFamily="18" charset="0"/>
              </a:rPr>
              <a:t>[2]  </a:t>
            </a:r>
            <a:r>
              <a:rPr lang="en-US" sz="1600" dirty="0" err="1" smtClean="0">
                <a:latin typeface="Times New Roman" pitchFamily="18" charset="0"/>
                <a:cs typeface="Times New Roman" pitchFamily="18" charset="0"/>
              </a:rPr>
              <a:t>Sachin</a:t>
            </a:r>
            <a:r>
              <a:rPr lang="en-US" sz="1600" dirty="0" smtClean="0">
                <a:latin typeface="Times New Roman" pitchFamily="18" charset="0"/>
                <a:cs typeface="Times New Roman" pitchFamily="18" charset="0"/>
              </a:rPr>
              <a:t> Kumar Gupta and R K </a:t>
            </a:r>
            <a:r>
              <a:rPr lang="en-US" sz="1600" dirty="0" err="1" smtClean="0">
                <a:latin typeface="Times New Roman" pitchFamily="18" charset="0"/>
                <a:cs typeface="Times New Roman" pitchFamily="18" charset="0"/>
              </a:rPr>
              <a:t>Saket</a:t>
            </a:r>
            <a:r>
              <a:rPr lang="en-US" sz="1600" dirty="0" smtClean="0">
                <a:latin typeface="Times New Roman" pitchFamily="18" charset="0"/>
                <a:cs typeface="Times New Roman" pitchFamily="18" charset="0"/>
              </a:rPr>
              <a:t>, “Performance Metric Comparison of AODV and DSDV Routing Protocols in MANETs Using NS-2”,IJRRAS,Vol. 7, Issue No.3, June 2011.</a:t>
            </a:r>
          </a:p>
          <a:p>
            <a:pPr>
              <a:buNone/>
            </a:pPr>
            <a:r>
              <a:rPr lang="en-US" sz="1600" dirty="0" smtClean="0">
                <a:latin typeface="Times New Roman" pitchFamily="18" charset="0"/>
                <a:cs typeface="Times New Roman" pitchFamily="18" charset="0"/>
              </a:rPr>
              <a:t>[3]  S. </a:t>
            </a:r>
            <a:r>
              <a:rPr lang="en-US" sz="1600" dirty="0" err="1" smtClean="0">
                <a:latin typeface="Times New Roman" pitchFamily="18" charset="0"/>
                <a:cs typeface="Times New Roman" pitchFamily="18" charset="0"/>
              </a:rPr>
              <a:t>Vanthana</a:t>
            </a:r>
            <a:r>
              <a:rPr lang="en-US" sz="1600" dirty="0" smtClean="0">
                <a:latin typeface="Times New Roman" pitchFamily="18" charset="0"/>
                <a:cs typeface="Times New Roman" pitchFamily="18" charset="0"/>
              </a:rPr>
              <a:t> and Dr. </a:t>
            </a:r>
            <a:r>
              <a:rPr lang="en-US" sz="1600" dirty="0" err="1" smtClean="0">
                <a:latin typeface="Times New Roman" pitchFamily="18" charset="0"/>
                <a:cs typeface="Times New Roman" pitchFamily="18" charset="0"/>
              </a:rPr>
              <a:t>V.Sinthu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Janita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Prakash</a:t>
            </a:r>
            <a:r>
              <a:rPr lang="en-US" sz="1600" dirty="0" smtClean="0">
                <a:latin typeface="Times New Roman" pitchFamily="18" charset="0"/>
                <a:cs typeface="Times New Roman" pitchFamily="18" charset="0"/>
              </a:rPr>
              <a:t>, “Comparative Study of Proactive and Reactive </a:t>
            </a:r>
            <a:r>
              <a:rPr lang="en-US" sz="1600" dirty="0" err="1" smtClean="0">
                <a:latin typeface="Times New Roman" pitchFamily="18" charset="0"/>
                <a:cs typeface="Times New Roman" pitchFamily="18" charset="0"/>
              </a:rPr>
              <a:t>Adhoc</a:t>
            </a:r>
            <a:r>
              <a:rPr lang="en-US" sz="1600" dirty="0" smtClean="0">
                <a:latin typeface="Times New Roman" pitchFamily="18" charset="0"/>
                <a:cs typeface="Times New Roman" pitchFamily="18" charset="0"/>
              </a:rPr>
              <a:t> Routing Protocols Using NS2”, IEEE –World Congress On Computing and Communication Technologies, 2014.</a:t>
            </a:r>
          </a:p>
          <a:p>
            <a:pPr>
              <a:buNone/>
            </a:pPr>
            <a:r>
              <a:rPr lang="en-US" sz="1600" dirty="0" smtClean="0">
                <a:latin typeface="Times New Roman" pitchFamily="18" charset="0"/>
                <a:cs typeface="Times New Roman" pitchFamily="18" charset="0"/>
              </a:rPr>
              <a:t>[4]  </a:t>
            </a:r>
            <a:r>
              <a:rPr lang="en-US" sz="1600" dirty="0" err="1" smtClean="0">
                <a:latin typeface="Times New Roman" pitchFamily="18" charset="0"/>
                <a:cs typeface="Times New Roman" pitchFamily="18" charset="0"/>
              </a:rPr>
              <a:t>Manveen</a:t>
            </a:r>
            <a:r>
              <a:rPr lang="en-US" sz="1600" dirty="0" smtClean="0">
                <a:latin typeface="Times New Roman" pitchFamily="18" charset="0"/>
                <a:cs typeface="Times New Roman" pitchFamily="18" charset="0"/>
              </a:rPr>
              <a:t> Singh </a:t>
            </a:r>
            <a:r>
              <a:rPr lang="en-US" sz="1600" dirty="0" err="1" smtClean="0">
                <a:latin typeface="Times New Roman" pitchFamily="18" charset="0"/>
                <a:cs typeface="Times New Roman" pitchFamily="18" charset="0"/>
              </a:rPr>
              <a:t>Chadha</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Rambir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Joon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Sandeep</a:t>
            </a:r>
            <a:r>
              <a:rPr lang="en-US" sz="1600" dirty="0" smtClean="0">
                <a:latin typeface="Times New Roman" pitchFamily="18" charset="0"/>
                <a:cs typeface="Times New Roman" pitchFamily="18" charset="0"/>
              </a:rPr>
              <a:t>, “Simulation and Comparison of AODV, DSR and AOMDV Routing Protocols in MANETs”, International Journals of Soft Computing and Engineering (IJSCE), Vol.2,July 2012.</a:t>
            </a:r>
          </a:p>
          <a:p>
            <a:pPr>
              <a:buNone/>
            </a:pPr>
            <a:r>
              <a:rPr lang="en-US" sz="1600" dirty="0" smtClean="0">
                <a:latin typeface="Times New Roman" pitchFamily="18" charset="0"/>
                <a:cs typeface="Times New Roman" pitchFamily="18" charset="0"/>
              </a:rPr>
              <a:t>[5]  Dr. D. </a:t>
            </a:r>
            <a:r>
              <a:rPr lang="en-US" sz="1600" dirty="0" err="1" smtClean="0">
                <a:latin typeface="Times New Roman" pitchFamily="18" charset="0"/>
                <a:cs typeface="Times New Roman" pitchFamily="18" charset="0"/>
              </a:rPr>
              <a:t>Sivakumar</a:t>
            </a:r>
            <a:r>
              <a:rPr lang="en-US" sz="1600" dirty="0" smtClean="0">
                <a:latin typeface="Times New Roman" pitchFamily="18" charset="0"/>
                <a:cs typeface="Times New Roman" pitchFamily="18" charset="0"/>
              </a:rPr>
              <a:t> and B. </a:t>
            </a:r>
            <a:r>
              <a:rPr lang="en-US" sz="1600" dirty="0" err="1" smtClean="0">
                <a:latin typeface="Times New Roman" pitchFamily="18" charset="0"/>
                <a:cs typeface="Times New Roman" pitchFamily="18" charset="0"/>
              </a:rPr>
              <a:t>Suseela</a:t>
            </a:r>
            <a:r>
              <a:rPr lang="en-US" sz="1600" dirty="0" smtClean="0">
                <a:latin typeface="Times New Roman" pitchFamily="18" charset="0"/>
                <a:cs typeface="Times New Roman" pitchFamily="18" charset="0"/>
              </a:rPr>
              <a:t>, “A Survey of Routing Algorithms For MANET ”, IEEE-International Conference On Advances </a:t>
            </a:r>
            <a:r>
              <a:rPr lang="en-US" sz="1600" dirty="0" smtClean="0"/>
              <a:t>in Engineering, Science, Management (ICAESM-2012).</a:t>
            </a:r>
          </a:p>
          <a:p>
            <a:pPr>
              <a:buNone/>
            </a:pPr>
            <a:r>
              <a:rPr lang="en-US" sz="1600" dirty="0" smtClean="0"/>
              <a:t>[6]   David B. Johnson, “Routing in Ad Hoc Networks of Mobile Hosts”, Proceedings of the Workshop on Mobile Computing Systems and Applications, pp. 158–163, IEEE Computer Society, Santa Cruz, CA. December 1994.</a:t>
            </a:r>
          </a:p>
          <a:p>
            <a:pPr>
              <a:buNone/>
            </a:pPr>
            <a:r>
              <a:rPr lang="en-US" sz="1600" dirty="0" smtClean="0"/>
              <a:t>[7]   P. </a:t>
            </a:r>
            <a:r>
              <a:rPr lang="en-US" sz="1600" dirty="0" err="1" smtClean="0"/>
              <a:t>Manickam</a:t>
            </a:r>
            <a:r>
              <a:rPr lang="en-US" sz="1600" dirty="0" smtClean="0"/>
              <a:t>, T. Guru </a:t>
            </a:r>
            <a:r>
              <a:rPr lang="en-US" sz="1600" dirty="0" err="1" smtClean="0"/>
              <a:t>Baskar</a:t>
            </a:r>
            <a:r>
              <a:rPr lang="en-US" sz="1600" dirty="0" smtClean="0"/>
              <a:t>, </a:t>
            </a:r>
            <a:r>
              <a:rPr lang="en-US" sz="1600" dirty="0" err="1" smtClean="0"/>
              <a:t>M.Girija</a:t>
            </a:r>
            <a:r>
              <a:rPr lang="en-US" sz="1600" dirty="0" smtClean="0"/>
              <a:t> and </a:t>
            </a:r>
            <a:r>
              <a:rPr lang="en-US" sz="1600" dirty="0" err="1" smtClean="0"/>
              <a:t>Dr.D</a:t>
            </a:r>
            <a:r>
              <a:rPr lang="en-US" sz="1600" dirty="0" smtClean="0"/>
              <a:t>. </a:t>
            </a:r>
            <a:r>
              <a:rPr lang="en-US" sz="1600" dirty="0" err="1" smtClean="0"/>
              <a:t>Manimegalai</a:t>
            </a:r>
            <a:r>
              <a:rPr lang="en-US" sz="1600" dirty="0" smtClean="0"/>
              <a:t>, “Performance Comparison Of Routing Protocols In Mobile Ad Hoc Networks”, IJWMN, 2011.</a:t>
            </a:r>
          </a:p>
          <a:p>
            <a:pPr>
              <a:buNone/>
            </a:pPr>
            <a:r>
              <a:rPr lang="en-US" sz="1600" dirty="0" smtClean="0"/>
              <a:t>[8]   </a:t>
            </a:r>
            <a:r>
              <a:rPr lang="en-US" sz="1600" dirty="0" err="1" smtClean="0"/>
              <a:t>Echchaachoui</a:t>
            </a:r>
            <a:r>
              <a:rPr lang="en-US" sz="1600" dirty="0" smtClean="0"/>
              <a:t>, Adel, et al. “Comparative Performance Analysis of AODV and AOMDV in Networked Systems”, Springer Berlin Heidelberg, 2013.</a:t>
            </a:r>
            <a:endParaRPr lang="en-US" sz="1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09600"/>
          </a:xfrm>
        </p:spPr>
        <p:txBody>
          <a:bodyPr>
            <a:normAutofit/>
          </a:bodyPr>
          <a:lstStyle/>
          <a:p>
            <a:r>
              <a:rPr lang="en-US" sz="2800" dirty="0" smtClean="0">
                <a:latin typeface="Times New Roman" pitchFamily="18" charset="0"/>
                <a:cs typeface="Times New Roman" pitchFamily="18" charset="0"/>
              </a:rPr>
              <a:t>References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867400"/>
          </a:xfrm>
        </p:spPr>
        <p:txBody>
          <a:bodyPr>
            <a:normAutofit/>
          </a:bodyPr>
          <a:lstStyle/>
          <a:p>
            <a:pPr>
              <a:buNone/>
            </a:pPr>
            <a:r>
              <a:rPr lang="en-US" sz="1600" dirty="0" smtClean="0">
                <a:latin typeface="Times New Roman" pitchFamily="18" charset="0"/>
                <a:cs typeface="Times New Roman" pitchFamily="18" charset="0"/>
              </a:rPr>
              <a:t>[9]   </a:t>
            </a:r>
            <a:r>
              <a:rPr lang="en-US" sz="1600" dirty="0" err="1" smtClean="0">
                <a:latin typeface="Times New Roman" pitchFamily="18" charset="0"/>
                <a:cs typeface="Times New Roman" pitchFamily="18" charset="0"/>
              </a:rPr>
              <a:t>Binod</a:t>
            </a:r>
            <a:r>
              <a:rPr lang="en-US" sz="1600" dirty="0" smtClean="0">
                <a:latin typeface="Times New Roman" pitchFamily="18" charset="0"/>
                <a:cs typeface="Times New Roman" pitchFamily="18" charset="0"/>
              </a:rPr>
              <a:t> Kumar </a:t>
            </a:r>
            <a:r>
              <a:rPr lang="en-US" sz="1600" dirty="0" err="1" smtClean="0">
                <a:latin typeface="Times New Roman" pitchFamily="18" charset="0"/>
                <a:cs typeface="Times New Roman" pitchFamily="18" charset="0"/>
              </a:rPr>
              <a:t>Pattanayak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Manoj</a:t>
            </a:r>
            <a:r>
              <a:rPr lang="en-US" sz="1600" dirty="0" smtClean="0">
                <a:latin typeface="Times New Roman" pitchFamily="18" charset="0"/>
                <a:cs typeface="Times New Roman" pitchFamily="18" charset="0"/>
              </a:rPr>
              <a:t> Kumar </a:t>
            </a:r>
            <a:r>
              <a:rPr lang="en-US" sz="1600" dirty="0" err="1" smtClean="0">
                <a:latin typeface="Times New Roman" pitchFamily="18" charset="0"/>
                <a:cs typeface="Times New Roman" pitchFamily="18" charset="0"/>
              </a:rPr>
              <a:t>Mishra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Alok</a:t>
            </a:r>
            <a:r>
              <a:rPr lang="en-US" sz="1600" dirty="0" smtClean="0">
                <a:latin typeface="Times New Roman" pitchFamily="18" charset="0"/>
                <a:cs typeface="Times New Roman" pitchFamily="18" charset="0"/>
              </a:rPr>
              <a:t> Kumar </a:t>
            </a:r>
            <a:r>
              <a:rPr lang="en-US" sz="1600" dirty="0" err="1" smtClean="0">
                <a:latin typeface="Times New Roman" pitchFamily="18" charset="0"/>
                <a:cs typeface="Times New Roman" pitchFamily="18" charset="0"/>
              </a:rPr>
              <a:t>Jagadev</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Ajit</a:t>
            </a:r>
            <a:r>
              <a:rPr lang="en-US" sz="1600" dirty="0" smtClean="0">
                <a:latin typeface="Times New Roman" pitchFamily="18" charset="0"/>
                <a:cs typeface="Times New Roman" pitchFamily="18" charset="0"/>
              </a:rPr>
              <a:t> Kumar </a:t>
            </a:r>
            <a:r>
              <a:rPr lang="en-US" sz="1600" dirty="0" err="1" smtClean="0">
                <a:latin typeface="Times New Roman" pitchFamily="18" charset="0"/>
                <a:cs typeface="Times New Roman" pitchFamily="18" charset="0"/>
              </a:rPr>
              <a:t>Nayak</a:t>
            </a:r>
            <a:r>
              <a:rPr lang="en-US" sz="1600" dirty="0" smtClean="0">
                <a:latin typeface="Times New Roman" pitchFamily="18" charset="0"/>
                <a:cs typeface="Times New Roman" pitchFamily="18" charset="0"/>
              </a:rPr>
              <a:t>, “Power Aware Ad Hoc On-demand Distance Vector (PAAODV) Routing for MANETS”, Journal of   Convergence Information Technology, Volume 6, Number 6, June 2011. </a:t>
            </a:r>
          </a:p>
          <a:p>
            <a:pPr>
              <a:buNone/>
            </a:pPr>
            <a:r>
              <a:rPr lang="en-US" sz="1600" dirty="0" smtClean="0">
                <a:latin typeface="Times New Roman" pitchFamily="18" charset="0"/>
                <a:cs typeface="Times New Roman" pitchFamily="18" charset="0"/>
              </a:rPr>
              <a:t>[10] Perkins and </a:t>
            </a:r>
            <a:r>
              <a:rPr lang="en-US" sz="1600" dirty="0" err="1" smtClean="0">
                <a:latin typeface="Times New Roman" pitchFamily="18" charset="0"/>
                <a:cs typeface="Times New Roman" pitchFamily="18" charset="0"/>
              </a:rPr>
              <a:t>Bhagwat</a:t>
            </a:r>
            <a:r>
              <a:rPr lang="en-US" sz="1600" dirty="0" smtClean="0">
                <a:latin typeface="Times New Roman" pitchFamily="18" charset="0"/>
                <a:cs typeface="Times New Roman" pitchFamily="18" charset="0"/>
              </a:rPr>
              <a:t>, “Highly Dynamic Destination Sequenced Distance-vector Routing (DSDV) for Mobile Computers”, ACM SIGCOMM ’94 Conference,1994. </a:t>
            </a:r>
          </a:p>
          <a:p>
            <a:pPr>
              <a:buNone/>
            </a:pPr>
            <a:r>
              <a:rPr lang="en-US" sz="1600" dirty="0" smtClean="0">
                <a:latin typeface="Times New Roman" pitchFamily="18" charset="0"/>
                <a:cs typeface="Times New Roman" pitchFamily="18" charset="0"/>
              </a:rPr>
              <a:t>[11] Raj Jain, “Art of Computer Systems Performance Analysis Techniques For Experimental Design Measurements Simulation And Modeling”, Wiley Computer Publishing, John Wiley &amp; Sons, Inc, 1991.</a:t>
            </a:r>
          </a:p>
          <a:p>
            <a:pPr>
              <a:buNone/>
            </a:pPr>
            <a:r>
              <a:rPr lang="en-US" sz="1600" dirty="0" smtClean="0">
                <a:latin typeface="Times New Roman" pitchFamily="18" charset="0"/>
                <a:cs typeface="Times New Roman" pitchFamily="18" charset="0"/>
              </a:rPr>
              <a:t>[12] NS2 Tutorial by Marc </a:t>
            </a:r>
            <a:r>
              <a:rPr lang="en-US" sz="1600" dirty="0" err="1" smtClean="0">
                <a:latin typeface="Times New Roman" pitchFamily="18" charset="0"/>
                <a:cs typeface="Times New Roman" pitchFamily="18" charset="0"/>
              </a:rPr>
              <a:t>Greis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2"/>
              </a:rPr>
              <a:t>http://www.isi.edu/nsnam/ns/</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[13] </a:t>
            </a:r>
            <a:r>
              <a:rPr lang="en-US" sz="1600" dirty="0" err="1" smtClean="0">
                <a:latin typeface="Times New Roman" pitchFamily="18" charset="0"/>
                <a:cs typeface="Times New Roman" pitchFamily="18" charset="0"/>
              </a:rPr>
              <a:t>Thakur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Anuja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Sharda</a:t>
            </a:r>
            <a:r>
              <a:rPr lang="en-US" sz="1600" dirty="0" smtClean="0">
                <a:latin typeface="Times New Roman" pitchFamily="18" charset="0"/>
                <a:cs typeface="Times New Roman" pitchFamily="18" charset="0"/>
              </a:rPr>
              <a:t> Patel, and Ashok </a:t>
            </a:r>
            <a:r>
              <a:rPr lang="en-US" sz="1600" dirty="0" err="1" smtClean="0">
                <a:latin typeface="Times New Roman" pitchFamily="18" charset="0"/>
                <a:cs typeface="Times New Roman" pitchFamily="18" charset="0"/>
              </a:rPr>
              <a:t>Verma</a:t>
            </a:r>
            <a:r>
              <a:rPr lang="en-US" sz="1600" dirty="0" smtClean="0">
                <a:latin typeface="Times New Roman" pitchFamily="18" charset="0"/>
                <a:cs typeface="Times New Roman" pitchFamily="18" charset="0"/>
              </a:rPr>
              <a:t>. “Performance Evaluation of AODV, DSDV and DSR Routing Protocols using NS-2 Simulator”, International Journal Of Engineering Science &amp; Research technology, 2014.</a:t>
            </a:r>
          </a:p>
          <a:p>
            <a:pPr>
              <a:buNone/>
            </a:pPr>
            <a:r>
              <a:rPr lang="en-US" sz="1600" dirty="0" smtClean="0"/>
              <a:t>[14] </a:t>
            </a:r>
            <a:r>
              <a:rPr lang="en-US" sz="1600" dirty="0" err="1" smtClean="0"/>
              <a:t>Kavita</a:t>
            </a:r>
            <a:r>
              <a:rPr lang="en-US" sz="1600" dirty="0" smtClean="0"/>
              <a:t> </a:t>
            </a:r>
            <a:r>
              <a:rPr lang="en-US" sz="1600" dirty="0" err="1" smtClean="0"/>
              <a:t>Pandey</a:t>
            </a:r>
            <a:r>
              <a:rPr lang="en-US" sz="1600" dirty="0" smtClean="0"/>
              <a:t> and </a:t>
            </a:r>
            <a:r>
              <a:rPr lang="en-US" sz="1600" dirty="0" err="1" smtClean="0"/>
              <a:t>Abhishek</a:t>
            </a:r>
            <a:r>
              <a:rPr lang="en-US" sz="1600" dirty="0" smtClean="0"/>
              <a:t> </a:t>
            </a:r>
            <a:r>
              <a:rPr lang="en-US" sz="1600" dirty="0" err="1" smtClean="0"/>
              <a:t>Swaroop</a:t>
            </a:r>
            <a:r>
              <a:rPr lang="en-US" sz="1600" dirty="0" smtClean="0"/>
              <a:t>, “ A Comprehensive Performance Analysis of Proactive, Reactive and Hybrid MANETs Routing Protocols”, IJCSI International Journal of Computer Science Issues, Vol. 8, Issue 6, No 3, November 2011.</a:t>
            </a:r>
          </a:p>
          <a:p>
            <a:pPr>
              <a:buNone/>
            </a:pPr>
            <a:r>
              <a:rPr lang="en-US" sz="1600" dirty="0" smtClean="0"/>
              <a:t>[15] Mohammed </a:t>
            </a:r>
            <a:r>
              <a:rPr lang="en-US" sz="1600" dirty="0" err="1" smtClean="0"/>
              <a:t>Bouhorma</a:t>
            </a:r>
            <a:r>
              <a:rPr lang="en-US" sz="1600" dirty="0" smtClean="0"/>
              <a:t>, H. </a:t>
            </a:r>
            <a:r>
              <a:rPr lang="en-US" sz="1600" dirty="0" err="1" smtClean="0"/>
              <a:t>Bentaouit</a:t>
            </a:r>
            <a:r>
              <a:rPr lang="en-US" sz="1600" dirty="0" smtClean="0"/>
              <a:t>, and </a:t>
            </a:r>
            <a:r>
              <a:rPr lang="en-US" sz="1600" dirty="0" err="1" smtClean="0"/>
              <a:t>A.Boudhir</a:t>
            </a:r>
            <a:r>
              <a:rPr lang="en-US" sz="1600" dirty="0" smtClean="0"/>
              <a:t>, “Performance comparison of </a:t>
            </a:r>
            <a:r>
              <a:rPr lang="en-US" sz="1600" dirty="0" err="1" smtClean="0"/>
              <a:t>Adhoc</a:t>
            </a:r>
            <a:r>
              <a:rPr lang="en-US" sz="1600" dirty="0" smtClean="0"/>
              <a:t> Routing Protocols AODV and DSR”, IEEE,2009.</a:t>
            </a:r>
          </a:p>
          <a:p>
            <a:pPr>
              <a:buNone/>
            </a:pPr>
            <a:r>
              <a:rPr lang="en-US" sz="1600" dirty="0" smtClean="0"/>
              <a:t>[16] May Cho Aye and Aye Moe </a:t>
            </a:r>
            <a:r>
              <a:rPr lang="en-US" sz="1600" dirty="0" err="1" smtClean="0"/>
              <a:t>Aung</a:t>
            </a:r>
            <a:r>
              <a:rPr lang="en-US" sz="1600" dirty="0" smtClean="0"/>
              <a:t>, “Energy Efficient Multipath Routing For Mobile Ad Hoc Networks”, International Journal of Information Technology, Modeling and Computing (IJITMC) Vol. 2, No.3, August 2014.</a:t>
            </a:r>
          </a:p>
          <a:p>
            <a:pPr>
              <a:buNone/>
            </a:pPr>
            <a:r>
              <a:rPr lang="sv-SE" sz="1600" dirty="0" smtClean="0"/>
              <a:t>[17] Rais Khan, Ansari Mohammad NabiAzad </a:t>
            </a:r>
            <a:r>
              <a:rPr lang="en-US" sz="1600" dirty="0" smtClean="0"/>
              <a:t>and </a:t>
            </a:r>
            <a:r>
              <a:rPr lang="en-US" sz="1600" dirty="0" err="1" smtClean="0"/>
              <a:t>Anilkumar</a:t>
            </a:r>
            <a:r>
              <a:rPr lang="en-US" sz="1600" dirty="0" smtClean="0"/>
              <a:t> </a:t>
            </a:r>
            <a:r>
              <a:rPr lang="en-US" sz="1600" dirty="0" err="1" smtClean="0"/>
              <a:t>Vishwakarma</a:t>
            </a:r>
            <a:r>
              <a:rPr lang="en-US" sz="1600" dirty="0" smtClean="0"/>
              <a:t>, “Enhancement of </a:t>
            </a:r>
            <a:r>
              <a:rPr lang="en-US" sz="1600" dirty="0" err="1" smtClean="0"/>
              <a:t>Manet</a:t>
            </a:r>
            <a:r>
              <a:rPr lang="en-US" sz="1600" dirty="0" smtClean="0"/>
              <a:t> Routing Protocol”, IEEE,2014.</a:t>
            </a:r>
            <a:endParaRPr lang="en-US" sz="16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rmAutofit/>
          </a:bodyPr>
          <a:lstStyle/>
          <a:p>
            <a:r>
              <a:rPr lang="en-US" sz="2800" b="1" dirty="0" smtClean="0">
                <a:latin typeface="Times New Roman" pitchFamily="18" charset="0"/>
                <a:cs typeface="Times New Roman" pitchFamily="18" charset="0"/>
              </a:rPr>
              <a:t>Roadmap</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334000"/>
          </a:xfrm>
        </p:spPr>
        <p:txBody>
          <a:bodyPr>
            <a:normAutofit/>
          </a:bodyPr>
          <a:lstStyle/>
          <a:p>
            <a:r>
              <a:rPr lang="en-US" sz="2800" dirty="0" smtClean="0">
                <a:latin typeface="Times New Roman" pitchFamily="18" charset="0"/>
                <a:cs typeface="Times New Roman" pitchFamily="18" charset="0"/>
              </a:rPr>
              <a:t>Introduction</a:t>
            </a:r>
          </a:p>
          <a:p>
            <a:r>
              <a:rPr lang="en-US" sz="2800" dirty="0" smtClean="0">
                <a:latin typeface="Times New Roman" pitchFamily="18" charset="0"/>
                <a:cs typeface="Times New Roman" pitchFamily="18" charset="0"/>
              </a:rPr>
              <a:t>Wireless network</a:t>
            </a:r>
          </a:p>
          <a:p>
            <a:r>
              <a:rPr lang="en-US" sz="2800" dirty="0" smtClean="0">
                <a:latin typeface="Times New Roman" pitchFamily="18" charset="0"/>
                <a:cs typeface="Times New Roman" pitchFamily="18" charset="0"/>
              </a:rPr>
              <a:t>MANET routing protocols </a:t>
            </a:r>
          </a:p>
          <a:p>
            <a:r>
              <a:rPr lang="en-US" sz="2800" dirty="0" smtClean="0">
                <a:latin typeface="Times New Roman" pitchFamily="18" charset="0"/>
                <a:cs typeface="Times New Roman" pitchFamily="18" charset="0"/>
              </a:rPr>
              <a:t>What’s new in this paper </a:t>
            </a:r>
          </a:p>
          <a:p>
            <a:r>
              <a:rPr lang="en-US" sz="2800" dirty="0" smtClean="0">
                <a:latin typeface="Times New Roman" pitchFamily="18" charset="0"/>
                <a:cs typeface="Times New Roman" pitchFamily="18" charset="0"/>
              </a:rPr>
              <a:t>Network Simulator</a:t>
            </a:r>
          </a:p>
          <a:p>
            <a:r>
              <a:rPr lang="en-US" sz="2800" dirty="0" smtClean="0">
                <a:latin typeface="Times New Roman" pitchFamily="18" charset="0"/>
                <a:cs typeface="Times New Roman" pitchFamily="18" charset="0"/>
              </a:rPr>
              <a:t>Quality of Service parameters</a:t>
            </a:r>
          </a:p>
          <a:p>
            <a:r>
              <a:rPr lang="en-US" sz="2800" dirty="0" smtClean="0">
                <a:latin typeface="Times New Roman" pitchFamily="18" charset="0"/>
                <a:cs typeface="Times New Roman" pitchFamily="18" charset="0"/>
              </a:rPr>
              <a:t>Results and Analysis of performance</a:t>
            </a:r>
          </a:p>
          <a:p>
            <a:r>
              <a:rPr lang="en-US" sz="2800" dirty="0" smtClean="0">
                <a:latin typeface="Times New Roman" pitchFamily="18" charset="0"/>
                <a:cs typeface="Times New Roman" pitchFamily="18" charset="0"/>
              </a:rPr>
              <a:t>Conclusion</a:t>
            </a:r>
          </a:p>
          <a:p>
            <a:r>
              <a:rPr lang="en-US" sz="2800" dirty="0" smtClean="0">
                <a:latin typeface="Times New Roman" pitchFamily="18" charset="0"/>
                <a:cs typeface="Times New Roman" pitchFamily="18" charset="0"/>
              </a:rPr>
              <a:t>Future Work</a:t>
            </a:r>
          </a:p>
          <a:p>
            <a:r>
              <a:rPr lang="en-US" sz="2800" dirty="0" smtClean="0">
                <a:latin typeface="Times New Roman" pitchFamily="18" charset="0"/>
                <a:cs typeface="Times New Roman" pitchFamily="18" charset="0"/>
              </a:rPr>
              <a:t>References </a:t>
            </a:r>
          </a:p>
          <a:p>
            <a:endParaRPr lang="en-US" sz="1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267200"/>
          </a:xfrm>
        </p:spPr>
        <p:txBody>
          <a:bodyPr>
            <a:normAutofit/>
          </a:bodyPr>
          <a:lstStyle/>
          <a:p>
            <a:r>
              <a:rPr lang="en-US" sz="9600" dirty="0" smtClean="0">
                <a:latin typeface="Times New Roman" pitchFamily="18" charset="0"/>
                <a:cs typeface="Times New Roman" pitchFamily="18" charset="0"/>
              </a:rPr>
              <a:t>Questions ?</a:t>
            </a:r>
            <a:endParaRPr lang="en-US" sz="9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normAutofit/>
          </a:bodyPr>
          <a:lstStyle/>
          <a:p>
            <a:r>
              <a:rPr lang="en-US" sz="2800" dirty="0" smtClean="0">
                <a:latin typeface="Times New Roman" pitchFamily="18" charset="0"/>
                <a:cs typeface="Times New Roman" pitchFamily="18" charset="0"/>
              </a:rPr>
              <a:t>Wireless Network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791200"/>
          </a:xfrm>
        </p:spPr>
        <p:txBody>
          <a:bodyPr>
            <a:normAutofit/>
          </a:bodyPr>
          <a:lstStyle/>
          <a:p>
            <a:pPr>
              <a:buFont typeface="Wingdings" pitchFamily="2" charset="2"/>
              <a:buChar char="q"/>
            </a:pPr>
            <a:endParaRPr lang="en-US" sz="1600" dirty="0" smtClean="0">
              <a:latin typeface="Times New Roman" pitchFamily="18" charset="0"/>
              <a:cs typeface="Times New Roman" pitchFamily="18" charset="0"/>
            </a:endParaRPr>
          </a:p>
          <a:p>
            <a:pPr>
              <a:buFont typeface="Wingdings" pitchFamily="2" charset="2"/>
              <a:buChar char="q"/>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Set of connecting computers that share information forms a network.   </a:t>
            </a:r>
          </a:p>
          <a:p>
            <a:pPr>
              <a:buFont typeface="Wingdings" pitchFamily="2" charset="2"/>
              <a:buChar char="q"/>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 Wireless Networking have no  Physical connectivity,  radio frequencies are used to communicate between computers. </a:t>
            </a:r>
          </a:p>
          <a:p>
            <a:pPr>
              <a:buFont typeface="Wingdings" pitchFamily="2" charset="2"/>
              <a:buChar char="q"/>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Categorized into two types Centralized and De-centralized . </a:t>
            </a:r>
          </a:p>
          <a:p>
            <a:pPr>
              <a:buFont typeface="Wingdings" pitchFamily="2" charset="2"/>
              <a:buChar char="q"/>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In centralized network base station is fixed and for de-centralized base station is arbitrary. </a:t>
            </a:r>
          </a:p>
          <a:p>
            <a:pPr>
              <a:buFont typeface="Wingdings" pitchFamily="2" charset="2"/>
              <a:buChar char="q"/>
            </a:pPr>
            <a:endParaRPr lang="en-US" sz="1600" dirty="0" smtClean="0">
              <a:latin typeface="Times New Roman" pitchFamily="18" charset="0"/>
              <a:cs typeface="Times New Roman" pitchFamily="18" charset="0"/>
            </a:endParaRPr>
          </a:p>
          <a:p>
            <a:pPr lvl="0">
              <a:buFont typeface="Wingdings" pitchFamily="2" charset="2"/>
              <a:buChar char="q"/>
            </a:pPr>
            <a:r>
              <a:rPr lang="en-US" sz="1600" dirty="0" smtClean="0">
                <a:solidFill>
                  <a:prstClr val="black"/>
                </a:solidFill>
                <a:latin typeface="Times New Roman" pitchFamily="18" charset="0"/>
                <a:cs typeface="Times New Roman" pitchFamily="18" charset="0"/>
              </a:rPr>
              <a:t>Mobile Ad-Hoc Network or MANET is a kind of Wireless Network which is a collection of autonomous nodes where each node acts as router. </a:t>
            </a:r>
          </a:p>
          <a:p>
            <a:pPr lvl="0">
              <a:buNone/>
            </a:pPr>
            <a:endParaRPr lang="en-US" sz="1600" dirty="0" smtClean="0">
              <a:solidFill>
                <a:prstClr val="black"/>
              </a:solidFill>
              <a:latin typeface="Times New Roman" pitchFamily="18" charset="0"/>
              <a:cs typeface="Times New Roman" pitchFamily="18" charset="0"/>
            </a:endParaRPr>
          </a:p>
          <a:p>
            <a:pPr lvl="0">
              <a:buFont typeface="Wingdings" pitchFamily="2" charset="2"/>
              <a:buChar char="q"/>
            </a:pPr>
            <a:r>
              <a:rPr lang="en-US" sz="1600" dirty="0" smtClean="0">
                <a:solidFill>
                  <a:prstClr val="black"/>
                </a:solidFill>
                <a:latin typeface="Times New Roman" pitchFamily="18" charset="0"/>
                <a:cs typeface="Times New Roman" pitchFamily="18" charset="0"/>
              </a:rPr>
              <a:t>No fixed infrastructure and Dynamic network topology .</a:t>
            </a:r>
          </a:p>
          <a:p>
            <a:pPr lvl="0">
              <a:buFont typeface="Wingdings" pitchFamily="2" charset="2"/>
              <a:buChar char="q"/>
            </a:pPr>
            <a:endParaRPr lang="en-US" sz="1600" dirty="0" smtClean="0">
              <a:solidFill>
                <a:prstClr val="black"/>
              </a:solidFill>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Multi-hop communication . </a:t>
            </a:r>
            <a:endParaRPr lang="en-US" sz="1600" dirty="0" smtClean="0">
              <a:solidFill>
                <a:prstClr val="black"/>
              </a:solidFill>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Challenging for transferring data towards proper destination. </a:t>
            </a:r>
          </a:p>
          <a:p>
            <a:pPr>
              <a:buFont typeface="Wingdings" pitchFamily="2" charset="2"/>
              <a:buChar char="q"/>
            </a:pPr>
            <a:endParaRPr lang="en-US" sz="16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normAutofit/>
          </a:bodyPr>
          <a:lstStyle/>
          <a:p>
            <a:r>
              <a:rPr lang="en-US" sz="2800" dirty="0" smtClean="0">
                <a:latin typeface="Times New Roman" pitchFamily="18" charset="0"/>
                <a:cs typeface="Times New Roman" pitchFamily="18" charset="0"/>
              </a:rPr>
              <a:t>Routing Protocols in MANET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867400"/>
          </a:xfrm>
        </p:spPr>
        <p:txBody>
          <a:bodyPr>
            <a:normAutofit/>
          </a:bodyPr>
          <a:lstStyle/>
          <a:p>
            <a:pPr lvl="0">
              <a:buFont typeface="Wingdings" pitchFamily="2" charset="2"/>
              <a:buChar char="q"/>
            </a:pPr>
            <a:endParaRPr lang="en-US" sz="1600" dirty="0" smtClean="0">
              <a:solidFill>
                <a:prstClr val="black"/>
              </a:solidFill>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Routing is main procedure for data transmission in wireless network.</a:t>
            </a:r>
          </a:p>
          <a:p>
            <a:pPr>
              <a:buNone/>
            </a:pPr>
            <a:endParaRPr lang="en-US" sz="1600" dirty="0" smtClean="0">
              <a:solidFill>
                <a:prstClr val="black"/>
              </a:solidFill>
              <a:latin typeface="Times New Roman" pitchFamily="18" charset="0"/>
              <a:cs typeface="Times New Roman" pitchFamily="18" charset="0"/>
            </a:endParaRPr>
          </a:p>
          <a:p>
            <a:pPr>
              <a:buFont typeface="Wingdings" pitchFamily="2" charset="2"/>
              <a:buChar char="q"/>
            </a:pPr>
            <a:r>
              <a:rPr lang="en-US" sz="1600" dirty="0" smtClean="0">
                <a:latin typeface="Times New Roman" pitchFamily="18" charset="0"/>
                <a:cs typeface="Times New Roman" pitchFamily="18" charset="0"/>
              </a:rPr>
              <a:t>Mobility creates limited bandwidth and energy consumption . </a:t>
            </a:r>
          </a:p>
          <a:p>
            <a:pPr>
              <a:buNone/>
            </a:pPr>
            <a:endParaRPr lang="en-US" dirty="0" smtClean="0"/>
          </a:p>
          <a:p>
            <a:pPr>
              <a:buFont typeface="Wingdings" pitchFamily="2" charset="2"/>
              <a:buChar char="q"/>
            </a:pPr>
            <a:r>
              <a:rPr lang="en-US" sz="1600" dirty="0" smtClean="0">
                <a:latin typeface="Times New Roman" pitchFamily="18" charset="0"/>
                <a:cs typeface="Times New Roman" pitchFamily="18" charset="0"/>
              </a:rPr>
              <a:t>Routing Protocols classified into three kinds e.g. Re-active or On-demand based, Pro-active or Table driven protocols and Hybrid protocols. </a:t>
            </a:r>
          </a:p>
          <a:p>
            <a:pPr>
              <a:buNone/>
            </a:pPr>
            <a:endParaRPr lang="en-US" dirty="0" smtClean="0"/>
          </a:p>
          <a:p>
            <a:r>
              <a:rPr lang="en-US" sz="1800" b="1" dirty="0" smtClean="0">
                <a:latin typeface="Times New Roman" pitchFamily="18" charset="0"/>
                <a:cs typeface="Times New Roman" pitchFamily="18" charset="0"/>
              </a:rPr>
              <a:t>Challenges</a:t>
            </a:r>
          </a:p>
          <a:p>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Network topology is changing over time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Battery Constraints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No centralized authority </a:t>
            </a: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09600"/>
          </a:xfrm>
        </p:spPr>
        <p:txBody>
          <a:bodyPr>
            <a:normAutofit/>
          </a:bodyPr>
          <a:lstStyle/>
          <a:p>
            <a:r>
              <a:rPr lang="en-US" sz="2800" dirty="0" smtClean="0">
                <a:solidFill>
                  <a:prstClr val="black"/>
                </a:solidFill>
                <a:latin typeface="Times New Roman" pitchFamily="18" charset="0"/>
                <a:cs typeface="Times New Roman" pitchFamily="18" charset="0"/>
              </a:rPr>
              <a:t>Routing Protocols in MANET</a:t>
            </a:r>
            <a:endParaRPr lang="en-US" dirty="0"/>
          </a:p>
        </p:txBody>
      </p:sp>
      <p:sp>
        <p:nvSpPr>
          <p:cNvPr id="3" name="Content Placeholder 2"/>
          <p:cNvSpPr>
            <a:spLocks noGrp="1"/>
          </p:cNvSpPr>
          <p:nvPr>
            <p:ph idx="1"/>
          </p:nvPr>
        </p:nvSpPr>
        <p:spPr>
          <a:xfrm>
            <a:off x="228600" y="990600"/>
            <a:ext cx="8686800" cy="5638800"/>
          </a:xfrm>
        </p:spPr>
        <p:txBody>
          <a:bodyPr>
            <a:normAutofit/>
          </a:bodyPr>
          <a:lstStyle/>
          <a:p>
            <a:pPr>
              <a:buFont typeface="Wingdings" pitchFamily="2" charset="2"/>
              <a:buChar char="Ø"/>
            </a:pPr>
            <a:r>
              <a:rPr lang="en-US" sz="1800" u="sng" dirty="0" smtClean="0">
                <a:latin typeface="Times New Roman" pitchFamily="18" charset="0"/>
                <a:cs typeface="Times New Roman" pitchFamily="18" charset="0"/>
              </a:rPr>
              <a:t>Re-active Routing Protocols</a:t>
            </a:r>
          </a:p>
          <a:p>
            <a:pPr>
              <a:buFont typeface="Wingdings" pitchFamily="2" charset="2"/>
              <a:buChar char="q"/>
            </a:pPr>
            <a:r>
              <a:rPr lang="en-US" sz="1800" b="1" dirty="0" smtClean="0"/>
              <a:t>Ad-hoc On-demand Distance Vector </a:t>
            </a:r>
            <a:r>
              <a:rPr lang="en-US" sz="1800" dirty="0" smtClean="0"/>
              <a:t>(</a:t>
            </a:r>
            <a:r>
              <a:rPr lang="en-US" sz="1800" dirty="0" smtClean="0">
                <a:latin typeface="Times New Roman" pitchFamily="18" charset="0"/>
                <a:cs typeface="Times New Roman" pitchFamily="18" charset="0"/>
              </a:rPr>
              <a:t>AODV) </a:t>
            </a:r>
          </a:p>
          <a:p>
            <a:pPr>
              <a:buFont typeface="Courier New" pitchFamily="49" charset="0"/>
              <a:buChar char="o"/>
            </a:pPr>
            <a:r>
              <a:rPr lang="en-US" sz="1800" dirty="0" smtClean="0">
                <a:latin typeface="Times New Roman" pitchFamily="18" charset="0"/>
                <a:cs typeface="Times New Roman" pitchFamily="18" charset="0"/>
              </a:rPr>
              <a:t>Use three types of messages  </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RREQ ii) RREP iii) RERR</a:t>
            </a:r>
          </a:p>
          <a:p>
            <a:r>
              <a:rPr lang="en-US" sz="1800" b="1" dirty="0" smtClean="0">
                <a:latin typeface="Times New Roman" pitchFamily="18" charset="0"/>
                <a:cs typeface="Times New Roman" pitchFamily="18" charset="0"/>
              </a:rPr>
              <a:t>Advantage:</a:t>
            </a:r>
            <a:endParaRPr lang="en-US" sz="1800" dirty="0" smtClean="0">
              <a:latin typeface="Times New Roman" pitchFamily="18" charset="0"/>
              <a:cs typeface="Times New Roman" pitchFamily="18" charset="0"/>
            </a:endParaRPr>
          </a:p>
          <a:p>
            <a:pPr>
              <a:buFont typeface="+mj-lt"/>
              <a:buAutoNum type="arabicPeriod"/>
            </a:pPr>
            <a:r>
              <a:rPr lang="en-US" sz="1800" dirty="0" smtClean="0">
                <a:latin typeface="Times New Roman" pitchFamily="18" charset="0"/>
                <a:cs typeface="Times New Roman" pitchFamily="18" charset="0"/>
              </a:rPr>
              <a:t>Paths are created when needed which causes a reduction on routing load.</a:t>
            </a:r>
          </a:p>
          <a:p>
            <a:pPr>
              <a:buFont typeface="+mj-lt"/>
              <a:buAutoNum type="arabicPeriod"/>
            </a:pPr>
            <a:r>
              <a:rPr lang="en-US" sz="1800" dirty="0" smtClean="0">
                <a:latin typeface="Times New Roman" pitchFamily="18" charset="0"/>
                <a:cs typeface="Times New Roman" pitchFamily="18" charset="0"/>
              </a:rPr>
              <a:t>Lower delay for connection setup . </a:t>
            </a:r>
          </a:p>
          <a:p>
            <a:pPr>
              <a:buFont typeface="Wingdings" pitchFamily="2" charset="2"/>
              <a:buChar char="q"/>
            </a:pPr>
            <a:r>
              <a:rPr lang="en-US" sz="1800" b="1" dirty="0" smtClean="0"/>
              <a:t>Ad-hoc On-demand Multipath Distance Vector </a:t>
            </a:r>
            <a:r>
              <a:rPr lang="en-US" sz="1800" dirty="0" smtClean="0"/>
              <a:t>(</a:t>
            </a:r>
            <a:r>
              <a:rPr lang="en-US" sz="1800" dirty="0" smtClean="0">
                <a:latin typeface="Times New Roman" pitchFamily="18" charset="0"/>
                <a:cs typeface="Times New Roman" pitchFamily="18" charset="0"/>
              </a:rPr>
              <a:t>AOMDV)</a:t>
            </a:r>
          </a:p>
          <a:p>
            <a:pPr>
              <a:buFont typeface="Courier New" pitchFamily="49" charset="0"/>
              <a:buChar char="o"/>
            </a:pPr>
            <a:r>
              <a:rPr lang="en-US" sz="1800" dirty="0" smtClean="0">
                <a:latin typeface="Times New Roman" pitchFamily="18" charset="0"/>
                <a:cs typeface="Times New Roman" pitchFamily="18" charset="0"/>
              </a:rPr>
              <a:t>Calculate more than one paths in a single path discovery procedure.</a:t>
            </a:r>
          </a:p>
          <a:p>
            <a:pPr>
              <a:buFont typeface="Courier New" pitchFamily="49" charset="0"/>
              <a:buChar char="o"/>
            </a:pPr>
            <a:r>
              <a:rPr lang="en-US" sz="1800" dirty="0" smtClean="0">
                <a:latin typeface="Times New Roman" pitchFamily="18" charset="0"/>
                <a:cs typeface="Times New Roman" pitchFamily="18" charset="0"/>
              </a:rPr>
              <a:t>Allows intermediate node to reply to RREQ.  </a:t>
            </a:r>
          </a:p>
          <a:p>
            <a:r>
              <a:rPr lang="en-US" sz="1800" b="1" dirty="0" smtClean="0">
                <a:latin typeface="Times New Roman" pitchFamily="18" charset="0"/>
                <a:cs typeface="Times New Roman" pitchFamily="18" charset="0"/>
              </a:rPr>
              <a:t>Advantage:</a:t>
            </a:r>
          </a:p>
          <a:p>
            <a:pPr>
              <a:buFont typeface="+mj-lt"/>
              <a:buAutoNum type="arabicPeriod"/>
            </a:pPr>
            <a:r>
              <a:rPr lang="en-US" sz="1800" dirty="0" smtClean="0">
                <a:latin typeface="Times New Roman" pitchFamily="18" charset="0"/>
                <a:cs typeface="Times New Roman" pitchFamily="18" charset="0"/>
              </a:rPr>
              <a:t>Reduce discovery time to search for a route.</a:t>
            </a:r>
          </a:p>
          <a:p>
            <a:pPr>
              <a:buFont typeface="+mj-lt"/>
              <a:buAutoNum type="arabicPeriod"/>
            </a:pPr>
            <a:r>
              <a:rPr lang="en-US" sz="1800" dirty="0" smtClean="0">
                <a:latin typeface="Times New Roman" pitchFamily="18" charset="0"/>
                <a:cs typeface="Times New Roman" pitchFamily="18" charset="0"/>
              </a:rPr>
              <a:t>Low overhead to search for a route. </a:t>
            </a:r>
          </a:p>
          <a:p>
            <a:pPr>
              <a:buFont typeface="Wingdings" pitchFamily="2" charset="2"/>
              <a:buChar char="q"/>
            </a:pPr>
            <a:r>
              <a:rPr lang="en-US" sz="1800" b="1" dirty="0" smtClean="0">
                <a:latin typeface="Times New Roman" pitchFamily="18" charset="0"/>
                <a:cs typeface="Times New Roman" pitchFamily="18" charset="0"/>
              </a:rPr>
              <a:t>Power Aware Ad-hoc On-demand Distance Vector </a:t>
            </a:r>
            <a:r>
              <a:rPr lang="en-US" sz="1800" b="1" dirty="0" smtClean="0"/>
              <a:t> </a:t>
            </a:r>
            <a:r>
              <a:rPr lang="en-US" sz="1800" dirty="0" smtClean="0">
                <a:latin typeface="Times New Roman" pitchFamily="18" charset="0"/>
                <a:cs typeface="Times New Roman" pitchFamily="18" charset="0"/>
              </a:rPr>
              <a:t>(PAAODV)</a:t>
            </a:r>
          </a:p>
          <a:p>
            <a:pPr>
              <a:buFont typeface="Courier New" pitchFamily="49" charset="0"/>
              <a:buChar char="o"/>
            </a:pPr>
            <a:r>
              <a:rPr lang="en-US" sz="1800" dirty="0" smtClean="0">
                <a:latin typeface="Times New Roman" pitchFamily="18" charset="0"/>
                <a:cs typeface="Times New Roman" pitchFamily="18" charset="0"/>
              </a:rPr>
              <a:t>Works with more than one power levels during path searching procedure.</a:t>
            </a:r>
          </a:p>
          <a:p>
            <a:r>
              <a:rPr lang="en-US" sz="1800" b="1" dirty="0" smtClean="0">
                <a:latin typeface="Times New Roman" pitchFamily="18" charset="0"/>
                <a:cs typeface="Times New Roman" pitchFamily="18" charset="0"/>
              </a:rPr>
              <a:t>Advantage: </a:t>
            </a:r>
          </a:p>
          <a:p>
            <a:pPr>
              <a:buFont typeface="+mj-lt"/>
              <a:buAutoNum type="arabicPeriod"/>
            </a:pPr>
            <a:r>
              <a:rPr lang="en-US" sz="1800" dirty="0" smtClean="0">
                <a:latin typeface="Times New Roman" pitchFamily="18" charset="0"/>
                <a:cs typeface="Times New Roman" pitchFamily="18" charset="0"/>
              </a:rPr>
              <a:t>Reduction of power consumption for each data packet.</a:t>
            </a:r>
          </a:p>
          <a:p>
            <a:pPr>
              <a:buFont typeface="+mj-lt"/>
              <a:buAutoNum type="arabicPeriod"/>
            </a:pPr>
            <a:r>
              <a:rPr lang="en-US" sz="1800" dirty="0" smtClean="0">
                <a:latin typeface="Times New Roman" pitchFamily="18" charset="0"/>
                <a:cs typeface="Times New Roman" pitchFamily="18" charset="0"/>
              </a:rPr>
              <a:t>Creation of low overhead for route searching procedure.</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normAutofit/>
          </a:bodyPr>
          <a:lstStyle/>
          <a:p>
            <a:r>
              <a:rPr lang="en-US" sz="2800" dirty="0" smtClean="0">
                <a:solidFill>
                  <a:prstClr val="black"/>
                </a:solidFill>
                <a:latin typeface="Times New Roman" pitchFamily="18" charset="0"/>
                <a:cs typeface="Times New Roman" pitchFamily="18" charset="0"/>
              </a:rPr>
              <a:t>Routing Protocols in MANET</a:t>
            </a:r>
            <a:endParaRPr lang="en-US" dirty="0"/>
          </a:p>
        </p:txBody>
      </p:sp>
      <p:sp>
        <p:nvSpPr>
          <p:cNvPr id="3" name="Content Placeholder 2"/>
          <p:cNvSpPr>
            <a:spLocks noGrp="1"/>
          </p:cNvSpPr>
          <p:nvPr>
            <p:ph idx="1"/>
          </p:nvPr>
        </p:nvSpPr>
        <p:spPr>
          <a:xfrm>
            <a:off x="152400" y="762000"/>
            <a:ext cx="8839200" cy="5867400"/>
          </a:xfrm>
        </p:spPr>
        <p:txBody>
          <a:bodyPr>
            <a:normAutofit/>
          </a:bodyPr>
          <a:lstStyle/>
          <a:p>
            <a:pPr>
              <a:buFont typeface="Wingdings" pitchFamily="2" charset="2"/>
              <a:buChar char="q"/>
            </a:pPr>
            <a:r>
              <a:rPr lang="en-US" sz="1800" b="1" dirty="0" smtClean="0"/>
              <a:t>Dynamic Source Routing </a:t>
            </a:r>
            <a:r>
              <a:rPr lang="en-US" sz="1800" dirty="0" smtClean="0"/>
              <a:t>(</a:t>
            </a:r>
            <a:r>
              <a:rPr lang="en-US" sz="1800" dirty="0" smtClean="0">
                <a:latin typeface="Times New Roman" pitchFamily="18" charset="0"/>
                <a:cs typeface="Times New Roman" pitchFamily="18" charset="0"/>
              </a:rPr>
              <a:t>DSR)  </a:t>
            </a:r>
          </a:p>
          <a:p>
            <a:pPr>
              <a:buFont typeface="Courier New" pitchFamily="49" charset="0"/>
              <a:buChar char="o"/>
            </a:pPr>
            <a:r>
              <a:rPr lang="en-US" sz="1800" dirty="0" smtClean="0">
                <a:latin typeface="Times New Roman" pitchFamily="18" charset="0"/>
                <a:cs typeface="Times New Roman" pitchFamily="18" charset="0"/>
              </a:rPr>
              <a:t>Based on</a:t>
            </a:r>
            <a:r>
              <a:rPr lang="en-US" sz="1800" dirty="0" smtClean="0"/>
              <a:t> two techniques: Path Discovery and maintaining that path . </a:t>
            </a:r>
            <a:endParaRPr lang="en-US" sz="1800" dirty="0" smtClean="0">
              <a:latin typeface="Times New Roman" pitchFamily="18" charset="0"/>
              <a:cs typeface="Times New Roman" pitchFamily="18" charset="0"/>
            </a:endParaRPr>
          </a:p>
          <a:p>
            <a:r>
              <a:rPr lang="en-US" sz="1800" b="1" dirty="0" smtClean="0"/>
              <a:t>Advantage:</a:t>
            </a:r>
          </a:p>
          <a:p>
            <a:pPr>
              <a:buFont typeface="+mj-lt"/>
              <a:buAutoNum type="arabicPeriod"/>
            </a:pPr>
            <a:r>
              <a:rPr lang="en-US" sz="1800" dirty="0" smtClean="0"/>
              <a:t>Lowest Control overhead in terms of number of control packets. </a:t>
            </a:r>
            <a:endParaRPr lang="en-US" sz="1800" dirty="0" smtClean="0">
              <a:latin typeface="Times New Roman" pitchFamily="18" charset="0"/>
              <a:cs typeface="Times New Roman" pitchFamily="18" charset="0"/>
            </a:endParaRPr>
          </a:p>
          <a:p>
            <a:pPr>
              <a:buFont typeface="+mj-lt"/>
              <a:buAutoNum type="arabicPeriod"/>
            </a:pPr>
            <a:r>
              <a:rPr lang="en-US" sz="1800" dirty="0" smtClean="0">
                <a:latin typeface="Times New Roman" pitchFamily="18" charset="0"/>
                <a:cs typeface="Times New Roman" pitchFamily="18" charset="0"/>
              </a:rPr>
              <a:t>Useful for low mobility network . </a:t>
            </a:r>
          </a:p>
          <a:p>
            <a:pPr>
              <a:buFont typeface="Wingdings" pitchFamily="2" charset="2"/>
              <a:buChar char="Ø"/>
            </a:pPr>
            <a:r>
              <a:rPr lang="en-US" sz="1800" u="sng" dirty="0" smtClean="0">
                <a:latin typeface="Times New Roman" pitchFamily="18" charset="0"/>
                <a:cs typeface="Times New Roman" pitchFamily="18" charset="0"/>
              </a:rPr>
              <a:t>Pro-active Routing Protocols </a:t>
            </a:r>
            <a:endParaRPr lang="en-US" sz="1800" dirty="0" smtClean="0">
              <a:latin typeface="Times New Roman" pitchFamily="18" charset="0"/>
              <a:cs typeface="Times New Roman" pitchFamily="18" charset="0"/>
            </a:endParaRPr>
          </a:p>
          <a:p>
            <a:pPr>
              <a:buFont typeface="Wingdings" pitchFamily="2" charset="2"/>
              <a:buChar char="q"/>
            </a:pPr>
            <a:r>
              <a:rPr lang="en-US" sz="1800" b="1" dirty="0" smtClean="0"/>
              <a:t>Destination Sequenced Distance Vector </a:t>
            </a:r>
            <a:r>
              <a:rPr lang="en-US" sz="1800" dirty="0" smtClean="0"/>
              <a:t>(</a:t>
            </a:r>
            <a:r>
              <a:rPr lang="en-US" sz="1800" dirty="0" smtClean="0">
                <a:latin typeface="Times New Roman" pitchFamily="18" charset="0"/>
                <a:cs typeface="Times New Roman" pitchFamily="18" charset="0"/>
              </a:rPr>
              <a:t>DSDV)  </a:t>
            </a:r>
          </a:p>
          <a:p>
            <a:pPr>
              <a:buFont typeface="Courier New" pitchFamily="49" charset="0"/>
              <a:buChar char="o"/>
            </a:pPr>
            <a:r>
              <a:rPr lang="en-US" sz="1800" dirty="0" smtClean="0"/>
              <a:t>Use route table for path searching .</a:t>
            </a:r>
            <a:endParaRPr lang="en-US" sz="1800" dirty="0" smtClean="0">
              <a:latin typeface="Times New Roman" pitchFamily="18" charset="0"/>
              <a:cs typeface="Times New Roman" pitchFamily="18" charset="0"/>
            </a:endParaRPr>
          </a:p>
          <a:p>
            <a:r>
              <a:rPr lang="en-US" sz="1800" b="1" dirty="0" smtClean="0"/>
              <a:t>Advantage:</a:t>
            </a:r>
          </a:p>
          <a:p>
            <a:pPr>
              <a:buFont typeface="+mj-lt"/>
              <a:buAutoNum type="arabicPeriod"/>
            </a:pPr>
            <a:r>
              <a:rPr lang="en-US" sz="1800" dirty="0" smtClean="0"/>
              <a:t>Suitable for small networks where topology changes are limited.</a:t>
            </a:r>
          </a:p>
          <a:p>
            <a:pPr>
              <a:buFont typeface="+mj-lt"/>
              <a:buAutoNum type="arabicPeriod"/>
            </a:pPr>
            <a:r>
              <a:rPr lang="en-US" sz="1800" dirty="0" smtClean="0">
                <a:latin typeface="Times New Roman" pitchFamily="18" charset="0"/>
                <a:cs typeface="Times New Roman" pitchFamily="18" charset="0"/>
              </a:rPr>
              <a:t>Create networks with less number of nodes. </a:t>
            </a:r>
          </a:p>
          <a:p>
            <a:pPr>
              <a:buFont typeface="Wingdings" pitchFamily="2" charset="2"/>
              <a:buChar char="Ø"/>
            </a:pPr>
            <a:r>
              <a:rPr lang="en-US" sz="1800" u="sng" dirty="0" smtClean="0">
                <a:latin typeface="Times New Roman" pitchFamily="18" charset="0"/>
                <a:cs typeface="Times New Roman" pitchFamily="18" charset="0"/>
              </a:rPr>
              <a:t>Hybrid Routing  Protocols </a:t>
            </a:r>
          </a:p>
          <a:p>
            <a:pPr>
              <a:buFont typeface="Courier New" pitchFamily="49" charset="0"/>
              <a:buChar char="o"/>
            </a:pPr>
            <a:r>
              <a:rPr lang="en-US" sz="1800" dirty="0" smtClean="0"/>
              <a:t>Nodes are grouped into multiple Zones, inside a zone table driven mechanism used and outside a zone on demand routing is applied.</a:t>
            </a:r>
            <a:endParaRPr lang="en-US" sz="1800" u="sng"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Example:-  Zone Routing Protocol (ZRP) , </a:t>
            </a:r>
          </a:p>
          <a:p>
            <a:pPr>
              <a:buNone/>
            </a:pPr>
            <a:r>
              <a:rPr lang="en-US" sz="1800" dirty="0" smtClean="0">
                <a:latin typeface="Times New Roman" pitchFamily="18" charset="0"/>
                <a:cs typeface="Times New Roman" pitchFamily="18" charset="0"/>
              </a:rPr>
              <a:t>       Temporary Ordered Routing Algorithm (TORA) </a:t>
            </a:r>
          </a:p>
          <a:p>
            <a:endParaRPr lang="en-US"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normAutofit/>
          </a:bodyPr>
          <a:lstStyle/>
          <a:p>
            <a:r>
              <a:rPr lang="en-US" sz="2800" dirty="0" smtClean="0">
                <a:latin typeface="Times New Roman" pitchFamily="18" charset="0"/>
                <a:cs typeface="Times New Roman" pitchFamily="18" charset="0"/>
              </a:rPr>
              <a:t>What’s New this Paper describes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86800" cy="5638800"/>
          </a:xfrm>
        </p:spPr>
        <p:txBody>
          <a:bodyPr>
            <a:normAutofit/>
          </a:bodyPr>
          <a:lstStyle/>
          <a:p>
            <a:endParaRPr lang="en-US" sz="1800" dirty="0" smtClean="0">
              <a:latin typeface="Times New Roman" pitchFamily="18" charset="0"/>
              <a:cs typeface="Times New Roman" pitchFamily="18" charset="0"/>
            </a:endParaRPr>
          </a:p>
          <a:p>
            <a:r>
              <a:rPr lang="en-US" sz="1800" dirty="0" smtClean="0">
                <a:latin typeface="TimesNewRoman"/>
              </a:rPr>
              <a:t>In previous researches, comparison between AODV, DSR, DSDV and AOMDV has been done.</a:t>
            </a:r>
          </a:p>
          <a:p>
            <a:endParaRPr lang="en-US" sz="1800" dirty="0" smtClean="0">
              <a:latin typeface="TimesNewRoman"/>
            </a:endParaRPr>
          </a:p>
          <a:p>
            <a:r>
              <a:rPr lang="en-US" sz="1800" dirty="0" smtClean="0">
                <a:latin typeface="TimesNewRoman"/>
              </a:rPr>
              <a:t>In this paper a new comparison table using PAAODV has been added and all five protocols have been compared. </a:t>
            </a:r>
          </a:p>
          <a:p>
            <a:endParaRPr lang="en-US" sz="1800" dirty="0" smtClean="0">
              <a:latin typeface="TimesNewRoman"/>
              <a:cs typeface="Times New Roman" pitchFamily="18" charset="0"/>
            </a:endParaRPr>
          </a:p>
          <a:p>
            <a:endParaRPr lang="en-US" sz="1800" dirty="0" smtClean="0">
              <a:latin typeface="TimesNewRoman"/>
              <a:cs typeface="Times New Roman" pitchFamily="18" charset="0"/>
            </a:endParaRPr>
          </a:p>
          <a:p>
            <a:r>
              <a:rPr lang="en-US" sz="1800" dirty="0" smtClean="0">
                <a:latin typeface="Times New Roman" pitchFamily="18" charset="0"/>
                <a:cs typeface="Times New Roman" pitchFamily="18" charset="0"/>
              </a:rPr>
              <a:t>For comparing the performance of all these five protocols (Network Simulator version 2.35) NS2.35 have been used. </a:t>
            </a:r>
          </a:p>
          <a:p>
            <a:pPr>
              <a:buNone/>
            </a:pPr>
            <a:endParaRPr lang="en-US" sz="1800" dirty="0" smtClean="0">
              <a:latin typeface="Times New Roman" pitchFamily="18" charset="0"/>
              <a:cs typeface="Times New Roman" pitchFamily="18" charset="0"/>
            </a:endParaRPr>
          </a:p>
          <a:p>
            <a:r>
              <a:rPr lang="en-US" sz="1800" dirty="0" smtClean="0"/>
              <a:t>NS2 is a research based discrete-event simulator which helps to simulate mobile ad-hoc networks. </a:t>
            </a:r>
          </a:p>
          <a:p>
            <a:endParaRPr lang="en-US" sz="1800" dirty="0" smtClean="0"/>
          </a:p>
          <a:p>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txBody>
          <a:bodyPr>
            <a:normAutofit/>
          </a:bodyPr>
          <a:lstStyle/>
          <a:p>
            <a:r>
              <a:rPr lang="en-US" sz="2800" dirty="0" smtClean="0">
                <a:latin typeface="Times New Roman" pitchFamily="18" charset="0"/>
                <a:cs typeface="Times New Roman" pitchFamily="18" charset="0"/>
              </a:rPr>
              <a:t>Quality of Service Parameters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791200"/>
          </a:xfrm>
        </p:spPr>
        <p:txBody>
          <a:bodyPr>
            <a:normAutofit lnSpcReduction="10000"/>
          </a:bodyPr>
          <a:lstStyle/>
          <a:p>
            <a:pPr>
              <a:buFont typeface="Wingdings" pitchFamily="2" charset="2"/>
              <a:buChar char="Ø"/>
            </a:pPr>
            <a:endParaRPr lang="en-US" sz="1600" dirty="0" smtClean="0">
              <a:latin typeface="Times New Roman" pitchFamily="18" charset="0"/>
              <a:cs typeface="Times New Roman" pitchFamily="18" charset="0"/>
            </a:endParaRPr>
          </a:p>
          <a:p>
            <a:pPr>
              <a:buFont typeface="Wingdings" pitchFamily="2" charset="2"/>
              <a:buChar char="Ø"/>
            </a:pPr>
            <a:endParaRPr lang="en-US" sz="1600" dirty="0" smtClean="0">
              <a:latin typeface="Times New Roman" pitchFamily="18" charset="0"/>
              <a:cs typeface="Times New Roman" pitchFamily="18" charset="0"/>
            </a:endParaRPr>
          </a:p>
          <a:p>
            <a:pPr>
              <a:buFont typeface="Wingdings" pitchFamily="2" charset="2"/>
              <a:buChar char="Ø"/>
            </a:pPr>
            <a:r>
              <a:rPr lang="en-US" sz="1600" u="sng" dirty="0" smtClean="0">
                <a:latin typeface="Times New Roman" pitchFamily="18" charset="0"/>
                <a:cs typeface="Times New Roman" pitchFamily="18" charset="0"/>
              </a:rPr>
              <a:t>End to End Delay </a:t>
            </a:r>
          </a:p>
          <a:p>
            <a:r>
              <a:rPr lang="en-US" sz="1600" dirty="0" smtClean="0">
                <a:latin typeface="Times New Roman" pitchFamily="18" charset="0"/>
                <a:cs typeface="Times New Roman" pitchFamily="18" charset="0"/>
              </a:rPr>
              <a:t>The time which is spent by the packets to reach towards destination </a:t>
            </a:r>
          </a:p>
          <a:p>
            <a:endParaRPr lang="en-US" sz="1600" dirty="0" smtClean="0">
              <a:latin typeface="Times New Roman" pitchFamily="18" charset="0"/>
              <a:cs typeface="Times New Roman" pitchFamily="18" charset="0"/>
            </a:endParaRPr>
          </a:p>
          <a:p>
            <a:pPr>
              <a:buFont typeface="Wingdings" pitchFamily="2" charset="2"/>
              <a:buChar char="Ø"/>
            </a:pPr>
            <a:r>
              <a:rPr lang="en-US" sz="1600" u="sng" dirty="0" smtClean="0">
                <a:latin typeface="Times New Roman" pitchFamily="18" charset="0"/>
                <a:cs typeface="Times New Roman" pitchFamily="18" charset="0"/>
              </a:rPr>
              <a:t>Throughput  </a:t>
            </a:r>
          </a:p>
          <a:p>
            <a:r>
              <a:rPr lang="en-US" sz="1600" dirty="0" smtClean="0">
                <a:latin typeface="Times New Roman" pitchFamily="18" charset="0"/>
                <a:cs typeface="Times New Roman" pitchFamily="18" charset="0"/>
              </a:rPr>
              <a:t> Defined by the amount of received data by the destination nodes in a period of time</a:t>
            </a:r>
            <a:endParaRPr lang="en-US" sz="1600" u="sng"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Font typeface="Wingdings" pitchFamily="2" charset="2"/>
              <a:buChar char="Ø"/>
            </a:pPr>
            <a:r>
              <a:rPr lang="en-US" sz="1600" u="sng" dirty="0" smtClean="0">
                <a:latin typeface="Times New Roman" pitchFamily="18" charset="0"/>
                <a:cs typeface="Times New Roman" pitchFamily="18" charset="0"/>
              </a:rPr>
              <a:t>Packet Delivery Ratio</a:t>
            </a:r>
          </a:p>
          <a:p>
            <a:r>
              <a:rPr lang="en-US" sz="1600" dirty="0" smtClean="0">
                <a:latin typeface="Times New Roman" pitchFamily="18" charset="0"/>
                <a:cs typeface="Times New Roman" pitchFamily="18" charset="0"/>
              </a:rPr>
              <a:t>This is the ratio of the number of data packets successfully delivered to the destinations to those generated by sources.</a:t>
            </a:r>
          </a:p>
          <a:p>
            <a:pPr>
              <a:buNone/>
            </a:pPr>
            <a:r>
              <a:rPr lang="en-US" sz="1600" dirty="0" smtClean="0">
                <a:latin typeface="Times New Roman" pitchFamily="18" charset="0"/>
                <a:cs typeface="Times New Roman" pitchFamily="18" charset="0"/>
              </a:rPr>
              <a:t>        PDR </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((received packets/sent packets) * 100).</a:t>
            </a:r>
            <a:endParaRPr lang="en-US" sz="1600" u="sng"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Font typeface="Wingdings" pitchFamily="2" charset="2"/>
              <a:buChar char="Ø"/>
            </a:pPr>
            <a:r>
              <a:rPr lang="en-US" sz="1600" u="sng" dirty="0" smtClean="0">
                <a:latin typeface="Times New Roman" pitchFamily="18" charset="0"/>
                <a:cs typeface="Times New Roman" pitchFamily="18" charset="0"/>
              </a:rPr>
              <a:t>Residual Energy </a:t>
            </a:r>
          </a:p>
          <a:p>
            <a:pPr>
              <a:buFont typeface="Wingdings" pitchFamily="2" charset="2"/>
              <a:buChar char="Ø"/>
            </a:pPr>
            <a:endParaRPr lang="en-US" sz="1600" u="sng"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It is the remaining energy at every node which is the energy left after the packet transmission</a:t>
            </a:r>
          </a:p>
          <a:p>
            <a:endParaRPr lang="en-US" sz="1600" u="sng"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Residual Energy (RE) = E(</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Ec</a:t>
            </a:r>
            <a:r>
              <a:rPr lang="en-US" sz="1600" dirty="0" smtClean="0">
                <a:latin typeface="Times New Roman" pitchFamily="18" charset="0"/>
                <a:cs typeface="Times New Roman" pitchFamily="18" charset="0"/>
              </a:rPr>
              <a:t>(t)  </a:t>
            </a:r>
          </a:p>
          <a:p>
            <a:pPr>
              <a:buNone/>
            </a:pPr>
            <a:r>
              <a:rPr lang="en-US" sz="1600" dirty="0" smtClean="0">
                <a:latin typeface="Times New Roman" pitchFamily="18" charset="0"/>
                <a:cs typeface="Times New Roman" pitchFamily="18" charset="0"/>
              </a:rPr>
              <a:t>         Where E(</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 The primary energy of a node and</a:t>
            </a:r>
          </a:p>
          <a:p>
            <a:pPr>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Ec</a:t>
            </a:r>
            <a:r>
              <a:rPr lang="en-US" sz="1600" dirty="0" smtClean="0">
                <a:latin typeface="Times New Roman" pitchFamily="18" charset="0"/>
                <a:cs typeface="Times New Roman" pitchFamily="18" charset="0"/>
              </a:rPr>
              <a:t>(t) = Energy used up by a node after  time t</a:t>
            </a:r>
            <a:endParaRPr lang="en-US" sz="1600" u="sng"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381000"/>
          </a:xfrm>
        </p:spPr>
        <p:txBody>
          <a:bodyPr>
            <a:normAutofit fontScale="90000"/>
          </a:bodyPr>
          <a:lstStyle/>
          <a:p>
            <a:r>
              <a:rPr lang="en-US" sz="2800" dirty="0" smtClean="0">
                <a:latin typeface="Times New Roman" pitchFamily="18" charset="0"/>
                <a:cs typeface="Times New Roman" pitchFamily="18" charset="0"/>
              </a:rPr>
              <a:t>Results </a:t>
            </a:r>
            <a:endParaRPr lang="en-US" sz="2800" dirty="0">
              <a:latin typeface="Times New Roman" pitchFamily="18" charset="0"/>
              <a:cs typeface="Times New Roman" pitchFamily="18" charset="0"/>
            </a:endParaRPr>
          </a:p>
        </p:txBody>
      </p:sp>
      <p:pic>
        <p:nvPicPr>
          <p:cNvPr id="18" name="Content Placeholder 17" descr="aodv.png"/>
          <p:cNvPicPr>
            <a:picLocks noGrp="1" noChangeAspect="1"/>
          </p:cNvPicPr>
          <p:nvPr>
            <p:ph idx="1"/>
          </p:nvPr>
        </p:nvPicPr>
        <p:blipFill>
          <a:blip r:embed="rId2"/>
          <a:stretch>
            <a:fillRect/>
          </a:stretch>
        </p:blipFill>
        <p:spPr>
          <a:xfrm>
            <a:off x="228600" y="533400"/>
            <a:ext cx="8763000" cy="3352800"/>
          </a:xfrm>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 name="Picture 18" descr="dsdv.png"/>
          <p:cNvPicPr>
            <a:picLocks noChangeAspect="1"/>
          </p:cNvPicPr>
          <p:nvPr/>
        </p:nvPicPr>
        <p:blipFill>
          <a:blip r:embed="rId3"/>
          <a:stretch>
            <a:fillRect/>
          </a:stretch>
        </p:blipFill>
        <p:spPr>
          <a:xfrm>
            <a:off x="304800" y="3886200"/>
            <a:ext cx="8610600" cy="2819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921</TotalTime>
  <Words>1585</Words>
  <Application>Microsoft Office PowerPoint</Application>
  <PresentationFormat>On-screen Show (4:3)</PresentationFormat>
  <Paragraphs>175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20</vt:i4>
      </vt:variant>
    </vt:vector>
  </HeadingPairs>
  <TitlesOfParts>
    <vt:vector size="21" baseType="lpstr">
      <vt:lpstr>Office Theme</vt:lpstr>
      <vt:lpstr>Performance Analysis of Routing Protocols in Mobile Ad-Hoc Network</vt:lpstr>
      <vt:lpstr>Roadmap</vt:lpstr>
      <vt:lpstr>Wireless Network </vt:lpstr>
      <vt:lpstr>Routing Protocols in MANET</vt:lpstr>
      <vt:lpstr>Routing Protocols in MANET</vt:lpstr>
      <vt:lpstr>Routing Protocols in MANET</vt:lpstr>
      <vt:lpstr>What’s New this Paper describes</vt:lpstr>
      <vt:lpstr>Quality of Service Parameters </vt:lpstr>
      <vt:lpstr>Results </vt:lpstr>
      <vt:lpstr>Results</vt:lpstr>
      <vt:lpstr>Results</vt:lpstr>
      <vt:lpstr>Performance Analysis</vt:lpstr>
      <vt:lpstr>Throughput vs Number of Nodes</vt:lpstr>
      <vt:lpstr>Residual Energy vs Number of Nodes</vt:lpstr>
      <vt:lpstr>Packet Delivery Ratio vs Number of Nodes</vt:lpstr>
      <vt:lpstr>Conclusion </vt:lpstr>
      <vt:lpstr>Future Work </vt:lpstr>
      <vt:lpstr>References</vt:lpstr>
      <vt:lpstr>References</vt:lpstr>
      <vt:lpstr>Questions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Analysis of Routing Protocols in Mobile Ad-Hoc Network</dc:title>
  <dc:creator>BIKRAM BALLAV</dc:creator>
  <cp:lastModifiedBy>Ballari</cp:lastModifiedBy>
  <cp:revision>154</cp:revision>
  <dcterms:created xsi:type="dcterms:W3CDTF">2006-08-16T00:00:00Z</dcterms:created>
  <dcterms:modified xsi:type="dcterms:W3CDTF">2015-12-18T10:14:27Z</dcterms:modified>
</cp:coreProperties>
</file>