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Default Extension="gif" ContentType="image/gif"/>
  <Default Extension="xlsx" ContentType="application/vnd.openxmlformats-officedocument.spreadsheetml.sheet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3.xml" ContentType="application/vnd.openxmlformats-officedocument.them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25"/>
  </p:notesMasterIdLst>
  <p:handoutMasterIdLst>
    <p:handoutMasterId r:id="rId26"/>
  </p:handoutMasterIdLst>
  <p:sldIdLst>
    <p:sldId id="256" r:id="rId5"/>
    <p:sldId id="384" r:id="rId6"/>
    <p:sldId id="382" r:id="rId7"/>
    <p:sldId id="350" r:id="rId8"/>
    <p:sldId id="392" r:id="rId9"/>
    <p:sldId id="394" r:id="rId10"/>
    <p:sldId id="399" r:id="rId11"/>
    <p:sldId id="398" r:id="rId12"/>
    <p:sldId id="385" r:id="rId13"/>
    <p:sldId id="402" r:id="rId14"/>
    <p:sldId id="387" r:id="rId15"/>
    <p:sldId id="401" r:id="rId16"/>
    <p:sldId id="357" r:id="rId17"/>
    <p:sldId id="400" r:id="rId18"/>
    <p:sldId id="262" r:id="rId19"/>
    <p:sldId id="263" r:id="rId20"/>
    <p:sldId id="390" r:id="rId21"/>
    <p:sldId id="391" r:id="rId22"/>
    <p:sldId id="264" r:id="rId23"/>
    <p:sldId id="345" r:id="rId24"/>
  </p:sldIdLst>
  <p:sldSz cx="9144000" cy="6858000" type="screen4x3"/>
  <p:notesSz cx="6858000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a Lee" initials="CL" lastIdx="2" clrIdx="0"/>
  <p:cmAuthor id="1" name="Holly Alexander" initials="HA" lastIdx="4" clrIdx="1"/>
  <p:cmAuthor id="2" name="kscanlan" initials="k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C0504D"/>
    <a:srgbClr val="FFFFCC"/>
    <a:srgbClr val="C6D9F1"/>
    <a:srgbClr val="C3D69B"/>
    <a:srgbClr val="A2D0CB"/>
    <a:srgbClr val="D6DF5F"/>
    <a:srgbClr val="66CCFF"/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3772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944" y="-78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autoTitleDeleted val="1"/>
    <c:view3D>
      <c:rotX val="0"/>
      <c:rotY val="0"/>
      <c:perspective val="20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16739157605299423"/>
          <c:y val="0.13776608742872723"/>
          <c:w val="0.91960784313725452"/>
          <c:h val="0.57756923703502583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000"/>
            </a:solidFill>
            <a:ln w="19050">
              <a:solidFill>
                <a:sysClr val="windowText" lastClr="000000"/>
              </a:solidFill>
            </a:ln>
            <a:scene3d>
              <a:camera prst="orthographicFront"/>
              <a:lightRig rig="threePt" dir="t"/>
            </a:scene3d>
            <a:sp3d prstMaterial="matte"/>
          </c:spPr>
          <c:dLbls>
            <c:dLbl>
              <c:idx val="0"/>
              <c:layout>
                <c:manualLayout>
                  <c:x val="-3.968253968253411E-4"/>
                  <c:y val="4.9807674902706727E-3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2.873563218390816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</c:ser>
        <c:gapWidth val="100"/>
        <c:shape val="cylinder"/>
        <c:axId val="94806784"/>
        <c:axId val="94768128"/>
        <c:axId val="0"/>
      </c:bar3DChart>
      <c:valAx>
        <c:axId val="94768128"/>
        <c:scaling>
          <c:orientation val="minMax"/>
          <c:max val="1"/>
        </c:scaling>
        <c:delete val="1"/>
        <c:axPos val="b"/>
        <c:numFmt formatCode="0%" sourceLinked="1"/>
        <c:tickLblPos val="none"/>
        <c:crossAx val="94806784"/>
        <c:crosses val="autoZero"/>
        <c:crossBetween val="between"/>
      </c:valAx>
      <c:catAx>
        <c:axId val="948067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latin typeface="Calibri" pitchFamily="34" charset="0"/>
              </a:defRPr>
            </a:pPr>
            <a:endParaRPr lang="en-US"/>
          </a:p>
        </c:txPr>
        <c:crossAx val="94768128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floor>
      <c:spPr>
        <a:solidFill>
          <a:sysClr val="window" lastClr="FFFFFF">
            <a:lumMod val="75000"/>
          </a:sys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5237775833576424"/>
          <c:y val="1.5487552692277317E-3"/>
          <c:w val="0.59411293182946501"/>
          <c:h val="0.98582499221495623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On-site/traditional face-to-face teams</c:v>
                </c:pt>
              </c:strCache>
            </c:strRef>
          </c:tx>
          <c:spPr>
            <a:solidFill>
              <a:srgbClr val="FFC000"/>
            </a:solidFill>
            <a:ln w="9525">
              <a:solidFill>
                <a:sysClr val="windowText" lastClr="000000"/>
              </a:solidFill>
            </a:ln>
            <a:scene3d>
              <a:camera prst="orthographicFront"/>
              <a:lightRig rig="threePt" dir="t"/>
            </a:scene3d>
            <a:sp3d prstMaterial="matte"/>
          </c:spPr>
          <c:dLbls>
            <c:dLbl>
              <c:idx val="0"/>
              <c:layout>
                <c:manualLayout>
                  <c:x val="-7.9957910666572131E-4"/>
                  <c:y val="-8.0948572834645665E-3"/>
                </c:manualLayout>
              </c:layout>
              <c:showVal val="1"/>
            </c:dLbl>
            <c:dLbl>
              <c:idx val="1"/>
              <c:layout>
                <c:manualLayout>
                  <c:x val="-3.4674564761973869E-3"/>
                  <c:y val="-6.1645987433388985E-3"/>
                </c:manualLayout>
              </c:layout>
              <c:showVal val="1"/>
            </c:dLbl>
            <c:dLbl>
              <c:idx val="2"/>
              <c:layout>
                <c:manualLayout>
                  <c:x val="-3.9648197645019544E-3"/>
                  <c:y val="2.1410959993637137E-3"/>
                </c:manualLayout>
              </c:layout>
              <c:showVal val="1"/>
            </c:dLbl>
            <c:dLbl>
              <c:idx val="3"/>
              <c:layout>
                <c:manualLayout>
                  <c:x val="-3.7322112258903763E-3"/>
                  <c:y val="-7.1395052891115134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Other</c:v>
                </c:pt>
                <c:pt idx="1">
                  <c:v>Resolving relationship or personality conflicts during initiatives or projects</c:v>
                </c:pt>
                <c:pt idx="2">
                  <c:v>Monitoring the performance of other team members</c:v>
                </c:pt>
                <c:pt idx="3">
                  <c:v>Maintaining team morale during initiatives or projects</c:v>
                </c:pt>
                <c:pt idx="4">
                  <c:v>Developing trust among team members</c:v>
                </c:pt>
                <c:pt idx="5">
                  <c:v>Establishing team norms for process and performance</c:v>
                </c:pt>
                <c:pt idx="6">
                  <c:v>Resolving task or information conflicts during initiatives or projects</c:v>
                </c:pt>
                <c:pt idx="7">
                  <c:v>Examining the progress of team initiatives or projects</c:v>
                </c:pt>
                <c:pt idx="8">
                  <c:v>Designing strategy for the team</c:v>
                </c:pt>
                <c:pt idx="9">
                  <c:v>Coordinating the tasks of the team during initiatives or projects</c:v>
                </c:pt>
                <c:pt idx="10">
                  <c:v>Developing plans for team initiatives or projects</c:v>
                </c:pt>
                <c:pt idx="11">
                  <c:v>Setting goals for team initiatives or projects</c:v>
                </c:pt>
                <c:pt idx="12">
                  <c:v>Brainstorming solutions for problems or issues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2.0000000000000011E-2</c:v>
                </c:pt>
                <c:pt idx="1">
                  <c:v>0.30000000000000032</c:v>
                </c:pt>
                <c:pt idx="2">
                  <c:v>0.22</c:v>
                </c:pt>
                <c:pt idx="3">
                  <c:v>0.24000000000000021</c:v>
                </c:pt>
                <c:pt idx="4">
                  <c:v>0.5</c:v>
                </c:pt>
                <c:pt idx="5">
                  <c:v>0.37000000000000038</c:v>
                </c:pt>
                <c:pt idx="6">
                  <c:v>0.26</c:v>
                </c:pt>
                <c:pt idx="7">
                  <c:v>0.35000000000000031</c:v>
                </c:pt>
                <c:pt idx="8">
                  <c:v>0.41000000000000031</c:v>
                </c:pt>
                <c:pt idx="9">
                  <c:v>0.38000000000000067</c:v>
                </c:pt>
                <c:pt idx="10">
                  <c:v>0.48000000000000032</c:v>
                </c:pt>
                <c:pt idx="11">
                  <c:v>0.5</c:v>
                </c:pt>
                <c:pt idx="12">
                  <c:v>0.49000000000000032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Virtual teams</c:v>
                </c:pt>
              </c:strCache>
            </c:strRef>
          </c:tx>
          <c:spPr>
            <a:ln cmpd="sng"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>
                  <a:defRPr sz="1100" b="1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Other</c:v>
                </c:pt>
                <c:pt idx="1">
                  <c:v>Resolving relationship or personality conflicts during initiatives or projects</c:v>
                </c:pt>
                <c:pt idx="2">
                  <c:v>Monitoring the performance of other team members</c:v>
                </c:pt>
                <c:pt idx="3">
                  <c:v>Maintaining team morale during initiatives or projects</c:v>
                </c:pt>
                <c:pt idx="4">
                  <c:v>Developing trust among team members</c:v>
                </c:pt>
                <c:pt idx="5">
                  <c:v>Establishing team norms for process and performance</c:v>
                </c:pt>
                <c:pt idx="6">
                  <c:v>Resolving task or information conflicts during initiatives or projects</c:v>
                </c:pt>
                <c:pt idx="7">
                  <c:v>Examining the progress of team initiatives or projects</c:v>
                </c:pt>
                <c:pt idx="8">
                  <c:v>Designing strategy for the team</c:v>
                </c:pt>
                <c:pt idx="9">
                  <c:v>Coordinating the tasks of the team during initiatives or projects</c:v>
                </c:pt>
                <c:pt idx="10">
                  <c:v>Developing plans for team initiatives or projects</c:v>
                </c:pt>
                <c:pt idx="11">
                  <c:v>Setting goals for team initiatives or projects</c:v>
                </c:pt>
                <c:pt idx="12">
                  <c:v>Brainstorming solutions for problems or issues</c:v>
                </c:pt>
              </c:strCache>
            </c:strRef>
          </c:cat>
          <c:val>
            <c:numRef>
              <c:f>Sheet1!$C$2:$C$14</c:f>
              <c:numCache>
                <c:formatCode>0%</c:formatCode>
                <c:ptCount val="13"/>
                <c:pt idx="0">
                  <c:v>1.0000000000000005E-2</c:v>
                </c:pt>
                <c:pt idx="1">
                  <c:v>6.0000000000000032E-2</c:v>
                </c:pt>
                <c:pt idx="2">
                  <c:v>0.15000000000000024</c:v>
                </c:pt>
                <c:pt idx="3">
                  <c:v>0.16</c:v>
                </c:pt>
                <c:pt idx="4">
                  <c:v>0.23</c:v>
                </c:pt>
                <c:pt idx="5">
                  <c:v>0.24000000000000021</c:v>
                </c:pt>
                <c:pt idx="6">
                  <c:v>0.25</c:v>
                </c:pt>
                <c:pt idx="7">
                  <c:v>0.37000000000000038</c:v>
                </c:pt>
                <c:pt idx="8">
                  <c:v>0.46</c:v>
                </c:pt>
                <c:pt idx="9">
                  <c:v>0.59</c:v>
                </c:pt>
                <c:pt idx="10">
                  <c:v>0.63000000000000134</c:v>
                </c:pt>
                <c:pt idx="11">
                  <c:v>0.68</c:v>
                </c:pt>
                <c:pt idx="12">
                  <c:v>0.72000000000000064</c:v>
                </c:pt>
              </c:numCache>
            </c:numRef>
          </c:val>
        </c:ser>
        <c:gapWidth val="62"/>
        <c:shape val="cylinder"/>
        <c:axId val="109817856"/>
        <c:axId val="109819392"/>
        <c:axId val="0"/>
      </c:bar3DChart>
      <c:catAx>
        <c:axId val="10981785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000" b="1" baseline="0">
                <a:latin typeface="Calibri" pitchFamily="34" charset="0"/>
              </a:defRPr>
            </a:pPr>
            <a:endParaRPr lang="en-US"/>
          </a:p>
        </c:txPr>
        <c:crossAx val="109819392"/>
        <c:crosses val="autoZero"/>
        <c:auto val="1"/>
        <c:lblAlgn val="ctr"/>
        <c:lblOffset val="100"/>
      </c:catAx>
      <c:valAx>
        <c:axId val="109819392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109817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22371190087762"/>
          <c:y val="0.78048002788713788"/>
          <c:w val="0.28166974060674849"/>
          <c:h val="0.10049827755905512"/>
        </c:manualLayout>
      </c:layout>
      <c:overlay val="1"/>
      <c:spPr>
        <a:ln>
          <a:noFill/>
        </a:ln>
      </c:spPr>
      <c:txPr>
        <a:bodyPr/>
        <a:lstStyle/>
        <a:p>
          <a:pPr>
            <a:defRPr sz="1100" i="1">
              <a:latin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floor>
      <c:spPr>
        <a:solidFill>
          <a:sysClr val="window" lastClr="FFFFFF">
            <a:lumMod val="85000"/>
          </a:sysClr>
        </a:solidFill>
      </c:spPr>
    </c:floor>
    <c:plotArea>
      <c:layout>
        <c:manualLayout>
          <c:layoutTarget val="inner"/>
          <c:xMode val="edge"/>
          <c:yMode val="edge"/>
          <c:x val="0.38730022028496569"/>
          <c:y val="1.5487552692277323E-3"/>
          <c:w val="0.57687382827146605"/>
          <c:h val="0.98582499221495623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On-site/traditional face-to-face teams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ysClr val="windowText" lastClr="000000"/>
              </a:solidFill>
            </a:ln>
            <a:scene3d>
              <a:camera prst="orthographicFront"/>
              <a:lightRig rig="threePt" dir="t"/>
            </a:scene3d>
            <a:sp3d prstMaterial="matte"/>
          </c:spPr>
          <c:dLbls>
            <c:dLbl>
              <c:idx val="0"/>
              <c:layout>
                <c:manualLayout>
                  <c:x val="3.6242735283089707E-3"/>
                  <c:y val="-5.4906906167979004E-3"/>
                </c:manualLayout>
              </c:layout>
              <c:showVal val="1"/>
            </c:dLbl>
            <c:dLbl>
              <c:idx val="1"/>
              <c:layout>
                <c:manualLayout>
                  <c:x val="-3.4674564761973878E-3"/>
                  <c:y val="-6.1645987433388985E-3"/>
                </c:manualLayout>
              </c:layout>
              <c:showVal val="1"/>
            </c:dLbl>
            <c:dLbl>
              <c:idx val="2"/>
              <c:layout>
                <c:manualLayout>
                  <c:x val="-3.9648197645019553E-3"/>
                  <c:y val="2.1410959993637137E-3"/>
                </c:manualLayout>
              </c:layout>
              <c:showVal val="1"/>
            </c:dLbl>
            <c:dLbl>
              <c:idx val="3"/>
              <c:layout>
                <c:manualLayout>
                  <c:x val="-3.7322112258903776E-3"/>
                  <c:y val="-7.1395052891115134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Other</c:v>
                </c:pt>
                <c:pt idx="1">
                  <c:v>Setting goals for team initiatives or projects</c:v>
                </c:pt>
                <c:pt idx="2">
                  <c:v>Developing plans for team initiatives or projects</c:v>
                </c:pt>
                <c:pt idx="3">
                  <c:v>Designing strategy for the team</c:v>
                </c:pt>
                <c:pt idx="4">
                  <c:v>Brainstorming solutions for problems or issues</c:v>
                </c:pt>
                <c:pt idx="5">
                  <c:v>Coordinating the tasks of the team during initiatives or projects</c:v>
                </c:pt>
                <c:pt idx="6">
                  <c:v>Examining the progress of team initiatives or projects</c:v>
                </c:pt>
                <c:pt idx="7">
                  <c:v>Establishing team norms for process and performance</c:v>
                </c:pt>
                <c:pt idx="8">
                  <c:v>Maintaining team morale during initiatives or projects</c:v>
                </c:pt>
                <c:pt idx="9">
                  <c:v>Monitoring the performance of other team members</c:v>
                </c:pt>
                <c:pt idx="10">
                  <c:v>Resolving task or information conflicts during initiatives or projects</c:v>
                </c:pt>
                <c:pt idx="11">
                  <c:v>Resolving relationship or personality conflicts during initiatives or projects</c:v>
                </c:pt>
                <c:pt idx="12">
                  <c:v>Developing trust among team members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0.05</c:v>
                </c:pt>
                <c:pt idx="1">
                  <c:v>0.18000000000000024</c:v>
                </c:pt>
                <c:pt idx="2">
                  <c:v>0.2</c:v>
                </c:pt>
                <c:pt idx="3">
                  <c:v>0.29000000000000031</c:v>
                </c:pt>
                <c:pt idx="4">
                  <c:v>0.16</c:v>
                </c:pt>
                <c:pt idx="5">
                  <c:v>0.28000000000000008</c:v>
                </c:pt>
                <c:pt idx="6">
                  <c:v>0.24000000000000021</c:v>
                </c:pt>
                <c:pt idx="7">
                  <c:v>0.31000000000000061</c:v>
                </c:pt>
                <c:pt idx="8">
                  <c:v>0.21000000000000021</c:v>
                </c:pt>
                <c:pt idx="9">
                  <c:v>0.28000000000000008</c:v>
                </c:pt>
                <c:pt idx="10">
                  <c:v>0.49000000000000032</c:v>
                </c:pt>
                <c:pt idx="11">
                  <c:v>0.56999999999999995</c:v>
                </c:pt>
                <c:pt idx="12">
                  <c:v>0.35000000000000031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Virtual teams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>
                  <a:defRPr sz="1100" b="1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Other</c:v>
                </c:pt>
                <c:pt idx="1">
                  <c:v>Setting goals for team initiatives or projects</c:v>
                </c:pt>
                <c:pt idx="2">
                  <c:v>Developing plans for team initiatives or projects</c:v>
                </c:pt>
                <c:pt idx="3">
                  <c:v>Designing strategy for the team</c:v>
                </c:pt>
                <c:pt idx="4">
                  <c:v>Brainstorming solutions for problems or issues</c:v>
                </c:pt>
                <c:pt idx="5">
                  <c:v>Coordinating the tasks of the team during initiatives or projects</c:v>
                </c:pt>
                <c:pt idx="6">
                  <c:v>Examining the progress of team initiatives or projects</c:v>
                </c:pt>
                <c:pt idx="7">
                  <c:v>Establishing team norms for process and performance</c:v>
                </c:pt>
                <c:pt idx="8">
                  <c:v>Maintaining team morale during initiatives or projects</c:v>
                </c:pt>
                <c:pt idx="9">
                  <c:v>Monitoring the performance of other team members</c:v>
                </c:pt>
                <c:pt idx="10">
                  <c:v>Resolving task or information conflicts during initiatives or projects</c:v>
                </c:pt>
                <c:pt idx="11">
                  <c:v>Resolving relationship or personality conflicts during initiatives or projects</c:v>
                </c:pt>
                <c:pt idx="12">
                  <c:v>Developing trust among team members</c:v>
                </c:pt>
              </c:strCache>
            </c:strRef>
          </c:cat>
          <c:val>
            <c:numRef>
              <c:f>Sheet1!$C$2:$C$14</c:f>
              <c:numCache>
                <c:formatCode>0%</c:formatCode>
                <c:ptCount val="13"/>
                <c:pt idx="0">
                  <c:v>4.0000000000000022E-2</c:v>
                </c:pt>
                <c:pt idx="1">
                  <c:v>0.12000000000000002</c:v>
                </c:pt>
                <c:pt idx="2">
                  <c:v>0.13</c:v>
                </c:pt>
                <c:pt idx="3">
                  <c:v>0.19</c:v>
                </c:pt>
                <c:pt idx="4">
                  <c:v>0.19</c:v>
                </c:pt>
                <c:pt idx="5">
                  <c:v>0.23</c:v>
                </c:pt>
                <c:pt idx="6">
                  <c:v>0.35000000000000031</c:v>
                </c:pt>
                <c:pt idx="7">
                  <c:v>0.41000000000000031</c:v>
                </c:pt>
                <c:pt idx="8">
                  <c:v>0.44</c:v>
                </c:pt>
                <c:pt idx="9">
                  <c:v>0.49000000000000032</c:v>
                </c:pt>
                <c:pt idx="10">
                  <c:v>0.54</c:v>
                </c:pt>
                <c:pt idx="11">
                  <c:v>0.56999999999999995</c:v>
                </c:pt>
                <c:pt idx="12">
                  <c:v>0.61000000000000065</c:v>
                </c:pt>
              </c:numCache>
            </c:numRef>
          </c:val>
        </c:ser>
        <c:gapWidth val="62"/>
        <c:shape val="cylinder"/>
        <c:axId val="110136320"/>
        <c:axId val="110154496"/>
        <c:axId val="0"/>
      </c:bar3DChart>
      <c:catAx>
        <c:axId val="11013632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000" b="1" baseline="0">
                <a:latin typeface="Calibri" pitchFamily="34" charset="0"/>
              </a:defRPr>
            </a:pPr>
            <a:endParaRPr lang="en-US"/>
          </a:p>
        </c:txPr>
        <c:crossAx val="110154496"/>
        <c:crosses val="autoZero"/>
        <c:auto val="1"/>
        <c:lblAlgn val="ctr"/>
        <c:lblOffset val="100"/>
      </c:catAx>
      <c:valAx>
        <c:axId val="110154496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11013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79026059242903"/>
          <c:y val="0.74787032480314974"/>
          <c:w val="0.25463465504311894"/>
          <c:h val="9.4181840551181228E-2"/>
        </c:manualLayout>
      </c:layout>
      <c:overlay val="1"/>
      <c:txPr>
        <a:bodyPr/>
        <a:lstStyle/>
        <a:p>
          <a:pPr>
            <a:defRPr sz="1000">
              <a:latin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perspective val="20"/>
    </c:view3D>
    <c:floor>
      <c:spPr>
        <a:solidFill>
          <a:sysClr val="window" lastClr="FFFFFF">
            <a:lumMod val="85000"/>
          </a:sysClr>
        </a:solidFill>
      </c:spPr>
    </c:floor>
    <c:plotArea>
      <c:layout>
        <c:manualLayout>
          <c:layoutTarget val="inner"/>
          <c:xMode val="edge"/>
          <c:yMode val="edge"/>
          <c:x val="0.36201097590074199"/>
          <c:y val="3.0303953941241208E-2"/>
          <c:w val="0.63798902409926062"/>
          <c:h val="0.95134220291429084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ysClr val="windowText" lastClr="000000"/>
              </a:solidFill>
            </a:ln>
            <a:scene3d>
              <a:camera prst="orthographicFront"/>
              <a:lightRig rig="threePt" dir="t"/>
            </a:scene3d>
            <a:sp3d prstMaterial="matte"/>
          </c:spPr>
          <c:dLbls>
            <c:txPr>
              <a:bodyPr/>
              <a:lstStyle/>
              <a:p>
                <a:pPr>
                  <a:defRPr sz="1400" b="1" i="0" baseline="0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Other</c:v>
                </c:pt>
                <c:pt idx="1">
                  <c:v>Language barriers</c:v>
                </c:pt>
                <c:pt idx="2">
                  <c:v>Overexertion</c:v>
                </c:pt>
                <c:pt idx="3">
                  <c:v>Team composition</c:v>
                </c:pt>
                <c:pt idx="4">
                  <c:v>Technology barriers</c:v>
                </c:pt>
                <c:pt idx="5">
                  <c:v>Multidisciplinary expertise conflicts</c:v>
                </c:pt>
                <c:pt idx="6">
                  <c:v>Leadership</c:v>
                </c:pt>
                <c:pt idx="7">
                  <c:v>Differences in cultural norms</c:v>
                </c:pt>
                <c:pt idx="8">
                  <c:v>Distribution of work</c:v>
                </c:pt>
                <c:pt idx="9">
                  <c:v>Time differences</c:v>
                </c:pt>
                <c:pt idx="10">
                  <c:v>Building team relations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0.05</c:v>
                </c:pt>
                <c:pt idx="1">
                  <c:v>0.1</c:v>
                </c:pt>
                <c:pt idx="2">
                  <c:v>0.16</c:v>
                </c:pt>
                <c:pt idx="3">
                  <c:v>0.18000000000000024</c:v>
                </c:pt>
                <c:pt idx="4">
                  <c:v>0.21000000000000021</c:v>
                </c:pt>
                <c:pt idx="5">
                  <c:v>0.24000000000000021</c:v>
                </c:pt>
                <c:pt idx="6">
                  <c:v>0.25</c:v>
                </c:pt>
                <c:pt idx="7">
                  <c:v>0.26</c:v>
                </c:pt>
                <c:pt idx="8">
                  <c:v>0.32000000000000134</c:v>
                </c:pt>
                <c:pt idx="9">
                  <c:v>0.49000000000000032</c:v>
                </c:pt>
                <c:pt idx="10">
                  <c:v>0.51</c:v>
                </c:pt>
              </c:numCache>
            </c:numRef>
          </c:val>
        </c:ser>
        <c:dLbls>
          <c:showVal val="1"/>
        </c:dLbls>
        <c:gapWidth val="62"/>
        <c:shape val="cylinder"/>
        <c:axId val="110242432"/>
        <c:axId val="110285184"/>
        <c:axId val="0"/>
      </c:bar3DChart>
      <c:catAx>
        <c:axId val="1102424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400" b="1" baseline="0">
                <a:latin typeface="Calibri" pitchFamily="34" charset="0"/>
              </a:defRPr>
            </a:pPr>
            <a:endParaRPr lang="en-US"/>
          </a:p>
        </c:txPr>
        <c:crossAx val="110285184"/>
        <c:crosses val="autoZero"/>
        <c:auto val="1"/>
        <c:lblAlgn val="ctr"/>
        <c:lblOffset val="100"/>
      </c:catAx>
      <c:valAx>
        <c:axId val="110285184"/>
        <c:scaling>
          <c:orientation val="minMax"/>
          <c:max val="1"/>
        </c:scaling>
        <c:delete val="1"/>
        <c:axPos val="b"/>
        <c:numFmt formatCode="0%" sourceLinked="1"/>
        <c:majorTickMark val="none"/>
        <c:tickLblPos val="none"/>
        <c:crossAx val="110242432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4"/>
  <c:chart>
    <c:autoTitleDeleted val="1"/>
    <c:view3D>
      <c:rotX val="0"/>
      <c:rotY val="0"/>
      <c:perspective val="20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42419506084466835"/>
          <c:y val="3.1746031746031744E-2"/>
          <c:w val="0.55402195180147962"/>
          <c:h val="0.94179894179894152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cene3d>
              <a:camera prst="orthographicFront"/>
              <a:lightRig rig="threePt" dir="t"/>
            </a:scene3d>
            <a:sp3d prstMaterial="matte"/>
          </c:spPr>
          <c:dLbls>
            <c:dLbl>
              <c:idx val="3"/>
              <c:layout>
                <c:manualLayout>
                  <c:x val="-3.4721999035834806E-3"/>
                  <c:y val="7.9365079365079413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Other</c:v>
                </c:pt>
                <c:pt idx="1">
                  <c:v>Government sector</c:v>
                </c:pt>
                <c:pt idx="2">
                  <c:v>Nonprofit organization</c:v>
                </c:pt>
                <c:pt idx="3">
                  <c:v>Publicly owned for-profit organization</c:v>
                </c:pt>
                <c:pt idx="4">
                  <c:v>Privately owned for-profit organization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0.13</c:v>
                </c:pt>
                <c:pt idx="2">
                  <c:v>0.22</c:v>
                </c:pt>
                <c:pt idx="3">
                  <c:v>0.22</c:v>
                </c:pt>
                <c:pt idx="4">
                  <c:v>0.39000000000000101</c:v>
                </c:pt>
              </c:numCache>
            </c:numRef>
          </c:val>
        </c:ser>
        <c:shape val="cylinder"/>
        <c:axId val="111106688"/>
        <c:axId val="111112576"/>
        <c:axId val="0"/>
      </c:bar3DChart>
      <c:catAx>
        <c:axId val="1111066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>
                <a:latin typeface="Calibri" pitchFamily="34" charset="0"/>
              </a:defRPr>
            </a:pPr>
            <a:endParaRPr lang="en-US"/>
          </a:p>
        </c:txPr>
        <c:crossAx val="111112576"/>
        <c:crossesAt val="0"/>
        <c:auto val="1"/>
        <c:lblAlgn val="ctr"/>
        <c:lblOffset val="100"/>
      </c:catAx>
      <c:valAx>
        <c:axId val="111112576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111106688"/>
        <c:crosses val="autoZero"/>
        <c:crossBetween val="between"/>
        <c:majorUnit val="0.1"/>
        <c:minorUnit val="2.0000000000000011E-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3"/>
  <c:chart>
    <c:autoTitleDeleted val="1"/>
    <c:view3D>
      <c:rotX val="0"/>
      <c:rotY val="0"/>
      <c:perspective val="20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1.8181818181818341E-2"/>
          <c:y val="0.10344827586206895"/>
          <c:w val="0.96666666666666667"/>
          <c:h val="0.80477961806499276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-1.5151515151515269E-3"/>
                  <c:y val="-2.873563218390825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Calibri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25,000 or more employees</c:v>
                </c:pt>
                <c:pt idx="1">
                  <c:v>2,500 to 24,999 employees</c:v>
                </c:pt>
                <c:pt idx="2">
                  <c:v>500 to 2,499 employees</c:v>
                </c:pt>
                <c:pt idx="3">
                  <c:v>100 to 499 employees</c:v>
                </c:pt>
                <c:pt idx="4">
                  <c:v>1 to 99 employees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3.0000000000000002E-2</c:v>
                </c:pt>
                <c:pt idx="1">
                  <c:v>0.35000000000000031</c:v>
                </c:pt>
                <c:pt idx="2">
                  <c:v>0.52</c:v>
                </c:pt>
                <c:pt idx="3">
                  <c:v>8.0000000000000043E-2</c:v>
                </c:pt>
                <c:pt idx="4">
                  <c:v>2.0000000000000011E-2</c:v>
                </c:pt>
              </c:numCache>
            </c:numRef>
          </c:val>
        </c:ser>
        <c:shape val="cylinder"/>
        <c:axId val="110288896"/>
        <c:axId val="110291968"/>
        <c:axId val="0"/>
      </c:bar3DChart>
      <c:catAx>
        <c:axId val="1102888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latin typeface="Calibri" pitchFamily="34" charset="0"/>
              </a:defRPr>
            </a:pPr>
            <a:endParaRPr lang="en-US"/>
          </a:p>
        </c:txPr>
        <c:crossAx val="110291968"/>
        <c:crosses val="autoZero"/>
        <c:auto val="1"/>
        <c:lblAlgn val="ctr"/>
        <c:lblOffset val="100"/>
      </c:catAx>
      <c:valAx>
        <c:axId val="110291968"/>
        <c:scaling>
          <c:orientation val="minMax"/>
          <c:max val="1"/>
        </c:scaling>
        <c:delete val="1"/>
        <c:axPos val="b"/>
        <c:numFmt formatCode="0%" sourceLinked="1"/>
        <c:tickLblPos val="none"/>
        <c:crossAx val="110288896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098" cy="4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1"/>
            <a:ext cx="2972098" cy="4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4199"/>
            <a:ext cx="2972098" cy="4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44199"/>
            <a:ext cx="2972098" cy="4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C746A031-7B27-4E99-BBD4-23C80B11A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880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098" cy="4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1"/>
            <a:ext cx="2972098" cy="4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23640"/>
            <a:ext cx="5485804" cy="419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4199"/>
            <a:ext cx="2972098" cy="4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8844199"/>
            <a:ext cx="2972098" cy="4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FB266CAA-E53F-4070-9461-09025CE678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927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66CAA-E53F-4070-9461-09025CE678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66CAA-E53F-4070-9461-09025CE678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66CAA-E53F-4070-9461-09025CE678E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66CAA-E53F-4070-9461-09025CE678E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8D4DB0-E754-4B9B-B337-E71F482773C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8D4DB0-E754-4B9B-B337-E71F482773C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8D4DB0-E754-4B9B-B337-E71F482773C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9-0409_Research_Poll_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57400" y="66294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900" b="0">
              <a:solidFill>
                <a:srgbClr val="618DD1"/>
              </a:solidFill>
              <a:ea typeface="+mn-ea"/>
            </a:endParaRP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124200" y="5486400"/>
            <a:ext cx="5867400" cy="409575"/>
          </a:xfrm>
        </p:spPr>
        <p:txBody>
          <a:bodyPr anchor="ctr"/>
          <a:lstStyle>
            <a:lvl1pPr marL="0" indent="0" algn="r">
              <a:buFontTx/>
              <a:buNone/>
              <a:defRPr sz="12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Date    </a:t>
            </a:r>
            <a:endParaRPr lang="en-US" dirty="0"/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24200" y="3962400"/>
            <a:ext cx="5867400" cy="1447800"/>
          </a:xfrm>
        </p:spPr>
        <p:txBody>
          <a:bodyPr/>
          <a:lstStyle>
            <a:lvl1pPr>
              <a:defRPr sz="28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496472-4D2E-4527-9BA6-A1ACD254A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9-0409_Research_Poll_PPT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457200" y="58674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200" b="0">
                <a:solidFill>
                  <a:srgbClr val="0C1C1D"/>
                </a:solidFill>
                <a:ea typeface="Calibri" pitchFamily="-65" charset="0"/>
                <a:cs typeface="Calibri" pitchFamily="-65" charset="0"/>
              </a:rPr>
              <a:t>Click to edit Master title style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7200" y="6477000"/>
            <a:ext cx="79327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900" b="1" dirty="0" smtClean="0">
                <a:solidFill>
                  <a:srgbClr val="618DD1"/>
                </a:solidFill>
              </a:rPr>
              <a:t>SHRM</a:t>
            </a:r>
            <a:r>
              <a:rPr lang="en-US" sz="900" b="1" baseline="0" dirty="0" smtClean="0">
                <a:solidFill>
                  <a:srgbClr val="618DD1"/>
                </a:solidFill>
              </a:rPr>
              <a:t> Poll: The Ongoing Impact of the Recession—Recruiting and Skill Gaps</a:t>
            </a:r>
            <a:r>
              <a:rPr lang="en-US" sz="900" b="1" dirty="0" smtClean="0">
                <a:solidFill>
                  <a:srgbClr val="618DD1"/>
                </a:solidFill>
              </a:rPr>
              <a:t> </a:t>
            </a:r>
            <a:r>
              <a:rPr lang="en-US" sz="900" dirty="0">
                <a:solidFill>
                  <a:srgbClr val="618DD1"/>
                </a:solidFill>
              </a:rPr>
              <a:t>©</a:t>
            </a:r>
            <a:r>
              <a:rPr lang="en-US" sz="900" b="0" dirty="0" smtClean="0">
                <a:solidFill>
                  <a:srgbClr val="618DD1"/>
                </a:solidFill>
              </a:rPr>
              <a:t>SHRM 2011 </a:t>
            </a:r>
            <a:endParaRPr lang="en-US" sz="900" b="0" dirty="0">
              <a:solidFill>
                <a:srgbClr val="618DD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97C0F2-1E95-4CBF-8A02-AE7A2E817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86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BDEF3-B9FB-4EFD-8971-87BE1CABD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 i="0">
                <a:latin typeface="Calibri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10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904DD-90F1-4BE1-A52F-3EE9E70EB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9-0409_Research_Poll_PP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381000" y="464820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1200" b="0">
                <a:solidFill>
                  <a:srgbClr val="0C1C1D"/>
                </a:solidFill>
                <a:ea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457200" y="6553200"/>
            <a:ext cx="79327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900" b="1" dirty="0" smtClean="0">
                <a:solidFill>
                  <a:srgbClr val="618DD1"/>
                </a:solidFill>
              </a:rPr>
              <a:t>SHRM</a:t>
            </a:r>
            <a:r>
              <a:rPr lang="en-US" sz="900" b="1" baseline="0" dirty="0" smtClean="0">
                <a:solidFill>
                  <a:srgbClr val="618DD1"/>
                </a:solidFill>
              </a:rPr>
              <a:t> Poll: </a:t>
            </a:r>
            <a:r>
              <a:rPr lang="en-US" sz="900" b="1" dirty="0" smtClean="0">
                <a:solidFill>
                  <a:srgbClr val="618DD1"/>
                </a:solidFill>
              </a:rPr>
              <a:t>The Ongoing Impact of the Recession—Recruiting and Skill Gaps </a:t>
            </a:r>
            <a:r>
              <a:rPr lang="en-US" sz="900" dirty="0" smtClean="0">
                <a:solidFill>
                  <a:srgbClr val="618DD1"/>
                </a:solidFill>
              </a:rPr>
              <a:t>©</a:t>
            </a:r>
            <a:r>
              <a:rPr lang="en-US" sz="900" b="0" dirty="0" smtClean="0">
                <a:solidFill>
                  <a:srgbClr val="618DD1"/>
                </a:solidFill>
              </a:rPr>
              <a:t>SHRM 2011 </a:t>
            </a:r>
            <a:endParaRPr lang="en-US" sz="900" b="0" dirty="0">
              <a:solidFill>
                <a:srgbClr val="618DD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1905000" cy="2819400"/>
          </a:xfrm>
        </p:spPr>
        <p:txBody>
          <a:bodyPr/>
          <a:lstStyle>
            <a:lvl1pPr>
              <a:defRPr>
                <a:solidFill>
                  <a:schemeClr val="accent1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019800" cy="4800600"/>
          </a:xfrm>
        </p:spPr>
        <p:txBody>
          <a:bodyPr/>
          <a:lstStyle>
            <a:lvl1pPr>
              <a:defRPr sz="3200">
                <a:solidFill>
                  <a:schemeClr val="accent1">
                    <a:lumMod val="1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1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1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1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1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4C072B-5896-438F-986F-4F15A9A325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09-0409_Research_Poll_PPT4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894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8525" y="6629400"/>
            <a:ext cx="32385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900">
                <a:solidFill>
                  <a:srgbClr val="618DD1"/>
                </a:solidFill>
              </a:defRPr>
            </a:lvl1pPr>
          </a:lstStyle>
          <a:p>
            <a:fld id="{E40A6621-4E9B-4240-8665-517886F74C1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89479" name="Rectangle 7"/>
          <p:cNvSpPr>
            <a:spLocks noChangeArrowheads="1"/>
          </p:cNvSpPr>
          <p:nvPr/>
        </p:nvSpPr>
        <p:spPr bwMode="auto">
          <a:xfrm>
            <a:off x="2057400" y="66294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900" b="0">
              <a:solidFill>
                <a:srgbClr val="618DD1"/>
              </a:solidFill>
              <a:ea typeface="+mn-ea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6627168"/>
            <a:ext cx="79327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rgbClr val="618DD1"/>
                </a:solidFill>
                <a:ea typeface="ＭＳ Ｐゴシック" pitchFamily="-65" charset="-128"/>
              </a:rPr>
              <a:t>Virtual Teams ©</a:t>
            </a:r>
            <a:r>
              <a:rPr lang="en-US" sz="900" b="0" dirty="0" smtClean="0">
                <a:solidFill>
                  <a:srgbClr val="618DD1"/>
                </a:solidFill>
                <a:ea typeface="ＭＳ Ｐゴシック" pitchFamily="-65" charset="-128"/>
              </a:rPr>
              <a:t>SHRM 2012 </a:t>
            </a:r>
            <a:endParaRPr lang="en-US" sz="900" b="0" dirty="0">
              <a:solidFill>
                <a:srgbClr val="618DD1"/>
              </a:solidFill>
              <a:ea typeface="ＭＳ Ｐゴシック" pitchFamily="-65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0" r:id="rId4"/>
    <p:sldLayoutId id="2147484411" r:id="rId5"/>
    <p:sldLayoutId id="2147484415" r:id="rId6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/>
          <a:ea typeface="ＭＳ Ｐゴシック" pitchFamily="-65" charset="-128"/>
          <a:cs typeface="Calibri"/>
        </a:defRPr>
      </a:lvl1pPr>
      <a:lvl2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 pitchFamily="-65" charset="0"/>
          <a:ea typeface="ＭＳ Ｐゴシック" pitchFamily="-65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 pitchFamily="-65" charset="0"/>
          <a:ea typeface="ＭＳ Ｐゴシック" pitchFamily="-65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 pitchFamily="-65" charset="0"/>
          <a:ea typeface="ＭＳ Ｐゴシック" pitchFamily="-65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C1C1D"/>
          </a:solidFill>
          <a:latin typeface="Calibri" pitchFamily="-65" charset="0"/>
          <a:ea typeface="ＭＳ Ｐゴシック" pitchFamily="-65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C1C1D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5000"/>
        <a:buFont typeface="Arial" charset="0"/>
        <a:buChar char="&gt;"/>
        <a:defRPr sz="1600">
          <a:solidFill>
            <a:srgbClr val="0C1C1D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C1C1D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0C1C1D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C1C1D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283B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283B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283B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283B6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rm.org/survey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twitter.com/SHRM_Resear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39"/>
          <p:cNvSpPr>
            <a:spLocks noGrp="1"/>
          </p:cNvSpPr>
          <p:nvPr>
            <p:ph type="ctrTitle"/>
          </p:nvPr>
        </p:nvSpPr>
        <p:spPr>
          <a:xfrm>
            <a:off x="3124200" y="3962400"/>
            <a:ext cx="5867400" cy="1447800"/>
          </a:xfrm>
        </p:spPr>
        <p:txBody>
          <a:bodyPr/>
          <a:lstStyle/>
          <a:p>
            <a:pPr algn="l"/>
            <a:r>
              <a:rPr lang="en-US" sz="2400" b="1" dirty="0" smtClean="0"/>
              <a:t>SHRM Survey Findings: Virtual Teams</a:t>
            </a:r>
            <a:endParaRPr lang="en-US" sz="2400" dirty="0" smtClean="0">
              <a:latin typeface="Century Gothic" charset="0"/>
              <a:ea typeface="ＭＳ Ｐゴシック" charset="-128"/>
            </a:endParaRPr>
          </a:p>
        </p:txBody>
      </p:sp>
      <p:sp>
        <p:nvSpPr>
          <p:cNvPr id="7" name="Subtitle 40"/>
          <p:cNvSpPr txBox="1">
            <a:spLocks/>
          </p:cNvSpPr>
          <p:nvPr/>
        </p:nvSpPr>
        <p:spPr bwMode="auto">
          <a:xfrm>
            <a:off x="6553200" y="5486400"/>
            <a:ext cx="2590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chemeClr val="bg1"/>
                </a:solidFill>
                <a:latin typeface="Century Gothic" charset="0"/>
                <a:cs typeface="Century Gothic"/>
              </a:rPr>
              <a:t>July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charset="0"/>
                <a:ea typeface="ＭＳ Ｐゴシック" charset="-128"/>
                <a:cs typeface="Century Gothic"/>
              </a:rPr>
              <a:t>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charset="0"/>
                <a:ea typeface="ＭＳ Ｐゴシック" charset="-128"/>
                <a:cs typeface="Century Gothic"/>
              </a:rPr>
              <a:t>13,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charset="0"/>
                <a:ea typeface="ＭＳ Ｐゴシック" charset="-128"/>
                <a:cs typeface="Century Gothic"/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86600" cy="762000"/>
          </a:xfrm>
        </p:spPr>
        <p:txBody>
          <a:bodyPr anchor="ctr"/>
          <a:lstStyle/>
          <a:p>
            <a:pPr algn="l"/>
            <a:r>
              <a:rPr lang="en-US" sz="1600" dirty="0" smtClean="0"/>
              <a:t>What are the most </a:t>
            </a:r>
            <a:r>
              <a:rPr lang="en-US" sz="1600" u="sng" dirty="0" smtClean="0"/>
              <a:t>successful</a:t>
            </a:r>
            <a:r>
              <a:rPr lang="en-US" sz="1600" dirty="0" smtClean="0"/>
              <a:t> behaviors for on-site/traditional face-to-face teams in your organization? 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75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762000"/>
                <a:gridCol w="3581400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Comparisons by O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rganization Sector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U.S.-based operations only (32%)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Multinational operations (15%)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Comparisons by organization operation type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752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alibri" pitchFamily="34" charset="0"/>
              </a:rPr>
              <a:t>Organizations with U.S.-based operations are more likely than organizations with multinational operations to indicate </a:t>
            </a:r>
            <a:r>
              <a:rPr lang="en-US" sz="1200" dirty="0" smtClean="0">
                <a:latin typeface="Calibri" pitchFamily="34" charset="0"/>
              </a:rPr>
              <a:t>monitoring the performance of other team members </a:t>
            </a:r>
            <a:r>
              <a:rPr lang="en-US" sz="1200" b="0" dirty="0" smtClean="0">
                <a:latin typeface="Calibri" pitchFamily="34" charset="0"/>
              </a:rPr>
              <a:t>as one of the most successful behaviors for on-site/traditional face-to-face teams in their organization. </a:t>
            </a:r>
            <a:endParaRPr lang="en-US" sz="1200" b="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6248400"/>
            <a:ext cx="441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000" b="0" i="1" dirty="0" smtClean="0">
                <a:latin typeface="Calibri" pitchFamily="34" charset="0"/>
              </a:rPr>
              <a:t>Note: Only </a:t>
            </a:r>
            <a:r>
              <a:rPr lang="en-US" sz="1000" b="0" i="1" dirty="0">
                <a:latin typeface="Calibri" pitchFamily="34" charset="0"/>
              </a:rPr>
              <a:t>statistically significant differences are shown. </a:t>
            </a:r>
          </a:p>
          <a:p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" y="4277360"/>
          <a:ext cx="8229600" cy="75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762000"/>
                <a:gridCol w="3581400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Comparisons by O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rganization Sector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U.S.-based operations only (61%)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Multinational operations (40%)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36208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alibri" pitchFamily="34" charset="0"/>
              </a:rPr>
              <a:t>Organizations with U.S.-based operations are more likely than organizations with multinational operations to indicate </a:t>
            </a:r>
            <a:r>
              <a:rPr lang="en-US" sz="1200" dirty="0" smtClean="0">
                <a:latin typeface="Calibri" pitchFamily="34" charset="0"/>
              </a:rPr>
              <a:t>brainstorming solutions for problems or solutions </a:t>
            </a:r>
            <a:r>
              <a:rPr lang="en-US" sz="1200" b="0" dirty="0" smtClean="0">
                <a:latin typeface="Calibri" pitchFamily="34" charset="0"/>
              </a:rPr>
              <a:t>as one of the most successful behaviors for on-site/traditional face-to-face teams in their organization. </a:t>
            </a:r>
            <a:endParaRPr lang="en-US" sz="12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781800" cy="639762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What are the most </a:t>
            </a:r>
            <a:r>
              <a:rPr lang="en-US" u="sng" dirty="0" smtClean="0"/>
              <a:t>challenging</a:t>
            </a:r>
            <a:r>
              <a:rPr lang="en-US" dirty="0" smtClean="0"/>
              <a:t> behaviors for virtual and on-site/traditional face-to-face teams in your organization? </a:t>
            </a:r>
            <a:endParaRPr lang="en-US" sz="1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3400" y="6248400"/>
            <a:ext cx="822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i="1" dirty="0" smtClean="0">
                <a:latin typeface="Calibri" pitchFamily="34" charset="0"/>
              </a:rPr>
              <a:t>Note: n = 112. Only respondents whose organizations use virtual teams were asked this question. Percentages do not total 100% due to multiple response options. Respondents were asked to select the top five options. </a:t>
            </a:r>
            <a:endParaRPr lang="en-US" sz="1000" b="0" i="1" dirty="0">
              <a:latin typeface="Calibri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18525" y="6629400"/>
            <a:ext cx="323850" cy="228600"/>
          </a:xfrm>
        </p:spPr>
        <p:txBody>
          <a:bodyPr/>
          <a:lstStyle/>
          <a:p>
            <a:fld id="{E4496472-4D2E-4527-9BA6-A1ACD254AC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86600" cy="762000"/>
          </a:xfrm>
        </p:spPr>
        <p:txBody>
          <a:bodyPr anchor="ctr"/>
          <a:lstStyle/>
          <a:p>
            <a:pPr algn="l"/>
            <a:r>
              <a:rPr lang="en-US" sz="1600" dirty="0" smtClean="0"/>
              <a:t>What are the most </a:t>
            </a:r>
            <a:r>
              <a:rPr lang="en-US" sz="1600" u="sng" dirty="0" smtClean="0"/>
              <a:t>challenging</a:t>
            </a:r>
            <a:r>
              <a:rPr lang="en-US" sz="1600" dirty="0" smtClean="0"/>
              <a:t> behaviors for virtual teams in your organization? 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35200"/>
          <a:ext cx="8229600" cy="75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762000"/>
                <a:gridCol w="3581400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Comparisons by O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rganization Sector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U.S.-based operations only (54%)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Multinational operations (34%)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Comparisons by organization operation type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7481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alibri" pitchFamily="34" charset="0"/>
              </a:rPr>
              <a:t>Organizations with multinational operations are more likely than organizations with U.S.-based operations to indicate </a:t>
            </a:r>
            <a:r>
              <a:rPr lang="en-US" sz="1200" dirty="0" smtClean="0">
                <a:latin typeface="Calibri" pitchFamily="34" charset="0"/>
              </a:rPr>
              <a:t>maintaining team morale during initiatives or projects  </a:t>
            </a:r>
            <a:r>
              <a:rPr lang="en-US" sz="1200" b="0" dirty="0" smtClean="0">
                <a:latin typeface="Calibri" pitchFamily="34" charset="0"/>
              </a:rPr>
              <a:t>as one of the most challenging behaviors for virtual teams in their organization. </a:t>
            </a:r>
            <a:endParaRPr lang="en-US" sz="1200" b="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6248400"/>
            <a:ext cx="441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000" b="0" i="1" dirty="0" smtClean="0">
                <a:latin typeface="Calibri" pitchFamily="34" charset="0"/>
              </a:rPr>
              <a:t>Note: Only </a:t>
            </a:r>
            <a:r>
              <a:rPr lang="en-US" sz="1000" b="0" i="1" dirty="0">
                <a:latin typeface="Calibri" pitchFamily="34" charset="0"/>
              </a:rPr>
              <a:t>statistically significant differences are shown.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are the top challenges to the success of virtual teams in your organization?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382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3400" y="6229290"/>
            <a:ext cx="822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i="1" dirty="0" smtClean="0">
                <a:latin typeface="Calibri" pitchFamily="34" charset="0"/>
              </a:rPr>
              <a:t>Note: n = 106. Only respondents whose organizations use virtual teams were asked this question. Percentages do not total 100% due to multiple response options. </a:t>
            </a:r>
            <a:endParaRPr lang="en-US" sz="1000" b="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86600" cy="762000"/>
          </a:xfrm>
        </p:spPr>
        <p:txBody>
          <a:bodyPr anchor="ctr"/>
          <a:lstStyle/>
          <a:p>
            <a:pPr algn="l"/>
            <a:r>
              <a:rPr lang="en-US" sz="1600" dirty="0" smtClean="0"/>
              <a:t>What are the top challenges to the success of virtual teams in your organization? 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35200"/>
          <a:ext cx="8229600" cy="75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762000"/>
                <a:gridCol w="3581400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Comparisons by O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rganization Sector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Multinational operations (60%)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U.S.-based operations only (38%)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Comparisons by organization operation type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7481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alibri" pitchFamily="34" charset="0"/>
              </a:rPr>
              <a:t>Organizations with multinational operations are more likely than organizations with U.S.-based operations to indicate </a:t>
            </a:r>
            <a:r>
              <a:rPr lang="en-US" sz="1200" dirty="0" smtClean="0">
                <a:latin typeface="Calibri" pitchFamily="34" charset="0"/>
              </a:rPr>
              <a:t>time difference</a:t>
            </a:r>
            <a:r>
              <a:rPr lang="en-US" sz="1200" b="0" dirty="0" smtClean="0">
                <a:latin typeface="Calibri" pitchFamily="34" charset="0"/>
              </a:rPr>
              <a:t> as a top challenge to the success of virtual teams in their organization. </a:t>
            </a:r>
            <a:r>
              <a:rPr lang="en-US" sz="1200" dirty="0" smtClean="0">
                <a:latin typeface="Calibri" pitchFamily="34" charset="0"/>
              </a:rPr>
              <a:t> </a:t>
            </a:r>
            <a:endParaRPr lang="en-US" sz="1200" b="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6248400"/>
            <a:ext cx="441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000" b="0" i="1" dirty="0" smtClean="0">
                <a:latin typeface="Calibri" pitchFamily="34" charset="0"/>
              </a:rPr>
              <a:t>Note: Only </a:t>
            </a:r>
            <a:r>
              <a:rPr lang="en-US" sz="1000" b="0" i="1" dirty="0">
                <a:latin typeface="Calibri" pitchFamily="34" charset="0"/>
              </a:rPr>
              <a:t>statistically significant differences are shown.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b="1" dirty="0" smtClean="0"/>
              <a:t>Demographics: Organization Sector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321E15-07F7-4B3D-9438-6AE67B001CA1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57200" y="6383179"/>
            <a:ext cx="5562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 i="1" dirty="0" smtClean="0">
                <a:latin typeface="Calibri" pitchFamily="34" charset="0"/>
              </a:rPr>
              <a:t>Note: n = 296. Percentages do not total 100% due to rounding.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/>
              <a:t>Demographics: Organization Staff Size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A25CA6-E7F2-4A95-BEAF-5913804B585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09600" y="6477000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i="1" dirty="0" smtClean="0">
                <a:latin typeface="Calibri" pitchFamily="34" charset="0"/>
              </a:rPr>
              <a:t>n = 297</a:t>
            </a:r>
            <a:endParaRPr lang="en-US" sz="1000" b="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/>
              <a:t>Demographics: Organization Industry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64837"/>
          <a:ext cx="8229600" cy="437876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781800"/>
                <a:gridCol w="1447800"/>
              </a:tblGrid>
              <a:tr h="3822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Industry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Percentage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Health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care and social assistance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18%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Educational services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17%</a:t>
                      </a:r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Finance and insurance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13%</a:t>
                      </a:r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Manufacturing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11%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Public administration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9%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Professional, scientific and technical services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8%</a:t>
                      </a:r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Transportation and warehousing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6%</a:t>
                      </a:r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Accommodation and food services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6%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Arts, entertainment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and recreation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5%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Administrative and support and waste management and remediation services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4%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3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Information, publishing industries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09600" y="6477000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i="1" dirty="0" smtClean="0">
                <a:latin typeface="Calibri" pitchFamily="34" charset="0"/>
              </a:rPr>
              <a:t>Note: n = 301. Percentages do not total 100% due to multiple response options.</a:t>
            </a:r>
            <a:endParaRPr lang="en-US" sz="1000" b="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/>
              <a:t>Demographics: Organization Industry (continued)</a:t>
            </a:r>
            <a:endParaRPr lang="en-US" sz="2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51309"/>
          <a:ext cx="8229600" cy="462089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705600"/>
                <a:gridCol w="1524000"/>
              </a:tblGrid>
              <a:tr h="38417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Industry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Percentage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Construction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of buildings; heavy and civil engineering construction; specialty trade contractors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Retail trade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Agriculture,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forestry, fishing and hunting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Religious,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grant-making, civic, professional and similar organizations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2%</a:t>
                      </a:r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Utilities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2%</a:t>
                      </a:r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Wholesale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trade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Repair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and maintenance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Real estate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, rental and leasing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Mining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1%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Management of companies and enterprises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1%</a:t>
                      </a:r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</a:rPr>
                        <a:t>Personal and laundry services</a:t>
                      </a:r>
                      <a:endParaRPr 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1%</a:t>
                      </a:r>
                      <a:endParaRPr lang="en-US" sz="1600" b="1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09600" y="6477000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i="1" dirty="0" smtClean="0">
                <a:latin typeface="Calibri" pitchFamily="34" charset="0"/>
              </a:rPr>
              <a:t>Note: n = 301. Percentages do not equal 100% due to multiple response options. </a:t>
            </a:r>
            <a:endParaRPr lang="en-US" sz="1000" b="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Demographics: Other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321E15-07F7-4B3D-9438-6AE67B001CA1}" type="slidenum">
              <a:rPr lang="en-US" smtClean="0"/>
              <a:pPr/>
              <a:t>19</a:t>
            </a:fld>
            <a:endParaRPr lang="en-US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2209800"/>
          <a:ext cx="2743200" cy="74168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075935"/>
                <a:gridCol w="667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U.S.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-based operations only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73%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Multinational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operations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27%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267200" y="2026920"/>
          <a:ext cx="4114800" cy="109728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3263462"/>
                <a:gridCol w="851338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Single-unit organization: A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n organization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in which the location and the organization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are one and the same.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21%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Multi-unit organization: An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organization </a:t>
                      </a:r>
                      <a:r>
                        <a:rPr lang="en-US" sz="1200" dirty="0" smtClean="0">
                          <a:latin typeface="Calibri" pitchFamily="34" charset="0"/>
                        </a:rPr>
                        <a:t>that has more than one location.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79%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343400" y="4206240"/>
          <a:ext cx="4038600" cy="173736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3203027"/>
                <a:gridCol w="835573"/>
              </a:tblGrid>
              <a:tr h="504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Multi-unit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headquarters determines HR policies and practices.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50%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43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Each work location determines HR policies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and practices.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A combination of both the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work location and the multi-unit headquarters determines HR policies and practices.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47%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191000" y="1524000"/>
            <a:ext cx="373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latin typeface="Calibri" pitchFamily="34" charset="0"/>
              </a:rPr>
              <a:t>Is your organization a single-unit organization or a multi-unit organization?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0" y="3505200"/>
            <a:ext cx="381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latin typeface="Calibri" pitchFamily="34" charset="0"/>
              </a:rPr>
              <a:t>For multi-unit organizations, are HR policies and practices determined by the multi-unit corporate headquarters, by each work location, or by both?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1515070"/>
            <a:ext cx="304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latin typeface="Calibri" pitchFamily="34" charset="0"/>
              </a:rPr>
              <a:t>Does your organization have U.S.-based operations (business units) only, or does it operate </a:t>
            </a:r>
            <a:r>
              <a:rPr lang="en-US" sz="1400" dirty="0" err="1" smtClean="0">
                <a:latin typeface="Calibri" pitchFamily="34" charset="0"/>
              </a:rPr>
              <a:t>multinationally</a:t>
            </a:r>
            <a:r>
              <a:rPr lang="en-US" sz="1400" dirty="0" smtClean="0">
                <a:latin typeface="Calibri" pitchFamily="34" charset="0"/>
              </a:rPr>
              <a:t>?</a:t>
            </a:r>
          </a:p>
          <a:p>
            <a:pPr lvl="0"/>
            <a:endParaRPr lang="en-US" sz="1200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33400" y="2954179"/>
            <a:ext cx="838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 i="1" dirty="0" smtClean="0">
                <a:latin typeface="Calibri" pitchFamily="34" charset="0"/>
              </a:rPr>
              <a:t>n = 307</a:t>
            </a:r>
            <a:endParaRPr lang="en-US" sz="1000" b="0" i="1" dirty="0">
              <a:latin typeface="Calibri" pitchFamily="34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267200" y="3106579"/>
            <a:ext cx="4114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000" b="0" i="1" dirty="0" smtClean="0">
                <a:latin typeface="Calibri" pitchFamily="34" charset="0"/>
              </a:rPr>
              <a:t>n = 320</a:t>
            </a:r>
            <a:endParaRPr lang="en-US" sz="1000" b="0" i="1" dirty="0">
              <a:latin typeface="Calibri" pitchFamily="34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343400" y="5943600"/>
            <a:ext cx="914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 i="1" dirty="0" smtClean="0">
                <a:latin typeface="Calibri" pitchFamily="34" charset="0"/>
              </a:rPr>
              <a:t>n = 251</a:t>
            </a:r>
            <a:endParaRPr lang="en-US" sz="1000" b="0" i="1" dirty="0">
              <a:latin typeface="Calibri" pitchFamily="34" charset="0"/>
            </a:endParaRPr>
          </a:p>
        </p:txBody>
      </p:sp>
      <p:graphicFrame>
        <p:nvGraphicFramePr>
          <p:cNvPr id="18" name="Content Placeholder 7"/>
          <p:cNvGraphicFramePr>
            <a:graphicFrameLocks/>
          </p:cNvGraphicFramePr>
          <p:nvPr/>
        </p:nvGraphicFramePr>
        <p:xfrm>
          <a:off x="609600" y="4191000"/>
          <a:ext cx="2743200" cy="111252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22098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Corporate (compan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ywide)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68%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Business unit/division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18%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Facility/location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14%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09600" y="5316379"/>
            <a:ext cx="838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0" i="1" dirty="0" smtClean="0">
                <a:latin typeface="Calibri" pitchFamily="34" charset="0"/>
              </a:rPr>
              <a:t>n = 252</a:t>
            </a:r>
            <a:endParaRPr lang="en-US" sz="1000" b="0" i="1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" y="3505200"/>
            <a:ext cx="304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latin typeface="Calibri" pitchFamily="34" charset="0"/>
              </a:rPr>
              <a:t>What is the HR department/function for which you responded throughout this survey?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533400" y="6154579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i="1" dirty="0" smtClean="0">
                <a:latin typeface="Calibri" pitchFamily="34" charset="0"/>
              </a:rPr>
              <a:t>Note: Percentages may not total 100% due to rounding.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200" dirty="0" smtClean="0"/>
              <a:t>Definitions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76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</a:rPr>
              <a:t>Virtual teams: </a:t>
            </a:r>
            <a:r>
              <a:rPr lang="en-US" dirty="0" smtClean="0">
                <a:latin typeface="Calibri" pitchFamily="34" charset="0"/>
              </a:rPr>
              <a:t>A group of individuals who work across time, space and organizational boundaries and interact primarily through electronic communications.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</a:rPr>
              <a:t>Project teams</a:t>
            </a:r>
            <a:r>
              <a:rPr lang="en-US" dirty="0" smtClean="0">
                <a:latin typeface="Calibri" pitchFamily="34" charset="0"/>
              </a:rPr>
              <a:t>: Temporary teams whose members belong to different groups or functions and are assigned activities for the same project.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</a:rPr>
              <a:t>Action teams</a:t>
            </a:r>
            <a:r>
              <a:rPr lang="en-US" dirty="0" smtClean="0">
                <a:latin typeface="Calibri" pitchFamily="34" charset="0"/>
              </a:rPr>
              <a:t>: Teams brought together for brief performance events that require improvisation and performance in unpredictable, novel environments and circumstances.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</a:rPr>
              <a:t>Service teams</a:t>
            </a:r>
            <a:r>
              <a:rPr lang="en-US" dirty="0" smtClean="0">
                <a:latin typeface="Calibri" pitchFamily="34" charset="0"/>
              </a:rPr>
              <a:t>: Teams that use technology to generate products or services in assembly/manufacturing, maintenance, construction, mining, commercial airlines, sales and other industries.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</a:rPr>
              <a:t>Quality control teams: </a:t>
            </a:r>
            <a:r>
              <a:rPr lang="en-US" dirty="0" smtClean="0">
                <a:latin typeface="Calibri" pitchFamily="34" charset="0"/>
              </a:rPr>
              <a:t>Teams that identify products, services or processes that do not reach an organization’s minimum specified standards of quality.</a:t>
            </a:r>
            <a:endParaRPr lang="en-US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</a:rPr>
              <a:t>Top management teams</a:t>
            </a:r>
            <a:r>
              <a:rPr lang="en-US" dirty="0" smtClean="0">
                <a:latin typeface="Calibri" pitchFamily="34" charset="0"/>
              </a:rPr>
              <a:t>: Teams of individuals at the highest level of organizational management who have the day-to-day responsibilities of strategy/mission planning.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624989"/>
            <a:ext cx="7315200" cy="369332"/>
          </a:xfrm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latin typeface="Calibri" pitchFamily="34" charset="0"/>
              </a:rPr>
              <a:t>SHRM Survey Findings: Virtual Teams</a:t>
            </a:r>
            <a:endParaRPr lang="en-US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6477000" cy="2667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Response rate = 13%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Sample composed of 379 randomly selected HR professionals from organizations with 500 or more employees.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Margin of error +/- 5%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Survey fielded December 8, 2011 – January 3, 2012</a:t>
            </a:r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5D9120-F151-458E-82D1-0A2D783158D2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81000" y="1371600"/>
            <a:ext cx="18288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chemeClr val="accent2"/>
                </a:solidFill>
                <a:latin typeface="Calibri" pitchFamily="34" charset="0"/>
              </a:rPr>
              <a:t>Methodology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4236419"/>
            <a:ext cx="5181600" cy="7927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For more poll findings, visit 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hlinkClick r:id="rId3"/>
              </a:rPr>
              <a:t>www.shrm.org/surveys</a:t>
            </a:r>
            <a:endParaRPr lang="en-US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lvl="0" algn="ctr">
              <a:lnSpc>
                <a:spcPct val="150000"/>
              </a:lnSpc>
              <a:buNone/>
            </a:pPr>
            <a:r>
              <a:rPr lang="en-US" dirty="0" smtClean="0">
                <a:latin typeface="Calibri" pitchFamily="34" charset="0"/>
              </a:rPr>
              <a:t>Follow us on Twitter: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hlinkClick r:id="rId4"/>
              </a:rPr>
              <a:t>http://twitter.com/SHRM_Research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181600"/>
            <a:ext cx="57150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Project leaders: </a:t>
            </a:r>
          </a:p>
          <a:p>
            <a:r>
              <a:rPr lang="en-US" sz="1100" b="0" dirty="0" smtClean="0">
                <a:latin typeface="Calibri" pitchFamily="34" charset="0"/>
              </a:rPr>
              <a:t>David Geller, SHRM Knowledge Development</a:t>
            </a:r>
          </a:p>
          <a:p>
            <a:r>
              <a:rPr lang="en-US" sz="1100" b="0" dirty="0" smtClean="0">
                <a:latin typeface="Calibri" pitchFamily="34" charset="0"/>
              </a:rPr>
              <a:t>Christina Lee, SHRM Research</a:t>
            </a:r>
          </a:p>
          <a:p>
            <a:r>
              <a:rPr lang="en-US" sz="1100" dirty="0" smtClean="0">
                <a:latin typeface="Calibri" pitchFamily="34" charset="0"/>
              </a:rPr>
              <a:t>Project contributors: </a:t>
            </a:r>
          </a:p>
          <a:p>
            <a:r>
              <a:rPr lang="en-US" sz="1100" b="0" dirty="0" smtClean="0">
                <a:latin typeface="Calibri" pitchFamily="34" charset="0"/>
              </a:rPr>
              <a:t>Alexander Alonso, Ph.D., </a:t>
            </a:r>
            <a:r>
              <a:rPr lang="en-US" sz="1100" b="0" dirty="0" err="1" smtClean="0">
                <a:latin typeface="Calibri" pitchFamily="34" charset="0"/>
              </a:rPr>
              <a:t>SPHR</a:t>
            </a:r>
            <a:r>
              <a:rPr lang="en-US" sz="1100" b="0" dirty="0" smtClean="0">
                <a:latin typeface="Calibri" pitchFamily="34" charset="0"/>
              </a:rPr>
              <a:t>, director, SHRM HR Thought Leadership</a:t>
            </a:r>
          </a:p>
          <a:p>
            <a:r>
              <a:rPr lang="en-US" sz="1100" b="0" dirty="0" smtClean="0">
                <a:latin typeface="Calibri" pitchFamily="34" charset="0"/>
              </a:rPr>
              <a:t>Mark Schmit, Ph.D., </a:t>
            </a:r>
            <a:r>
              <a:rPr lang="en-US" sz="1100" b="0" dirty="0" err="1" smtClean="0">
                <a:latin typeface="Calibri" pitchFamily="34" charset="0"/>
              </a:rPr>
              <a:t>SPHR</a:t>
            </a:r>
            <a:r>
              <a:rPr lang="en-US" sz="1100" b="0" dirty="0" smtClean="0">
                <a:latin typeface="Calibri" pitchFamily="34" charset="0"/>
              </a:rPr>
              <a:t>, vice president, SHRM Research</a:t>
            </a:r>
            <a:br>
              <a:rPr lang="en-US" sz="1100" b="0" dirty="0" smtClean="0">
                <a:latin typeface="Calibri" pitchFamily="34" charset="0"/>
              </a:rPr>
            </a:br>
            <a:r>
              <a:rPr lang="en-US" sz="1100" b="0" dirty="0" smtClean="0">
                <a:latin typeface="Calibri" pitchFamily="34" charset="0"/>
              </a:rPr>
              <a:t>Evren Esen, manager, SHRM Research</a:t>
            </a:r>
          </a:p>
          <a:p>
            <a:r>
              <a:rPr lang="en-US" sz="1100" dirty="0" smtClean="0">
                <a:latin typeface="Calibri" pitchFamily="34" charset="0"/>
              </a:rPr>
              <a:t>Copy Editor:</a:t>
            </a:r>
          </a:p>
          <a:p>
            <a:r>
              <a:rPr lang="en-US" sz="1100" b="0" dirty="0" smtClean="0">
                <a:latin typeface="Calibri" pitchFamily="34" charset="0"/>
              </a:rPr>
              <a:t>Katya Scanlan, SHRM Knowledge Center</a:t>
            </a:r>
          </a:p>
        </p:txBody>
      </p:sp>
      <p:pic>
        <p:nvPicPr>
          <p:cNvPr id="4098" name="Picture 2" descr="Clos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500" b="1" dirty="0" smtClean="0">
                <a:latin typeface="Calibri" pitchFamily="34" charset="0"/>
              </a:rPr>
              <a:t>Are organizations using virtual teams? </a:t>
            </a:r>
            <a:r>
              <a:rPr lang="en-US" sz="1500" dirty="0" smtClean="0">
                <a:latin typeface="Calibri" pitchFamily="34" charset="0"/>
              </a:rPr>
              <a:t>Almost </a:t>
            </a:r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</a:rPr>
              <a:t>one-</a:t>
            </a:r>
            <a:r>
              <a:rPr lang="en-US" sz="1500" dirty="0" smtClean="0">
                <a:latin typeface="Calibri" pitchFamily="34" charset="0"/>
              </a:rPr>
              <a:t>half of organizations </a:t>
            </a:r>
            <a:r>
              <a:rPr lang="en-US" sz="1500" dirty="0">
                <a:latin typeface="Calibri" pitchFamily="34" charset="0"/>
              </a:rPr>
              <a:t>(46%) use </a:t>
            </a:r>
            <a:r>
              <a:rPr lang="en-US" sz="1500" dirty="0" smtClean="0">
                <a:latin typeface="Calibri" pitchFamily="34" charset="0"/>
              </a:rPr>
              <a:t>virtual teams in their workplace. Organizations with multinational operations are more than twice as likely (66%) to use virtual teams compared with organizations with U.S.-based operations (28%). </a:t>
            </a:r>
          </a:p>
          <a:p>
            <a:pPr>
              <a:buNone/>
            </a:pPr>
            <a:endParaRPr lang="en-US" sz="15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500" b="1" dirty="0" smtClean="0">
                <a:latin typeface="Calibri" pitchFamily="34" charset="0"/>
              </a:rPr>
              <a:t>Why do organizations use virtual teams? </a:t>
            </a:r>
            <a:r>
              <a:rPr lang="en-US" sz="1500" dirty="0" smtClean="0">
                <a:latin typeface="Calibri" pitchFamily="34" charset="0"/>
              </a:rPr>
              <a:t>Of organizations that use virtual teams, approximately one-half use them to include talent in different geographic locations (53%) and to boost collaboration among employees in different geographic locations (49%). Other reasons for using virtual teams include improving productivity (39%), minimizing costs for travel (39%), and </a:t>
            </a:r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</a:rPr>
              <a:t>collaborating more across global business units because work projects are becoming more global (37%).  </a:t>
            </a:r>
            <a:r>
              <a:rPr lang="en-US" sz="15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15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500" b="1" dirty="0" smtClean="0">
                <a:latin typeface="Calibri" pitchFamily="34" charset="0"/>
              </a:rPr>
              <a:t>What are the most successful teamwork behaviors resulting from the use of virtual teams? </a:t>
            </a:r>
            <a:r>
              <a:rPr lang="en-US" sz="1500" dirty="0" smtClean="0">
                <a:latin typeface="Calibri" pitchFamily="34" charset="0"/>
              </a:rPr>
              <a:t>Nearly three-quarters of organizations (72%) indicated that brainstorming solutions for problems or issues  was the most successful behavior for virtual teams, followed by setting goals for team initiatives or projects (68%) and developing plans for team initiatives or projects (63%).</a:t>
            </a:r>
          </a:p>
          <a:p>
            <a:pPr>
              <a:buFont typeface="Wingdings" pitchFamily="2" charset="2"/>
              <a:buChar char="Ø"/>
            </a:pPr>
            <a:endParaRPr lang="en-US" sz="15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500" b="1" dirty="0" smtClean="0">
                <a:latin typeface="Calibri" pitchFamily="34" charset="0"/>
              </a:rPr>
              <a:t>What are the obstacles that prevent virtual teams from being successful? </a:t>
            </a:r>
            <a:r>
              <a:rPr lang="en-US" sz="1500" dirty="0" smtClean="0">
                <a:latin typeface="Calibri" pitchFamily="34" charset="0"/>
              </a:rPr>
              <a:t>About one-half of organizations reported that building team relations (51%) and time differences (49%) were the top challenges for successful virtual teams. Organizations also indicated that additional challenges to using virtual teams were distribution of work (32%), differences in cultural norms (26%) and leadership of these types of teams (25%).</a:t>
            </a:r>
            <a:endParaRPr lang="en-US" sz="15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BA756-6360-46FB-9AEB-6DBAE69D6BD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Does your organization use virtual teams?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533400" y="1371600"/>
          <a:ext cx="8001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6172200"/>
            <a:ext cx="822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1" dirty="0" smtClean="0">
                <a:latin typeface="Calibri" pitchFamily="34" charset="0"/>
              </a:rPr>
              <a:t>Note: n = 335. Respondents who answered “Don’t know” were excluded from this analysis. </a:t>
            </a:r>
            <a:endParaRPr lang="en-US" sz="1000" b="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86600" cy="762000"/>
          </a:xfrm>
        </p:spPr>
        <p:txBody>
          <a:bodyPr anchor="ctr"/>
          <a:lstStyle/>
          <a:p>
            <a:pPr algn="l"/>
            <a:r>
              <a:rPr lang="en-US" sz="1600" dirty="0" smtClean="0"/>
              <a:t>Does your organization use virtual teams?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35200"/>
          <a:ext cx="8229600" cy="1021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762000"/>
                <a:gridCol w="3581400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Comparisons by O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rganization Sector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Publicly owned for-profit (50%)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Privately owned for-profit (46%)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Government agencies (9%)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Comparisons by organization sector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7481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alibri" pitchFamily="34" charset="0"/>
              </a:rPr>
              <a:t>Publicly owned for-profit and privately owned for-profit organizations are more likely than government agencies to </a:t>
            </a:r>
            <a:r>
              <a:rPr lang="en-US" sz="1200" dirty="0" smtClean="0">
                <a:latin typeface="Calibri" pitchFamily="34" charset="0"/>
              </a:rPr>
              <a:t>use virtual teams</a:t>
            </a:r>
            <a:r>
              <a:rPr lang="en-US" sz="1200" b="0" dirty="0" smtClean="0">
                <a:latin typeface="Calibri" pitchFamily="34" charset="0"/>
              </a:rPr>
              <a:t>.</a:t>
            </a:r>
            <a:r>
              <a:rPr lang="en-US" sz="1200" dirty="0" smtClean="0">
                <a:latin typeface="Calibri" pitchFamily="34" charset="0"/>
              </a:rPr>
              <a:t> </a:t>
            </a:r>
            <a:endParaRPr lang="en-US" sz="1200" b="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6248400"/>
            <a:ext cx="441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000" b="0" i="1" dirty="0" smtClean="0">
                <a:latin typeface="Calibri" pitchFamily="34" charset="0"/>
              </a:rPr>
              <a:t>Note: Only </a:t>
            </a:r>
            <a:r>
              <a:rPr lang="en-US" sz="1000" b="0" i="1" dirty="0">
                <a:latin typeface="Calibri" pitchFamily="34" charset="0"/>
              </a:rPr>
              <a:t>statistically significant differences are shown. </a:t>
            </a:r>
          </a:p>
          <a:p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" y="4658360"/>
          <a:ext cx="8229600" cy="75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762000"/>
                <a:gridCol w="3581400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Comparisons by O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rganization Sector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Multinational operations (66%)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U.S.-based operations only (28%)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396240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Comparisons by organization operation type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338935"/>
            <a:ext cx="838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alibri" pitchFamily="34" charset="0"/>
              </a:rPr>
              <a:t>Organizations with multinational operations are more likely than organizations with U.S.-based operations to </a:t>
            </a:r>
            <a:r>
              <a:rPr lang="en-US" sz="1200" dirty="0" smtClean="0">
                <a:latin typeface="Calibri" pitchFamily="34" charset="0"/>
              </a:rPr>
              <a:t>use virtual teams</a:t>
            </a:r>
            <a:r>
              <a:rPr lang="en-US" sz="1200" b="0" dirty="0" smtClean="0">
                <a:latin typeface="Calibri" pitchFamily="34" charset="0"/>
              </a:rPr>
              <a:t>.</a:t>
            </a:r>
            <a:r>
              <a:rPr lang="en-US" sz="1200" dirty="0" smtClean="0">
                <a:latin typeface="Calibri" pitchFamily="34" charset="0"/>
              </a:rPr>
              <a:t> </a:t>
            </a:r>
            <a:endParaRPr lang="en-US" sz="12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86600" cy="762000"/>
          </a:xfrm>
        </p:spPr>
        <p:txBody>
          <a:bodyPr anchor="ctr"/>
          <a:lstStyle/>
          <a:p>
            <a:pPr algn="l"/>
            <a:r>
              <a:rPr lang="en-US" sz="1600" dirty="0" smtClean="0"/>
              <a:t>Why does your organization use virtual teams?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2292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000" b="0" i="1" dirty="0" smtClean="0">
                <a:latin typeface="Calibri" pitchFamily="34" charset="0"/>
              </a:rPr>
              <a:t>Note: n = 137. Only respondents whose organizations use virtual teams were asked this question. Percentages do not total 100% due to multiple response options.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514197"/>
          <a:ext cx="8229600" cy="44816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24600"/>
                <a:gridCol w="1905000"/>
              </a:tblGrid>
              <a:tr h="474772"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Percentage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To include talent in different geographic locations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53%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To boost collaboration among employees in different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geographic locations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49%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To improve productivity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(i.e., spend less time on commuting/travel)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39%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To minimize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costs for travel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39%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742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Work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projects are becoming more global (i.e., greater need for collaboration across global business units)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37%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To allow for greater flexibility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for employees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28%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742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Emerging technological advancements (i.e., improved technology that makes virtual work easier)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26%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Other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5%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86600" cy="762000"/>
          </a:xfrm>
        </p:spPr>
        <p:txBody>
          <a:bodyPr anchor="ctr"/>
          <a:lstStyle/>
          <a:p>
            <a:pPr algn="l"/>
            <a:r>
              <a:rPr lang="en-US" sz="1600" dirty="0" smtClean="0"/>
              <a:t>Why does your organization use virtual teams? 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35200"/>
          <a:ext cx="8229600" cy="75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762000"/>
                <a:gridCol w="3581400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Comparisons by O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rganization Sector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Multinational operations (53%)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U.S.-based operations only (23%)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Comparisons by organization operation type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7481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alibri" pitchFamily="34" charset="0"/>
              </a:rPr>
              <a:t>Organizations with multinational operations are more likely than organizations with U.S.-based operations to </a:t>
            </a:r>
            <a:r>
              <a:rPr lang="en-US" sz="1200" dirty="0" smtClean="0">
                <a:latin typeface="Calibri" pitchFamily="34" charset="0"/>
              </a:rPr>
              <a:t>use virtual teams because their work projects are becoming more global (i.e., greater need for collaboration across global business units)</a:t>
            </a:r>
            <a:r>
              <a:rPr lang="en-US" sz="1200" b="0" dirty="0" smtClean="0">
                <a:latin typeface="Calibri" pitchFamily="34" charset="0"/>
              </a:rPr>
              <a:t>.</a:t>
            </a:r>
            <a:r>
              <a:rPr lang="en-US" sz="1200" dirty="0" smtClean="0">
                <a:latin typeface="Calibri" pitchFamily="34" charset="0"/>
              </a:rPr>
              <a:t> </a:t>
            </a:r>
            <a:endParaRPr lang="en-US" sz="1200" b="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6248400"/>
            <a:ext cx="441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000" b="0" i="1" dirty="0" smtClean="0">
                <a:latin typeface="Calibri" pitchFamily="34" charset="0"/>
              </a:rPr>
              <a:t>Note: Only </a:t>
            </a:r>
            <a:r>
              <a:rPr lang="en-US" sz="1000" b="0" i="1" dirty="0">
                <a:latin typeface="Calibri" pitchFamily="34" charset="0"/>
              </a:rPr>
              <a:t>statistically significant differences are shown. </a:t>
            </a:r>
          </a:p>
          <a:p>
            <a:endParaRPr lang="en-US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" y="3814465"/>
          <a:ext cx="8229600" cy="75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762000"/>
                <a:gridCol w="3581400"/>
              </a:tblGrid>
              <a:tr h="3810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Comparisons by O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rganization Sector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U.S.-based operations only (54%)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&gt;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Calibri" pitchFamily="34" charset="0"/>
                        </a:rPr>
                        <a:t>Multinational operations (26%)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3276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alibri" pitchFamily="34" charset="0"/>
              </a:rPr>
              <a:t>Organizations with U.S.-based operations are more likely than organizations with multinational operations to </a:t>
            </a:r>
            <a:r>
              <a:rPr lang="en-US" sz="1200" dirty="0" smtClean="0">
                <a:latin typeface="Calibri" pitchFamily="34" charset="0"/>
              </a:rPr>
              <a:t>use virtual teams to improve productivity (i.e., spending less time on commuting/travel)</a:t>
            </a:r>
            <a:r>
              <a:rPr lang="en-US" sz="1200" b="0" dirty="0" smtClean="0">
                <a:latin typeface="Calibri" pitchFamily="34" charset="0"/>
              </a:rPr>
              <a:t>. </a:t>
            </a:r>
            <a:endParaRPr lang="en-US" sz="12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86600" cy="762000"/>
          </a:xfrm>
        </p:spPr>
        <p:txBody>
          <a:bodyPr anchor="ctr"/>
          <a:lstStyle/>
          <a:p>
            <a:pPr algn="l"/>
            <a:r>
              <a:rPr lang="en-US" sz="1600" dirty="0" smtClean="0"/>
              <a:t>For what formal or informal capacities does your organization use virtual teams?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2292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1" dirty="0" smtClean="0">
                <a:latin typeface="Calibri" pitchFamily="34" charset="0"/>
              </a:rPr>
              <a:t>Note: n = 137. Only respondents whose organizations use virtual teams were asked this question. Percentages do not total 100% due to multiple response options. An asterisk (*) indicates that this response option was developed from open-ended responses. </a:t>
            </a:r>
            <a:endParaRPr lang="en-US" sz="1000" b="0" i="1" dirty="0">
              <a:latin typeface="Calibri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514197"/>
          <a:ext cx="8229600" cy="45712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24600"/>
                <a:gridCol w="1905000"/>
              </a:tblGrid>
              <a:tr h="474772"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Percentage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Project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teams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79%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Top management teams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52%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Action teams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47%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Service teams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37%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742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Quality control teams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25%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742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Other capacities (e.g., conference calls, training)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8%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57421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Other teams*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7%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747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</a:rPr>
                        <a:t>Do not use virtual teams in any of the above capacities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1%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781800" cy="639762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What are the most </a:t>
            </a:r>
            <a:r>
              <a:rPr lang="en-US" u="sng" dirty="0" smtClean="0"/>
              <a:t>successful</a:t>
            </a:r>
            <a:r>
              <a:rPr lang="en-US" dirty="0" smtClean="0"/>
              <a:t> behaviors for virtual and on-site/traditional face-to-face teams in your organization? </a:t>
            </a:r>
            <a:endParaRPr lang="en-US" sz="1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3400" y="6248400"/>
            <a:ext cx="822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0" i="1" dirty="0" smtClean="0">
                <a:latin typeface="Calibri" pitchFamily="34" charset="0"/>
              </a:rPr>
              <a:t>Note: n = 112. Only respondents whose organizations use virtual teams were asked this question. Percentages do not total 100%  due to multiple response options. Respondents were asked to select the top five options. </a:t>
            </a:r>
            <a:endParaRPr lang="en-US" sz="1000" b="0" i="1" dirty="0">
              <a:latin typeface="Calibri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18525" y="6629400"/>
            <a:ext cx="323850" cy="228600"/>
          </a:xfrm>
        </p:spPr>
        <p:txBody>
          <a:bodyPr/>
          <a:lstStyle/>
          <a:p>
            <a:fld id="{E4496472-4D2E-4527-9BA6-A1ACD254AC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owerPoint Template (data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PowerPoint Template (data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owerPoint Template (data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owerPoint Template (data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owerPoint Template (data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2_PowerPoint Template (data)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2_PowerPoint Template (data)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2_PowerPoint Template (data)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SHRMCoreMembersOnly xmlns="d43f3b7c-a757-4228-95cb-f16edb22d1b5">false</SHRMCoreMembersOnly>
    <TaxKeywordTaxHTField xmlns="9e35c72e-853b-4481-acd9-8b56c994845b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Technology</TermName>
          <TermId xmlns="http://schemas.microsoft.com/office/infopath/2007/PartnerControls">f9923e88-f17d-4d38-b46c-a144951689f9</TermId>
        </TermInfo>
        <TermInfo xmlns="http://schemas.microsoft.com/office/infopath/2007/PartnerControls">
          <TermName xmlns="http://schemas.microsoft.com/office/infopath/2007/PartnerControls">Technology Strategies</TermName>
          <TermId xmlns="http://schemas.microsoft.com/office/infopath/2007/PartnerControls">86fa0d38-70c4-4c6d-8dde-7e4da58ded52</TermId>
        </TermInfo>
      </Terms>
    </TaxKeywordTaxHTField>
    <TaxCatchAll xmlns="9e35c72e-853b-4481-acd9-8b56c994845b">
      <Value>127</Value>
      <Value>169</Value>
    </TaxCatchAll>
    <SHRMCoreIsTool xmlns="d43f3b7c-a757-4228-95cb-f16edb22d1b5">false</SHRMCoreIsTool>
    <_dlc_DocId xmlns="9e35c72e-853b-4481-acd9-8b56c994845b">UC5APVKEY7YA-77563825-215</_dlc_DocId>
    <_dlc_DocIdUrl xmlns="9e35c72e-853b-4481-acd9-8b56c994845b">
      <Url>https://edit.shrm.org/hr-today/trends-and-forecasting/research-and-surveys/_layouts/15/DocIdRedir.aspx?ID=UC5APVKEY7YA-77563825-215</Url>
      <Description>UC5APVKEY7YA-77563825-215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77C9C2C940B3458A5046D03F018E3D" ma:contentTypeVersion="6" ma:contentTypeDescription="Create a new document." ma:contentTypeScope="" ma:versionID="9891c2ba41c1f5c503aba0a312d87f69">
  <xsd:schema xmlns:xsd="http://www.w3.org/2001/XMLSchema" xmlns:xs="http://www.w3.org/2001/XMLSchema" xmlns:p="http://schemas.microsoft.com/office/2006/metadata/properties" xmlns:ns1="http://schemas.microsoft.com/sharepoint/v3" xmlns:ns2="9e35c72e-853b-4481-acd9-8b56c994845b" xmlns:ns3="d43f3b7c-a757-4228-95cb-f16edb22d1b5" targetNamespace="http://schemas.microsoft.com/office/2006/metadata/properties" ma:root="true" ma:fieldsID="4c01ffe93708af7e610cc39d79ada667" ns1:_="" ns2:_="" ns3:_="">
    <xsd:import namespace="http://schemas.microsoft.com/sharepoint/v3"/>
    <xsd:import namespace="9e35c72e-853b-4481-acd9-8b56c994845b"/>
    <xsd:import namespace="d43f3b7c-a757-4228-95cb-f16edb22d1b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SHRMCoreIsTool" minOccurs="0"/>
                <xsd:element ref="ns3:SHRMCoreMembersOnl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c72e-853b-4481-acd9-8b56c994845b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34ac6ce0-1bc1-4c00-9ac6-5299b43f4132}" ma:internalName="TaxCatchAll" ma:showField="CatchAllData" ma:web="9e35c72e-853b-4481-acd9-8b56c99484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f3b7c-a757-4228-95cb-f16edb22d1b5" elementFormDefault="qualified">
    <xsd:import namespace="http://schemas.microsoft.com/office/2006/documentManagement/types"/>
    <xsd:import namespace="http://schemas.microsoft.com/office/infopath/2007/PartnerControls"/>
    <xsd:element name="SHRMCoreIsTool" ma:index="16" nillable="true" ma:displayName="Is Tool" ma:internalName="SHRMCoreIsTool">
      <xsd:simpleType>
        <xsd:restriction base="dms:Boolean"/>
      </xsd:simpleType>
    </xsd:element>
    <xsd:element name="SHRMCoreMembersOnly" ma:index="17" nillable="true" ma:displayName="Members Only" ma:internalName="SHRMCoreMembersOnly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02D968E-B2B2-402A-8326-9E0C6AAB0C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DB0289-7F74-4ED0-808D-8B591A9FC50C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48BE7999-676B-41C6-9DD7-772953D6065A}"/>
</file>

<file path=customXml/itemProps4.xml><?xml version="1.0" encoding="utf-8"?>
<ds:datastoreItem xmlns:ds="http://schemas.openxmlformats.org/officeDocument/2006/customXml" ds:itemID="{070F6384-27EE-41BE-B59F-13C25981A758}"/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(logo--for long presentations)</Template>
  <TotalTime>22995</TotalTime>
  <Words>1934</Words>
  <Application>Microsoft Office PowerPoint</Application>
  <PresentationFormat>On-screen Show (4:3)</PresentationFormat>
  <Paragraphs>260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2_PowerPoint Template (data)</vt:lpstr>
      <vt:lpstr>SHRM Survey Findings: Virtual Teams</vt:lpstr>
      <vt:lpstr>Definitions</vt:lpstr>
      <vt:lpstr>Key Findings</vt:lpstr>
      <vt:lpstr>Does your organization use virtual teams?</vt:lpstr>
      <vt:lpstr>Does your organization use virtual teams?</vt:lpstr>
      <vt:lpstr>Why does your organization use virtual teams? </vt:lpstr>
      <vt:lpstr>Why does your organization use virtual teams? </vt:lpstr>
      <vt:lpstr>For what formal or informal capacities does your organization use virtual teams?</vt:lpstr>
      <vt:lpstr>What are the most successful behaviors for virtual and on-site/traditional face-to-face teams in your organization? </vt:lpstr>
      <vt:lpstr>What are the most successful behaviors for on-site/traditional face-to-face teams in your organization? </vt:lpstr>
      <vt:lpstr>What are the most challenging behaviors for virtual and on-site/traditional face-to-face teams in your organization? </vt:lpstr>
      <vt:lpstr>What are the most challenging behaviors for virtual teams in your organization? </vt:lpstr>
      <vt:lpstr>What are the top challenges to the success of virtual teams in your organization? </vt:lpstr>
      <vt:lpstr>What are the top challenges to the success of virtual teams in your organization? </vt:lpstr>
      <vt:lpstr>Demographics: Organization Sector</vt:lpstr>
      <vt:lpstr>Demographics: Organization Staff Size</vt:lpstr>
      <vt:lpstr>Demographics: Organization Industry</vt:lpstr>
      <vt:lpstr>Demographics: Organization Industry (continued)</vt:lpstr>
      <vt:lpstr>Demographics: Other </vt:lpstr>
      <vt:lpstr>SHRM Survey Findings: Virtual Teams</vt:lpstr>
    </vt:vector>
  </TitlesOfParts>
  <Company>shrm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Teams</dc:title>
  <dc:creator>jvictor</dc:creator>
  <cp:keywords>Technology; Technology Strategies</cp:keywords>
  <cp:lastModifiedBy>Christina Lee</cp:lastModifiedBy>
  <cp:revision>1488</cp:revision>
  <dcterms:created xsi:type="dcterms:W3CDTF">2010-01-08T15:23:03Z</dcterms:created>
  <dcterms:modified xsi:type="dcterms:W3CDTF">2012-07-12T18:06:47Z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0x0101004677C9C2C940B3458A5046D03F018E3D</vt:lpwstr>
  </property>
  <property fmtid="{D5CDD505-2E9C-101B-9397-08002B2CF9AE}" pid="3" name="_dlc_DocIdItemGuid">
    <vt:lpwstr>7daaab88-8702-4699-90b2-fdd9624830dc</vt:lpwstr>
  </property>
  <property fmtid="{D5CDD505-2E9C-101B-9397-08002B2CF9AE}" pid="4" name="TaxKeyword">
    <vt:lpwstr>127;#Technology|f9923e88-f17d-4d38-b46c-a144951689f9;#169;#Technology Strategies|86fa0d38-70c4-4c6d-8dde-7e4da58ded52</vt:lpwstr>
  </property>
</Properties>
</file>