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F873B-E4AD-430B-8083-346121BFBBC1}"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190481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F873B-E4AD-430B-8083-346121BFBBC1}"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267690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F873B-E4AD-430B-8083-346121BFBBC1}"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267565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F873B-E4AD-430B-8083-346121BFBBC1}"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338743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F873B-E4AD-430B-8083-346121BFBBC1}"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18648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F873B-E4AD-430B-8083-346121BFBBC1}" type="datetimeFigureOut">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271146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AF873B-E4AD-430B-8083-346121BFBBC1}" type="datetimeFigureOut">
              <a:rPr lang="en-US" smtClean="0"/>
              <a:t>10/9/2016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222015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F873B-E4AD-430B-8083-346121BFBBC1}" type="datetimeFigureOut">
              <a:rPr lang="en-US" smtClean="0"/>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238887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F873B-E4AD-430B-8083-346121BFBBC1}" type="datetimeFigureOut">
              <a:rPr lang="en-US" smtClean="0"/>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232631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F873B-E4AD-430B-8083-346121BFBBC1}" type="datetimeFigureOut">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188967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F873B-E4AD-430B-8083-346121BFBBC1}" type="datetimeFigureOut">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53B78-A59E-44B0-A562-CB84F64A009B}" type="slidenum">
              <a:rPr lang="en-US" smtClean="0"/>
              <a:t>‹#›</a:t>
            </a:fld>
            <a:endParaRPr lang="en-US"/>
          </a:p>
        </p:txBody>
      </p:sp>
    </p:spTree>
    <p:extLst>
      <p:ext uri="{BB962C8B-B14F-4D97-AF65-F5344CB8AC3E}">
        <p14:creationId xmlns:p14="http://schemas.microsoft.com/office/powerpoint/2010/main" val="105697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F873B-E4AD-430B-8083-346121BFBBC1}" type="datetimeFigureOut">
              <a:rPr lang="en-US" smtClean="0"/>
              <a:t>10/9/2016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53B78-A59E-44B0-A562-CB84F64A009B}" type="slidenum">
              <a:rPr lang="en-US" smtClean="0"/>
              <a:t>‹#›</a:t>
            </a:fld>
            <a:endParaRPr lang="en-US"/>
          </a:p>
        </p:txBody>
      </p:sp>
    </p:spTree>
    <p:extLst>
      <p:ext uri="{BB962C8B-B14F-4D97-AF65-F5344CB8AC3E}">
        <p14:creationId xmlns:p14="http://schemas.microsoft.com/office/powerpoint/2010/main" val="377971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Games for virtual team building</a:t>
            </a:r>
          </a:p>
        </p:txBody>
      </p:sp>
      <p:sp>
        <p:nvSpPr>
          <p:cNvPr id="3" name="Subtitle 2"/>
          <p:cNvSpPr>
            <a:spLocks noGrp="1"/>
          </p:cNvSpPr>
          <p:nvPr>
            <p:ph type="subTitle" idx="1"/>
          </p:nvPr>
        </p:nvSpPr>
        <p:spPr/>
        <p:txBody>
          <a:bodyPr/>
          <a:lstStyle/>
          <a:p>
            <a:r>
              <a:rPr lang="en-US" dirty="0" smtClean="0"/>
              <a:t>Jason B. Ellis, Wendy A. Kellogg (IBM Watson Research)</a:t>
            </a:r>
          </a:p>
          <a:p>
            <a:r>
              <a:rPr lang="en-US" dirty="0" smtClean="0"/>
              <a:t>Kurt Luther (Georgia Institute of Technology)</a:t>
            </a:r>
          </a:p>
          <a:p>
            <a:r>
              <a:rPr lang="en-US" dirty="0" smtClean="0"/>
              <a:t>Katherine </a:t>
            </a:r>
            <a:r>
              <a:rPr lang="en-US" dirty="0" err="1" smtClean="0"/>
              <a:t>Bessiere</a:t>
            </a:r>
            <a:r>
              <a:rPr lang="en-US" dirty="0" smtClean="0"/>
              <a:t> (Carnegie Mellon University)</a:t>
            </a:r>
            <a:endParaRPr lang="en-US" dirty="0"/>
          </a:p>
        </p:txBody>
      </p:sp>
    </p:spTree>
    <p:extLst>
      <p:ext uri="{BB962C8B-B14F-4D97-AF65-F5344CB8AC3E}">
        <p14:creationId xmlns:p14="http://schemas.microsoft.com/office/powerpoint/2010/main" val="176490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1 : Crossing the Ravine</a:t>
            </a:r>
            <a:endParaRPr lang="en-US" dirty="0"/>
          </a:p>
        </p:txBody>
      </p:sp>
      <p:sp>
        <p:nvSpPr>
          <p:cNvPr id="3" name="Content Placeholder 2"/>
          <p:cNvSpPr>
            <a:spLocks noGrp="1"/>
          </p:cNvSpPr>
          <p:nvPr>
            <p:ph idx="1"/>
          </p:nvPr>
        </p:nvSpPr>
        <p:spPr/>
        <p:txBody>
          <a:bodyPr>
            <a:normAutofit/>
          </a:bodyPr>
          <a:lstStyle/>
          <a:p>
            <a:r>
              <a:rPr lang="en-US" sz="2400" dirty="0" smtClean="0"/>
              <a:t>Game Description: </a:t>
            </a:r>
          </a:p>
          <a:p>
            <a:pPr lvl="1"/>
            <a:r>
              <a:rPr lang="en-US" sz="2000" dirty="0" smtClean="0"/>
              <a:t>Team of Five tries to cross a ravine by building bridge. Each member has an object that when connected together forms a bridge to cross the ravine.</a:t>
            </a:r>
          </a:p>
          <a:p>
            <a:r>
              <a:rPr lang="en-US" sz="2400" dirty="0"/>
              <a:t>Game Control:</a:t>
            </a:r>
          </a:p>
          <a:p>
            <a:pPr lvl="1"/>
            <a:r>
              <a:rPr lang="en-US" sz="2000" dirty="0"/>
              <a:t>Each member sits on Chair</a:t>
            </a:r>
          </a:p>
          <a:p>
            <a:pPr lvl="1"/>
            <a:r>
              <a:rPr lang="en-US" sz="2000" dirty="0"/>
              <a:t>Control object movement using </a:t>
            </a:r>
            <a:r>
              <a:rPr lang="en-US" sz="2000" dirty="0" smtClean="0"/>
              <a:t>chair</a:t>
            </a:r>
            <a:endParaRPr lang="en-US" dirty="0" smtClean="0"/>
          </a:p>
          <a:p>
            <a:r>
              <a:rPr lang="en-US" sz="2400" dirty="0" smtClean="0"/>
              <a:t>Strategies:</a:t>
            </a:r>
          </a:p>
          <a:p>
            <a:pPr lvl="1"/>
            <a:r>
              <a:rPr lang="en-US" sz="2000" dirty="0" smtClean="0"/>
              <a:t>Each member should communicate to solve</a:t>
            </a:r>
          </a:p>
          <a:p>
            <a:pPr marL="457200" lvl="1" indent="0">
              <a:buNone/>
            </a:pPr>
            <a:r>
              <a:rPr lang="en-US" sz="2000" dirty="0" smtClean="0"/>
              <a:t>puzzle</a:t>
            </a:r>
          </a:p>
          <a:p>
            <a:r>
              <a:rPr lang="en-US" sz="2400" dirty="0" smtClean="0"/>
              <a:t>Scoring Criteria:</a:t>
            </a:r>
            <a:endParaRPr lang="en-US" sz="2400" dirty="0"/>
          </a:p>
          <a:p>
            <a:pPr lvl="1"/>
            <a:r>
              <a:rPr lang="en-US" sz="2000" dirty="0" smtClean="0"/>
              <a:t>Scoring is based on speed with which team solves puzzle</a:t>
            </a:r>
            <a:endParaRPr lang="en-US" sz="2000" dirty="0"/>
          </a:p>
          <a:p>
            <a:pPr marL="457200" lvl="1" indent="0">
              <a:buNone/>
            </a:pPr>
            <a:endParaRPr lang="en-US" sz="2000" dirty="0" smtClean="0"/>
          </a:p>
        </p:txBody>
      </p:sp>
      <p:pic>
        <p:nvPicPr>
          <p:cNvPr id="4" name="Picture 3"/>
          <p:cNvPicPr>
            <a:picLocks noChangeAspect="1"/>
          </p:cNvPicPr>
          <p:nvPr/>
        </p:nvPicPr>
        <p:blipFill>
          <a:blip r:embed="rId2"/>
          <a:stretch>
            <a:fillRect/>
          </a:stretch>
        </p:blipFill>
        <p:spPr>
          <a:xfrm>
            <a:off x="7272670" y="2741500"/>
            <a:ext cx="4486940" cy="2872492"/>
          </a:xfrm>
          <a:prstGeom prst="rect">
            <a:avLst/>
          </a:prstGeom>
        </p:spPr>
      </p:pic>
    </p:spTree>
    <p:extLst>
      <p:ext uri="{BB962C8B-B14F-4D97-AF65-F5344CB8AC3E}">
        <p14:creationId xmlns:p14="http://schemas.microsoft.com/office/powerpoint/2010/main" val="200635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2: Tower of Babble</a:t>
            </a:r>
            <a:endParaRPr lang="en-US" dirty="0"/>
          </a:p>
        </p:txBody>
      </p:sp>
      <p:sp>
        <p:nvSpPr>
          <p:cNvPr id="3" name="Content Placeholder 2"/>
          <p:cNvSpPr>
            <a:spLocks noGrp="1"/>
          </p:cNvSpPr>
          <p:nvPr>
            <p:ph idx="1"/>
          </p:nvPr>
        </p:nvSpPr>
        <p:spPr/>
        <p:txBody>
          <a:bodyPr>
            <a:normAutofit/>
          </a:bodyPr>
          <a:lstStyle/>
          <a:p>
            <a:pPr algn="just"/>
            <a:r>
              <a:rPr lang="en-US" sz="2400" dirty="0"/>
              <a:t>Game Description: </a:t>
            </a:r>
            <a:endParaRPr lang="en-US" sz="2400" dirty="0" smtClean="0"/>
          </a:p>
          <a:p>
            <a:pPr lvl="1" algn="just"/>
            <a:r>
              <a:rPr lang="en-US" sz="2000" dirty="0" smtClean="0"/>
              <a:t>It is </a:t>
            </a:r>
            <a:r>
              <a:rPr lang="en-US" sz="2000" dirty="0"/>
              <a:t>a stacking game. The </a:t>
            </a:r>
            <a:r>
              <a:rPr lang="en-US" sz="2000" dirty="0" smtClean="0"/>
              <a:t>objective </a:t>
            </a:r>
            <a:r>
              <a:rPr lang="en-US" sz="2000" dirty="0"/>
              <a:t>is </a:t>
            </a:r>
            <a:r>
              <a:rPr lang="en-US" sz="2000" dirty="0" smtClean="0"/>
              <a:t>to balance </a:t>
            </a:r>
            <a:r>
              <a:rPr lang="en-US" sz="2000" dirty="0"/>
              <a:t>as many differently shaped blocks on top of </a:t>
            </a:r>
            <a:r>
              <a:rPr lang="en-US" sz="2000" dirty="0" smtClean="0"/>
              <a:t>one another </a:t>
            </a:r>
            <a:r>
              <a:rPr lang="en-US" sz="2000" dirty="0"/>
              <a:t>until the stack of blocks (the tower) falls over</a:t>
            </a:r>
            <a:r>
              <a:rPr lang="en-US" sz="2000" dirty="0" smtClean="0"/>
              <a:t>.</a:t>
            </a:r>
            <a:endParaRPr lang="en-US" sz="2800" dirty="0"/>
          </a:p>
          <a:p>
            <a:r>
              <a:rPr lang="en-US" sz="2400" dirty="0"/>
              <a:t>Game Control:</a:t>
            </a:r>
          </a:p>
          <a:p>
            <a:pPr lvl="1"/>
            <a:r>
              <a:rPr lang="en-US" sz="2000" dirty="0"/>
              <a:t>Each member </a:t>
            </a:r>
            <a:r>
              <a:rPr lang="en-US" sz="2000" dirty="0" smtClean="0"/>
              <a:t>stack block in turn</a:t>
            </a:r>
            <a:endParaRPr lang="en-US" sz="2000" dirty="0"/>
          </a:p>
          <a:p>
            <a:pPr lvl="1"/>
            <a:r>
              <a:rPr lang="en-US" sz="2000" dirty="0" smtClean="0"/>
              <a:t>Move block and place on the tower</a:t>
            </a:r>
            <a:endParaRPr lang="en-US" dirty="0"/>
          </a:p>
          <a:p>
            <a:r>
              <a:rPr lang="en-US" sz="2400" dirty="0"/>
              <a:t>Strategies:</a:t>
            </a:r>
          </a:p>
          <a:p>
            <a:pPr lvl="1"/>
            <a:r>
              <a:rPr lang="en-US" sz="2000" dirty="0" smtClean="0"/>
              <a:t>Stack ones block safely</a:t>
            </a:r>
          </a:p>
          <a:p>
            <a:pPr lvl="1"/>
            <a:r>
              <a:rPr lang="en-US" sz="2000" dirty="0" smtClean="0"/>
              <a:t>Go around tower and help others</a:t>
            </a:r>
            <a:endParaRPr lang="en-US" sz="2000" dirty="0"/>
          </a:p>
          <a:p>
            <a:r>
              <a:rPr lang="en-US" sz="2400" dirty="0"/>
              <a:t>Scoring Criteria:</a:t>
            </a:r>
          </a:p>
          <a:p>
            <a:pPr lvl="1"/>
            <a:r>
              <a:rPr lang="en-US" sz="2000" dirty="0"/>
              <a:t>Scoring is based on </a:t>
            </a:r>
            <a:r>
              <a:rPr lang="en-US" sz="2000" dirty="0" smtClean="0"/>
              <a:t>height and number of blocks placed before tower falls.</a:t>
            </a:r>
            <a:endParaRPr lang="en-US" sz="2000" dirty="0"/>
          </a:p>
          <a:p>
            <a:pPr marL="457200" lvl="1" indent="0">
              <a:buNone/>
            </a:pPr>
            <a:endParaRPr lang="en-US" sz="2000" dirty="0"/>
          </a:p>
          <a:p>
            <a:endParaRPr lang="en-US" dirty="0"/>
          </a:p>
        </p:txBody>
      </p:sp>
      <p:pic>
        <p:nvPicPr>
          <p:cNvPr id="5" name="Picture 4"/>
          <p:cNvPicPr>
            <a:picLocks noChangeAspect="1"/>
          </p:cNvPicPr>
          <p:nvPr/>
        </p:nvPicPr>
        <p:blipFill>
          <a:blip r:embed="rId2"/>
          <a:stretch>
            <a:fillRect/>
          </a:stretch>
        </p:blipFill>
        <p:spPr>
          <a:xfrm>
            <a:off x="6306002" y="2846163"/>
            <a:ext cx="5164756" cy="2693033"/>
          </a:xfrm>
          <a:prstGeom prst="rect">
            <a:avLst/>
          </a:prstGeom>
        </p:spPr>
      </p:pic>
    </p:spTree>
    <p:extLst>
      <p:ext uri="{BB962C8B-B14F-4D97-AF65-F5344CB8AC3E}">
        <p14:creationId xmlns:p14="http://schemas.microsoft.com/office/powerpoint/2010/main" val="419925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3: Castle Builder</a:t>
            </a:r>
            <a:endParaRPr lang="en-US" dirty="0"/>
          </a:p>
        </p:txBody>
      </p:sp>
      <p:sp>
        <p:nvSpPr>
          <p:cNvPr id="3" name="Content Placeholder 2"/>
          <p:cNvSpPr>
            <a:spLocks noGrp="1"/>
          </p:cNvSpPr>
          <p:nvPr>
            <p:ph idx="1"/>
          </p:nvPr>
        </p:nvSpPr>
        <p:spPr/>
        <p:txBody>
          <a:bodyPr>
            <a:normAutofit/>
          </a:bodyPr>
          <a:lstStyle/>
          <a:p>
            <a:r>
              <a:rPr lang="en-US" sz="2400" dirty="0"/>
              <a:t>Game Description: </a:t>
            </a:r>
            <a:r>
              <a:rPr lang="en-US" sz="2000" dirty="0"/>
              <a:t>The objective of Castle Builder is to design and build a </a:t>
            </a:r>
            <a:r>
              <a:rPr lang="en-US" sz="2000" dirty="0" smtClean="0"/>
              <a:t>castle out </a:t>
            </a:r>
            <a:r>
              <a:rPr lang="en-US" sz="2000" dirty="0"/>
              <a:t>of the pieces provided. Each castle is designed </a:t>
            </a:r>
            <a:r>
              <a:rPr lang="en-US" sz="2000" dirty="0" smtClean="0"/>
              <a:t>Designers and </a:t>
            </a:r>
            <a:r>
              <a:rPr lang="en-US" sz="2000" dirty="0"/>
              <a:t>built </a:t>
            </a:r>
            <a:r>
              <a:rPr lang="en-US" sz="2000" dirty="0" smtClean="0"/>
              <a:t>by Builders. </a:t>
            </a:r>
            <a:r>
              <a:rPr lang="en-US" sz="2000" dirty="0"/>
              <a:t>Builders are not allowed to </a:t>
            </a:r>
            <a:r>
              <a:rPr lang="en-US" sz="2000" dirty="0" smtClean="0"/>
              <a:t>directly</a:t>
            </a:r>
            <a:r>
              <a:rPr lang="en-US" sz="2000" dirty="0"/>
              <a:t> </a:t>
            </a:r>
            <a:r>
              <a:rPr lang="en-US" sz="2000" dirty="0" smtClean="0"/>
              <a:t>view </a:t>
            </a:r>
            <a:r>
              <a:rPr lang="en-US" sz="2000" dirty="0"/>
              <a:t>the design and must rely on information communicated </a:t>
            </a:r>
            <a:r>
              <a:rPr lang="en-US" sz="2000" dirty="0" smtClean="0"/>
              <a:t>by the </a:t>
            </a:r>
            <a:r>
              <a:rPr lang="en-US" sz="2000" dirty="0"/>
              <a:t>Designers, and Designers are not allowed to manipulate </a:t>
            </a:r>
            <a:r>
              <a:rPr lang="en-US" sz="2000" dirty="0" smtClean="0"/>
              <a:t>the castle </a:t>
            </a:r>
            <a:r>
              <a:rPr lang="en-US" sz="2000" dirty="0"/>
              <a:t>pieces during this game</a:t>
            </a:r>
            <a:r>
              <a:rPr lang="en-US" sz="2000" dirty="0" smtClean="0"/>
              <a:t>.</a:t>
            </a:r>
          </a:p>
          <a:p>
            <a:r>
              <a:rPr lang="en-US" sz="2400" dirty="0" smtClean="0"/>
              <a:t>Scoring Criteria: </a:t>
            </a:r>
            <a:r>
              <a:rPr lang="en-US" sz="2000" dirty="0" smtClean="0"/>
              <a:t>score for originality</a:t>
            </a:r>
            <a:r>
              <a:rPr lang="en-US" sz="2000" dirty="0"/>
              <a:t>, correctness (to the design), and difficulty</a:t>
            </a:r>
          </a:p>
          <a:p>
            <a:endParaRPr lang="en-US" dirty="0"/>
          </a:p>
        </p:txBody>
      </p:sp>
      <p:pic>
        <p:nvPicPr>
          <p:cNvPr id="4" name="Picture 3"/>
          <p:cNvPicPr>
            <a:picLocks noChangeAspect="1"/>
          </p:cNvPicPr>
          <p:nvPr/>
        </p:nvPicPr>
        <p:blipFill>
          <a:blip r:embed="rId2"/>
          <a:stretch>
            <a:fillRect/>
          </a:stretch>
        </p:blipFill>
        <p:spPr>
          <a:xfrm>
            <a:off x="919207" y="3621312"/>
            <a:ext cx="4833007" cy="2018333"/>
          </a:xfrm>
          <a:prstGeom prst="rect">
            <a:avLst/>
          </a:prstGeom>
        </p:spPr>
      </p:pic>
      <p:pic>
        <p:nvPicPr>
          <p:cNvPr id="5" name="Picture 4"/>
          <p:cNvPicPr>
            <a:picLocks noChangeAspect="1"/>
          </p:cNvPicPr>
          <p:nvPr/>
        </p:nvPicPr>
        <p:blipFill>
          <a:blip r:embed="rId3"/>
          <a:stretch>
            <a:fillRect/>
          </a:stretch>
        </p:blipFill>
        <p:spPr>
          <a:xfrm>
            <a:off x="6601800" y="3582534"/>
            <a:ext cx="4541121" cy="2660780"/>
          </a:xfrm>
          <a:prstGeom prst="rect">
            <a:avLst/>
          </a:prstGeom>
        </p:spPr>
      </p:pic>
      <p:sp>
        <p:nvSpPr>
          <p:cNvPr id="6" name="TextBox 5"/>
          <p:cNvSpPr txBox="1"/>
          <p:nvPr/>
        </p:nvSpPr>
        <p:spPr>
          <a:xfrm>
            <a:off x="2339163" y="5723638"/>
            <a:ext cx="1782091" cy="369332"/>
          </a:xfrm>
          <a:prstGeom prst="rect">
            <a:avLst/>
          </a:prstGeom>
          <a:noFill/>
        </p:spPr>
        <p:txBody>
          <a:bodyPr wrap="none" rtlCol="0">
            <a:spAutoFit/>
          </a:bodyPr>
          <a:lstStyle/>
          <a:p>
            <a:r>
              <a:rPr lang="en-US" dirty="0" smtClean="0"/>
              <a:t>Designers Design</a:t>
            </a:r>
            <a:endParaRPr lang="en-US" dirty="0"/>
          </a:p>
        </p:txBody>
      </p:sp>
      <p:sp>
        <p:nvSpPr>
          <p:cNvPr id="7" name="TextBox 6"/>
          <p:cNvSpPr txBox="1"/>
          <p:nvPr/>
        </p:nvSpPr>
        <p:spPr>
          <a:xfrm>
            <a:off x="7814930" y="6287274"/>
            <a:ext cx="2371034" cy="369332"/>
          </a:xfrm>
          <a:prstGeom prst="rect">
            <a:avLst/>
          </a:prstGeom>
          <a:noFill/>
        </p:spPr>
        <p:txBody>
          <a:bodyPr wrap="none" rtlCol="0">
            <a:spAutoFit/>
          </a:bodyPr>
          <a:lstStyle/>
          <a:p>
            <a:r>
              <a:rPr lang="en-US" dirty="0" smtClean="0"/>
              <a:t>Builders Building Castle</a:t>
            </a:r>
            <a:endParaRPr lang="en-US" dirty="0"/>
          </a:p>
        </p:txBody>
      </p:sp>
    </p:spTree>
    <p:extLst>
      <p:ext uri="{BB962C8B-B14F-4D97-AF65-F5344CB8AC3E}">
        <p14:creationId xmlns:p14="http://schemas.microsoft.com/office/powerpoint/2010/main" val="83461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465" y="209475"/>
            <a:ext cx="10515600" cy="5266291"/>
          </a:xfrm>
        </p:spPr>
        <p:txBody>
          <a:bodyPr>
            <a:noAutofit/>
          </a:bodyPr>
          <a:lstStyle/>
          <a:p>
            <a:endParaRPr lang="en-US" sz="2000" dirty="0" smtClean="0"/>
          </a:p>
          <a:p>
            <a:r>
              <a:rPr lang="en-US" sz="2400" dirty="0" smtClean="0"/>
              <a:t>Game Process</a:t>
            </a:r>
            <a:r>
              <a:rPr lang="en-US" sz="2000" dirty="0" smtClean="0"/>
              <a:t>:</a:t>
            </a:r>
          </a:p>
          <a:p>
            <a:pPr lvl="1"/>
            <a:r>
              <a:rPr lang="en-US" sz="2000" dirty="0"/>
              <a:t>The first phase of the game is design. Designers move to the design platform and develop a blueprint. At the same time, Builders are encouraged to take stock of the pieces they have available to them. </a:t>
            </a:r>
          </a:p>
          <a:p>
            <a:pPr lvl="1"/>
            <a:r>
              <a:rPr lang="en-US" sz="2000" dirty="0"/>
              <a:t>Once the designers have finished, they teleport back to the building platform and use a “heads up” display of the castle design to tell the builders where to place the pieces. </a:t>
            </a:r>
            <a:endParaRPr lang="en-US" sz="2000" dirty="0" smtClean="0"/>
          </a:p>
          <a:p>
            <a:r>
              <a:rPr lang="en-US" sz="2400" dirty="0" smtClean="0"/>
              <a:t>Strategies</a:t>
            </a:r>
            <a:r>
              <a:rPr lang="en-US" sz="2000" dirty="0" smtClean="0"/>
              <a:t>:</a:t>
            </a:r>
          </a:p>
          <a:p>
            <a:pPr lvl="1"/>
            <a:r>
              <a:rPr lang="en-US" sz="2000" dirty="0" smtClean="0"/>
              <a:t>The </a:t>
            </a:r>
            <a:r>
              <a:rPr lang="en-US" sz="2000" dirty="0"/>
              <a:t>Builders rely on communication from </a:t>
            </a:r>
            <a:r>
              <a:rPr lang="en-US" sz="2000" dirty="0" smtClean="0"/>
              <a:t>the Designers </a:t>
            </a:r>
            <a:r>
              <a:rPr lang="en-US" sz="2000" dirty="0"/>
              <a:t>to build the castle</a:t>
            </a:r>
            <a:r>
              <a:rPr lang="en-US" sz="2000" dirty="0" smtClean="0"/>
              <a:t>. </a:t>
            </a:r>
          </a:p>
          <a:p>
            <a:r>
              <a:rPr lang="en-US" sz="2400" dirty="0" smtClean="0"/>
              <a:t>The </a:t>
            </a:r>
            <a:r>
              <a:rPr lang="en-US" sz="2400" dirty="0"/>
              <a:t>castle is finished when the castle matches </a:t>
            </a:r>
            <a:r>
              <a:rPr lang="en-US" sz="2400" dirty="0" smtClean="0"/>
              <a:t>the design</a:t>
            </a:r>
            <a:r>
              <a:rPr lang="en-US" sz="2400" dirty="0"/>
              <a:t>, and team members then take on the opposite role </a:t>
            </a:r>
            <a:r>
              <a:rPr lang="en-US" sz="2400" dirty="0" smtClean="0"/>
              <a:t>and play </a:t>
            </a:r>
            <a:r>
              <a:rPr lang="en-US" sz="2400" dirty="0"/>
              <a:t>again</a:t>
            </a:r>
            <a:r>
              <a:rPr lang="en-US" sz="2400" dirty="0" smtClean="0"/>
              <a:t>.</a:t>
            </a:r>
          </a:p>
          <a:p>
            <a:r>
              <a:rPr lang="en-US" sz="2400" dirty="0"/>
              <a:t> A possible twist in the game allows the design of the castle to require more pieces than are available to the builders, which will necessitate a renegotiation of the design.</a:t>
            </a:r>
          </a:p>
        </p:txBody>
      </p:sp>
    </p:spTree>
    <p:extLst>
      <p:ext uri="{BB962C8B-B14F-4D97-AF65-F5344CB8AC3E}">
        <p14:creationId xmlns:p14="http://schemas.microsoft.com/office/powerpoint/2010/main" val="129051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 in Games</a:t>
            </a:r>
            <a:endParaRPr lang="en-US" dirty="0"/>
          </a:p>
        </p:txBody>
      </p:sp>
      <p:sp>
        <p:nvSpPr>
          <p:cNvPr id="3" name="Content Placeholder 2"/>
          <p:cNvSpPr>
            <a:spLocks noGrp="1"/>
          </p:cNvSpPr>
          <p:nvPr>
            <p:ph idx="1"/>
          </p:nvPr>
        </p:nvSpPr>
        <p:spPr/>
        <p:txBody>
          <a:bodyPr>
            <a:normAutofit/>
          </a:bodyPr>
          <a:lstStyle/>
          <a:p>
            <a:pPr algn="just"/>
            <a:r>
              <a:rPr lang="en-US" sz="2400" dirty="0" smtClean="0"/>
              <a:t>Design Decision in games depends not </a:t>
            </a:r>
            <a:r>
              <a:rPr lang="en-US" sz="2400" dirty="0"/>
              <a:t>only </a:t>
            </a:r>
            <a:r>
              <a:rPr lang="en-US" sz="2400" dirty="0" smtClean="0"/>
              <a:t>on the </a:t>
            </a:r>
            <a:r>
              <a:rPr lang="en-US" sz="2400" dirty="0"/>
              <a:t>design of the games, but also </a:t>
            </a:r>
            <a:r>
              <a:rPr lang="en-US" sz="2400" dirty="0" smtClean="0"/>
              <a:t>the affordances </a:t>
            </a:r>
            <a:r>
              <a:rPr lang="en-US" sz="2400" dirty="0"/>
              <a:t>and constraints of the world and </a:t>
            </a:r>
            <a:r>
              <a:rPr lang="en-US" sz="2400" dirty="0" smtClean="0"/>
              <a:t>the purpose for which </a:t>
            </a:r>
            <a:r>
              <a:rPr lang="en-US" sz="2400" dirty="0"/>
              <a:t>the games were being built. </a:t>
            </a:r>
            <a:endParaRPr lang="en-US" sz="2400" dirty="0" smtClean="0"/>
          </a:p>
          <a:p>
            <a:r>
              <a:rPr lang="en-US" sz="2400" dirty="0" smtClean="0"/>
              <a:t>Authors Detailed Design Decision on four levels</a:t>
            </a:r>
            <a:endParaRPr lang="en-US" sz="2400" dirty="0"/>
          </a:p>
          <a:p>
            <a:pPr lvl="1"/>
            <a:r>
              <a:rPr lang="en-US" sz="2000" dirty="0"/>
              <a:t>T</a:t>
            </a:r>
            <a:r>
              <a:rPr lang="en-US" sz="2000" dirty="0" smtClean="0"/>
              <a:t>he </a:t>
            </a:r>
            <a:r>
              <a:rPr lang="en-US" sz="2000" dirty="0"/>
              <a:t>world containing the </a:t>
            </a:r>
            <a:r>
              <a:rPr lang="en-US" sz="2000" dirty="0" smtClean="0"/>
              <a:t>games</a:t>
            </a:r>
          </a:p>
          <a:p>
            <a:pPr lvl="1"/>
            <a:r>
              <a:rPr lang="en-US" sz="2000" dirty="0"/>
              <a:t>T</a:t>
            </a:r>
            <a:r>
              <a:rPr lang="en-US" sz="2000" dirty="0" smtClean="0"/>
              <a:t>o </a:t>
            </a:r>
            <a:r>
              <a:rPr lang="en-US" sz="2000" dirty="0"/>
              <a:t>enhance the feeling of groupness</a:t>
            </a:r>
            <a:r>
              <a:rPr lang="en-US" sz="2000" dirty="0" smtClean="0"/>
              <a:t>,</a:t>
            </a:r>
          </a:p>
          <a:p>
            <a:pPr lvl="1"/>
            <a:r>
              <a:rPr lang="en-US" sz="2000" dirty="0"/>
              <a:t>T</a:t>
            </a:r>
            <a:r>
              <a:rPr lang="en-US" sz="2000" dirty="0" smtClean="0"/>
              <a:t>he games themselves</a:t>
            </a:r>
          </a:p>
          <a:p>
            <a:pPr lvl="1"/>
            <a:r>
              <a:rPr lang="en-US" sz="2000" dirty="0" smtClean="0"/>
              <a:t>level </a:t>
            </a:r>
            <a:r>
              <a:rPr lang="en-US" sz="2000" dirty="0"/>
              <a:t>of player interaction with the </a:t>
            </a:r>
            <a:r>
              <a:rPr lang="en-US" sz="2000" dirty="0" smtClean="0"/>
              <a:t>games</a:t>
            </a:r>
            <a:endParaRPr lang="en-US" sz="2000" dirty="0"/>
          </a:p>
        </p:txBody>
      </p:sp>
    </p:spTree>
    <p:extLst>
      <p:ext uri="{BB962C8B-B14F-4D97-AF65-F5344CB8AC3E}">
        <p14:creationId xmlns:p14="http://schemas.microsoft.com/office/powerpoint/2010/main" val="242037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 World, Group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World</a:t>
            </a:r>
          </a:p>
          <a:p>
            <a:pPr lvl="1"/>
            <a:r>
              <a:rPr lang="en-US" dirty="0"/>
              <a:t>Both Technical and Virtual Aspects of the world affect the game.</a:t>
            </a:r>
          </a:p>
          <a:p>
            <a:pPr lvl="1"/>
            <a:r>
              <a:rPr lang="en-US" dirty="0"/>
              <a:t>Every User bring different set of experience with them about virtual design.</a:t>
            </a:r>
          </a:p>
          <a:p>
            <a:pPr lvl="1"/>
            <a:r>
              <a:rPr lang="en-US" dirty="0"/>
              <a:t>A primary concern was to keep things simple for the users of the games in terms of avatars, controls to move objects, physical properties of surrounding</a:t>
            </a:r>
            <a:endParaRPr lang="en-US" dirty="0" smtClean="0"/>
          </a:p>
          <a:p>
            <a:r>
              <a:rPr lang="en-US" dirty="0" smtClean="0"/>
              <a:t>Groupness</a:t>
            </a:r>
          </a:p>
          <a:p>
            <a:pPr lvl="1"/>
            <a:r>
              <a:rPr lang="en-US" dirty="0"/>
              <a:t>G</a:t>
            </a:r>
            <a:r>
              <a:rPr lang="en-US" dirty="0" smtClean="0"/>
              <a:t>ames are designed with the aim to </a:t>
            </a:r>
            <a:r>
              <a:rPr lang="en-US" dirty="0"/>
              <a:t>foster identification with </a:t>
            </a:r>
            <a:r>
              <a:rPr lang="en-US" dirty="0" smtClean="0"/>
              <a:t>the group</a:t>
            </a:r>
            <a:r>
              <a:rPr lang="en-US" dirty="0"/>
              <a:t>, in order to increase trust and </a:t>
            </a:r>
            <a:r>
              <a:rPr lang="en-US" dirty="0" smtClean="0"/>
              <a:t>cohesion.</a:t>
            </a:r>
          </a:p>
          <a:p>
            <a:pPr lvl="1"/>
            <a:r>
              <a:rPr lang="en-US" dirty="0" smtClean="0"/>
              <a:t>To reinforce </a:t>
            </a:r>
            <a:r>
              <a:rPr lang="en-US" dirty="0"/>
              <a:t>commonalities between the </a:t>
            </a:r>
            <a:r>
              <a:rPr lang="en-US" dirty="0" smtClean="0"/>
              <a:t>members authors created some artificial </a:t>
            </a:r>
            <a:r>
              <a:rPr lang="en-US" dirty="0"/>
              <a:t>commonalities and made the presence of other </a:t>
            </a:r>
            <a:r>
              <a:rPr lang="en-US" dirty="0" smtClean="0"/>
              <a:t>teams more </a:t>
            </a:r>
            <a:r>
              <a:rPr lang="en-US" dirty="0"/>
              <a:t>prominent and visible. </a:t>
            </a:r>
            <a:r>
              <a:rPr lang="en-US" dirty="0" smtClean="0"/>
              <a:t>Each team that enters the </a:t>
            </a:r>
            <a:r>
              <a:rPr lang="en-US" dirty="0"/>
              <a:t>world is given a T-shirt that is the same color (every </a:t>
            </a:r>
            <a:r>
              <a:rPr lang="en-US" dirty="0" smtClean="0"/>
              <a:t>team has </a:t>
            </a:r>
            <a:r>
              <a:rPr lang="en-US" dirty="0"/>
              <a:t>a different color). Each team is also given a </a:t>
            </a:r>
            <a:r>
              <a:rPr lang="en-US" dirty="0" smtClean="0"/>
              <a:t>clubhouse (decorated </a:t>
            </a:r>
            <a:r>
              <a:rPr lang="en-US" dirty="0"/>
              <a:t>in the same team </a:t>
            </a:r>
            <a:r>
              <a:rPr lang="en-US" dirty="0" smtClean="0"/>
              <a:t>color)</a:t>
            </a:r>
          </a:p>
        </p:txBody>
      </p:sp>
    </p:spTree>
    <p:extLst>
      <p:ext uri="{BB962C8B-B14F-4D97-AF65-F5344CB8AC3E}">
        <p14:creationId xmlns:p14="http://schemas.microsoft.com/office/powerpoint/2010/main" val="215984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 Games</a:t>
            </a:r>
            <a:endParaRPr lang="en-US" dirty="0"/>
          </a:p>
        </p:txBody>
      </p:sp>
      <p:sp>
        <p:nvSpPr>
          <p:cNvPr id="3" name="Content Placeholder 2"/>
          <p:cNvSpPr>
            <a:spLocks noGrp="1"/>
          </p:cNvSpPr>
          <p:nvPr>
            <p:ph idx="1"/>
          </p:nvPr>
        </p:nvSpPr>
        <p:spPr/>
        <p:txBody>
          <a:bodyPr>
            <a:normAutofit/>
          </a:bodyPr>
          <a:lstStyle/>
          <a:p>
            <a:pPr algn="just"/>
            <a:r>
              <a:rPr lang="en-US" sz="2400" dirty="0" smtClean="0"/>
              <a:t>Authors decided </a:t>
            </a:r>
            <a:r>
              <a:rPr lang="en-US" sz="2400" dirty="0"/>
              <a:t>that </a:t>
            </a:r>
            <a:r>
              <a:rPr lang="en-US" sz="2400" dirty="0" smtClean="0"/>
              <a:t>games </a:t>
            </a:r>
            <a:r>
              <a:rPr lang="en-US" sz="2400" dirty="0"/>
              <a:t>would </a:t>
            </a:r>
            <a:r>
              <a:rPr lang="en-US" sz="2400" dirty="0" smtClean="0"/>
              <a:t>be designed with focus on cooperation </a:t>
            </a:r>
            <a:r>
              <a:rPr lang="en-US" sz="2400" dirty="0"/>
              <a:t>collaboration, </a:t>
            </a:r>
            <a:r>
              <a:rPr lang="en-US" sz="2400" dirty="0" smtClean="0"/>
              <a:t>and on </a:t>
            </a:r>
            <a:r>
              <a:rPr lang="en-US" sz="2400" dirty="0"/>
              <a:t>communication </a:t>
            </a:r>
            <a:r>
              <a:rPr lang="en-US" sz="2400" dirty="0" smtClean="0"/>
              <a:t>for success</a:t>
            </a:r>
            <a:r>
              <a:rPr lang="en-US" sz="2400" dirty="0"/>
              <a:t>, and allow team members to explore different roles</a:t>
            </a:r>
            <a:r>
              <a:rPr lang="en-US" sz="2400" dirty="0" smtClean="0"/>
              <a:t>.</a:t>
            </a:r>
          </a:p>
          <a:p>
            <a:pPr algn="just"/>
            <a:r>
              <a:rPr lang="en-US" sz="2400" dirty="0"/>
              <a:t>G</a:t>
            </a:r>
            <a:r>
              <a:rPr lang="en-US" sz="2400" dirty="0" smtClean="0"/>
              <a:t>ames </a:t>
            </a:r>
            <a:r>
              <a:rPr lang="en-US" sz="2400" dirty="0"/>
              <a:t>can </a:t>
            </a:r>
            <a:r>
              <a:rPr lang="en-US" sz="2400" dirty="0" smtClean="0"/>
              <a:t>play a role allowing </a:t>
            </a:r>
            <a:r>
              <a:rPr lang="en-US" sz="2400" dirty="0"/>
              <a:t>players to </a:t>
            </a:r>
            <a:r>
              <a:rPr lang="en-US" sz="2400" dirty="0" smtClean="0"/>
              <a:t>step out </a:t>
            </a:r>
            <a:r>
              <a:rPr lang="en-US" sz="2400" dirty="0"/>
              <a:t>of their work environment to engage in a fun </a:t>
            </a:r>
            <a:r>
              <a:rPr lang="en-US" sz="2400" dirty="0" smtClean="0"/>
              <a:t>activity that examines work practice </a:t>
            </a:r>
            <a:r>
              <a:rPr lang="en-US" sz="2400" dirty="0"/>
              <a:t>more </a:t>
            </a:r>
            <a:r>
              <a:rPr lang="en-US" sz="2400" dirty="0" smtClean="0"/>
              <a:t>objectively</a:t>
            </a:r>
          </a:p>
          <a:p>
            <a:pPr algn="just"/>
            <a:r>
              <a:rPr lang="en-US" sz="2400" dirty="0" smtClean="0"/>
              <a:t>Authors aimed to </a:t>
            </a:r>
            <a:r>
              <a:rPr lang="en-US" sz="2400" dirty="0"/>
              <a:t>provide a lens through which players </a:t>
            </a:r>
            <a:r>
              <a:rPr lang="en-US" sz="2400" dirty="0" smtClean="0"/>
              <a:t>can reflect </a:t>
            </a:r>
            <a:r>
              <a:rPr lang="en-US" sz="2400" dirty="0"/>
              <a:t>on their current work practice </a:t>
            </a:r>
            <a:r>
              <a:rPr lang="en-US" sz="2400" dirty="0" smtClean="0"/>
              <a:t>particularly </a:t>
            </a:r>
            <a:r>
              <a:rPr lang="en-US" sz="2400" dirty="0"/>
              <a:t>in the </a:t>
            </a:r>
            <a:r>
              <a:rPr lang="en-US" sz="2400" dirty="0" smtClean="0"/>
              <a:t>area of </a:t>
            </a:r>
            <a:r>
              <a:rPr lang="en-US" sz="2400" dirty="0"/>
              <a:t>cooperative work</a:t>
            </a:r>
            <a:r>
              <a:rPr lang="en-US" sz="2400" dirty="0" smtClean="0"/>
              <a:t>.</a:t>
            </a:r>
          </a:p>
          <a:p>
            <a:pPr marL="0" indent="0" algn="just">
              <a:buNone/>
            </a:pPr>
            <a:endParaRPr lang="en-US" sz="2400" dirty="0"/>
          </a:p>
          <a:p>
            <a:pPr algn="just"/>
            <a:endParaRPr lang="en-US" sz="2400" dirty="0"/>
          </a:p>
        </p:txBody>
      </p:sp>
    </p:spTree>
    <p:extLst>
      <p:ext uri="{BB962C8B-B14F-4D97-AF65-F5344CB8AC3E}">
        <p14:creationId xmlns:p14="http://schemas.microsoft.com/office/powerpoint/2010/main" val="83975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60" y="335152"/>
            <a:ext cx="10515600" cy="6083935"/>
          </a:xfrm>
        </p:spPr>
        <p:txBody>
          <a:bodyPr>
            <a:normAutofit/>
          </a:bodyPr>
          <a:lstStyle/>
          <a:p>
            <a:r>
              <a:rPr lang="en-US" sz="2400" dirty="0" smtClean="0"/>
              <a:t>Cooperation: </a:t>
            </a:r>
            <a:r>
              <a:rPr lang="en-US" sz="2000" dirty="0"/>
              <a:t>Cooperation is essential to the success of a group endeavor </a:t>
            </a:r>
            <a:r>
              <a:rPr lang="en-US" sz="2000" dirty="0" smtClean="0"/>
              <a:t>in which </a:t>
            </a:r>
            <a:r>
              <a:rPr lang="en-US" sz="2000" dirty="0"/>
              <a:t>the members are dependent upon each other for </a:t>
            </a:r>
            <a:r>
              <a:rPr lang="en-US" sz="2000" dirty="0" smtClean="0"/>
              <a:t>success. A </a:t>
            </a:r>
            <a:r>
              <a:rPr lang="en-US" sz="2000" dirty="0"/>
              <a:t>team that cooperates with each other as they work towards </a:t>
            </a:r>
            <a:r>
              <a:rPr lang="en-US" sz="2000" dirty="0" smtClean="0"/>
              <a:t>a common </a:t>
            </a:r>
            <a:r>
              <a:rPr lang="en-US" sz="2000" dirty="0"/>
              <a:t>goal will perform better than one that does </a:t>
            </a:r>
            <a:r>
              <a:rPr lang="en-US" sz="2000" dirty="0" smtClean="0"/>
              <a:t>not</a:t>
            </a:r>
          </a:p>
          <a:p>
            <a:pPr lvl="1"/>
            <a:r>
              <a:rPr lang="en-US" sz="2000" dirty="0" smtClean="0"/>
              <a:t>Tower of Babble: Players began </a:t>
            </a:r>
            <a:r>
              <a:rPr lang="en-US" sz="2000" dirty="0"/>
              <a:t>offering feedback to other teammates and </a:t>
            </a:r>
            <a:r>
              <a:rPr lang="en-US" sz="2000" dirty="0" smtClean="0"/>
              <a:t>heeding suggestions </a:t>
            </a:r>
            <a:r>
              <a:rPr lang="en-US" sz="2000" dirty="0"/>
              <a:t>provided to them during their own </a:t>
            </a:r>
            <a:r>
              <a:rPr lang="en-US" sz="2000" dirty="0" smtClean="0"/>
              <a:t>turns.</a:t>
            </a:r>
            <a:endParaRPr lang="en-US" sz="7200" dirty="0"/>
          </a:p>
          <a:p>
            <a:pPr lvl="1"/>
            <a:r>
              <a:rPr lang="en-US" sz="2000" dirty="0" smtClean="0"/>
              <a:t>Crossing the ravine: </a:t>
            </a:r>
            <a:r>
              <a:rPr lang="en-US" sz="2000" dirty="0"/>
              <a:t>P</a:t>
            </a:r>
            <a:r>
              <a:rPr lang="en-US" sz="2000" dirty="0" smtClean="0"/>
              <a:t>layers </a:t>
            </a:r>
            <a:r>
              <a:rPr lang="en-US" sz="2000" dirty="0"/>
              <a:t>are asked </a:t>
            </a:r>
            <a:r>
              <a:rPr lang="en-US" sz="2000" dirty="0" smtClean="0"/>
              <a:t>to cooperatively </a:t>
            </a:r>
            <a:r>
              <a:rPr lang="en-US" sz="2000" dirty="0"/>
              <a:t>solve a puzzle</a:t>
            </a:r>
            <a:r>
              <a:rPr lang="en-US" sz="2000" dirty="0" smtClean="0"/>
              <a:t>.</a:t>
            </a:r>
          </a:p>
          <a:p>
            <a:pPr lvl="1"/>
            <a:r>
              <a:rPr lang="en-US" sz="2000" dirty="0" smtClean="0"/>
              <a:t>Castle Builder: </a:t>
            </a:r>
            <a:r>
              <a:rPr lang="en-US" sz="2000" dirty="0"/>
              <a:t>Castle Builder requires cooperation between roles as well </a:t>
            </a:r>
            <a:r>
              <a:rPr lang="en-US" sz="2000" dirty="0" smtClean="0"/>
              <a:t>as individual </a:t>
            </a:r>
            <a:r>
              <a:rPr lang="en-US" sz="2000" dirty="0"/>
              <a:t>team </a:t>
            </a:r>
            <a:r>
              <a:rPr lang="en-US" sz="2000" dirty="0" smtClean="0"/>
              <a:t>members. Designers must cooperate with builders by explaining them about the Design a they build.</a:t>
            </a:r>
          </a:p>
          <a:p>
            <a:pPr lvl="1"/>
            <a:endParaRPr lang="en-US" sz="2000" dirty="0" smtClean="0"/>
          </a:p>
          <a:p>
            <a:r>
              <a:rPr lang="en-US" sz="2400" dirty="0" smtClean="0"/>
              <a:t>Communication: </a:t>
            </a:r>
            <a:r>
              <a:rPr lang="en-US" sz="2000" dirty="0"/>
              <a:t>In order to achieve cooperation, and thus the best </a:t>
            </a:r>
            <a:r>
              <a:rPr lang="en-US" sz="2000" dirty="0" smtClean="0"/>
              <a:t>team outcomes</a:t>
            </a:r>
            <a:r>
              <a:rPr lang="en-US" sz="2000" dirty="0"/>
              <a:t>, teams need to develop good </a:t>
            </a:r>
            <a:r>
              <a:rPr lang="en-US" sz="2000" dirty="0" smtClean="0"/>
              <a:t>communication strategies</a:t>
            </a:r>
            <a:r>
              <a:rPr lang="en-US" sz="2000" dirty="0"/>
              <a:t>.</a:t>
            </a:r>
          </a:p>
          <a:p>
            <a:pPr lvl="1"/>
            <a:r>
              <a:rPr lang="en-US" sz="2000" dirty="0"/>
              <a:t>Tower of Babble: </a:t>
            </a:r>
            <a:r>
              <a:rPr lang="en-US" sz="2000" dirty="0" smtClean="0"/>
              <a:t>Players communicated and helped other team members by going around tower giving constructive suggestion to place the block.</a:t>
            </a:r>
            <a:endParaRPr lang="en-US" sz="7200" dirty="0"/>
          </a:p>
          <a:p>
            <a:pPr lvl="1"/>
            <a:r>
              <a:rPr lang="en-US" sz="2000" dirty="0"/>
              <a:t>Crossing the ravine: P</a:t>
            </a:r>
            <a:r>
              <a:rPr lang="en-US" sz="2000" dirty="0" smtClean="0"/>
              <a:t>layers </a:t>
            </a:r>
            <a:r>
              <a:rPr lang="en-US" sz="2000" dirty="0"/>
              <a:t>communicate to determine the </a:t>
            </a:r>
            <a:r>
              <a:rPr lang="en-US" sz="2000" dirty="0" smtClean="0"/>
              <a:t>correct solution to the </a:t>
            </a:r>
            <a:r>
              <a:rPr lang="en-US" sz="2000" dirty="0"/>
              <a:t>puzzle, developing a plan of </a:t>
            </a:r>
            <a:r>
              <a:rPr lang="en-US" sz="2000" dirty="0" smtClean="0"/>
              <a:t>action</a:t>
            </a:r>
            <a:r>
              <a:rPr lang="en-US" sz="2000" dirty="0"/>
              <a:t> </a:t>
            </a:r>
            <a:r>
              <a:rPr lang="en-US" sz="2000" dirty="0" smtClean="0"/>
              <a:t>and then </a:t>
            </a:r>
            <a:r>
              <a:rPr lang="en-US" sz="2000" dirty="0"/>
              <a:t>players would execute </a:t>
            </a:r>
            <a:r>
              <a:rPr lang="en-US" sz="2000" dirty="0" smtClean="0"/>
              <a:t>the agreed-upon </a:t>
            </a:r>
            <a:r>
              <a:rPr lang="en-US" sz="2000" dirty="0"/>
              <a:t>plan, stopping to renegotiate the solution </a:t>
            </a:r>
            <a:r>
              <a:rPr lang="en-US" sz="2000" dirty="0" smtClean="0"/>
              <a:t>each time </a:t>
            </a:r>
            <a:r>
              <a:rPr lang="en-US" sz="2000" dirty="0"/>
              <a:t>a solution proved nonviable.</a:t>
            </a:r>
          </a:p>
          <a:p>
            <a:pPr lvl="1"/>
            <a:r>
              <a:rPr lang="en-US" sz="2000" dirty="0"/>
              <a:t>Castle </a:t>
            </a:r>
            <a:r>
              <a:rPr lang="en-US" sz="2000" dirty="0" smtClean="0"/>
              <a:t>Builder: Designers communicated the plan to builders. Builders communicated designers back if current design required more pieces of blocks than they really have.</a:t>
            </a:r>
            <a:endParaRPr lang="en-US" sz="2000" dirty="0"/>
          </a:p>
          <a:p>
            <a:pPr lvl="1"/>
            <a:endParaRPr lang="en-US" sz="2000" dirty="0"/>
          </a:p>
          <a:p>
            <a:pPr lvl="1"/>
            <a:endParaRPr lang="en-US" sz="2000" dirty="0" smtClean="0"/>
          </a:p>
        </p:txBody>
      </p:sp>
    </p:spTree>
    <p:extLst>
      <p:ext uri="{BB962C8B-B14F-4D97-AF65-F5344CB8AC3E}">
        <p14:creationId xmlns:p14="http://schemas.microsoft.com/office/powerpoint/2010/main" val="217810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28472" y="271145"/>
            <a:ext cx="10515600" cy="4351338"/>
          </a:xfrm>
        </p:spPr>
        <p:txBody>
          <a:bodyPr>
            <a:normAutofit/>
          </a:bodyPr>
          <a:lstStyle/>
          <a:p>
            <a:pPr algn="just"/>
            <a:r>
              <a:rPr lang="en-US" sz="2400" dirty="0" smtClean="0"/>
              <a:t>Roles: </a:t>
            </a:r>
          </a:p>
          <a:p>
            <a:pPr lvl="1" algn="just"/>
            <a:r>
              <a:rPr lang="en-US" sz="2000" dirty="0" smtClean="0"/>
              <a:t>Role </a:t>
            </a:r>
            <a:r>
              <a:rPr lang="en-US" sz="2000" dirty="0"/>
              <a:t>ambiguity is a problem that arises in virtual teams due </a:t>
            </a:r>
            <a:r>
              <a:rPr lang="en-US" sz="2000" dirty="0" smtClean="0"/>
              <a:t>to the </a:t>
            </a:r>
            <a:r>
              <a:rPr lang="en-US" sz="2000" dirty="0"/>
              <a:t>difficulty in disseminating and interpreting information </a:t>
            </a:r>
            <a:r>
              <a:rPr lang="en-US" sz="2000" dirty="0" smtClean="0"/>
              <a:t>and forming </a:t>
            </a:r>
            <a:r>
              <a:rPr lang="en-US" sz="2000" dirty="0"/>
              <a:t>a shared mental </a:t>
            </a:r>
            <a:r>
              <a:rPr lang="en-US" sz="2000" dirty="0" smtClean="0"/>
              <a:t>model. </a:t>
            </a:r>
            <a:r>
              <a:rPr lang="en-US" sz="2000" dirty="0"/>
              <a:t>Crucial to virtual </a:t>
            </a:r>
            <a:r>
              <a:rPr lang="en-US" sz="2000" dirty="0" smtClean="0"/>
              <a:t>team success </a:t>
            </a:r>
            <a:r>
              <a:rPr lang="en-US" sz="2000" dirty="0"/>
              <a:t>is the ability of a team to determine the abilities of </a:t>
            </a:r>
            <a:r>
              <a:rPr lang="en-US" sz="2000" dirty="0" smtClean="0"/>
              <a:t>team members</a:t>
            </a:r>
            <a:r>
              <a:rPr lang="en-US" sz="2000" dirty="0"/>
              <a:t>, establish the roles they will play on the team, </a:t>
            </a:r>
            <a:r>
              <a:rPr lang="en-US" sz="2000" dirty="0" smtClean="0"/>
              <a:t>and coordinate </a:t>
            </a:r>
            <a:r>
              <a:rPr lang="en-US" sz="2000" dirty="0"/>
              <a:t>these roles</a:t>
            </a:r>
            <a:r>
              <a:rPr lang="en-US" sz="2000" dirty="0" smtClean="0"/>
              <a:t>.</a:t>
            </a:r>
          </a:p>
          <a:p>
            <a:pPr lvl="1" algn="just"/>
            <a:r>
              <a:rPr lang="en-US" sz="2000" dirty="0" smtClean="0"/>
              <a:t>Games were likely to be tested by IBM Software and hardware development employees and thus roles in the games were made based on this context.</a:t>
            </a:r>
          </a:p>
          <a:p>
            <a:pPr lvl="1" algn="just"/>
            <a:r>
              <a:rPr lang="en-US" sz="2000" dirty="0" smtClean="0"/>
              <a:t>In real world there is always a conflict of interest between planning and implementation team,  to be precise designers and developers. Similar disparity we saw in Castle builder game where when designers cam up with plan but due to lack of blocks builders demanded changes of plan.</a:t>
            </a:r>
          </a:p>
          <a:p>
            <a:pPr lvl="1"/>
            <a:r>
              <a:rPr lang="en-US" sz="2000" dirty="0"/>
              <a:t>In Crossing the Ravine, all players have essentially the </a:t>
            </a:r>
            <a:r>
              <a:rPr lang="en-US" sz="2000" dirty="0" smtClean="0"/>
              <a:t>same charge.</a:t>
            </a:r>
          </a:p>
          <a:p>
            <a:pPr lvl="1"/>
            <a:r>
              <a:rPr lang="en-US" sz="2000" dirty="0" smtClean="0"/>
              <a:t>In Tower of babble and crossing the ravine we saw another important role emerging that of helpers.</a:t>
            </a:r>
            <a:endParaRPr lang="en-US" dirty="0"/>
          </a:p>
        </p:txBody>
      </p:sp>
    </p:spTree>
    <p:extLst>
      <p:ext uri="{BB962C8B-B14F-4D97-AF65-F5344CB8AC3E}">
        <p14:creationId xmlns:p14="http://schemas.microsoft.com/office/powerpoint/2010/main" val="286568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400" dirty="0"/>
              <a:t>Crossing the Ravine, Tower of Babble, and Castle Builder </a:t>
            </a:r>
            <a:r>
              <a:rPr lang="en-US" sz="2400" dirty="0" smtClean="0"/>
              <a:t>were developed </a:t>
            </a:r>
            <a:r>
              <a:rPr lang="en-US" sz="2400" dirty="0"/>
              <a:t>in sequence; each was more complex than the </a:t>
            </a:r>
            <a:r>
              <a:rPr lang="en-US" sz="2400" dirty="0" smtClean="0"/>
              <a:t>last</a:t>
            </a:r>
          </a:p>
          <a:p>
            <a:pPr algn="just"/>
            <a:r>
              <a:rPr lang="en-US" sz="2400" dirty="0" smtClean="0"/>
              <a:t>According to authors observations games </a:t>
            </a:r>
            <a:r>
              <a:rPr lang="en-US" sz="2400" dirty="0"/>
              <a:t>enable role formation, </a:t>
            </a:r>
            <a:r>
              <a:rPr lang="en-US" sz="2400" dirty="0" smtClean="0"/>
              <a:t>cooperation, and </a:t>
            </a:r>
            <a:r>
              <a:rPr lang="en-US" sz="2400" dirty="0"/>
              <a:t>communication between team members. In addition, </a:t>
            </a:r>
            <a:r>
              <a:rPr lang="en-US" sz="2400" dirty="0" smtClean="0"/>
              <a:t>games </a:t>
            </a:r>
            <a:r>
              <a:rPr lang="en-US" sz="2400" dirty="0"/>
              <a:t>elicit social behaviors from participants. Completion </a:t>
            </a:r>
            <a:r>
              <a:rPr lang="en-US" sz="2400" dirty="0" smtClean="0"/>
              <a:t>of games</a:t>
            </a:r>
            <a:r>
              <a:rPr lang="en-US" sz="2400" dirty="0"/>
              <a:t>, especially when coupled with a high score, was </a:t>
            </a:r>
            <a:r>
              <a:rPr lang="en-US" sz="2400" dirty="0" smtClean="0"/>
              <a:t>often followed </a:t>
            </a:r>
            <a:r>
              <a:rPr lang="en-US" sz="2400" dirty="0"/>
              <a:t>by spontaneous group celebrations such as </a:t>
            </a:r>
            <a:r>
              <a:rPr lang="en-US" sz="2400" dirty="0" smtClean="0"/>
              <a:t>dancing, drinking </a:t>
            </a:r>
            <a:r>
              <a:rPr lang="en-US" sz="2400" dirty="0"/>
              <a:t>(virtual) champagne together, or animations such </a:t>
            </a:r>
            <a:r>
              <a:rPr lang="en-US" sz="2400" dirty="0" smtClean="0"/>
              <a:t>as cartwheels</a:t>
            </a:r>
            <a:r>
              <a:rPr lang="en-US" sz="2400" dirty="0"/>
              <a:t>.</a:t>
            </a:r>
            <a:endParaRPr lang="en-US" sz="2400" dirty="0" smtClean="0"/>
          </a:p>
          <a:p>
            <a:r>
              <a:rPr lang="en-US" sz="2400" dirty="0"/>
              <a:t>The games discussed </a:t>
            </a:r>
            <a:r>
              <a:rPr lang="en-US" sz="2400" dirty="0" smtClean="0"/>
              <a:t>in the paper aimed </a:t>
            </a:r>
            <a:r>
              <a:rPr lang="en-US" sz="2400" dirty="0"/>
              <a:t>to help distributed teams </a:t>
            </a:r>
            <a:r>
              <a:rPr lang="en-US" sz="2400" dirty="0" smtClean="0"/>
              <a:t>reflect on </a:t>
            </a:r>
            <a:r>
              <a:rPr lang="en-US" sz="2400" dirty="0"/>
              <a:t>their work practice and develop deeper ties with </a:t>
            </a:r>
            <a:r>
              <a:rPr lang="en-US" sz="2400" dirty="0" smtClean="0"/>
              <a:t>their teammates </a:t>
            </a:r>
            <a:r>
              <a:rPr lang="en-US" sz="2400" dirty="0"/>
              <a:t>at a distance. The intersection of social </a:t>
            </a:r>
            <a:r>
              <a:rPr lang="en-US" sz="2400" dirty="0" smtClean="0"/>
              <a:t>science principles</a:t>
            </a:r>
            <a:r>
              <a:rPr lang="en-US" sz="2400" dirty="0"/>
              <a:t>, user-centered design, platform constraints, </a:t>
            </a:r>
            <a:r>
              <a:rPr lang="en-US" sz="2400" dirty="0" smtClean="0"/>
              <a:t>and happy </a:t>
            </a:r>
            <a:r>
              <a:rPr lang="en-US" sz="2400" dirty="0"/>
              <a:t>accidents governed their design.</a:t>
            </a:r>
          </a:p>
        </p:txBody>
      </p:sp>
    </p:spTree>
    <p:extLst>
      <p:ext uri="{BB962C8B-B14F-4D97-AF65-F5344CB8AC3E}">
        <p14:creationId xmlns:p14="http://schemas.microsoft.com/office/powerpoint/2010/main" val="158673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549"/>
            <a:ext cx="10515600" cy="1070483"/>
          </a:xfrm>
        </p:spPr>
        <p:txBody>
          <a:bodyPr/>
          <a:lstStyle/>
          <a:p>
            <a:r>
              <a:rPr lang="en-US" dirty="0" smtClean="0"/>
              <a:t>Outline</a:t>
            </a:r>
            <a:endParaRPr lang="en-US" dirty="0"/>
          </a:p>
        </p:txBody>
      </p:sp>
      <p:sp>
        <p:nvSpPr>
          <p:cNvPr id="3" name="Content Placeholder 2"/>
          <p:cNvSpPr>
            <a:spLocks noGrp="1"/>
          </p:cNvSpPr>
          <p:nvPr>
            <p:ph idx="1"/>
          </p:nvPr>
        </p:nvSpPr>
        <p:spPr>
          <a:xfrm>
            <a:off x="838200" y="1624457"/>
            <a:ext cx="10515600" cy="4351338"/>
          </a:xfrm>
        </p:spPr>
        <p:txBody>
          <a:bodyPr/>
          <a:lstStyle/>
          <a:p>
            <a:r>
              <a:rPr lang="en-US" sz="2400" dirty="0" smtClean="0"/>
              <a:t>Motivation</a:t>
            </a:r>
          </a:p>
          <a:p>
            <a:r>
              <a:rPr lang="en-US" sz="2400" dirty="0" smtClean="0"/>
              <a:t>Challenges in Virtual Teams</a:t>
            </a:r>
          </a:p>
          <a:p>
            <a:r>
              <a:rPr lang="en-US" sz="2400" dirty="0" smtClean="0"/>
              <a:t>Approaches to address challenges</a:t>
            </a:r>
          </a:p>
          <a:p>
            <a:r>
              <a:rPr lang="en-US" sz="2400" dirty="0" smtClean="0"/>
              <a:t>Virtual World &amp; Games</a:t>
            </a:r>
          </a:p>
          <a:p>
            <a:r>
              <a:rPr lang="en-US" sz="2400" dirty="0" smtClean="0"/>
              <a:t>Design Decisions for Games</a:t>
            </a:r>
          </a:p>
          <a:p>
            <a:r>
              <a:rPr lang="en-US" sz="2400" dirty="0" smtClean="0"/>
              <a:t>Conclusion</a:t>
            </a:r>
          </a:p>
          <a:p>
            <a:endParaRPr lang="en-US" dirty="0"/>
          </a:p>
        </p:txBody>
      </p:sp>
    </p:spTree>
    <p:extLst>
      <p:ext uri="{BB962C8B-B14F-4D97-AF65-F5344CB8AC3E}">
        <p14:creationId xmlns:p14="http://schemas.microsoft.com/office/powerpoint/2010/main" val="421687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smtClean="0"/>
              <a:t>Thank </a:t>
            </a:r>
            <a:r>
              <a:rPr lang="en-US" dirty="0" smtClean="0"/>
              <a:t>You !!!</a:t>
            </a:r>
            <a:endParaRPr lang="en-US" dirty="0"/>
          </a:p>
        </p:txBody>
      </p:sp>
    </p:spTree>
    <p:extLst>
      <p:ext uri="{BB962C8B-B14F-4D97-AF65-F5344CB8AC3E}">
        <p14:creationId xmlns:p14="http://schemas.microsoft.com/office/powerpoint/2010/main" val="124995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r>
              <a:rPr lang="en-US" sz="2400" dirty="0"/>
              <a:t>Distributed teams are commonplace in today’s </a:t>
            </a:r>
            <a:r>
              <a:rPr lang="en-US" sz="2400" dirty="0" smtClean="0"/>
              <a:t>workplace, reflecting </a:t>
            </a:r>
            <a:r>
              <a:rPr lang="en-US" sz="2400" dirty="0"/>
              <a:t>the spread of new forms of </a:t>
            </a:r>
            <a:r>
              <a:rPr lang="en-US" sz="2400" dirty="0" smtClean="0"/>
              <a:t>communication technology </a:t>
            </a:r>
            <a:r>
              <a:rPr lang="en-US" sz="2400" dirty="0"/>
              <a:t>and the increasingly global nature of </a:t>
            </a:r>
            <a:r>
              <a:rPr lang="en-US" sz="2400" dirty="0" smtClean="0"/>
              <a:t>business.</a:t>
            </a:r>
          </a:p>
          <a:p>
            <a:r>
              <a:rPr lang="en-US" sz="2400" dirty="0" smtClean="0"/>
              <a:t>Face-to-Face </a:t>
            </a:r>
            <a:r>
              <a:rPr lang="en-US" sz="2400" dirty="0"/>
              <a:t>meetings </a:t>
            </a:r>
            <a:r>
              <a:rPr lang="en-US" sz="2400" dirty="0" smtClean="0"/>
              <a:t>where members </a:t>
            </a:r>
            <a:r>
              <a:rPr lang="en-US" sz="2400" dirty="0"/>
              <a:t>can most easily build trust are rare and often </a:t>
            </a:r>
            <a:r>
              <a:rPr lang="en-US" sz="2400" dirty="0" smtClean="0"/>
              <a:t>cost prohibitive.</a:t>
            </a:r>
          </a:p>
          <a:p>
            <a:r>
              <a:rPr lang="en-US" sz="2400" dirty="0"/>
              <a:t>3D virtual worlds and games may provide </a:t>
            </a:r>
            <a:r>
              <a:rPr lang="en-US" sz="2400" dirty="0" smtClean="0"/>
              <a:t>an alternate </a:t>
            </a:r>
            <a:r>
              <a:rPr lang="en-US" sz="2400" dirty="0"/>
              <a:t>means for encouraging team development due to </a:t>
            </a:r>
            <a:r>
              <a:rPr lang="en-US" sz="2400" dirty="0" smtClean="0"/>
              <a:t>their </a:t>
            </a:r>
            <a:r>
              <a:rPr lang="fr-FR" sz="2400" dirty="0" smtClean="0"/>
              <a:t>affordances </a:t>
            </a:r>
            <a:r>
              <a:rPr lang="fr-FR" sz="2400" dirty="0"/>
              <a:t>for facile communication, emotional </a:t>
            </a:r>
            <a:r>
              <a:rPr lang="fr-FR" sz="2400" dirty="0" smtClean="0"/>
              <a:t>engagement, </a:t>
            </a:r>
            <a:r>
              <a:rPr lang="en-US" sz="2400" dirty="0" smtClean="0"/>
              <a:t>and </a:t>
            </a:r>
            <a:r>
              <a:rPr lang="en-US" sz="2400" dirty="0"/>
              <a:t>social interaction among </a:t>
            </a:r>
            <a:r>
              <a:rPr lang="en-US" sz="2400" dirty="0" smtClean="0"/>
              <a:t>participants.</a:t>
            </a:r>
          </a:p>
          <a:p>
            <a:r>
              <a:rPr lang="en-US" sz="2400" dirty="0" smtClean="0"/>
              <a:t>This research is inspired to bring </a:t>
            </a:r>
            <a:r>
              <a:rPr lang="en-US" sz="2400" dirty="0"/>
              <a:t>the kind of distributed team building activities </a:t>
            </a:r>
            <a:r>
              <a:rPr lang="en-US" sz="2400" dirty="0" smtClean="0"/>
              <a:t>that happen </a:t>
            </a:r>
            <a:r>
              <a:rPr lang="en-US" sz="2400" dirty="0"/>
              <a:t>naturally in online games to distributed teams </a:t>
            </a:r>
            <a:r>
              <a:rPr lang="en-US" sz="2400" dirty="0" smtClean="0"/>
              <a:t>in business.</a:t>
            </a:r>
            <a:endParaRPr lang="en-US" sz="2400" dirty="0"/>
          </a:p>
        </p:txBody>
      </p:sp>
    </p:spTree>
    <p:extLst>
      <p:ext uri="{BB962C8B-B14F-4D97-AF65-F5344CB8AC3E}">
        <p14:creationId xmlns:p14="http://schemas.microsoft.com/office/powerpoint/2010/main" val="76548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Virtual </a:t>
            </a:r>
            <a:r>
              <a:rPr lang="en-US" dirty="0"/>
              <a:t>T</a:t>
            </a:r>
            <a:r>
              <a:rPr lang="en-US" dirty="0" smtClean="0"/>
              <a:t>eams</a:t>
            </a:r>
            <a:endParaRPr lang="en-US" dirty="0"/>
          </a:p>
        </p:txBody>
      </p:sp>
      <p:sp>
        <p:nvSpPr>
          <p:cNvPr id="3" name="Content Placeholder 2"/>
          <p:cNvSpPr>
            <a:spLocks noGrp="1"/>
          </p:cNvSpPr>
          <p:nvPr>
            <p:ph idx="1"/>
          </p:nvPr>
        </p:nvSpPr>
        <p:spPr/>
        <p:txBody>
          <a:bodyPr>
            <a:normAutofit/>
          </a:bodyPr>
          <a:lstStyle/>
          <a:p>
            <a:pPr algn="just"/>
            <a:r>
              <a:rPr lang="en-US" sz="2400" dirty="0" smtClean="0"/>
              <a:t>Virtual </a:t>
            </a:r>
            <a:r>
              <a:rPr lang="en-US" sz="2400" dirty="0"/>
              <a:t>teams have been shown to </a:t>
            </a:r>
            <a:r>
              <a:rPr lang="en-US" sz="2400" dirty="0" smtClean="0"/>
              <a:t>communicate less </a:t>
            </a:r>
            <a:r>
              <a:rPr lang="en-US" sz="2400" dirty="0"/>
              <a:t>effectively than face-to-face teams, even as </a:t>
            </a:r>
            <a:r>
              <a:rPr lang="en-US" sz="2400" dirty="0" smtClean="0"/>
              <a:t>they communicate </a:t>
            </a:r>
            <a:r>
              <a:rPr lang="en-US" sz="2400" dirty="0"/>
              <a:t>more </a:t>
            </a:r>
            <a:r>
              <a:rPr lang="en-US" sz="2400" dirty="0" smtClean="0"/>
              <a:t>frequently. </a:t>
            </a:r>
          </a:p>
          <a:p>
            <a:pPr algn="just"/>
            <a:r>
              <a:rPr lang="en-US" sz="2400" dirty="0" smtClean="0"/>
              <a:t>A </a:t>
            </a:r>
            <a:r>
              <a:rPr lang="en-US" sz="2400" dirty="0"/>
              <a:t>greater volume </a:t>
            </a:r>
            <a:r>
              <a:rPr lang="en-US" sz="2400" dirty="0" smtClean="0"/>
              <a:t>of communication in virtual teams may indicate </a:t>
            </a:r>
            <a:r>
              <a:rPr lang="en-US" sz="2400" dirty="0"/>
              <a:t>a lack </a:t>
            </a:r>
            <a:r>
              <a:rPr lang="en-US" sz="2400" dirty="0" smtClean="0"/>
              <a:t>of clarity.</a:t>
            </a:r>
          </a:p>
          <a:p>
            <a:r>
              <a:rPr lang="en-US" sz="2400" dirty="0" smtClean="0"/>
              <a:t>Conversations </a:t>
            </a:r>
            <a:r>
              <a:rPr lang="en-US" sz="2400" dirty="0"/>
              <a:t>in </a:t>
            </a:r>
            <a:r>
              <a:rPr lang="en-US" sz="2400" dirty="0" smtClean="0"/>
              <a:t>virtual teams </a:t>
            </a:r>
            <a:r>
              <a:rPr lang="en-US" sz="2400" dirty="0"/>
              <a:t>have been shown to be more task-focused, to </a:t>
            </a:r>
            <a:r>
              <a:rPr lang="en-US" sz="2400" dirty="0" smtClean="0"/>
              <a:t>the exclusion </a:t>
            </a:r>
            <a:r>
              <a:rPr lang="en-US" sz="2400" dirty="0"/>
              <a:t>of social </a:t>
            </a:r>
            <a:r>
              <a:rPr lang="en-US" sz="2400" dirty="0" smtClean="0"/>
              <a:t>interaction.</a:t>
            </a:r>
          </a:p>
          <a:p>
            <a:r>
              <a:rPr lang="en-US" sz="2400" dirty="0"/>
              <a:t>A lack of social communication </a:t>
            </a:r>
            <a:r>
              <a:rPr lang="en-US" sz="2400" dirty="0" smtClean="0"/>
              <a:t>is also </a:t>
            </a:r>
            <a:r>
              <a:rPr lang="en-US" sz="2400" dirty="0"/>
              <a:t>associated with lower trust and cohesion in the </a:t>
            </a:r>
            <a:r>
              <a:rPr lang="en-US" sz="2400" dirty="0" smtClean="0"/>
              <a:t>team, </a:t>
            </a:r>
            <a:r>
              <a:rPr lang="en-US" sz="2400" dirty="0"/>
              <a:t>and with difficulties in establishing a shared </a:t>
            </a:r>
            <a:r>
              <a:rPr lang="en-US" sz="2400" dirty="0" smtClean="0"/>
              <a:t>knowledge base</a:t>
            </a:r>
            <a:r>
              <a:rPr lang="en-US" sz="2400" dirty="0"/>
              <a:t>.</a:t>
            </a:r>
          </a:p>
        </p:txBody>
      </p:sp>
    </p:spTree>
    <p:extLst>
      <p:ext uri="{BB962C8B-B14F-4D97-AF65-F5344CB8AC3E}">
        <p14:creationId xmlns:p14="http://schemas.microsoft.com/office/powerpoint/2010/main" val="326472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address challenges</a:t>
            </a:r>
            <a:endParaRPr lang="en-US" dirty="0"/>
          </a:p>
        </p:txBody>
      </p:sp>
      <p:sp>
        <p:nvSpPr>
          <p:cNvPr id="3" name="Content Placeholder 2"/>
          <p:cNvSpPr>
            <a:spLocks noGrp="1"/>
          </p:cNvSpPr>
          <p:nvPr>
            <p:ph idx="1"/>
          </p:nvPr>
        </p:nvSpPr>
        <p:spPr/>
        <p:txBody>
          <a:bodyPr>
            <a:normAutofit/>
          </a:bodyPr>
          <a:lstStyle/>
          <a:p>
            <a:r>
              <a:rPr lang="en-US" sz="2400" dirty="0" smtClean="0"/>
              <a:t>Social Identity</a:t>
            </a:r>
          </a:p>
          <a:p>
            <a:pPr lvl="1"/>
            <a:r>
              <a:rPr lang="en-US" sz="2000" dirty="0" smtClean="0"/>
              <a:t>Group Membership is vital part of person’s self-concept.</a:t>
            </a:r>
          </a:p>
          <a:p>
            <a:pPr lvl="1"/>
            <a:r>
              <a:rPr lang="en-US" sz="2000" dirty="0" smtClean="0"/>
              <a:t>Social identity depends on individual categorizing themselves as part of group, identifying with that group and compare their group with others.</a:t>
            </a:r>
          </a:p>
          <a:p>
            <a:pPr lvl="1"/>
            <a:r>
              <a:rPr lang="en-US" sz="2000" dirty="0" smtClean="0"/>
              <a:t>When a group is more salient to an individual, they will identify more strongly with group.</a:t>
            </a:r>
          </a:p>
          <a:p>
            <a:pPr lvl="1"/>
            <a:r>
              <a:rPr lang="en-US" sz="2000" dirty="0" smtClean="0"/>
              <a:t>Greater identification with a group leads to greater trust and cohesion, improved communication, improved cooperation, greater individual contribution of the group and increased group productivity.</a:t>
            </a:r>
            <a:endParaRPr lang="en-US" sz="2400" dirty="0" smtClean="0"/>
          </a:p>
          <a:p>
            <a:r>
              <a:rPr lang="en-US" sz="2400" dirty="0" smtClean="0"/>
              <a:t>Team Building</a:t>
            </a:r>
          </a:p>
          <a:p>
            <a:pPr lvl="1"/>
            <a:r>
              <a:rPr lang="en-US" sz="2000" dirty="0" smtClean="0"/>
              <a:t>Team Building activities tend to emphasize following components : goal settings, interpersonal relations, problem solving and role clarification.</a:t>
            </a:r>
          </a:p>
          <a:p>
            <a:endParaRPr lang="en-US" sz="2400" dirty="0" smtClean="0"/>
          </a:p>
        </p:txBody>
      </p:sp>
    </p:spTree>
    <p:extLst>
      <p:ext uri="{BB962C8B-B14F-4D97-AF65-F5344CB8AC3E}">
        <p14:creationId xmlns:p14="http://schemas.microsoft.com/office/powerpoint/2010/main" val="392739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1469008"/>
            <a:ext cx="10515600" cy="6193663"/>
          </a:xfrm>
        </p:spPr>
        <p:txBody>
          <a:bodyPr/>
          <a:lstStyle/>
          <a:p>
            <a:r>
              <a:rPr lang="en-US" sz="2400" dirty="0" smtClean="0"/>
              <a:t>Social and Emotional Communication</a:t>
            </a:r>
          </a:p>
          <a:p>
            <a:pPr lvl="1"/>
            <a:r>
              <a:rPr lang="en-US" sz="2000" dirty="0" smtClean="0"/>
              <a:t>Virtual teams are more task focused which hampers their social communications.</a:t>
            </a:r>
          </a:p>
          <a:p>
            <a:pPr lvl="1"/>
            <a:r>
              <a:rPr lang="en-US" sz="2000" dirty="0" smtClean="0"/>
              <a:t>Increasing social communications between virtual team members leads to increase in social trust and emotional relationship.</a:t>
            </a:r>
          </a:p>
          <a:p>
            <a:pPr lvl="1"/>
            <a:r>
              <a:rPr lang="en-US" sz="2000" dirty="0" smtClean="0"/>
              <a:t>Emphasize on Fun and Engagement in team building activities increase the probability of social interaction</a:t>
            </a:r>
          </a:p>
          <a:p>
            <a:r>
              <a:rPr lang="en-US" sz="2400" dirty="0" smtClean="0"/>
              <a:t>Simulated Face to Face Meetings</a:t>
            </a:r>
            <a:endParaRPr lang="en-US" sz="2000" dirty="0" smtClean="0"/>
          </a:p>
          <a:p>
            <a:pPr lvl="1"/>
            <a:r>
              <a:rPr lang="en-US" sz="2000" dirty="0" smtClean="0"/>
              <a:t>Successful strategy for virtual teams is to have face to face meetings in the earlier stages </a:t>
            </a:r>
          </a:p>
          <a:p>
            <a:pPr lvl="1"/>
            <a:r>
              <a:rPr lang="en-US" sz="2000" dirty="0" smtClean="0"/>
              <a:t>3D virtual worlds where individuals create avatars and interact with others is the possibility in todays reality for face to face communication.</a:t>
            </a:r>
          </a:p>
          <a:p>
            <a:pPr marL="457200" lvl="1" indent="0">
              <a:buNone/>
            </a:pPr>
            <a:endParaRPr lang="en-US" sz="2000" dirty="0" smtClean="0"/>
          </a:p>
          <a:p>
            <a:pPr marL="457200" lvl="1" indent="0">
              <a:buNone/>
            </a:pPr>
            <a:r>
              <a:rPr lang="en-US" sz="2000" dirty="0" smtClean="0"/>
              <a:t> </a:t>
            </a:r>
          </a:p>
        </p:txBody>
      </p:sp>
    </p:spTree>
    <p:extLst>
      <p:ext uri="{BB962C8B-B14F-4D97-AF65-F5344CB8AC3E}">
        <p14:creationId xmlns:p14="http://schemas.microsoft.com/office/powerpoint/2010/main" val="15712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World &amp; Games</a:t>
            </a:r>
            <a:endParaRPr lang="en-US" dirty="0"/>
          </a:p>
        </p:txBody>
      </p:sp>
      <p:sp>
        <p:nvSpPr>
          <p:cNvPr id="3" name="Content Placeholder 2"/>
          <p:cNvSpPr>
            <a:spLocks noGrp="1"/>
          </p:cNvSpPr>
          <p:nvPr>
            <p:ph idx="1"/>
          </p:nvPr>
        </p:nvSpPr>
        <p:spPr/>
        <p:txBody>
          <a:bodyPr>
            <a:normAutofit/>
          </a:bodyPr>
          <a:lstStyle/>
          <a:p>
            <a:r>
              <a:rPr lang="en-US" sz="2400" dirty="0" smtClean="0"/>
              <a:t>Need</a:t>
            </a:r>
          </a:p>
          <a:p>
            <a:pPr lvl="1"/>
            <a:r>
              <a:rPr lang="en-US" sz="2000" dirty="0"/>
              <a:t>We saw Social &amp; Economical challenges in Virtual teams and how Team Building activities and Face to Face meet can bring value to </a:t>
            </a:r>
            <a:r>
              <a:rPr lang="en-US" sz="2000" dirty="0" smtClean="0"/>
              <a:t>team</a:t>
            </a:r>
          </a:p>
          <a:p>
            <a:r>
              <a:rPr lang="en-US" sz="2400" dirty="0" smtClean="0"/>
              <a:t>Potential Match</a:t>
            </a:r>
          </a:p>
          <a:p>
            <a:pPr lvl="1"/>
            <a:r>
              <a:rPr lang="en-US" sz="2000" dirty="0"/>
              <a:t>Online Games like World of Warcraft and Battlefield provide opportunities for players to achieve goals cooperatively. Discussion in this games break social and economical barriers. Avatars in the games simulate Face to Face meet</a:t>
            </a:r>
            <a:r>
              <a:rPr lang="en-US" sz="2000" dirty="0" smtClean="0"/>
              <a:t>.</a:t>
            </a:r>
          </a:p>
          <a:p>
            <a:r>
              <a:rPr lang="en-US" sz="2400" dirty="0" smtClean="0"/>
              <a:t>Author’s Research</a:t>
            </a:r>
          </a:p>
          <a:p>
            <a:pPr lvl="1"/>
            <a:r>
              <a:rPr lang="en-US" sz="2000" dirty="0" smtClean="0"/>
              <a:t>Author’s Designed three games with the aim to help </a:t>
            </a:r>
            <a:r>
              <a:rPr lang="en-US" sz="2000" dirty="0"/>
              <a:t>distributed teams </a:t>
            </a:r>
            <a:r>
              <a:rPr lang="en-US" sz="2000" dirty="0" smtClean="0"/>
              <a:t>reflect on </a:t>
            </a:r>
            <a:r>
              <a:rPr lang="en-US" sz="2000" dirty="0"/>
              <a:t>their work practice and develop deeper ties with </a:t>
            </a:r>
            <a:r>
              <a:rPr lang="en-US" sz="2000" dirty="0" smtClean="0"/>
              <a:t>their teammates </a:t>
            </a:r>
            <a:r>
              <a:rPr lang="en-US" sz="2000" dirty="0"/>
              <a:t>at a </a:t>
            </a:r>
            <a:r>
              <a:rPr lang="en-US" sz="2000" dirty="0" smtClean="0"/>
              <a:t>distance.</a:t>
            </a:r>
          </a:p>
          <a:p>
            <a:pPr lvl="1"/>
            <a:endParaRPr lang="en-US" dirty="0" smtClean="0"/>
          </a:p>
          <a:p>
            <a:pPr marL="457200" lvl="1" indent="0">
              <a:buNone/>
            </a:pPr>
            <a:endParaRPr lang="en-US" dirty="0"/>
          </a:p>
          <a:p>
            <a:pPr lvl="1"/>
            <a:endParaRPr lang="en-US" dirty="0" smtClean="0"/>
          </a:p>
        </p:txBody>
      </p:sp>
    </p:spTree>
    <p:extLst>
      <p:ext uri="{BB962C8B-B14F-4D97-AF65-F5344CB8AC3E}">
        <p14:creationId xmlns:p14="http://schemas.microsoft.com/office/powerpoint/2010/main" val="12688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Environment</a:t>
            </a:r>
            <a:endParaRPr lang="en-US" dirty="0"/>
          </a:p>
        </p:txBody>
      </p:sp>
      <p:sp>
        <p:nvSpPr>
          <p:cNvPr id="3" name="Content Placeholder 2"/>
          <p:cNvSpPr>
            <a:spLocks noGrp="1"/>
          </p:cNvSpPr>
          <p:nvPr>
            <p:ph idx="1"/>
          </p:nvPr>
        </p:nvSpPr>
        <p:spPr/>
        <p:txBody>
          <a:bodyPr/>
          <a:lstStyle/>
          <a:p>
            <a:r>
              <a:rPr lang="en-US" sz="2400" dirty="0" smtClean="0"/>
              <a:t>Author’s choose Second Life as a 3D Multi-user virtual environment for Games Design &amp; Development</a:t>
            </a:r>
          </a:p>
          <a:p>
            <a:r>
              <a:rPr lang="en-US" sz="2400" dirty="0" smtClean="0"/>
              <a:t>Second Life</a:t>
            </a:r>
          </a:p>
          <a:p>
            <a:pPr lvl="1"/>
            <a:r>
              <a:rPr lang="en-US" sz="2000" dirty="0" smtClean="0"/>
              <a:t>Each user presence is expressed bodily as Avatars</a:t>
            </a:r>
          </a:p>
          <a:p>
            <a:pPr lvl="1"/>
            <a:r>
              <a:rPr lang="en-US" sz="2000" dirty="0" smtClean="0"/>
              <a:t>It has user generate content like customized hairs, clothing, dance animations, fireworks, buildings, furniture etc.</a:t>
            </a:r>
          </a:p>
          <a:p>
            <a:pPr lvl="1"/>
            <a:r>
              <a:rPr lang="en-US" sz="2000" dirty="0" smtClean="0"/>
              <a:t>Private and Public chat features for Participants</a:t>
            </a:r>
          </a:p>
          <a:p>
            <a:pPr lvl="1"/>
            <a:r>
              <a:rPr lang="en-US" sz="2000" dirty="0" smtClean="0"/>
              <a:t>Offline messaging to increase social relationships.</a:t>
            </a:r>
            <a:endParaRPr lang="en-US" sz="2000" dirty="0"/>
          </a:p>
        </p:txBody>
      </p:sp>
    </p:spTree>
    <p:extLst>
      <p:ext uri="{BB962C8B-B14F-4D97-AF65-F5344CB8AC3E}">
        <p14:creationId xmlns:p14="http://schemas.microsoft.com/office/powerpoint/2010/main" val="249731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Overview</a:t>
            </a:r>
            <a:endParaRPr lang="en-US" dirty="0"/>
          </a:p>
        </p:txBody>
      </p:sp>
      <p:sp>
        <p:nvSpPr>
          <p:cNvPr id="3" name="Content Placeholder 2"/>
          <p:cNvSpPr>
            <a:spLocks noGrp="1"/>
          </p:cNvSpPr>
          <p:nvPr>
            <p:ph idx="1"/>
          </p:nvPr>
        </p:nvSpPr>
        <p:spPr/>
        <p:txBody>
          <a:bodyPr/>
          <a:lstStyle/>
          <a:p>
            <a:r>
              <a:rPr lang="en-US" sz="2400" dirty="0" smtClean="0"/>
              <a:t>Each game included common elements :</a:t>
            </a:r>
          </a:p>
          <a:p>
            <a:pPr marL="457200" lvl="1" indent="0">
              <a:buNone/>
            </a:pPr>
            <a:r>
              <a:rPr lang="en-US" sz="2000" dirty="0"/>
              <a:t>1) Everyone in group must participate </a:t>
            </a:r>
          </a:p>
          <a:p>
            <a:pPr marL="457200" lvl="1" indent="0">
              <a:buNone/>
            </a:pPr>
            <a:r>
              <a:rPr lang="en-US" sz="2000" dirty="0"/>
              <a:t>2) Success is difficult if team fails to work together</a:t>
            </a:r>
          </a:p>
          <a:p>
            <a:pPr marL="457200" lvl="1" indent="0">
              <a:buNone/>
            </a:pPr>
            <a:r>
              <a:rPr lang="en-US" sz="2000" dirty="0"/>
              <a:t>3) Communication is critical to find </a:t>
            </a:r>
            <a:r>
              <a:rPr lang="en-US" sz="2000" dirty="0" smtClean="0"/>
              <a:t>solutions</a:t>
            </a:r>
          </a:p>
          <a:p>
            <a:r>
              <a:rPr lang="en-US" sz="2400" dirty="0" smtClean="0"/>
              <a:t>Iterative design approach was used starting with prototype, getting formative feedback, revising the game, building additional games </a:t>
            </a:r>
          </a:p>
        </p:txBody>
      </p:sp>
    </p:spTree>
    <p:extLst>
      <p:ext uri="{BB962C8B-B14F-4D97-AF65-F5344CB8AC3E}">
        <p14:creationId xmlns:p14="http://schemas.microsoft.com/office/powerpoint/2010/main" val="30820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1873</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Games for virtual team building</vt:lpstr>
      <vt:lpstr>Outline</vt:lpstr>
      <vt:lpstr>Motivation</vt:lpstr>
      <vt:lpstr>Challenges to Virtual Teams</vt:lpstr>
      <vt:lpstr>Approaches to address challenges</vt:lpstr>
      <vt:lpstr>PowerPoint Presentation</vt:lpstr>
      <vt:lpstr>Virtual World &amp; Games</vt:lpstr>
      <vt:lpstr>Virtual Environment</vt:lpstr>
      <vt:lpstr>Games Overview</vt:lpstr>
      <vt:lpstr>Game 1 : Crossing the Ravine</vt:lpstr>
      <vt:lpstr>Game 2: Tower of Babble</vt:lpstr>
      <vt:lpstr>Game 3: Castle Builder</vt:lpstr>
      <vt:lpstr>PowerPoint Presentation</vt:lpstr>
      <vt:lpstr>Design Decisions in Games</vt:lpstr>
      <vt:lpstr>Design Decisions: World, Group</vt:lpstr>
      <vt:lpstr>Design Decisions: Games</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for virtual team building</dc:title>
  <dc:creator>minav patel</dc:creator>
  <cp:lastModifiedBy>minav patel</cp:lastModifiedBy>
  <cp:revision>65</cp:revision>
  <dcterms:created xsi:type="dcterms:W3CDTF">2016-09-28T03:07:58Z</dcterms:created>
  <dcterms:modified xsi:type="dcterms:W3CDTF">2016-10-09T08:48:55Z</dcterms:modified>
</cp:coreProperties>
</file>