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2" r:id="rId10"/>
    <p:sldId id="265" r:id="rId11"/>
    <p:sldId id="266" r:id="rId12"/>
    <p:sldId id="267" r:id="rId13"/>
    <p:sldId id="295" r:id="rId14"/>
    <p:sldId id="268" r:id="rId15"/>
    <p:sldId id="269" r:id="rId16"/>
    <p:sldId id="270" r:id="rId17"/>
    <p:sldId id="271" r:id="rId18"/>
    <p:sldId id="272" r:id="rId19"/>
    <p:sldId id="296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92" r:id="rId29"/>
    <p:sldId id="293" r:id="rId30"/>
    <p:sldId id="294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2285B5"/>
    <a:srgbClr val="3C89AE"/>
    <a:srgbClr val="4AA5D3"/>
    <a:srgbClr val="30BCFF"/>
    <a:srgbClr val="2895C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89" autoAdjust="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30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41707-7BC4-DB4F-9DE7-9E55771D5417}" type="datetimeFigureOut">
              <a:rPr lang="en-US" smtClean="0"/>
              <a:pPr/>
              <a:t>6/16/13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A3DE9-32DD-2440-B889-CA95E935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2ED9C-A92D-2245-AD74-D2E80E2EA29D}" type="datetimeFigureOut">
              <a:rPr lang="en-US" smtClean="0"/>
              <a:pPr/>
              <a:t>6/16/13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D5AD0-C2F7-7C4D-8D3B-E252EC5DD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D5AD0-C2F7-7C4D-8D3B-E252EC5DD67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D2E0-B9D2-1841-BF0F-ED601968A216}" type="datetimeFigureOut">
              <a:rPr lang="en-US" smtClean="0"/>
              <a:pPr/>
              <a:t>6/16/13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9A87-3BBF-3E45-A837-1F84961E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D2E0-B9D2-1841-BF0F-ED601968A216}" type="datetimeFigureOut">
              <a:rPr lang="en-US" smtClean="0"/>
              <a:pPr/>
              <a:t>6/16/13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9A87-3BBF-3E45-A837-1F84961E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D2E0-B9D2-1841-BF0F-ED601968A216}" type="datetimeFigureOut">
              <a:rPr lang="en-US" smtClean="0"/>
              <a:pPr/>
              <a:t>6/16/13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9A87-3BBF-3E45-A837-1F84961E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D2E0-B9D2-1841-BF0F-ED601968A216}" type="datetimeFigureOut">
              <a:rPr lang="en-US" smtClean="0"/>
              <a:pPr/>
              <a:t>6/16/13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9A87-3BBF-3E45-A837-1F84961E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D2E0-B9D2-1841-BF0F-ED601968A216}" type="datetimeFigureOut">
              <a:rPr lang="en-US" smtClean="0"/>
              <a:pPr/>
              <a:t>6/16/13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9A87-3BBF-3E45-A837-1F84961E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D2E0-B9D2-1841-BF0F-ED601968A216}" type="datetimeFigureOut">
              <a:rPr lang="en-US" smtClean="0"/>
              <a:pPr/>
              <a:t>6/16/13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9A87-3BBF-3E45-A837-1F84961E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D2E0-B9D2-1841-BF0F-ED601968A216}" type="datetimeFigureOut">
              <a:rPr lang="en-US" smtClean="0"/>
              <a:pPr/>
              <a:t>6/16/13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9A87-3BBF-3E45-A837-1F84961E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D2E0-B9D2-1841-BF0F-ED601968A216}" type="datetimeFigureOut">
              <a:rPr lang="en-US" smtClean="0"/>
              <a:pPr/>
              <a:t>6/16/13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9A87-3BBF-3E45-A837-1F84961E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D2E0-B9D2-1841-BF0F-ED601968A216}" type="datetimeFigureOut">
              <a:rPr lang="en-US" smtClean="0"/>
              <a:pPr/>
              <a:t>6/16/13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9A87-3BBF-3E45-A837-1F84961E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D2E0-B9D2-1841-BF0F-ED601968A216}" type="datetimeFigureOut">
              <a:rPr lang="en-US" smtClean="0"/>
              <a:pPr/>
              <a:t>6/16/13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9A87-3BBF-3E45-A837-1F84961E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D2E0-B9D2-1841-BF0F-ED601968A216}" type="datetimeFigureOut">
              <a:rPr lang="en-US" smtClean="0"/>
              <a:pPr/>
              <a:t>6/16/13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9A87-3BBF-3E45-A837-1F84961E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2895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301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87466"/>
            <a:ext cx="8229600" cy="4369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FD2E0-B9D2-1841-BF0F-ED601968A216}" type="datetimeFigureOut">
              <a:rPr lang="en-US" smtClean="0"/>
              <a:pPr/>
              <a:t>6/16/13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A9A87-3BBF-3E45-A837-1F84961E7D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flat" cmpd="sng" algn="ctr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12700" dir="5400000">
              <a:schemeClr val="accent1">
                <a:lumMod val="50000"/>
                <a:alpha val="34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6000" b="0" i="0" kern="1200" cap="none" spc="-150">
          <a:solidFill>
            <a:schemeClr val="bg1"/>
          </a:solidFill>
          <a:latin typeface="HelveticaNeueLT Std Thin"/>
          <a:ea typeface="+mj-ea"/>
          <a:cs typeface="HelveticaNeueLT Std Thin"/>
        </a:defRPr>
      </a:lvl1pPr>
    </p:titleStyle>
    <p:bodyStyle>
      <a:lvl1pPr marL="342900" indent="-342900" algn="l" defTabSz="457200" rtl="0" eaLnBrk="1" latinLnBrk="0" hangingPunct="1">
        <a:lnSpc>
          <a:spcPts val="3800"/>
        </a:lnSpc>
        <a:spcBef>
          <a:spcPct val="20000"/>
        </a:spcBef>
        <a:spcAft>
          <a:spcPts val="600"/>
        </a:spcAft>
        <a:buFont typeface="Arial"/>
        <a:buChar char="•"/>
        <a:defRPr sz="3600" b="0" i="0" kern="1200" spc="-150">
          <a:solidFill>
            <a:schemeClr val="accent1">
              <a:lumMod val="50000"/>
            </a:schemeClr>
          </a:solidFill>
          <a:latin typeface="HelveticaNeueLT Std Lt"/>
          <a:ea typeface="+mn-ea"/>
          <a:cs typeface="HelveticaNeueLT Std L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200" b="0" i="0" kern="1200" spc="0">
          <a:solidFill>
            <a:schemeClr val="accent1">
              <a:lumMod val="50000"/>
            </a:schemeClr>
          </a:solidFill>
          <a:latin typeface="HelveticaNeueLT Std Thin"/>
          <a:ea typeface="+mn-ea"/>
          <a:cs typeface="HelveticaNeueLT Std Thi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b="0" i="0" kern="1200" spc="0">
          <a:solidFill>
            <a:schemeClr val="accent1">
              <a:lumMod val="50000"/>
            </a:schemeClr>
          </a:solidFill>
          <a:latin typeface="HelveticaNeueLT Std Thin"/>
          <a:ea typeface="+mn-ea"/>
          <a:cs typeface="HelveticaNeueLT Std Thi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 spc="0">
          <a:solidFill>
            <a:schemeClr val="accent1">
              <a:lumMod val="50000"/>
            </a:schemeClr>
          </a:solidFill>
          <a:latin typeface="HelveticaNeueLT Std Thin"/>
          <a:ea typeface="+mn-ea"/>
          <a:cs typeface="HelveticaNeueLT Std Thi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 spc="0">
          <a:solidFill>
            <a:schemeClr val="accent1">
              <a:lumMod val="50000"/>
            </a:schemeClr>
          </a:solidFill>
          <a:latin typeface="HelveticaNeueLT Std Thin"/>
          <a:ea typeface="+mn-ea"/>
          <a:cs typeface="HelveticaNeueLT Std Thi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649" y="2207761"/>
            <a:ext cx="7772400" cy="2201817"/>
          </a:xfrm>
        </p:spPr>
        <p:txBody>
          <a:bodyPr wrap="none">
            <a:noAutofit/>
          </a:bodyPr>
          <a:lstStyle/>
          <a:p>
            <a:pPr algn="l">
              <a:lnSpc>
                <a:spcPts val="5680"/>
              </a:lnSpc>
            </a:pPr>
            <a:r>
              <a:rPr lang="en-US" spc="-150" dirty="0" smtClean="0">
                <a:solidFill>
                  <a:schemeClr val="bg1"/>
                </a:solidFill>
                <a:effectLst/>
                <a:latin typeface="HelveticaNeueLT Std Thin"/>
                <a:cs typeface="HelveticaNeueLT Std Thin"/>
              </a:rPr>
              <a:t>Best Practices for </a:t>
            </a:r>
            <a:br>
              <a:rPr lang="en-US" spc="-150" dirty="0" smtClean="0">
                <a:solidFill>
                  <a:schemeClr val="bg1"/>
                </a:solidFill>
                <a:effectLst/>
                <a:latin typeface="HelveticaNeueLT Std Thin"/>
                <a:cs typeface="HelveticaNeueLT Std Thin"/>
              </a:rPr>
            </a:br>
            <a:r>
              <a:rPr lang="en-US" spc="-150" dirty="0" smtClean="0">
                <a:solidFill>
                  <a:schemeClr val="bg1"/>
                </a:solidFill>
                <a:effectLst/>
                <a:latin typeface="HelveticaNeueLT Std Thin"/>
                <a:cs typeface="HelveticaNeueLT Std Thin"/>
              </a:rPr>
              <a:t>Successful Vi</a:t>
            </a:r>
            <a:r>
              <a:rPr lang="en-US" spc="300" dirty="0" smtClean="0">
                <a:solidFill>
                  <a:schemeClr val="bg1"/>
                </a:solidFill>
                <a:effectLst/>
                <a:latin typeface="HelveticaNeueLT Std Thin"/>
                <a:cs typeface="HelveticaNeueLT Std Thin"/>
              </a:rPr>
              <a:t>r</a:t>
            </a:r>
            <a:r>
              <a:rPr lang="en-US" spc="-150" dirty="0" smtClean="0">
                <a:solidFill>
                  <a:schemeClr val="bg1"/>
                </a:solidFill>
                <a:effectLst/>
                <a:latin typeface="HelveticaNeueLT Std Thin"/>
                <a:cs typeface="HelveticaNeueLT Std Thin"/>
              </a:rPr>
              <a:t>tual Teams</a:t>
            </a:r>
            <a:r>
              <a:rPr lang="en-US" sz="4100" cap="all" spc="300" dirty="0" smtClean="0">
                <a:solidFill>
                  <a:schemeClr val="bg1"/>
                </a:solidFill>
                <a:effectLst/>
                <a:latin typeface="HelveticaNeueLT Std Thin"/>
                <a:cs typeface="HelveticaNeueLT Std Thin"/>
              </a:rPr>
              <a:t/>
            </a:r>
            <a:br>
              <a:rPr lang="en-US" sz="4100" cap="all" spc="300" dirty="0" smtClean="0">
                <a:solidFill>
                  <a:schemeClr val="bg1"/>
                </a:solidFill>
                <a:effectLst/>
                <a:latin typeface="HelveticaNeueLT Std Thin"/>
                <a:cs typeface="HelveticaNeueLT Std Thin"/>
              </a:rPr>
            </a:br>
            <a:endParaRPr lang="en-US" sz="4100" cap="all" spc="300" dirty="0">
              <a:solidFill>
                <a:schemeClr val="bg1"/>
              </a:solidFill>
              <a:effectLst/>
              <a:latin typeface="HelveticaNeueLT Std Thin"/>
              <a:cs typeface="HelveticaNeueLT Std Thi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8486" y="4101103"/>
            <a:ext cx="2826187" cy="1234880"/>
          </a:xfrm>
        </p:spPr>
        <p:txBody>
          <a:bodyPr/>
          <a:lstStyle/>
          <a:p>
            <a:pPr algn="r">
              <a:lnSpc>
                <a:spcPts val="2240"/>
              </a:lnSpc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Helvetica Neue Light"/>
                <a:cs typeface="Helvetica Neue Light"/>
              </a:rPr>
              <a:t>Kim Aubrey</a:t>
            </a:r>
          </a:p>
          <a:p>
            <a:pPr algn="r">
              <a:lnSpc>
                <a:spcPts val="2240"/>
              </a:lnSpc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Helvetica Neue Light"/>
                <a:cs typeface="Helvetica Neue Light"/>
              </a:rPr>
              <a:t>June 2013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6067" y="3833967"/>
            <a:ext cx="7517889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</a:t>
            </a:r>
            <a:r>
              <a:rPr lang="en-US" spc="300" dirty="0" smtClean="0"/>
              <a:t>r</a:t>
            </a:r>
            <a:r>
              <a:rPr lang="en-US" dirty="0" smtClean="0"/>
              <a:t>tual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2087466"/>
            <a:ext cx="6050557" cy="4369359"/>
          </a:xfrm>
        </p:spPr>
        <p:txBody>
          <a:bodyPr/>
          <a:lstStyle/>
          <a:p>
            <a:r>
              <a:rPr lang="en-US" dirty="0" smtClean="0"/>
              <a:t>Unique challenges</a:t>
            </a:r>
          </a:p>
          <a:p>
            <a:pPr lvl="1"/>
            <a:r>
              <a:rPr lang="en-US" dirty="0" smtClean="0"/>
              <a:t>Reliance on electronic </a:t>
            </a:r>
            <a:br>
              <a:rPr lang="en-US" dirty="0" smtClean="0"/>
            </a:br>
            <a:r>
              <a:rPr lang="en-US" dirty="0" smtClean="0"/>
              <a:t>and/or digital </a:t>
            </a:r>
            <a:br>
              <a:rPr lang="en-US" dirty="0" smtClean="0"/>
            </a:br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Cultural and national diversity 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challenges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140" y="2087466"/>
            <a:ext cx="2778476" cy="2761110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leadership</a:t>
            </a:r>
          </a:p>
          <a:p>
            <a:r>
              <a:rPr lang="en-US" dirty="0" smtClean="0"/>
              <a:t>Build trust</a:t>
            </a:r>
          </a:p>
          <a:p>
            <a:r>
              <a:rPr lang="en-US" dirty="0"/>
              <a:t>C</a:t>
            </a:r>
            <a:r>
              <a:rPr lang="en-US" dirty="0" smtClean="0"/>
              <a:t>reate bonding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leadershi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7039" y="2087466"/>
            <a:ext cx="2877120" cy="2956363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466"/>
            <a:ext cx="5027088" cy="4369359"/>
          </a:xfrm>
        </p:spPr>
        <p:txBody>
          <a:bodyPr/>
          <a:lstStyle/>
          <a:p>
            <a:r>
              <a:rPr lang="en-US" dirty="0" smtClean="0"/>
              <a:t>Facilitate </a:t>
            </a:r>
            <a:r>
              <a:rPr lang="en-US" dirty="0"/>
              <a:t>knowledge </a:t>
            </a:r>
            <a:r>
              <a:rPr lang="en-US" dirty="0" smtClean="0"/>
              <a:t>sharing</a:t>
            </a:r>
          </a:p>
          <a:p>
            <a:r>
              <a:rPr lang="en-US" dirty="0"/>
              <a:t>M</a:t>
            </a:r>
            <a:r>
              <a:rPr lang="en-US" dirty="0" smtClean="0"/>
              <a:t>aintain </a:t>
            </a:r>
            <a:r>
              <a:rPr lang="en-US" dirty="0"/>
              <a:t>project </a:t>
            </a:r>
            <a:r>
              <a:rPr lang="en-US" dirty="0" smtClean="0"/>
              <a:t>focus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knowledge_sha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994" y="2087466"/>
            <a:ext cx="2899544" cy="2899544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467"/>
            <a:ext cx="5027088" cy="1806228"/>
          </a:xfrm>
        </p:spPr>
        <p:txBody>
          <a:bodyPr/>
          <a:lstStyle/>
          <a:p>
            <a:r>
              <a:rPr lang="en-US" dirty="0" smtClean="0"/>
              <a:t>Leadership</a:t>
            </a:r>
          </a:p>
          <a:p>
            <a:r>
              <a:rPr lang="en-US" dirty="0" smtClean="0"/>
              <a:t>Knowledge sha</a:t>
            </a:r>
            <a:r>
              <a:rPr lang="en-US" spc="0" dirty="0" smtClean="0"/>
              <a:t>r</a:t>
            </a:r>
            <a:r>
              <a:rPr lang="en-US" dirty="0" smtClean="0"/>
              <a:t>ing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knowledge_sha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994" y="2087466"/>
            <a:ext cx="2899544" cy="2899544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466"/>
            <a:ext cx="5318202" cy="4369359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bility </a:t>
            </a:r>
            <a:r>
              <a:rPr lang="en-US" dirty="0"/>
              <a:t>to communicate and develop </a:t>
            </a:r>
            <a:r>
              <a:rPr lang="en-US" dirty="0" smtClean="0"/>
              <a:t>relationships</a:t>
            </a:r>
          </a:p>
          <a:p>
            <a:r>
              <a:rPr lang="en-US" dirty="0" smtClean="0"/>
              <a:t>Remote </a:t>
            </a:r>
            <a:r>
              <a:rPr lang="en-US" dirty="0"/>
              <a:t>nature of virtual </a:t>
            </a:r>
            <a:r>
              <a:rPr lang="en-US" dirty="0" smtClean="0"/>
              <a:t>teams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team_buil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7909" y="2111344"/>
            <a:ext cx="2615010" cy="3376959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lear </a:t>
            </a:r>
            <a:r>
              <a:rPr lang="en-US" dirty="0"/>
              <a:t>vision</a:t>
            </a:r>
            <a:r>
              <a:rPr lang="en-US" dirty="0" smtClean="0"/>
              <a:t> 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collaboration</a:t>
            </a:r>
          </a:p>
          <a:p>
            <a:r>
              <a:rPr lang="en-US" dirty="0" smtClean="0"/>
              <a:t>Clear expectations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roles </a:t>
            </a:r>
            <a:r>
              <a:rPr lang="en-US" dirty="0"/>
              <a:t>and </a:t>
            </a:r>
            <a:r>
              <a:rPr lang="en-US" dirty="0" smtClean="0"/>
              <a:t>responsibilities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check_li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493" y="2087466"/>
            <a:ext cx="2230987" cy="3011223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467"/>
            <a:ext cx="4522689" cy="2604914"/>
          </a:xfrm>
        </p:spPr>
        <p:txBody>
          <a:bodyPr/>
          <a:lstStyle/>
          <a:p>
            <a:r>
              <a:rPr lang="en-US" dirty="0" smtClean="0"/>
              <a:t>Qualified </a:t>
            </a:r>
            <a:r>
              <a:rPr lang="en-US" dirty="0"/>
              <a:t>to perform selected team </a:t>
            </a:r>
            <a:r>
              <a:rPr lang="en-US" dirty="0" smtClean="0"/>
              <a:t>tasks</a:t>
            </a:r>
          </a:p>
          <a:p>
            <a:r>
              <a:rPr lang="en-US" dirty="0"/>
              <a:t>C</a:t>
            </a:r>
            <a:r>
              <a:rPr lang="en-US" dirty="0" smtClean="0"/>
              <a:t>ompetency </a:t>
            </a:r>
            <a:r>
              <a:rPr lang="en-US" dirty="0"/>
              <a:t>and </a:t>
            </a:r>
            <a:r>
              <a:rPr lang="en-US" dirty="0" smtClean="0"/>
              <a:t>experience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Picture 9" descr="certific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5089" y="2126247"/>
            <a:ext cx="3407437" cy="2706444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087466"/>
            <a:ext cx="4544977" cy="4369359"/>
          </a:xfrm>
        </p:spPr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ood </a:t>
            </a:r>
            <a:r>
              <a:rPr lang="en-US" dirty="0"/>
              <a:t>organizational </a:t>
            </a:r>
            <a:r>
              <a:rPr lang="en-US" dirty="0" smtClean="0"/>
              <a:t>skills</a:t>
            </a:r>
          </a:p>
          <a:p>
            <a:r>
              <a:rPr lang="en-US" dirty="0" smtClean="0"/>
              <a:t>Appropriate </a:t>
            </a:r>
            <a:r>
              <a:rPr lang="en-US" dirty="0"/>
              <a:t>technology </a:t>
            </a:r>
            <a:r>
              <a:rPr lang="en-US" dirty="0" smtClean="0"/>
              <a:t>skills</a:t>
            </a:r>
          </a:p>
          <a:p>
            <a:r>
              <a:rPr lang="en-US" dirty="0" smtClean="0"/>
              <a:t>Good </a:t>
            </a:r>
            <a:r>
              <a:rPr lang="en-US" dirty="0"/>
              <a:t>time </a:t>
            </a:r>
            <a:r>
              <a:rPr lang="en-US" dirty="0" smtClean="0"/>
              <a:t>management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time_,managem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07" y="2087466"/>
            <a:ext cx="3621272" cy="2713134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087466"/>
            <a:ext cx="5814910" cy="4369359"/>
          </a:xfrm>
        </p:spPr>
        <p:txBody>
          <a:bodyPr>
            <a:normAutofit/>
          </a:bodyPr>
          <a:lstStyle/>
          <a:p>
            <a:r>
              <a:rPr lang="en-US" dirty="0" smtClean="0"/>
              <a:t>Help </a:t>
            </a:r>
            <a:r>
              <a:rPr lang="en-US" dirty="0"/>
              <a:t>manage time constraints and </a:t>
            </a:r>
            <a:r>
              <a:rPr lang="en-US" dirty="0" smtClean="0"/>
              <a:t>deadlines</a:t>
            </a:r>
          </a:p>
          <a:p>
            <a:r>
              <a:rPr lang="en-US" dirty="0" smtClean="0"/>
              <a:t>Maintain </a:t>
            </a:r>
            <a:r>
              <a:rPr lang="en-US" dirty="0"/>
              <a:t>regularly scheduled virtual </a:t>
            </a:r>
            <a:r>
              <a:rPr lang="en-US" dirty="0" smtClean="0"/>
              <a:t>meetings</a:t>
            </a:r>
          </a:p>
          <a:p>
            <a:r>
              <a:rPr lang="en-US" dirty="0"/>
              <a:t>S</a:t>
            </a:r>
            <a:r>
              <a:rPr lang="en-US" dirty="0" smtClean="0"/>
              <a:t>hare information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leasdership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478" y="2087466"/>
            <a:ext cx="2474298" cy="3312649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466"/>
            <a:ext cx="5398062" cy="4369359"/>
          </a:xfrm>
        </p:spPr>
        <p:txBody>
          <a:bodyPr>
            <a:normAutofit/>
          </a:bodyPr>
          <a:lstStyle/>
          <a:p>
            <a:r>
              <a:rPr lang="en-US" dirty="0" smtClean="0"/>
              <a:t>Create face-to-face interactions</a:t>
            </a:r>
          </a:p>
          <a:p>
            <a:r>
              <a:rPr lang="en-US" dirty="0" smtClean="0"/>
              <a:t>On-site visits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face_fac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9" y="2087466"/>
            <a:ext cx="3261143" cy="2730826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</a:t>
            </a:r>
            <a:r>
              <a:rPr lang="en-US" spc="300" dirty="0" smtClean="0"/>
              <a:t>r</a:t>
            </a:r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teams defined</a:t>
            </a:r>
          </a:p>
          <a:p>
            <a:r>
              <a:rPr lang="en-US" dirty="0" smtClean="0"/>
              <a:t>Best practices</a:t>
            </a:r>
          </a:p>
          <a:p>
            <a:r>
              <a:rPr lang="en-US" dirty="0" smtClean="0"/>
              <a:t>Digital and electronic </a:t>
            </a:r>
            <a:br>
              <a:rPr lang="en-US" dirty="0" smtClean="0"/>
            </a:br>
            <a:r>
              <a:rPr lang="en-US" dirty="0" smtClean="0"/>
              <a:t>communication technologies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rgbClr val="9BBB59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define_te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8778" y="2087466"/>
            <a:ext cx="2078548" cy="2683066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Sha</a:t>
            </a:r>
            <a:r>
              <a:rPr lang="en-US" spc="0" dirty="0"/>
              <a:t>r</a:t>
            </a:r>
            <a:r>
              <a:rPr lang="en-US" dirty="0"/>
              <a:t>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xchange info</a:t>
            </a:r>
            <a:r>
              <a:rPr lang="en-US" spc="0" dirty="0" smtClean="0"/>
              <a:t>r</a:t>
            </a:r>
            <a:r>
              <a:rPr lang="en-US" dirty="0" smtClean="0"/>
              <a:t>mation</a:t>
            </a:r>
          </a:p>
          <a:p>
            <a:r>
              <a:rPr lang="en-US" dirty="0" smtClean="0"/>
              <a:t>Brainstorming</a:t>
            </a:r>
          </a:p>
          <a:p>
            <a:r>
              <a:rPr lang="en-US" dirty="0"/>
              <a:t>P</a:t>
            </a:r>
            <a:r>
              <a:rPr lang="en-US" dirty="0" smtClean="0"/>
              <a:t>roblem</a:t>
            </a:r>
            <a:r>
              <a:rPr lang="en-US" dirty="0"/>
              <a:t>-solving</a:t>
            </a:r>
            <a:r>
              <a:rPr lang="en-US" dirty="0" smtClean="0"/>
              <a:t> </a:t>
            </a:r>
          </a:p>
          <a:p>
            <a:r>
              <a:rPr lang="en-US" dirty="0"/>
              <a:t>D</a:t>
            </a:r>
            <a:r>
              <a:rPr lang="en-US" dirty="0" smtClean="0"/>
              <a:t>ecision</a:t>
            </a:r>
            <a:r>
              <a:rPr lang="en-US" dirty="0"/>
              <a:t>-</a:t>
            </a:r>
            <a:r>
              <a:rPr lang="en-US" dirty="0" smtClean="0"/>
              <a:t>making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working_gear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5545" y="2198714"/>
            <a:ext cx="2736922" cy="2840547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466"/>
            <a:ext cx="4884273" cy="4369359"/>
          </a:xfrm>
        </p:spPr>
        <p:txBody>
          <a:bodyPr>
            <a:normAutofit/>
          </a:bodyPr>
          <a:lstStyle/>
          <a:p>
            <a:r>
              <a:rPr lang="en-US" dirty="0" smtClean="0"/>
              <a:t>Digital and electronic technologies</a:t>
            </a:r>
          </a:p>
          <a:p>
            <a:pPr lvl="1"/>
            <a:r>
              <a:rPr lang="en-US" dirty="0" smtClean="0"/>
              <a:t>Simple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ser friendly</a:t>
            </a:r>
          </a:p>
          <a:p>
            <a:pPr lvl="1"/>
            <a:r>
              <a:rPr lang="en-US" dirty="0" smtClean="0"/>
              <a:t>Available </a:t>
            </a:r>
            <a:r>
              <a:rPr lang="en-US" dirty="0"/>
              <a:t>to all team </a:t>
            </a:r>
            <a:r>
              <a:rPr lang="en-US" dirty="0" smtClean="0"/>
              <a:t>members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technology_icon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1404" y="2265471"/>
            <a:ext cx="3565922" cy="3102657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sites</a:t>
            </a:r>
          </a:p>
          <a:p>
            <a:r>
              <a:rPr lang="en-US" dirty="0"/>
              <a:t>D</a:t>
            </a:r>
            <a:r>
              <a:rPr lang="en-US" dirty="0" smtClean="0"/>
              <a:t>ocument repositories</a:t>
            </a:r>
          </a:p>
          <a:p>
            <a:r>
              <a:rPr lang="en-US" dirty="0"/>
              <a:t>E</a:t>
            </a:r>
            <a:r>
              <a:rPr lang="en-US" dirty="0" smtClean="0"/>
              <a:t>lectronic </a:t>
            </a:r>
            <a:r>
              <a:rPr lang="en-US" dirty="0"/>
              <a:t>bulletin </a:t>
            </a:r>
            <a:r>
              <a:rPr lang="en-US" dirty="0" smtClean="0"/>
              <a:t>boards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sharing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6480" y="2087465"/>
            <a:ext cx="3009320" cy="3248257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466"/>
            <a:ext cx="4767943" cy="4369359"/>
          </a:xfrm>
        </p:spPr>
        <p:txBody>
          <a:bodyPr/>
          <a:lstStyle/>
          <a:p>
            <a:r>
              <a:rPr lang="en-US" dirty="0" smtClean="0"/>
              <a:t>Meeting management programs</a:t>
            </a:r>
          </a:p>
          <a:p>
            <a:r>
              <a:rPr lang="en-US" dirty="0" smtClean="0"/>
              <a:t>Discussion forums</a:t>
            </a:r>
          </a:p>
          <a:p>
            <a:r>
              <a:rPr lang="en-US" dirty="0"/>
              <a:t>G</a:t>
            </a:r>
            <a:r>
              <a:rPr lang="en-US" dirty="0" smtClean="0"/>
              <a:t>roupware document </a:t>
            </a:r>
            <a:r>
              <a:rPr lang="en-US" dirty="0"/>
              <a:t>sharing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knowledge_share_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44" y="2087467"/>
            <a:ext cx="2960280" cy="3627534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466"/>
            <a:ext cx="4525589" cy="4369359"/>
          </a:xfrm>
        </p:spPr>
        <p:txBody>
          <a:bodyPr/>
          <a:lstStyle/>
          <a:p>
            <a:r>
              <a:rPr lang="en-US" spc="-300" dirty="0" smtClean="0"/>
              <a:t>T</a:t>
            </a:r>
            <a:r>
              <a:rPr lang="en-US" spc="0" dirty="0" smtClean="0"/>
              <a:t>r</a:t>
            </a:r>
            <a:r>
              <a:rPr lang="en-US" dirty="0" smtClean="0"/>
              <a:t>ust </a:t>
            </a:r>
          </a:p>
          <a:p>
            <a:pPr lvl="1"/>
            <a:r>
              <a:rPr lang="en-US" dirty="0" smtClean="0"/>
              <a:t>Ensures speed</a:t>
            </a:r>
            <a:r>
              <a:rPr lang="en-US" dirty="0"/>
              <a:t>, </a:t>
            </a:r>
            <a:r>
              <a:rPr lang="en-US" dirty="0" smtClean="0"/>
              <a:t>frequency &amp; quality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tru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767" y="2087467"/>
            <a:ext cx="3285033" cy="3403274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087466"/>
            <a:ext cx="5194486" cy="4369359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ace-to-face interactions </a:t>
            </a:r>
            <a:br>
              <a:rPr lang="en-US" dirty="0" smtClean="0"/>
            </a:br>
            <a:r>
              <a:rPr lang="en-US" dirty="0" smtClean="0"/>
              <a:t>&amp; visual cues</a:t>
            </a:r>
          </a:p>
          <a:p>
            <a:pPr lvl="1"/>
            <a:r>
              <a:rPr lang="en-US" dirty="0" smtClean="0"/>
              <a:t>Requests seen </a:t>
            </a:r>
            <a:r>
              <a:rPr lang="en-US" dirty="0"/>
              <a:t>as </a:t>
            </a:r>
            <a:r>
              <a:rPr lang="en-US" dirty="0" smtClean="0"/>
              <a:t>incompetence?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haring ideas </a:t>
            </a:r>
            <a:r>
              <a:rPr lang="en-US" dirty="0"/>
              <a:t>or </a:t>
            </a:r>
            <a:r>
              <a:rPr lang="en-US" dirty="0" smtClean="0"/>
              <a:t>information </a:t>
            </a:r>
            <a:r>
              <a:rPr lang="en-US" dirty="0"/>
              <a:t>seen as pushy or </a:t>
            </a:r>
            <a:r>
              <a:rPr lang="en-US" dirty="0" smtClean="0"/>
              <a:t>overbearing?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face_fac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698" y="2135942"/>
            <a:ext cx="3285208" cy="2733677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466"/>
            <a:ext cx="4263847" cy="4369359"/>
          </a:xfrm>
        </p:spPr>
        <p:txBody>
          <a:bodyPr/>
          <a:lstStyle/>
          <a:p>
            <a:r>
              <a:rPr lang="en-US" dirty="0" smtClean="0"/>
              <a:t>Informal communications</a:t>
            </a:r>
          </a:p>
          <a:p>
            <a:pPr lvl="1"/>
            <a:r>
              <a:rPr lang="en-US" dirty="0" smtClean="0"/>
              <a:t>Reduce risk </a:t>
            </a:r>
            <a:br>
              <a:rPr lang="en-US" dirty="0" smtClean="0"/>
            </a:br>
            <a:r>
              <a:rPr lang="en-US" dirty="0" smtClean="0"/>
              <a:t>&amp; create trust </a:t>
            </a:r>
          </a:p>
          <a:p>
            <a:pPr lvl="1"/>
            <a:r>
              <a:rPr lang="en-US" dirty="0" smtClean="0"/>
              <a:t>Chat </a:t>
            </a:r>
            <a:r>
              <a:rPr lang="en-US" dirty="0"/>
              <a:t>rooms</a:t>
            </a:r>
            <a:r>
              <a:rPr lang="en-US" dirty="0" smtClean="0"/>
              <a:t> &amp; IM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cha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2611" y="2087466"/>
            <a:ext cx="3730503" cy="3535444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Rewards &amp; </a:t>
            </a:r>
            <a:r>
              <a:rPr lang="en-US" dirty="0"/>
              <a:t>recognition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Increase quality </a:t>
            </a:r>
            <a:r>
              <a:rPr lang="en-US" dirty="0"/>
              <a:t>and </a:t>
            </a:r>
            <a:r>
              <a:rPr lang="en-US" dirty="0" smtClean="0"/>
              <a:t>quantity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rewa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239" y="3487170"/>
            <a:ext cx="5614042" cy="1651906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466"/>
            <a:ext cx="5999099" cy="4369359"/>
          </a:xfrm>
        </p:spPr>
        <p:txBody>
          <a:bodyPr>
            <a:normAutofit/>
          </a:bodyPr>
          <a:lstStyle/>
          <a:p>
            <a:r>
              <a:rPr lang="en-US" dirty="0" smtClean="0"/>
              <a:t>Defined virtual teams</a:t>
            </a:r>
          </a:p>
          <a:p>
            <a:r>
              <a:rPr lang="en-US" dirty="0"/>
              <a:t>R</a:t>
            </a:r>
            <a:r>
              <a:rPr lang="en-US" dirty="0" smtClean="0"/>
              <a:t>eviewed variety </a:t>
            </a:r>
            <a:r>
              <a:rPr lang="en-US" dirty="0"/>
              <a:t>of virtual team best practices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Reviewed types </a:t>
            </a:r>
            <a:r>
              <a:rPr lang="en-US" dirty="0"/>
              <a:t>of digital and electronic communication </a:t>
            </a:r>
            <a:r>
              <a:rPr lang="en-US" dirty="0" smtClean="0"/>
              <a:t>technologies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check_mar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299" y="4033819"/>
            <a:ext cx="586642" cy="673911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  <p:pic>
        <p:nvPicPr>
          <p:cNvPr id="7" name="Picture 6" descr="check_mar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300" y="2889809"/>
            <a:ext cx="586642" cy="673911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  <p:pic>
        <p:nvPicPr>
          <p:cNvPr id="8" name="Picture 7" descr="check_mar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300" y="1991028"/>
            <a:ext cx="586642" cy="673911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466"/>
            <a:ext cx="6939431" cy="4369359"/>
          </a:xfrm>
        </p:spPr>
        <p:txBody>
          <a:bodyPr/>
          <a:lstStyle/>
          <a:p>
            <a:r>
              <a:rPr lang="en-US" dirty="0" smtClean="0"/>
              <a:t>Use of virtual teams is growing</a:t>
            </a:r>
          </a:p>
          <a:p>
            <a:r>
              <a:rPr lang="en-US" dirty="0" smtClean="0"/>
              <a:t>Technology is advancing</a:t>
            </a:r>
          </a:p>
          <a:p>
            <a:r>
              <a:rPr lang="en-US" dirty="0" smtClean="0"/>
              <a:t>Continued use is inevitable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working_gear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3429" y="2523742"/>
            <a:ext cx="2393897" cy="2484534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</a:t>
            </a:r>
            <a:r>
              <a:rPr lang="en-US" spc="300" dirty="0" smtClean="0"/>
              <a:t>r</a:t>
            </a:r>
            <a:r>
              <a:rPr lang="en-US" dirty="0" smtClean="0"/>
              <a:t>tual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of individuals</a:t>
            </a:r>
          </a:p>
          <a:p>
            <a:r>
              <a:rPr lang="en-US" dirty="0" smtClean="0"/>
              <a:t>Complementary skills </a:t>
            </a:r>
            <a:br>
              <a:rPr lang="en-US" dirty="0" smtClean="0"/>
            </a:br>
            <a:r>
              <a:rPr lang="en-US" dirty="0" smtClean="0"/>
              <a:t>and competencies</a:t>
            </a:r>
          </a:p>
          <a:p>
            <a:r>
              <a:rPr lang="en-US" dirty="0" smtClean="0"/>
              <a:t>Collaborate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8" descr="define_te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6044" y="2200738"/>
            <a:ext cx="2907598" cy="2456524"/>
          </a:xfrm>
          <a:prstGeom prst="rect">
            <a:avLst/>
          </a:prstGeom>
          <a:effectLst>
            <a:outerShdw blurRad="254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95069" cy="6242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236"/>
            <a:ext cx="8229600" cy="4913927"/>
          </a:xfrm>
        </p:spPr>
        <p:txBody>
          <a:bodyPr wrap="square">
            <a:normAutofit fontScale="40000" lnSpcReduction="200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pc="0" dirty="0" err="1" smtClean="0"/>
              <a:t>Boule</a:t>
            </a:r>
            <a:r>
              <a:rPr lang="en-US" spc="0" dirty="0"/>
              <a:t>, M. (2008). Best practices for working in a virtual team environment. </a:t>
            </a:r>
            <a:r>
              <a:rPr lang="en-US" i="1" spc="0" dirty="0"/>
              <a:t>Library  </a:t>
            </a:r>
            <a:endParaRPr lang="en-US" spc="0" dirty="0" smtClean="0"/>
          </a:p>
          <a:p>
            <a:pPr>
              <a:lnSpc>
                <a:spcPct val="120000"/>
              </a:lnSpc>
              <a:spcAft>
                <a:spcPts val="0"/>
              </a:spcAft>
              <a:buNone/>
            </a:pPr>
            <a:r>
              <a:rPr lang="en-US" i="1" spc="0" dirty="0" smtClean="0"/>
              <a:t>			Technology </a:t>
            </a:r>
            <a:r>
              <a:rPr lang="en-US" i="1" spc="0" dirty="0"/>
              <a:t>Reports</a:t>
            </a:r>
            <a:r>
              <a:rPr lang="en-US" spc="0" dirty="0"/>
              <a:t>, </a:t>
            </a:r>
            <a:r>
              <a:rPr lang="en-US" i="1" spc="0" dirty="0"/>
              <a:t>44</a:t>
            </a:r>
            <a:r>
              <a:rPr lang="en-US" spc="0" dirty="0"/>
              <a:t>(1), 28-31.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pc="0" dirty="0" err="1"/>
              <a:t>Chinowsky</a:t>
            </a:r>
            <a:r>
              <a:rPr lang="en-US" spc="0" dirty="0"/>
              <a:t>, P.S. &amp; Rojas, E.M. (2003). Virtual teams: Guide to successful implementation. </a:t>
            </a:r>
            <a:endParaRPr lang="en-US" spc="0" dirty="0" smtClean="0"/>
          </a:p>
          <a:p>
            <a:pPr>
              <a:lnSpc>
                <a:spcPct val="120000"/>
              </a:lnSpc>
              <a:spcAft>
                <a:spcPts val="0"/>
              </a:spcAft>
              <a:buNone/>
            </a:pPr>
            <a:r>
              <a:rPr lang="en-US" i="1" spc="0" dirty="0" smtClean="0"/>
              <a:t>			Journal </a:t>
            </a:r>
            <a:r>
              <a:rPr lang="en-US" i="1" spc="0" dirty="0"/>
              <a:t>of Management in Engineering (19)</a:t>
            </a:r>
            <a:r>
              <a:rPr lang="en-US" spc="0" dirty="0"/>
              <a:t>3, 98-106. </a:t>
            </a:r>
            <a:r>
              <a:rPr lang="en-US" spc="0" dirty="0" err="1"/>
              <a:t>doi</a:t>
            </a:r>
            <a:r>
              <a:rPr lang="en-US" spc="0" dirty="0"/>
              <a:t>:</a:t>
            </a:r>
            <a:r>
              <a:rPr lang="en-US" b="1" spc="0" dirty="0"/>
              <a:t> </a:t>
            </a:r>
            <a:r>
              <a:rPr lang="en-US" spc="0" dirty="0"/>
              <a:t>10.1061/~asce</a:t>
            </a:r>
            <a:r>
              <a:rPr lang="en-US" spc="0" dirty="0" smtClean="0"/>
              <a:t>!0742</a:t>
            </a:r>
            <a:r>
              <a:rPr lang="en-US" spc="0" dirty="0"/>
              <a:t>-597x~2003</a:t>
            </a:r>
            <a:r>
              <a:rPr lang="en-US" spc="0" dirty="0" smtClean="0"/>
              <a:t>!	19</a:t>
            </a:r>
            <a:r>
              <a:rPr lang="en-US" spc="0" dirty="0"/>
              <a:t>:3~98!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pc="0" dirty="0" err="1"/>
              <a:t>Cordery</a:t>
            </a:r>
            <a:r>
              <a:rPr lang="en-US" spc="0" dirty="0"/>
              <a:t>, J., </a:t>
            </a:r>
            <a:r>
              <a:rPr lang="en-US" spc="0" dirty="0" err="1"/>
              <a:t>Soo</a:t>
            </a:r>
            <a:r>
              <a:rPr lang="en-US" spc="0" dirty="0"/>
              <a:t>, C., </a:t>
            </a:r>
            <a:r>
              <a:rPr lang="en-US" spc="0" dirty="0" err="1"/>
              <a:t>Kirkman</a:t>
            </a:r>
            <a:r>
              <a:rPr lang="en-US" spc="0" dirty="0"/>
              <a:t>, B., Rosen, B., &amp; Mathieu, J. (2009). Leading parallel global </a:t>
            </a:r>
            <a:endParaRPr lang="en-US" spc="0" dirty="0" smtClean="0"/>
          </a:p>
          <a:p>
            <a:pPr>
              <a:lnSpc>
                <a:spcPct val="120000"/>
              </a:lnSpc>
              <a:spcAft>
                <a:spcPts val="0"/>
              </a:spcAft>
              <a:buNone/>
            </a:pPr>
            <a:r>
              <a:rPr lang="en-US" spc="0" dirty="0" smtClean="0"/>
              <a:t>			virtual </a:t>
            </a:r>
            <a:r>
              <a:rPr lang="en-US" spc="0" dirty="0"/>
              <a:t>teams. </a:t>
            </a:r>
            <a:r>
              <a:rPr lang="en-US" i="1" spc="0" dirty="0"/>
              <a:t>Organizational Dynamics, 38</a:t>
            </a:r>
            <a:r>
              <a:rPr lang="en-US" spc="0" dirty="0"/>
              <a:t>(3), 204-216.  doi:10.1016/j.orgdyn</a:t>
            </a:r>
            <a:r>
              <a:rPr lang="en-US" spc="0" dirty="0" smtClean="0"/>
              <a:t>.	2009.04.002</a:t>
            </a:r>
            <a:endParaRPr lang="en-US" spc="0" dirty="0"/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pc="0" dirty="0" err="1"/>
              <a:t>Kaboli</a:t>
            </a:r>
            <a:r>
              <a:rPr lang="en-US" spc="0" dirty="0"/>
              <a:t>, A., </a:t>
            </a:r>
            <a:r>
              <a:rPr lang="en-US" spc="0" dirty="0" err="1"/>
              <a:t>Tabari</a:t>
            </a:r>
            <a:r>
              <a:rPr lang="en-US" spc="0" dirty="0"/>
              <a:t>, M., &amp; </a:t>
            </a:r>
            <a:r>
              <a:rPr lang="en-US" spc="0" dirty="0" err="1"/>
              <a:t>Kaboli</a:t>
            </a:r>
            <a:r>
              <a:rPr lang="en-US" spc="0" dirty="0"/>
              <a:t>, E. (2006). Leadership in virtual teams. In X. Zhang &amp; T. </a:t>
            </a:r>
            <a:endParaRPr lang="en-US" spc="0" dirty="0" smtClean="0"/>
          </a:p>
          <a:p>
            <a:pPr>
              <a:lnSpc>
                <a:spcPct val="120000"/>
              </a:lnSpc>
              <a:spcAft>
                <a:spcPts val="0"/>
              </a:spcAft>
              <a:buNone/>
            </a:pPr>
            <a:r>
              <a:rPr lang="en-US" spc="0" dirty="0" smtClean="0"/>
              <a:t>			</a:t>
            </a:r>
            <a:r>
              <a:rPr lang="en-US" spc="0" dirty="0" err="1" smtClean="0"/>
              <a:t>Oyama</a:t>
            </a:r>
            <a:r>
              <a:rPr lang="en-US" spc="0" dirty="0" smtClean="0"/>
              <a:t> </a:t>
            </a:r>
            <a:r>
              <a:rPr lang="en-US" spc="0" dirty="0"/>
              <a:t>(Co-Chairs). </a:t>
            </a:r>
            <a:r>
              <a:rPr lang="en-US" i="1" spc="0" dirty="0"/>
              <a:t>The sixth annual symposium on research and its application,</a:t>
            </a:r>
            <a:r>
              <a:rPr lang="en-US" i="1" spc="0" dirty="0" smtClean="0"/>
              <a:t> 	</a:t>
            </a:r>
            <a:r>
              <a:rPr lang="en-US" spc="0" dirty="0" smtClean="0"/>
              <a:t>342</a:t>
            </a:r>
            <a:r>
              <a:rPr lang="en-US" spc="0" dirty="0"/>
              <a:t>-348.</a:t>
            </a:r>
            <a:r>
              <a:rPr lang="en-US" i="1" spc="0" dirty="0" smtClean="0"/>
              <a:t> 	Xinjiang</a:t>
            </a:r>
            <a:r>
              <a:rPr lang="en-US" i="1" spc="0" dirty="0"/>
              <a:t>, China</a:t>
            </a:r>
            <a:r>
              <a:rPr lang="en-US" spc="0" dirty="0"/>
              <a:t>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pc="0" dirty="0" err="1"/>
              <a:t>Lurey</a:t>
            </a:r>
            <a:r>
              <a:rPr lang="en-US" spc="0" dirty="0"/>
              <a:t>, J.S. &amp; </a:t>
            </a:r>
            <a:r>
              <a:rPr lang="en-US" spc="0" dirty="0" err="1"/>
              <a:t>Raisinghani</a:t>
            </a:r>
            <a:r>
              <a:rPr lang="en-US" spc="0" dirty="0"/>
              <a:t>, M.S. (2001). An empirical study of best practices in virtual teams. </a:t>
            </a:r>
            <a:endParaRPr lang="en-US" spc="0" dirty="0" smtClean="0"/>
          </a:p>
          <a:p>
            <a:pPr>
              <a:lnSpc>
                <a:spcPct val="120000"/>
              </a:lnSpc>
              <a:spcAft>
                <a:spcPts val="0"/>
              </a:spcAft>
              <a:buNone/>
            </a:pPr>
            <a:r>
              <a:rPr lang="en-US" i="1" spc="0" dirty="0" smtClean="0"/>
              <a:t>			Information </a:t>
            </a:r>
            <a:r>
              <a:rPr lang="en-US" i="1" spc="0" dirty="0"/>
              <a:t>&amp; Management, 38</a:t>
            </a:r>
            <a:r>
              <a:rPr lang="en-US" spc="0" dirty="0"/>
              <a:t> (8), 523-544.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pc="0" dirty="0"/>
              <a:t>Rosen, B., </a:t>
            </a:r>
            <a:r>
              <a:rPr lang="en-US" spc="0" dirty="0" err="1"/>
              <a:t>Furst</a:t>
            </a:r>
            <a:r>
              <a:rPr lang="en-US" spc="0" dirty="0"/>
              <a:t>, S., &amp; Blackburn, R. (2007). Overcoming barriers to knowledge sharing in </a:t>
            </a:r>
            <a:endParaRPr lang="en-US" spc="0" dirty="0" smtClean="0"/>
          </a:p>
          <a:p>
            <a:pPr>
              <a:lnSpc>
                <a:spcPct val="120000"/>
              </a:lnSpc>
              <a:spcAft>
                <a:spcPts val="0"/>
              </a:spcAft>
              <a:buNone/>
            </a:pPr>
            <a:r>
              <a:rPr lang="en-US" spc="0" dirty="0" smtClean="0"/>
              <a:t>			virtual </a:t>
            </a:r>
            <a:r>
              <a:rPr lang="en-US" spc="0" dirty="0"/>
              <a:t>teams. </a:t>
            </a:r>
            <a:r>
              <a:rPr lang="en-US" i="1" spc="0" dirty="0"/>
              <a:t>Organizational Dynamics,</a:t>
            </a:r>
            <a:r>
              <a:rPr lang="en-US" spc="0" dirty="0"/>
              <a:t> 36(7), 259-273. doi:10.1016/j.orgdyn</a:t>
            </a:r>
            <a:r>
              <a:rPr lang="en-US" spc="0" dirty="0" smtClean="0"/>
              <a:t>.	2007.04.007</a:t>
            </a:r>
            <a:endParaRPr lang="en-US" spc="0" dirty="0"/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pc="0" dirty="0"/>
              <a:t>Rosen, B., </a:t>
            </a:r>
            <a:r>
              <a:rPr lang="en-US" spc="0" dirty="0" err="1"/>
              <a:t>Furst</a:t>
            </a:r>
            <a:r>
              <a:rPr lang="en-US" spc="0" dirty="0"/>
              <a:t>, S., &amp; Blackburn, R. (2006). Training for virtual teams: An investigation of </a:t>
            </a:r>
            <a:endParaRPr lang="en-US" spc="0" dirty="0" smtClean="0"/>
          </a:p>
          <a:p>
            <a:pPr>
              <a:lnSpc>
                <a:spcPct val="120000"/>
              </a:lnSpc>
              <a:spcAft>
                <a:spcPts val="0"/>
              </a:spcAft>
              <a:buNone/>
            </a:pPr>
            <a:r>
              <a:rPr lang="en-US" spc="0" dirty="0" smtClean="0"/>
              <a:t>			current </a:t>
            </a:r>
            <a:r>
              <a:rPr lang="en-US" spc="0" dirty="0"/>
              <a:t>practices and future needs. </a:t>
            </a:r>
            <a:r>
              <a:rPr lang="en-US" i="1" spc="0" dirty="0"/>
              <a:t>Human Resources Management 45</a:t>
            </a:r>
            <a:r>
              <a:rPr lang="en-US" spc="0" dirty="0"/>
              <a:t>(2), 229-247. </a:t>
            </a:r>
            <a:endParaRPr lang="en-US" spc="0" dirty="0" smtClean="0"/>
          </a:p>
          <a:p>
            <a:pPr>
              <a:lnSpc>
                <a:spcPct val="120000"/>
              </a:lnSpc>
              <a:spcAft>
                <a:spcPts val="0"/>
              </a:spcAft>
              <a:buNone/>
            </a:pPr>
            <a:r>
              <a:rPr lang="en-US" spc="0" dirty="0" smtClean="0"/>
              <a:t>			doi</a:t>
            </a:r>
            <a:r>
              <a:rPr lang="en-US" spc="0" dirty="0"/>
              <a:t>:10.1002hrm.20106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pc="0" dirty="0"/>
              <a:t>Staples, D.S. &amp; Webster, J. (2007). Exploring traditional virtual team members’ “best </a:t>
            </a:r>
            <a:endParaRPr lang="en-US" spc="0" dirty="0" smtClean="0"/>
          </a:p>
          <a:p>
            <a:pPr>
              <a:lnSpc>
                <a:spcPct val="120000"/>
              </a:lnSpc>
              <a:spcAft>
                <a:spcPts val="0"/>
              </a:spcAft>
              <a:buNone/>
            </a:pPr>
            <a:r>
              <a:rPr lang="en-US" spc="0" smtClean="0"/>
              <a:t>			</a:t>
            </a:r>
            <a:r>
              <a:rPr lang="en-US" spc="0" dirty="0" smtClean="0"/>
              <a:t>practices</a:t>
            </a:r>
            <a:r>
              <a:rPr lang="en-US" spc="0" dirty="0"/>
              <a:t>”: A social cognitive theory perspective. </a:t>
            </a:r>
            <a:r>
              <a:rPr lang="en-US" i="1" spc="0" dirty="0"/>
              <a:t>Small Group Research 38</a:t>
            </a:r>
            <a:r>
              <a:rPr lang="en-US" spc="0" dirty="0"/>
              <a:t>(1), 60-97.</a:t>
            </a:r>
            <a:endParaRPr lang="en-US" spc="0" dirty="0" smtClean="0"/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en-US" spc="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60804" y="1070459"/>
            <a:ext cx="7851264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</a:t>
            </a:r>
            <a:r>
              <a:rPr lang="en-US" spc="300" dirty="0" smtClean="0"/>
              <a:t>r</a:t>
            </a:r>
            <a:r>
              <a:rPr lang="en-US" dirty="0" smtClean="0"/>
              <a:t>tual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87466"/>
            <a:ext cx="5290391" cy="4369359"/>
          </a:xfrm>
        </p:spPr>
        <p:txBody>
          <a:bodyPr/>
          <a:lstStyle/>
          <a:p>
            <a:r>
              <a:rPr lang="en-US" dirty="0" smtClean="0"/>
              <a:t>Across organizational, geographical and </a:t>
            </a:r>
            <a:r>
              <a:rPr lang="en-US" dirty="0"/>
              <a:t>cultural boundaries via electronic or digital </a:t>
            </a:r>
            <a:r>
              <a:rPr lang="en-US" dirty="0" smtClean="0"/>
              <a:t>communications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8" descr="glob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590" y="2170260"/>
            <a:ext cx="2578436" cy="2517480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</a:t>
            </a:r>
            <a:r>
              <a:rPr lang="en-US" spc="300" dirty="0" smtClean="0"/>
              <a:t>r</a:t>
            </a:r>
            <a:r>
              <a:rPr lang="en-US" dirty="0" smtClean="0"/>
              <a:t>tual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87466"/>
            <a:ext cx="5661204" cy="1871123"/>
          </a:xfrm>
        </p:spPr>
        <p:txBody>
          <a:bodyPr/>
          <a:lstStyle/>
          <a:p>
            <a:r>
              <a:rPr lang="en-US" dirty="0" smtClean="0"/>
              <a:t>Not necessarily </a:t>
            </a:r>
            <a:r>
              <a:rPr lang="en-US" dirty="0" err="1" smtClean="0"/>
              <a:t>tele</a:t>
            </a:r>
            <a:r>
              <a:rPr lang="en-US" dirty="0" smtClean="0"/>
              <a:t>-workers or telecommuters who work from home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hom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2246" y="3342612"/>
            <a:ext cx="3465080" cy="1862368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</a:t>
            </a:r>
            <a:r>
              <a:rPr lang="en-US" spc="300" dirty="0" smtClean="0"/>
              <a:t>r</a:t>
            </a:r>
            <a:r>
              <a:rPr lang="en-US" dirty="0" smtClean="0"/>
              <a:t>tual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Collaborate</a:t>
            </a:r>
          </a:p>
          <a:p>
            <a:pPr lvl="1"/>
            <a:r>
              <a:rPr lang="en-US" dirty="0" err="1" smtClean="0"/>
              <a:t>Realtime</a:t>
            </a:r>
            <a:endParaRPr lang="en-US" dirty="0" smtClean="0"/>
          </a:p>
          <a:p>
            <a:pPr lvl="1"/>
            <a:r>
              <a:rPr lang="en-US" dirty="0" smtClean="0"/>
              <a:t>Simultaneous </a:t>
            </a:r>
            <a:br>
              <a:rPr lang="en-US" dirty="0" smtClean="0"/>
            </a:br>
            <a:r>
              <a:rPr lang="en-US" dirty="0" smtClean="0"/>
              <a:t>work process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" name="Picture 10" descr="hom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2246" y="3342612"/>
            <a:ext cx="3465080" cy="1862368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  <p:pic>
        <p:nvPicPr>
          <p:cNvPr id="12" name="Picture 11" descr="collabora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7506" y="1938938"/>
            <a:ext cx="4349090" cy="1709672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</a:t>
            </a:r>
            <a:r>
              <a:rPr lang="en-US" spc="300" dirty="0" smtClean="0"/>
              <a:t>r</a:t>
            </a:r>
            <a:r>
              <a:rPr lang="en-US" dirty="0" smtClean="0"/>
              <a:t>tual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</a:p>
          <a:p>
            <a:r>
              <a:rPr lang="en-US" dirty="0"/>
              <a:t>I</a:t>
            </a:r>
            <a:r>
              <a:rPr lang="en-US" dirty="0" smtClean="0"/>
              <a:t>nstant messaging (IM)</a:t>
            </a:r>
          </a:p>
          <a:p>
            <a:r>
              <a:rPr lang="en-US" dirty="0" smtClean="0"/>
              <a:t>Teleconferencing</a:t>
            </a:r>
          </a:p>
          <a:p>
            <a:r>
              <a:rPr lang="en-US" dirty="0"/>
              <a:t>V</a:t>
            </a:r>
            <a:r>
              <a:rPr lang="en-US" dirty="0" smtClean="0"/>
              <a:t>ideo conferencing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Picture 7" descr="devic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3417" y="2130638"/>
            <a:ext cx="2925885" cy="2596723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</a:t>
            </a:r>
            <a:r>
              <a:rPr lang="en-US" spc="300" dirty="0" smtClean="0"/>
              <a:t>r</a:t>
            </a:r>
            <a:r>
              <a:rPr lang="en-US" dirty="0" smtClean="0"/>
              <a:t>tual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</a:t>
            </a:r>
            <a:r>
              <a:rPr lang="en-US" dirty="0"/>
              <a:t>-based </a:t>
            </a:r>
            <a:r>
              <a:rPr lang="en-US" dirty="0" smtClean="0"/>
              <a:t>workplaces</a:t>
            </a:r>
          </a:p>
          <a:p>
            <a:r>
              <a:rPr lang="en-US" dirty="0" smtClean="0"/>
              <a:t>Threaded discussions</a:t>
            </a:r>
          </a:p>
          <a:p>
            <a:r>
              <a:rPr lang="en-US" dirty="0" smtClean="0"/>
              <a:t>Shared </a:t>
            </a:r>
            <a:r>
              <a:rPr lang="en-US" dirty="0"/>
              <a:t>document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repositories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web_convers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504" y="2087466"/>
            <a:ext cx="2704628" cy="2671910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</a:t>
            </a:r>
            <a:r>
              <a:rPr lang="en-US" spc="300" dirty="0" smtClean="0"/>
              <a:t>r</a:t>
            </a:r>
            <a:r>
              <a:rPr lang="en-US" dirty="0" smtClean="0"/>
              <a:t>tual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87467"/>
            <a:ext cx="6310125" cy="3604744"/>
          </a:xfrm>
        </p:spPr>
        <p:txBody>
          <a:bodyPr/>
          <a:lstStyle/>
          <a:p>
            <a:r>
              <a:rPr lang="en-US" dirty="0" smtClean="0"/>
              <a:t>Unique challenges</a:t>
            </a:r>
          </a:p>
          <a:p>
            <a:pPr lvl="1"/>
            <a:r>
              <a:rPr lang="en-US" dirty="0"/>
              <a:t>Geographical </a:t>
            </a:r>
            <a:r>
              <a:rPr lang="en-US" dirty="0" smtClean="0"/>
              <a:t>distance</a:t>
            </a:r>
          </a:p>
          <a:p>
            <a:pPr lvl="1"/>
            <a:r>
              <a:rPr lang="en-US" dirty="0" smtClean="0"/>
              <a:t>Little face</a:t>
            </a:r>
            <a:r>
              <a:rPr lang="en-US" dirty="0"/>
              <a:t>-to-face </a:t>
            </a:r>
            <a:r>
              <a:rPr lang="en-US" dirty="0" smtClean="0"/>
              <a:t>interaction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technology </a:t>
            </a:r>
            <a:r>
              <a:rPr lang="en-US" dirty="0" smtClean="0"/>
              <a:t>training</a:t>
            </a:r>
          </a:p>
          <a:p>
            <a:pPr lvl="1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0804" y="1873100"/>
            <a:ext cx="7826522" cy="1588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5400000">
              <a:srgbClr val="000000">
                <a:alpha val="24000"/>
              </a:srgb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Picture 9" descr="challenges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199" y="2087467"/>
            <a:ext cx="2176127" cy="3590305"/>
          </a:xfrm>
          <a:prstGeom prst="rect">
            <a:avLst/>
          </a:prstGeom>
          <a:effectLst>
            <a:outerShdw blurRad="76200" dist="12700" dir="540000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762</Words>
  <Application>Microsoft Macintosh PowerPoint</Application>
  <PresentationFormat>On-screen Show (4:3)</PresentationFormat>
  <Paragraphs>129</Paragraphs>
  <Slides>30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Best Practices for  Successful Virtual Teams </vt:lpstr>
      <vt:lpstr>Overview</vt:lpstr>
      <vt:lpstr>Virtual Teams</vt:lpstr>
      <vt:lpstr>Virtual Teams</vt:lpstr>
      <vt:lpstr>Virtual Teams</vt:lpstr>
      <vt:lpstr>Virtual Teams</vt:lpstr>
      <vt:lpstr>Virtual Teams</vt:lpstr>
      <vt:lpstr>Virtual Teams</vt:lpstr>
      <vt:lpstr>Virtual Teams</vt:lpstr>
      <vt:lpstr>Virtual Teams</vt:lpstr>
      <vt:lpstr>Best Practices</vt:lpstr>
      <vt:lpstr>Best Practices</vt:lpstr>
      <vt:lpstr>Best Practices</vt:lpstr>
      <vt:lpstr>Team Leader</vt:lpstr>
      <vt:lpstr>Team Leader</vt:lpstr>
      <vt:lpstr>Team Members</vt:lpstr>
      <vt:lpstr>Team Members</vt:lpstr>
      <vt:lpstr>Team Leaders</vt:lpstr>
      <vt:lpstr>Team Leaders</vt:lpstr>
      <vt:lpstr>Knowledge Sharing </vt:lpstr>
      <vt:lpstr>Knowledge Sharing</vt:lpstr>
      <vt:lpstr>Knowledge Sharing</vt:lpstr>
      <vt:lpstr>Knowledge Sharing</vt:lpstr>
      <vt:lpstr>Knowledge Sharing</vt:lpstr>
      <vt:lpstr>Knowledge Sharing</vt:lpstr>
      <vt:lpstr>Knowledge Sharing</vt:lpstr>
      <vt:lpstr>Knowledge Sharing</vt:lpstr>
      <vt:lpstr>Summary</vt:lpstr>
      <vt:lpstr>Conclusion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Successful Virtual Teams </dc:title>
  <dc:subject/>
  <dc:creator>Kim Aubrey</dc:creator>
  <cp:keywords/>
  <dc:description/>
  <cp:lastModifiedBy>Rick Hickey</cp:lastModifiedBy>
  <cp:revision>83</cp:revision>
  <cp:lastPrinted>2013-06-15T22:57:46Z</cp:lastPrinted>
  <dcterms:created xsi:type="dcterms:W3CDTF">2013-06-17T00:51:55Z</dcterms:created>
  <dcterms:modified xsi:type="dcterms:W3CDTF">2013-06-17T02:01:48Z</dcterms:modified>
  <cp:category/>
</cp:coreProperties>
</file>