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8" r:id="rId4"/>
    <p:sldMasterId id="2147483729" r:id="rId5"/>
  </p:sldMasterIdLst>
  <p:notesMasterIdLst>
    <p:notesMasterId r:id="rId39"/>
  </p:notesMasterIdLst>
  <p:handoutMasterIdLst>
    <p:handoutMasterId r:id="rId40"/>
  </p:handoutMasterIdLst>
  <p:sldIdLst>
    <p:sldId id="340" r:id="rId6"/>
    <p:sldId id="341" r:id="rId7"/>
    <p:sldId id="342" r:id="rId8"/>
    <p:sldId id="343" r:id="rId9"/>
    <p:sldId id="344" r:id="rId10"/>
    <p:sldId id="345" r:id="rId11"/>
    <p:sldId id="346" r:id="rId12"/>
    <p:sldId id="347" r:id="rId13"/>
    <p:sldId id="348" r:id="rId14"/>
    <p:sldId id="349" r:id="rId15"/>
    <p:sldId id="350" r:id="rId16"/>
    <p:sldId id="351" r:id="rId17"/>
    <p:sldId id="352" r:id="rId18"/>
    <p:sldId id="353" r:id="rId19"/>
    <p:sldId id="354" r:id="rId20"/>
    <p:sldId id="355" r:id="rId21"/>
    <p:sldId id="356" r:id="rId22"/>
    <p:sldId id="357" r:id="rId23"/>
    <p:sldId id="358" r:id="rId24"/>
    <p:sldId id="359" r:id="rId25"/>
    <p:sldId id="360" r:id="rId26"/>
    <p:sldId id="361" r:id="rId27"/>
    <p:sldId id="362" r:id="rId28"/>
    <p:sldId id="363" r:id="rId29"/>
    <p:sldId id="364" r:id="rId30"/>
    <p:sldId id="365" r:id="rId31"/>
    <p:sldId id="366" r:id="rId32"/>
    <p:sldId id="367" r:id="rId33"/>
    <p:sldId id="368" r:id="rId34"/>
    <p:sldId id="369" r:id="rId35"/>
    <p:sldId id="370" r:id="rId36"/>
    <p:sldId id="371" r:id="rId37"/>
    <p:sldId id="372" r:id="rId38"/>
  </p:sldIdLst>
  <p:sldSz cx="9144000" cy="6858000" type="screen4x3"/>
  <p:notesSz cx="6997700" cy="9283700"/>
  <p:defaultTextStyle>
    <a:defPPr>
      <a:defRPr lang="en-US"/>
    </a:defPPr>
    <a:lvl1pPr algn="ctr" rtl="0" fontAlgn="base">
      <a:spcBef>
        <a:spcPct val="0"/>
      </a:spcBef>
      <a:spcAft>
        <a:spcPct val="40000"/>
      </a:spcAft>
      <a:defRPr sz="2400" kern="1200">
        <a:solidFill>
          <a:srgbClr val="0095D3"/>
        </a:solidFill>
        <a:latin typeface="Arial" charset="0"/>
        <a:ea typeface="ＭＳ Ｐゴシック" pitchFamily="34" charset="-128"/>
        <a:cs typeface="+mn-cs"/>
      </a:defRPr>
    </a:lvl1pPr>
    <a:lvl2pPr marL="457200" algn="ctr" rtl="0" fontAlgn="base">
      <a:spcBef>
        <a:spcPct val="0"/>
      </a:spcBef>
      <a:spcAft>
        <a:spcPct val="40000"/>
      </a:spcAft>
      <a:defRPr sz="2400" kern="1200">
        <a:solidFill>
          <a:srgbClr val="0095D3"/>
        </a:solidFill>
        <a:latin typeface="Arial" charset="0"/>
        <a:ea typeface="ＭＳ Ｐゴシック" pitchFamily="34" charset="-128"/>
        <a:cs typeface="+mn-cs"/>
      </a:defRPr>
    </a:lvl2pPr>
    <a:lvl3pPr marL="914400" algn="ctr" rtl="0" fontAlgn="base">
      <a:spcBef>
        <a:spcPct val="0"/>
      </a:spcBef>
      <a:spcAft>
        <a:spcPct val="40000"/>
      </a:spcAft>
      <a:defRPr sz="2400" kern="1200">
        <a:solidFill>
          <a:srgbClr val="0095D3"/>
        </a:solidFill>
        <a:latin typeface="Arial" charset="0"/>
        <a:ea typeface="ＭＳ Ｐゴシック" pitchFamily="34" charset="-128"/>
        <a:cs typeface="+mn-cs"/>
      </a:defRPr>
    </a:lvl3pPr>
    <a:lvl4pPr marL="1371600" algn="ctr" rtl="0" fontAlgn="base">
      <a:spcBef>
        <a:spcPct val="0"/>
      </a:spcBef>
      <a:spcAft>
        <a:spcPct val="40000"/>
      </a:spcAft>
      <a:defRPr sz="2400" kern="1200">
        <a:solidFill>
          <a:srgbClr val="0095D3"/>
        </a:solidFill>
        <a:latin typeface="Arial" charset="0"/>
        <a:ea typeface="ＭＳ Ｐゴシック" pitchFamily="34" charset="-128"/>
        <a:cs typeface="+mn-cs"/>
      </a:defRPr>
    </a:lvl4pPr>
    <a:lvl5pPr marL="1828800" algn="ctr" rtl="0" fontAlgn="base">
      <a:spcBef>
        <a:spcPct val="0"/>
      </a:spcBef>
      <a:spcAft>
        <a:spcPct val="40000"/>
      </a:spcAft>
      <a:defRPr sz="2400" kern="1200">
        <a:solidFill>
          <a:srgbClr val="0095D3"/>
        </a:solidFill>
        <a:latin typeface="Arial" charset="0"/>
        <a:ea typeface="ＭＳ Ｐゴシック" pitchFamily="34" charset="-128"/>
        <a:cs typeface="+mn-cs"/>
      </a:defRPr>
    </a:lvl5pPr>
    <a:lvl6pPr marL="2286000" algn="l" defTabSz="914400" rtl="0" eaLnBrk="1" latinLnBrk="0" hangingPunct="1">
      <a:defRPr sz="2400" kern="1200">
        <a:solidFill>
          <a:srgbClr val="0095D3"/>
        </a:solidFill>
        <a:latin typeface="Arial" charset="0"/>
        <a:ea typeface="ＭＳ Ｐゴシック" pitchFamily="34" charset="-128"/>
        <a:cs typeface="+mn-cs"/>
      </a:defRPr>
    </a:lvl6pPr>
    <a:lvl7pPr marL="2743200" algn="l" defTabSz="914400" rtl="0" eaLnBrk="1" latinLnBrk="0" hangingPunct="1">
      <a:defRPr sz="2400" kern="1200">
        <a:solidFill>
          <a:srgbClr val="0095D3"/>
        </a:solidFill>
        <a:latin typeface="Arial" charset="0"/>
        <a:ea typeface="ＭＳ Ｐゴシック" pitchFamily="34" charset="-128"/>
        <a:cs typeface="+mn-cs"/>
      </a:defRPr>
    </a:lvl7pPr>
    <a:lvl8pPr marL="3200400" algn="l" defTabSz="914400" rtl="0" eaLnBrk="1" latinLnBrk="0" hangingPunct="1">
      <a:defRPr sz="2400" kern="1200">
        <a:solidFill>
          <a:srgbClr val="0095D3"/>
        </a:solidFill>
        <a:latin typeface="Arial" charset="0"/>
        <a:ea typeface="ＭＳ Ｐゴシック" pitchFamily="34" charset="-128"/>
        <a:cs typeface="+mn-cs"/>
      </a:defRPr>
    </a:lvl8pPr>
    <a:lvl9pPr marL="3657600" algn="l" defTabSz="914400" rtl="0" eaLnBrk="1" latinLnBrk="0" hangingPunct="1">
      <a:defRPr sz="2400" kern="1200">
        <a:solidFill>
          <a:srgbClr val="0095D3"/>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52AEDC"/>
    <a:srgbClr val="ACE0F2"/>
    <a:srgbClr val="B3E3F3"/>
    <a:srgbClr val="61C0E0"/>
    <a:srgbClr val="59B1DD"/>
    <a:srgbClr val="68B9E0"/>
    <a:srgbClr val="808080"/>
    <a:srgbClr val="B9B8B9"/>
    <a:srgbClr val="1288C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21" autoAdjust="0"/>
    <p:restoredTop sz="79490" autoAdjust="0"/>
  </p:normalViewPr>
  <p:slideViewPr>
    <p:cSldViewPr snapToGrid="0">
      <p:cViewPr varScale="1">
        <p:scale>
          <a:sx n="81" d="100"/>
          <a:sy n="81" d="100"/>
        </p:scale>
        <p:origin x="-768" y="-86"/>
      </p:cViewPr>
      <p:guideLst>
        <p:guide orient="horz" pos="4143"/>
        <p:guide orient="horz" pos="3243"/>
        <p:guide orient="horz" pos="1112"/>
        <p:guide pos="2880"/>
        <p:guide pos="1747"/>
        <p:guide pos="5526"/>
        <p:guide pos="4650"/>
        <p:guide pos="3871"/>
      </p:guideLst>
    </p:cSldViewPr>
  </p:slideViewPr>
  <p:outlineViewPr>
    <p:cViewPr>
      <p:scale>
        <a:sx n="33" d="100"/>
        <a:sy n="33" d="100"/>
      </p:scale>
      <p:origin x="42"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2" d="100"/>
          <a:sy n="82" d="100"/>
        </p:scale>
        <p:origin x="-1758" y="-96"/>
      </p:cViewPr>
      <p:guideLst>
        <p:guide orient="horz" pos="2924"/>
        <p:guide pos="22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3" y="3"/>
            <a:ext cx="3032337" cy="464185"/>
          </a:xfrm>
          <a:prstGeom prst="rect">
            <a:avLst/>
          </a:prstGeom>
          <a:noFill/>
          <a:ln w="9525">
            <a:noFill/>
            <a:miter lim="800000"/>
            <a:headEnd/>
            <a:tailEnd/>
          </a:ln>
        </p:spPr>
        <p:txBody>
          <a:bodyPr vert="horz" wrap="square" lIns="93010" tIns="46504" rIns="93010" bIns="46504" numCol="1" anchor="t" anchorCtr="0" compatLnSpc="1">
            <a:prstTxWarp prst="textNoShape">
              <a:avLst/>
            </a:prstTxWarp>
          </a:bodyPr>
          <a:lstStyle>
            <a:lvl1pPr algn="l" eaLnBrk="0" hangingPunct="0">
              <a:spcAft>
                <a:spcPct val="0"/>
              </a:spcAft>
              <a:defRPr sz="1200">
                <a:solidFill>
                  <a:schemeClr val="tx1"/>
                </a:solidFill>
              </a:defRPr>
            </a:lvl1pPr>
          </a:lstStyle>
          <a:p>
            <a:pPr>
              <a:defRPr/>
            </a:pPr>
            <a:endParaRPr lang="en-US"/>
          </a:p>
        </p:txBody>
      </p:sp>
      <p:sp>
        <p:nvSpPr>
          <p:cNvPr id="7171" name="Rectangle 3"/>
          <p:cNvSpPr>
            <a:spLocks noGrp="1" noChangeArrowheads="1"/>
          </p:cNvSpPr>
          <p:nvPr>
            <p:ph type="dt" sz="quarter" idx="1"/>
          </p:nvPr>
        </p:nvSpPr>
        <p:spPr bwMode="auto">
          <a:xfrm>
            <a:off x="3965363" y="3"/>
            <a:ext cx="3032337" cy="464185"/>
          </a:xfrm>
          <a:prstGeom prst="rect">
            <a:avLst/>
          </a:prstGeom>
          <a:noFill/>
          <a:ln w="9525">
            <a:noFill/>
            <a:miter lim="800000"/>
            <a:headEnd/>
            <a:tailEnd/>
          </a:ln>
        </p:spPr>
        <p:txBody>
          <a:bodyPr vert="horz" wrap="square" lIns="93010" tIns="46504" rIns="93010" bIns="46504" numCol="1" anchor="t" anchorCtr="0" compatLnSpc="1">
            <a:prstTxWarp prst="textNoShape">
              <a:avLst/>
            </a:prstTxWarp>
          </a:bodyPr>
          <a:lstStyle>
            <a:lvl1pPr algn="r" eaLnBrk="0" hangingPunct="0">
              <a:spcAft>
                <a:spcPct val="0"/>
              </a:spcAft>
              <a:defRPr sz="1200">
                <a:solidFill>
                  <a:schemeClr val="tx1"/>
                </a:solidFill>
              </a:defRPr>
            </a:lvl1pPr>
          </a:lstStyle>
          <a:p>
            <a:pPr>
              <a:defRPr/>
            </a:pPr>
            <a:endParaRPr lang="en-US"/>
          </a:p>
        </p:txBody>
      </p:sp>
      <p:sp>
        <p:nvSpPr>
          <p:cNvPr id="7172" name="Rectangle 4"/>
          <p:cNvSpPr>
            <a:spLocks noGrp="1" noChangeArrowheads="1"/>
          </p:cNvSpPr>
          <p:nvPr>
            <p:ph type="ftr" sz="quarter" idx="2"/>
          </p:nvPr>
        </p:nvSpPr>
        <p:spPr bwMode="auto">
          <a:xfrm>
            <a:off x="3" y="8819518"/>
            <a:ext cx="3032337" cy="464185"/>
          </a:xfrm>
          <a:prstGeom prst="rect">
            <a:avLst/>
          </a:prstGeom>
          <a:noFill/>
          <a:ln w="9525">
            <a:noFill/>
            <a:miter lim="800000"/>
            <a:headEnd/>
            <a:tailEnd/>
          </a:ln>
        </p:spPr>
        <p:txBody>
          <a:bodyPr vert="horz" wrap="square" lIns="93010" tIns="46504" rIns="93010" bIns="46504" numCol="1" anchor="b" anchorCtr="0" compatLnSpc="1">
            <a:prstTxWarp prst="textNoShape">
              <a:avLst/>
            </a:prstTxWarp>
          </a:bodyPr>
          <a:lstStyle>
            <a:lvl1pPr algn="l" eaLnBrk="0" hangingPunct="0">
              <a:spcAft>
                <a:spcPct val="0"/>
              </a:spcAft>
              <a:defRPr sz="1200">
                <a:solidFill>
                  <a:schemeClr val="tx1"/>
                </a:solidFill>
              </a:defRPr>
            </a:lvl1pPr>
          </a:lstStyle>
          <a:p>
            <a:pPr>
              <a:defRPr/>
            </a:pPr>
            <a:endParaRPr lang="en-US"/>
          </a:p>
        </p:txBody>
      </p:sp>
      <p:sp>
        <p:nvSpPr>
          <p:cNvPr id="7173" name="Rectangle 5"/>
          <p:cNvSpPr>
            <a:spLocks noGrp="1" noChangeArrowheads="1"/>
          </p:cNvSpPr>
          <p:nvPr>
            <p:ph type="sldNum" sz="quarter" idx="3"/>
          </p:nvPr>
        </p:nvSpPr>
        <p:spPr bwMode="auto">
          <a:xfrm>
            <a:off x="3965363" y="8819518"/>
            <a:ext cx="3032337" cy="464185"/>
          </a:xfrm>
          <a:prstGeom prst="rect">
            <a:avLst/>
          </a:prstGeom>
          <a:noFill/>
          <a:ln w="9525">
            <a:noFill/>
            <a:miter lim="800000"/>
            <a:headEnd/>
            <a:tailEnd/>
          </a:ln>
        </p:spPr>
        <p:txBody>
          <a:bodyPr vert="horz" wrap="square" lIns="93010" tIns="46504" rIns="93010" bIns="46504" numCol="1" anchor="b" anchorCtr="0" compatLnSpc="1">
            <a:prstTxWarp prst="textNoShape">
              <a:avLst/>
            </a:prstTxWarp>
          </a:bodyPr>
          <a:lstStyle>
            <a:lvl1pPr algn="r" eaLnBrk="0" hangingPunct="0">
              <a:spcAft>
                <a:spcPct val="0"/>
              </a:spcAft>
              <a:defRPr sz="1200">
                <a:solidFill>
                  <a:schemeClr val="tx1"/>
                </a:solidFill>
              </a:defRPr>
            </a:lvl1pPr>
          </a:lstStyle>
          <a:p>
            <a:pPr>
              <a:defRPr/>
            </a:pPr>
            <a:fld id="{6273D68B-0CA8-4788-90D5-2D086E039DB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3" y="3"/>
            <a:ext cx="3032337" cy="464185"/>
          </a:xfrm>
          <a:prstGeom prst="rect">
            <a:avLst/>
          </a:prstGeom>
          <a:noFill/>
          <a:ln w="9525">
            <a:noFill/>
            <a:miter lim="800000"/>
            <a:headEnd/>
            <a:tailEnd/>
          </a:ln>
        </p:spPr>
        <p:txBody>
          <a:bodyPr vert="horz" wrap="square" lIns="93010" tIns="46504" rIns="93010" bIns="46504" numCol="1" anchor="t" anchorCtr="0" compatLnSpc="1">
            <a:prstTxWarp prst="textNoShape">
              <a:avLst/>
            </a:prstTxWarp>
          </a:bodyPr>
          <a:lstStyle>
            <a:lvl1pPr algn="l" eaLnBrk="0" hangingPunct="0">
              <a:spcAft>
                <a:spcPct val="0"/>
              </a:spcAft>
              <a:defRPr sz="1200">
                <a:solidFill>
                  <a:schemeClr val="tx1"/>
                </a:solidFill>
              </a:defRPr>
            </a:lvl1pPr>
          </a:lstStyle>
          <a:p>
            <a:pPr>
              <a:defRPr/>
            </a:pPr>
            <a:endParaRPr lang="en-US"/>
          </a:p>
        </p:txBody>
      </p:sp>
      <p:sp>
        <p:nvSpPr>
          <p:cNvPr id="4099" name="Rectangle 3"/>
          <p:cNvSpPr>
            <a:spLocks noGrp="1" noChangeArrowheads="1"/>
          </p:cNvSpPr>
          <p:nvPr>
            <p:ph type="dt" idx="1"/>
          </p:nvPr>
        </p:nvSpPr>
        <p:spPr bwMode="auto">
          <a:xfrm>
            <a:off x="3965363" y="3"/>
            <a:ext cx="3032337" cy="464185"/>
          </a:xfrm>
          <a:prstGeom prst="rect">
            <a:avLst/>
          </a:prstGeom>
          <a:noFill/>
          <a:ln w="9525">
            <a:noFill/>
            <a:miter lim="800000"/>
            <a:headEnd/>
            <a:tailEnd/>
          </a:ln>
        </p:spPr>
        <p:txBody>
          <a:bodyPr vert="horz" wrap="square" lIns="93010" tIns="46504" rIns="93010" bIns="46504" numCol="1" anchor="t" anchorCtr="0" compatLnSpc="1">
            <a:prstTxWarp prst="textNoShape">
              <a:avLst/>
            </a:prstTxWarp>
          </a:bodyPr>
          <a:lstStyle>
            <a:lvl1pPr algn="r" eaLnBrk="0" hangingPunct="0">
              <a:spcAft>
                <a:spcPct val="0"/>
              </a:spcAft>
              <a:defRPr sz="1200">
                <a:solidFill>
                  <a:schemeClr val="tx1"/>
                </a:solidFill>
              </a:defRPr>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3028" y="4409758"/>
            <a:ext cx="5131647" cy="4177665"/>
          </a:xfrm>
          <a:prstGeom prst="rect">
            <a:avLst/>
          </a:prstGeom>
          <a:noFill/>
          <a:ln w="9525">
            <a:noFill/>
            <a:miter lim="800000"/>
            <a:headEnd/>
            <a:tailEnd/>
          </a:ln>
        </p:spPr>
        <p:txBody>
          <a:bodyPr vert="horz" wrap="square" lIns="93010" tIns="46504" rIns="93010" bIns="4650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3" y="8819518"/>
            <a:ext cx="3032337" cy="464185"/>
          </a:xfrm>
          <a:prstGeom prst="rect">
            <a:avLst/>
          </a:prstGeom>
          <a:noFill/>
          <a:ln w="9525">
            <a:noFill/>
            <a:miter lim="800000"/>
            <a:headEnd/>
            <a:tailEnd/>
          </a:ln>
        </p:spPr>
        <p:txBody>
          <a:bodyPr vert="horz" wrap="square" lIns="93010" tIns="46504" rIns="93010" bIns="46504" numCol="1" anchor="b" anchorCtr="0" compatLnSpc="1">
            <a:prstTxWarp prst="textNoShape">
              <a:avLst/>
            </a:prstTxWarp>
          </a:bodyPr>
          <a:lstStyle>
            <a:lvl1pPr algn="l" eaLnBrk="0" hangingPunct="0">
              <a:spcAft>
                <a:spcPct val="0"/>
              </a:spcAft>
              <a:defRPr sz="1200">
                <a:solidFill>
                  <a:schemeClr val="tx1"/>
                </a:solidFill>
              </a:defRPr>
            </a:lvl1pPr>
          </a:lstStyle>
          <a:p>
            <a:pPr>
              <a:defRPr/>
            </a:pPr>
            <a:endParaRPr lang="en-US" dirty="0"/>
          </a:p>
        </p:txBody>
      </p:sp>
      <p:sp>
        <p:nvSpPr>
          <p:cNvPr id="4103" name="Rectangle 7"/>
          <p:cNvSpPr>
            <a:spLocks noGrp="1" noChangeArrowheads="1"/>
          </p:cNvSpPr>
          <p:nvPr>
            <p:ph type="sldNum" sz="quarter" idx="5"/>
          </p:nvPr>
        </p:nvSpPr>
        <p:spPr bwMode="auto">
          <a:xfrm>
            <a:off x="3965363" y="8819518"/>
            <a:ext cx="3032337" cy="464185"/>
          </a:xfrm>
          <a:prstGeom prst="rect">
            <a:avLst/>
          </a:prstGeom>
          <a:noFill/>
          <a:ln w="9525">
            <a:noFill/>
            <a:miter lim="800000"/>
            <a:headEnd/>
            <a:tailEnd/>
          </a:ln>
        </p:spPr>
        <p:txBody>
          <a:bodyPr vert="horz" wrap="square" lIns="93010" tIns="46504" rIns="93010" bIns="46504" numCol="1" anchor="b" anchorCtr="0" compatLnSpc="1">
            <a:prstTxWarp prst="textNoShape">
              <a:avLst/>
            </a:prstTxWarp>
          </a:bodyPr>
          <a:lstStyle>
            <a:lvl1pPr algn="r" eaLnBrk="0" hangingPunct="0">
              <a:spcAft>
                <a:spcPct val="0"/>
              </a:spcAft>
              <a:defRPr sz="1200">
                <a:solidFill>
                  <a:schemeClr val="tx1"/>
                </a:solidFill>
              </a:defRPr>
            </a:lvl1pPr>
          </a:lstStyle>
          <a:p>
            <a:pPr>
              <a:defRPr/>
            </a:pPr>
            <a:fld id="{30ED41AE-736E-48F5-8701-1355F6D9E97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45F9A-0FF2-4090-8703-55A26BE7AB6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Again another operational definition. This idea behind strictly virtualizable</a:t>
            </a:r>
            <a:r>
              <a:rPr lang="en-US" baseline="0" dirty="0" smtClean="0"/>
              <a:t> is the whether trap and emulate will work. </a:t>
            </a:r>
          </a:p>
          <a:p>
            <a:endParaRPr lang="en-US" baseline="0" dirty="0" smtClean="0"/>
          </a:p>
          <a:p>
            <a:r>
              <a:rPr lang="en-US" baseline="0" dirty="0" smtClean="0"/>
              <a:t>The x86 is not strictly virtualizable. One reason is the </a:t>
            </a:r>
            <a:r>
              <a:rPr lang="en-US" baseline="0" dirty="0" err="1" smtClean="0"/>
              <a:t>popf</a:t>
            </a:r>
            <a:r>
              <a:rPr lang="en-US" baseline="0" dirty="0" smtClean="0"/>
              <a:t> instruction. </a:t>
            </a:r>
            <a:r>
              <a:rPr lang="en-US" baseline="0" dirty="0" err="1" smtClean="0"/>
              <a:t>popf</a:t>
            </a:r>
            <a:r>
              <a:rPr lang="en-US" baseline="0" dirty="0" smtClean="0"/>
              <a:t> takes a word off the stack and puts in into the flags register. One flag in that register is the interrupt enable flag. At system level the flag is updated by </a:t>
            </a:r>
            <a:r>
              <a:rPr lang="en-US" baseline="0" dirty="0" err="1" smtClean="0"/>
              <a:t>popf</a:t>
            </a:r>
            <a:r>
              <a:rPr lang="en-US" baseline="0" dirty="0" smtClean="0"/>
              <a:t>. When the designers of the x86 introduced user mode they realized that modifications of this flag by the user would break the OS. So they solved this by silently dropping updates to the IF at user level. This works for OS’s put breaks VMMs. When a VMM runs the OS by boosting it into user level all modifications the OS make to the IF are silently dropped and the VMM looses track of whether the OS </a:t>
            </a:r>
            <a:r>
              <a:rPr lang="en-US" baseline="0" dirty="0" err="1" smtClean="0"/>
              <a:t>whats</a:t>
            </a:r>
            <a:r>
              <a:rPr lang="en-US" baseline="0" dirty="0" smtClean="0"/>
              <a:t> interrupts to be enabled or disabled. The way to do this would be to make </a:t>
            </a:r>
            <a:r>
              <a:rPr lang="en-US" baseline="0" dirty="0" err="1" smtClean="0"/>
              <a:t>popf</a:t>
            </a:r>
            <a:r>
              <a:rPr lang="en-US" baseline="0" dirty="0" smtClean="0"/>
              <a:t> trap, or better yet make </a:t>
            </a:r>
            <a:r>
              <a:rPr lang="en-US" baseline="0" dirty="0" err="1" smtClean="0"/>
              <a:t>popf’s</a:t>
            </a:r>
            <a:r>
              <a:rPr lang="en-US" baseline="0" dirty="0" smtClean="0"/>
              <a:t> that modify IF to trap.</a:t>
            </a:r>
          </a:p>
          <a:p>
            <a:endParaRPr lang="en-US" baseline="0" dirty="0" smtClean="0"/>
          </a:p>
          <a:p>
            <a:r>
              <a:rPr lang="en-US" baseline="0" dirty="0" smtClean="0"/>
              <a:t>Note that these conditions are necessary but not sufficient. For example on the x86 there are several other reasons why trap and emulate will not work.</a:t>
            </a:r>
            <a:endParaRPr lang="en-US" dirty="0"/>
          </a:p>
        </p:txBody>
      </p:sp>
      <p:sp>
        <p:nvSpPr>
          <p:cNvPr id="4" name="Slide Number Placeholder 3"/>
          <p:cNvSpPr>
            <a:spLocks noGrp="1"/>
          </p:cNvSpPr>
          <p:nvPr>
            <p:ph type="sldNum" sz="quarter" idx="10"/>
          </p:nvPr>
        </p:nvSpPr>
        <p:spPr/>
        <p:txBody>
          <a:bodyPr/>
          <a:lstStyle/>
          <a:p>
            <a:fld id="{A6545F9A-0FF2-4090-8703-55A26BE7AB60}"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45F9A-0FF2-4090-8703-55A26BE7AB60}"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t>Dynamic binary</a:t>
            </a:r>
            <a:r>
              <a:rPr lang="en-US" baseline="0" dirty="0" smtClean="0"/>
              <a:t> translation is used in virtualizing the CPU by translating potentially dangerous (or non-virtualizable) instruction sequences one-by-one into safe instruction sequences. </a:t>
            </a:r>
          </a:p>
          <a:p>
            <a:endParaRPr lang="en-US" baseline="0" dirty="0" smtClean="0"/>
          </a:p>
          <a:p>
            <a:r>
              <a:rPr lang="en-US" baseline="0" dirty="0" smtClean="0"/>
              <a:t> It works like this:</a:t>
            </a:r>
          </a:p>
          <a:p>
            <a:endParaRPr lang="en-US" baseline="0" dirty="0" smtClean="0"/>
          </a:p>
          <a:p>
            <a:pPr marL="232578" indent="-232578">
              <a:buFont typeface="+mj-lt"/>
              <a:buAutoNum type="arabicPeriod"/>
            </a:pPr>
            <a:r>
              <a:rPr lang="en-US" baseline="0" dirty="0" smtClean="0"/>
              <a:t>The monitor inspects the next sequence of instructions. An instruction sequence is typically defined as the next basic block, that is all instructions up to the next control transfer instruction such as a branch. There may be reasons to end a sequence earlier or go past a branch but for now lets assume we go to the next branch.</a:t>
            </a:r>
          </a:p>
          <a:p>
            <a:pPr marL="232578" indent="-232578">
              <a:buFont typeface="+mj-lt"/>
              <a:buAutoNum type="arabicPeriod"/>
            </a:pPr>
            <a:r>
              <a:rPr lang="en-US" baseline="0" dirty="0" smtClean="0"/>
              <a:t>Each instruction is translated and the translation is copied into a translation cache.</a:t>
            </a:r>
          </a:p>
          <a:p>
            <a:pPr marL="232578" indent="-232578">
              <a:buFont typeface="+mj-lt"/>
              <a:buAutoNum type="arabicPeriod"/>
            </a:pPr>
            <a:r>
              <a:rPr lang="en-US" baseline="0" dirty="0" smtClean="0"/>
              <a:t>Instructions are translated as follows:</a:t>
            </a:r>
          </a:p>
          <a:p>
            <a:pPr marL="697733" lvl="1" indent="-232578">
              <a:buFont typeface="Arial" pitchFamily="34" charset="0"/>
              <a:buChar char="•"/>
            </a:pPr>
            <a:r>
              <a:rPr lang="en-US" baseline="0" dirty="0" smtClean="0"/>
              <a:t>Instructions which pose no problems can be copied into the translation cache with modification. We call these “</a:t>
            </a:r>
            <a:r>
              <a:rPr lang="en-US" baseline="0" dirty="0" err="1" smtClean="0"/>
              <a:t>ident</a:t>
            </a:r>
            <a:r>
              <a:rPr lang="en-US" baseline="0" dirty="0" smtClean="0"/>
              <a:t>” translations.</a:t>
            </a:r>
          </a:p>
          <a:p>
            <a:pPr marL="697733" lvl="1" indent="-232578">
              <a:buFont typeface="Arial" pitchFamily="34" charset="0"/>
              <a:buChar char="•"/>
            </a:pPr>
            <a:r>
              <a:rPr lang="en-US" baseline="0" dirty="0" smtClean="0"/>
              <a:t>Some simple dangerous instructions can be translated into a short sequence emulation code. This code is placed directly into the translation cache. We call this “inline” translation. An example is the modification of the Interrupt Enable flag.</a:t>
            </a:r>
          </a:p>
          <a:p>
            <a:pPr marL="697733" lvl="1" indent="-232578">
              <a:buFont typeface="Arial" pitchFamily="34" charset="0"/>
              <a:buChar char="•"/>
            </a:pPr>
            <a:r>
              <a:rPr lang="en-US" baseline="0" dirty="0" smtClean="0"/>
              <a:t>Other dangerous instructions need be performed by emulation code in the monitor. For these instructions calls to the monitor are made. These are called “Call-outs”. An example of these is a change to the page table base.</a:t>
            </a:r>
          </a:p>
          <a:p>
            <a:pPr marL="697733" lvl="1" indent="-232578">
              <a:buFont typeface="Arial" pitchFamily="34" charset="0"/>
              <a:buChar char="•"/>
            </a:pPr>
            <a:r>
              <a:rPr lang="en-US" baseline="0" dirty="0" smtClean="0"/>
              <a:t>The branch ending the basic block needs a call out. </a:t>
            </a:r>
          </a:p>
          <a:p>
            <a:pPr marL="232578" indent="-232578">
              <a:buFont typeface="+mj-lt"/>
              <a:buAutoNum type="arabicPeriod"/>
            </a:pPr>
            <a:r>
              <a:rPr lang="en-US" baseline="0" dirty="0" smtClean="0"/>
              <a:t>The monitor can now jump to the start of the translated basic block with the virtual registers in the hardware registers.</a:t>
            </a:r>
          </a:p>
          <a:p>
            <a:pPr marL="232578" indent="-232578"/>
            <a:endParaRPr lang="en-US" baseline="0" dirty="0" smtClean="0"/>
          </a:p>
          <a:p>
            <a:pPr marL="232578" indent="-232578"/>
            <a:r>
              <a:rPr lang="en-US" baseline="0" dirty="0" smtClean="0"/>
              <a:t>So dangerous instructions can be privileged instructions, non-virtualizable instructions, control flow, memory accesses.</a:t>
            </a:r>
          </a:p>
        </p:txBody>
      </p:sp>
      <p:sp>
        <p:nvSpPr>
          <p:cNvPr id="4" name="Slide Number Placeholder 3"/>
          <p:cNvSpPr>
            <a:spLocks noGrp="1"/>
          </p:cNvSpPr>
          <p:nvPr>
            <p:ph type="sldNum" sz="quarter" idx="10"/>
          </p:nvPr>
        </p:nvSpPr>
        <p:spPr/>
        <p:txBody>
          <a:bodyPr/>
          <a:lstStyle/>
          <a:p>
            <a:fld id="{A6545F9A-0FF2-4090-8703-55A26BE7AB60}" type="slidenum">
              <a:rPr lang="en-US" smtClean="0"/>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45F9A-0FF2-4090-8703-55A26BE7AB60}"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545F9A-0FF2-4090-8703-55A26BE7AB60}" type="slidenum">
              <a:rPr lang="en-US" smtClean="0"/>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dirty="0" smtClean="0"/>
              <a:t>In a traditional system there are typically 2 address spaces – the virtual address space  (VAS) and the physical address space (PAS). The OS and user processes run in the VAS. The OS manages the mapping from VAS to PAS through the use of the Memory Management Unit (MMU) provided in the processor.  The OS maintains a page table that maps each page in the current VAS to a page in the PAS. Typically the OS will maintain one page table per user level process.</a:t>
            </a:r>
            <a:endParaRPr lang="en-US" sz="1100" dirty="0"/>
          </a:p>
        </p:txBody>
      </p:sp>
      <p:sp>
        <p:nvSpPr>
          <p:cNvPr id="4" name="Slide Number Placeholder 3"/>
          <p:cNvSpPr>
            <a:spLocks noGrp="1"/>
          </p:cNvSpPr>
          <p:nvPr>
            <p:ph type="sldNum" sz="quarter" idx="10"/>
          </p:nvPr>
        </p:nvSpPr>
        <p:spPr/>
        <p:txBody>
          <a:bodyPr/>
          <a:lstStyle/>
          <a:p>
            <a:fld id="{A6545F9A-0FF2-4090-8703-55A26BE7AB60}" type="slidenum">
              <a:rPr lang="en-US" smtClean="0"/>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dirty="0" smtClean="0"/>
              <a:t>Lets follow the path when the required mapping is not in the TLB.</a:t>
            </a:r>
          </a:p>
          <a:p>
            <a:endParaRPr lang="en-US" sz="1100" dirty="0" smtClean="0"/>
          </a:p>
          <a:p>
            <a:pPr marL="232578" indent="-232578">
              <a:buFont typeface="+mj-lt"/>
              <a:buAutoNum type="arabicPeriod"/>
            </a:pPr>
            <a:r>
              <a:rPr lang="en-US" sz="1100" dirty="0" smtClean="0"/>
              <a:t>There is a miss in the TLB. The hardware will walk the current process’s page table to find the mapping. The page table structure will probably be more complicated than I’m showing here.</a:t>
            </a:r>
          </a:p>
          <a:p>
            <a:pPr marL="232578" indent="-232578">
              <a:buFont typeface="+mj-lt"/>
              <a:buAutoNum type="arabicPeriod"/>
            </a:pPr>
            <a:r>
              <a:rPr lang="en-US" sz="1100" dirty="0" smtClean="0"/>
              <a:t>One of two things can happen:</a:t>
            </a:r>
          </a:p>
          <a:p>
            <a:pPr marL="697733" lvl="1" indent="-232578">
              <a:buFont typeface="Arial" pitchFamily="34" charset="0"/>
              <a:buChar char="•"/>
            </a:pPr>
            <a:r>
              <a:rPr lang="en-US" sz="1100" dirty="0" smtClean="0"/>
              <a:t>The required mapping is found in the page table and placed in the TLB. The instruction is restarted and all proceeds normally. Note that in this case the hardware does all the work.</a:t>
            </a:r>
          </a:p>
          <a:p>
            <a:pPr marL="697733" lvl="1" indent="-232578">
              <a:buFont typeface="Arial" pitchFamily="34" charset="0"/>
              <a:buChar char="•"/>
            </a:pPr>
            <a:r>
              <a:rPr lang="en-US" sz="1100" dirty="0" smtClean="0"/>
              <a:t>The required mapping is not present. An page fault exception is generated by the hardware and trapped into the operating system. The OS will do what it does to figure out the correct mapping. </a:t>
            </a:r>
          </a:p>
          <a:p>
            <a:pPr marL="232578" indent="-232578">
              <a:buFont typeface="+mj-lt"/>
              <a:buAutoNum type="arabicPeriod"/>
            </a:pPr>
            <a:r>
              <a:rPr lang="en-US" sz="1100" dirty="0" smtClean="0"/>
              <a:t>The new translation is put into the current process’s page table.</a:t>
            </a:r>
          </a:p>
          <a:p>
            <a:pPr marL="232578" indent="-232578">
              <a:buFont typeface="+mj-lt"/>
              <a:buAutoNum type="arabicPeriod"/>
            </a:pPr>
            <a:r>
              <a:rPr lang="en-US" sz="1100" dirty="0" smtClean="0"/>
              <a:t>The OS resume’s execution at the faulting </a:t>
            </a:r>
            <a:r>
              <a:rPr lang="en-US" sz="1100" dirty="0" err="1" smtClean="0"/>
              <a:t>nstruction</a:t>
            </a:r>
            <a:r>
              <a:rPr lang="en-US" sz="1100" dirty="0" smtClean="0"/>
              <a:t>. Now the hardware TLB refill mechanism will work.</a:t>
            </a:r>
          </a:p>
          <a:p>
            <a:pPr marL="232578" indent="-232578">
              <a:buFont typeface="+mj-lt"/>
              <a:buAutoNum type="arabicPeriod"/>
            </a:pPr>
            <a:r>
              <a:rPr lang="en-US" sz="1100" dirty="0" smtClean="0"/>
              <a:t>The hardware put the new mapping in the TLB and life goes on.</a:t>
            </a:r>
          </a:p>
          <a:p>
            <a:endParaRPr lang="en-US" sz="1100" dirty="0" smtClean="0"/>
          </a:p>
          <a:p>
            <a:endParaRPr lang="en-US" sz="1100" dirty="0" smtClean="0"/>
          </a:p>
        </p:txBody>
      </p:sp>
      <p:sp>
        <p:nvSpPr>
          <p:cNvPr id="4" name="Slide Number Placeholder 3"/>
          <p:cNvSpPr>
            <a:spLocks noGrp="1"/>
          </p:cNvSpPr>
          <p:nvPr>
            <p:ph type="sldNum" sz="quarter" idx="10"/>
          </p:nvPr>
        </p:nvSpPr>
        <p:spPr/>
        <p:txBody>
          <a:bodyPr/>
          <a:lstStyle/>
          <a:p>
            <a:fld id="{A6545F9A-0FF2-4090-8703-55A26BE7AB60}" type="slidenum">
              <a:rPr lang="en-US" smtClean="0"/>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0311" eaLnBrk="1" fontAlgn="auto" hangingPunct="1">
              <a:spcBef>
                <a:spcPts val="0"/>
              </a:spcBef>
              <a:spcAft>
                <a:spcPts val="0"/>
              </a:spcAft>
              <a:defRPr/>
            </a:pPr>
            <a:r>
              <a:rPr lang="en-US" sz="1100" dirty="0" smtClean="0"/>
              <a:t>In a virtualized system the physical address layer becomes the virtual-physical address layer. We continue to call this the physical address layer to remain consistent with the guest’s view. However the real memory of the system is renamed to the machine address layer. The VMM is responsible for maintaining the current VM’s mapping from physical addresses to machine addresses. Most of the machine memory backing the physical address layer can be allocated on demand.</a:t>
            </a:r>
          </a:p>
          <a:p>
            <a:endParaRPr lang="en-US" sz="1100" dirty="0"/>
          </a:p>
        </p:txBody>
      </p:sp>
      <p:sp>
        <p:nvSpPr>
          <p:cNvPr id="4" name="Slide Number Placeholder 3"/>
          <p:cNvSpPr>
            <a:spLocks noGrp="1"/>
          </p:cNvSpPr>
          <p:nvPr>
            <p:ph type="sldNum" sz="quarter" idx="10"/>
          </p:nvPr>
        </p:nvSpPr>
        <p:spPr/>
        <p:txBody>
          <a:bodyPr/>
          <a:lstStyle/>
          <a:p>
            <a:fld id="{A6545F9A-0FF2-4090-8703-55A26BE7AB60}" type="slidenum">
              <a:rPr lang="en-US" smtClean="0"/>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dirty="0" smtClean="0"/>
              <a:t>Because of the vast number of instructions that access memory, including the instruction fetch itself, the hardware TLB must be used to translate virtual addresses to machine addresses. So the common case should be that the TLB holds the virtual to machine mapping. To do this we can use a shadow page table. The real hardware MMU points to the shadow page table. The shadow page table holds virtual to machine mappings. The VMM page fault handler is responsible for filling in the appropriate entries in the shadow page table based on the guest page table and </a:t>
            </a:r>
            <a:r>
              <a:rPr lang="en-US" sz="1100" dirty="0" err="1" smtClean="0"/>
              <a:t>PhysMap</a:t>
            </a:r>
            <a:r>
              <a:rPr lang="en-US" sz="1100" dirty="0" smtClean="0"/>
              <a:t>.</a:t>
            </a:r>
          </a:p>
          <a:p>
            <a:endParaRPr lang="en-US" sz="1100" dirty="0"/>
          </a:p>
        </p:txBody>
      </p:sp>
      <p:sp>
        <p:nvSpPr>
          <p:cNvPr id="4" name="Slide Number Placeholder 3"/>
          <p:cNvSpPr>
            <a:spLocks noGrp="1"/>
          </p:cNvSpPr>
          <p:nvPr>
            <p:ph type="sldNum" sz="quarter" idx="10"/>
          </p:nvPr>
        </p:nvSpPr>
        <p:spPr/>
        <p:txBody>
          <a:bodyPr/>
          <a:lstStyle/>
          <a:p>
            <a:fld id="{A6545F9A-0FF2-4090-8703-55A26BE7AB60}" type="slidenum">
              <a:rPr lang="en-US" smtClean="0"/>
              <a:pPr/>
              <a:t>21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100" dirty="0" smtClean="0"/>
              <a:t>Lets follow the path when the required mapping is not in the TLB.</a:t>
            </a:r>
          </a:p>
          <a:p>
            <a:endParaRPr lang="en-US" sz="1100" dirty="0" smtClean="0"/>
          </a:p>
          <a:p>
            <a:pPr marL="232578" indent="-232578">
              <a:buFont typeface="+mj-lt"/>
              <a:buAutoNum type="arabicPeriod"/>
            </a:pPr>
            <a:r>
              <a:rPr lang="en-US" sz="1100" dirty="0" smtClean="0"/>
              <a:t>There is a miss in the TLB. The hardware will walk the shadow page table to find the mapping. The page table structure will probably be more complicated than I’m showing here.</a:t>
            </a:r>
          </a:p>
          <a:p>
            <a:pPr marL="232578" indent="-232578">
              <a:buFont typeface="+mj-lt"/>
              <a:buAutoNum type="arabicPeriod"/>
            </a:pPr>
            <a:r>
              <a:rPr lang="en-US" sz="1100" dirty="0" smtClean="0"/>
              <a:t>One of two things can happen:</a:t>
            </a:r>
          </a:p>
          <a:p>
            <a:pPr marL="697733" lvl="1" indent="-232578">
              <a:buFont typeface="Arial" pitchFamily="34" charset="0"/>
              <a:buChar char="•"/>
            </a:pPr>
            <a:r>
              <a:rPr lang="en-US" sz="1100" dirty="0" smtClean="0"/>
              <a:t>The required mapping is found in the page table and placed in the TLB. The instruction is restarted and all proceeds normally. Note that in this case the hardware does all the work.</a:t>
            </a:r>
          </a:p>
          <a:p>
            <a:pPr marL="697733" lvl="1" indent="-232578">
              <a:buFont typeface="Arial" pitchFamily="34" charset="0"/>
              <a:buChar char="•"/>
            </a:pPr>
            <a:r>
              <a:rPr lang="en-US" sz="1100" dirty="0" smtClean="0"/>
              <a:t>The required mapping is not present. An page fault exception is generated by the hardware and trapped into the VMM. The VMM needs to translate the virtual address to a machine address. It starts by walking the  guest’s page table to determine the virtual to physical mapping. Note that the layout of the guest page table will be determined by the hardware being virtualized. </a:t>
            </a:r>
          </a:p>
          <a:p>
            <a:pPr marL="232578" indent="-232578">
              <a:buFont typeface="+mj-lt"/>
              <a:buAutoNum type="arabicPeriod"/>
            </a:pPr>
            <a:r>
              <a:rPr lang="en-US" sz="1100" dirty="0" smtClean="0"/>
              <a:t>Once the VMM finds the guest mapping one of two things can happen:</a:t>
            </a:r>
          </a:p>
          <a:p>
            <a:pPr marL="697733" lvl="1" indent="-232578">
              <a:buFont typeface="Arial" pitchFamily="34" charset="0"/>
              <a:buChar char="•"/>
            </a:pPr>
            <a:r>
              <a:rPr lang="en-US" sz="1100" dirty="0" smtClean="0"/>
              <a:t>The guest mapping is not present. In this case the guest expects a page fault exception. So the VMM must generate an exception on the virtual </a:t>
            </a:r>
            <a:r>
              <a:rPr lang="en-US" sz="1100" dirty="0" err="1" smtClean="0"/>
              <a:t>cpu</a:t>
            </a:r>
            <a:r>
              <a:rPr lang="en-US" sz="1100" dirty="0" smtClean="0"/>
              <a:t> state and resume executing on the first instruction of the guest exception handler. This is called a </a:t>
            </a:r>
            <a:r>
              <a:rPr lang="en-US" sz="1100" b="1" dirty="0" smtClean="0"/>
              <a:t>true page fault</a:t>
            </a:r>
            <a:r>
              <a:rPr lang="en-US" sz="1100" dirty="0" smtClean="0"/>
              <a:t> because the hardware page fault results in a guest visible page fault.</a:t>
            </a:r>
          </a:p>
          <a:p>
            <a:pPr marL="697733" lvl="1" indent="-232578">
              <a:buFont typeface="Arial" pitchFamily="34" charset="0"/>
              <a:buChar char="•"/>
            </a:pPr>
            <a:r>
              <a:rPr lang="en-US" sz="1100" dirty="0" smtClean="0"/>
              <a:t>If the guest mapping is present then the VMM must translate the physical page to a machine page. This is called a </a:t>
            </a:r>
            <a:r>
              <a:rPr lang="en-US" sz="1100" b="1" dirty="0" smtClean="0"/>
              <a:t>hidden page fault</a:t>
            </a:r>
            <a:r>
              <a:rPr lang="en-US" sz="1100" dirty="0" smtClean="0"/>
              <a:t> because the hardware fault is a fault that would not have occurred in non-virtualized system. In order to translate the physical page to machine page the VMM must look in a data structure that maps physical pages to machine pages. This data structure is defined by the VMM, for example </a:t>
            </a:r>
            <a:r>
              <a:rPr lang="en-US" sz="1100" dirty="0" err="1" smtClean="0"/>
              <a:t>PMap</a:t>
            </a:r>
            <a:r>
              <a:rPr lang="en-US" sz="1100" dirty="0" smtClean="0"/>
              <a:t>. (A) The VMM might have perform further processing if there is no machine page backing the physical page or in other special circumstances. More on this later.</a:t>
            </a:r>
          </a:p>
          <a:p>
            <a:pPr marL="232578" indent="-232578">
              <a:buFont typeface="+mj-lt"/>
              <a:buAutoNum type="arabicPeriod"/>
            </a:pPr>
            <a:r>
              <a:rPr lang="en-US" sz="1100" dirty="0" smtClean="0"/>
              <a:t>The virtual to machine translation is complete. The new translation is put into the shadow page table.</a:t>
            </a:r>
          </a:p>
          <a:p>
            <a:pPr marL="232578" indent="-232578">
              <a:buFont typeface="+mj-lt"/>
              <a:buAutoNum type="arabicPeriod"/>
            </a:pPr>
            <a:r>
              <a:rPr lang="en-US" sz="1100" dirty="0" smtClean="0"/>
              <a:t>The VMM restarts the guest instruction that faulted. Now the hardware TLB refill mechanism will work.</a:t>
            </a:r>
          </a:p>
          <a:p>
            <a:pPr marL="232578" indent="-232578">
              <a:buFont typeface="+mj-lt"/>
              <a:buAutoNum type="arabicPeriod"/>
            </a:pPr>
            <a:r>
              <a:rPr lang="en-US" sz="1100" dirty="0" smtClean="0"/>
              <a:t>The hardware put the new mapping in the TLB and life goes on.</a:t>
            </a:r>
          </a:p>
          <a:p>
            <a:endParaRPr lang="en-US" sz="1100" dirty="0" smtClean="0"/>
          </a:p>
          <a:p>
            <a:endParaRPr lang="en-US" sz="1100" dirty="0" smtClean="0"/>
          </a:p>
        </p:txBody>
      </p:sp>
      <p:sp>
        <p:nvSpPr>
          <p:cNvPr id="4" name="Slide Number Placeholder 3"/>
          <p:cNvSpPr>
            <a:spLocks noGrp="1"/>
          </p:cNvSpPr>
          <p:nvPr>
            <p:ph type="sldNum" sz="quarter" idx="10"/>
          </p:nvPr>
        </p:nvSpPr>
        <p:spPr/>
        <p:txBody>
          <a:bodyPr/>
          <a:lstStyle/>
          <a:p>
            <a:fld id="{A6545F9A-0FF2-4090-8703-55A26BE7AB60}"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545F9A-0FF2-4090-8703-55A26BE7AB60}"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sz="1100" dirty="0" smtClean="0"/>
              <a:t>One thing to worry about is keeping the shadow page table consistent with the guest page table. What happens when the guest changes an entry in its page table? What happens when the guest switches to a new page table on a process context switch? </a:t>
            </a:r>
          </a:p>
          <a:p>
            <a:endParaRPr lang="en-US" sz="1100" dirty="0" smtClean="0"/>
          </a:p>
          <a:p>
            <a:r>
              <a:rPr lang="en-US" sz="1100" dirty="0" smtClean="0"/>
              <a:t>On real hardware, when the guest updates an entry in its page table, its is required to notify the hardware. This is because the TLB is a cache and the effected entry might be cached. The OS invalidate entries out of the TLB usually through a special instruction. This instruction can be used by the VMM to update or invalidate the corresponding instruction in the shadow page table. </a:t>
            </a:r>
          </a:p>
          <a:p>
            <a:endParaRPr lang="en-US" sz="1100" dirty="0" smtClean="0"/>
          </a:p>
          <a:p>
            <a:r>
              <a:rPr lang="en-US" sz="1100" dirty="0" smtClean="0"/>
              <a:t>Similarly on a process context switch the OS must do something to notify the hardware that a new process is running. In the most straightforward case, when this happens the VMM can simply flush the shadow page table. It flushes the shadow page table by looping over every entry and marking it invalid. In this way the shadow page table acts as a maximally sized TLB.</a:t>
            </a:r>
          </a:p>
          <a:p>
            <a:endParaRPr lang="en-US" sz="1100" dirty="0" smtClean="0"/>
          </a:p>
          <a:p>
            <a:r>
              <a:rPr lang="en-US" sz="1100" dirty="0" smtClean="0"/>
              <a:t>However the key to minimizing the overhead of virtualization and specifically the overhead of memory virtualization is to minimize hidden page faults. Aggressive flushing of the shadow page table will cause a flood of hidden page faults every guest context switch as the entries representing the working set are faulted in. </a:t>
            </a:r>
          </a:p>
          <a:p>
            <a:endParaRPr lang="en-US" sz="1100" dirty="0" smtClean="0"/>
          </a:p>
          <a:p>
            <a:r>
              <a:rPr lang="en-US" sz="1100" dirty="0" smtClean="0"/>
              <a:t>One technique to minimize the flushing on context switches is to keep one shadow page table per guest process. Each time the guest switches processes the VMM can just switch to the corresponding cached shadow page table. What problem does this introduce? While a process is inactive the guest might update the page table. Depending on the hardware no TLB invalidate may be necessary because when the process gets switched back in the whole TLB will be flushed at that time. With the caching scheme the VMM may swap the shadow page table with old entries back in. To prevent this the VMM can </a:t>
            </a:r>
            <a:r>
              <a:rPr lang="en-US" sz="1100" b="1" dirty="0" smtClean="0"/>
              <a:t>trace</a:t>
            </a:r>
            <a:r>
              <a:rPr lang="en-US" sz="1100" dirty="0" smtClean="0"/>
              <a:t> or watch the cached guest page table and invalidate any entry that is written to by the guest. Tracing will be explained in detail shortly. A negative with this is the added memory overhead.</a:t>
            </a:r>
          </a:p>
        </p:txBody>
      </p:sp>
      <p:sp>
        <p:nvSpPr>
          <p:cNvPr id="4" name="Slide Number Placeholder 3"/>
          <p:cNvSpPr>
            <a:spLocks noGrp="1"/>
          </p:cNvSpPr>
          <p:nvPr>
            <p:ph type="sldNum" sz="quarter" idx="10"/>
          </p:nvPr>
        </p:nvSpPr>
        <p:spPr/>
        <p:txBody>
          <a:bodyPr/>
          <a:lstStyle/>
          <a:p>
            <a:fld id="{A6545F9A-0FF2-4090-8703-55A26BE7AB60}" type="slidenum">
              <a:rPr lang="en-US" smtClean="0"/>
              <a:pPr/>
              <a:t>23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0311" eaLnBrk="1" fontAlgn="auto" hangingPunct="1">
              <a:spcBef>
                <a:spcPts val="0"/>
              </a:spcBef>
              <a:spcAft>
                <a:spcPts val="0"/>
              </a:spcAft>
              <a:defRPr/>
            </a:pPr>
            <a:r>
              <a:rPr lang="en-US" sz="1100" dirty="0" smtClean="0"/>
              <a:t>Nested Page Tables are an example of hardware </a:t>
            </a:r>
            <a:r>
              <a:rPr lang="en-US" sz="1100" dirty="0" err="1" smtClean="0"/>
              <a:t>asisted</a:t>
            </a:r>
            <a:r>
              <a:rPr lang="en-US" sz="1100" dirty="0" smtClean="0"/>
              <a:t> virtualization. In this case the hardware will do 2 </a:t>
            </a:r>
            <a:r>
              <a:rPr lang="en-US" sz="1100" dirty="0" err="1" smtClean="0"/>
              <a:t>consective</a:t>
            </a:r>
            <a:r>
              <a:rPr lang="en-US" sz="1100" dirty="0" smtClean="0"/>
              <a:t> address translations on TLB faults. The guest page table is now used directly by the hardware. The VMM’s </a:t>
            </a:r>
            <a:r>
              <a:rPr lang="en-US" sz="1100" dirty="0" err="1" smtClean="0"/>
              <a:t>PhysMap</a:t>
            </a:r>
            <a:r>
              <a:rPr lang="en-US" sz="1100" dirty="0" smtClean="0"/>
              <a:t> becomes a hardware defined data structure that is used on the second address translation. </a:t>
            </a:r>
          </a:p>
          <a:p>
            <a:endParaRPr lang="en-US" sz="1100" dirty="0"/>
          </a:p>
        </p:txBody>
      </p:sp>
      <p:sp>
        <p:nvSpPr>
          <p:cNvPr id="4" name="Slide Number Placeholder 3"/>
          <p:cNvSpPr>
            <a:spLocks noGrp="1"/>
          </p:cNvSpPr>
          <p:nvPr>
            <p:ph type="sldNum" sz="quarter" idx="10"/>
          </p:nvPr>
        </p:nvSpPr>
        <p:spPr/>
        <p:txBody>
          <a:bodyPr/>
          <a:lstStyle/>
          <a:p>
            <a:fld id="{A6545F9A-0FF2-4090-8703-55A26BE7AB60}" type="slidenum">
              <a:rPr lang="en-US" smtClean="0"/>
              <a:pPr/>
              <a:t>24</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dirty="0" smtClean="0"/>
              <a:t>What is the issue with nested page tables.</a:t>
            </a:r>
          </a:p>
          <a:p>
            <a:endParaRPr lang="en-US" sz="1100" dirty="0" smtClean="0"/>
          </a:p>
          <a:p>
            <a:pPr marL="232578" indent="-232578">
              <a:buFont typeface="+mj-lt"/>
              <a:buAutoNum type="arabicPeriod"/>
            </a:pPr>
            <a:r>
              <a:rPr lang="en-US" sz="1100" dirty="0" smtClean="0"/>
              <a:t>There is a miss in the TLB. The hardware will walk the guest page table to find the mapping. The page table structure will probably be more complicated than I’m showing here.</a:t>
            </a:r>
          </a:p>
          <a:p>
            <a:pPr marL="232578" indent="-232578">
              <a:buFont typeface="+mj-lt"/>
              <a:buAutoNum type="arabicPeriod"/>
            </a:pPr>
            <a:r>
              <a:rPr lang="en-US" sz="1100" dirty="0" smtClean="0"/>
              <a:t>One of two things can happen:</a:t>
            </a:r>
          </a:p>
          <a:p>
            <a:pPr marL="697733" lvl="1" indent="-232578">
              <a:buFont typeface="Arial" pitchFamily="34" charset="0"/>
              <a:buChar char="•"/>
            </a:pPr>
            <a:r>
              <a:rPr lang="en-US" sz="1100" dirty="0" smtClean="0"/>
              <a:t>The required mapping is not present. An page fault exception is generated to the VMM. The VMM typically passes this exception onto the guest – a true page fault. </a:t>
            </a:r>
          </a:p>
          <a:p>
            <a:pPr marL="697733" lvl="1" indent="-232578">
              <a:buFont typeface="Arial" pitchFamily="34" charset="0"/>
              <a:buChar char="•"/>
            </a:pPr>
            <a:r>
              <a:rPr lang="en-US" sz="1100" dirty="0" smtClean="0"/>
              <a:t>The required mapping is found in the page. The hardware proceeds to walk the second page table.</a:t>
            </a:r>
          </a:p>
          <a:p>
            <a:pPr marL="232578" indent="-232578">
              <a:buFont typeface="+mj-lt"/>
              <a:buAutoNum type="arabicPeriod"/>
            </a:pPr>
            <a:r>
              <a:rPr lang="en-US" sz="1100" dirty="0" smtClean="0"/>
              <a:t>During the hardware lookup into the </a:t>
            </a:r>
            <a:r>
              <a:rPr lang="en-US" sz="1100" dirty="0" err="1" smtClean="0"/>
              <a:t>PhysMap</a:t>
            </a:r>
            <a:r>
              <a:rPr lang="en-US" sz="1100" dirty="0" smtClean="0"/>
              <a:t> one of two things can happen:</a:t>
            </a:r>
          </a:p>
          <a:p>
            <a:pPr marL="697733" lvl="1" indent="-232578">
              <a:buFont typeface="Arial" pitchFamily="34" charset="0"/>
              <a:buChar char="•"/>
            </a:pPr>
            <a:r>
              <a:rPr lang="en-US" sz="1100" dirty="0" smtClean="0"/>
              <a:t>The  required mapping is not present. A page fault is generated to the VMM. The VMM handles the fault in the appropriate way. This would be a hidden page fault.</a:t>
            </a:r>
          </a:p>
          <a:p>
            <a:pPr marL="697733" lvl="1" indent="-232578">
              <a:buFont typeface="Arial" pitchFamily="34" charset="0"/>
              <a:buChar char="•"/>
            </a:pPr>
            <a:r>
              <a:rPr lang="en-US" sz="1100" dirty="0" smtClean="0"/>
              <a:t>If the guest mapping is present then the hardware places the composite mapping in the TLB and the instruction is restarted.</a:t>
            </a:r>
          </a:p>
        </p:txBody>
      </p:sp>
      <p:sp>
        <p:nvSpPr>
          <p:cNvPr id="4" name="Slide Number Placeholder 3"/>
          <p:cNvSpPr>
            <a:spLocks noGrp="1"/>
          </p:cNvSpPr>
          <p:nvPr>
            <p:ph type="sldNum" sz="quarter" idx="10"/>
          </p:nvPr>
        </p:nvSpPr>
        <p:spPr/>
        <p:txBody>
          <a:bodyPr/>
          <a:lstStyle/>
          <a:p>
            <a:fld id="{A6545F9A-0FF2-4090-8703-55A26BE7AB60}" type="slidenum">
              <a:rPr lang="en-US" smtClean="0"/>
              <a:pPr/>
              <a:t>25</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45F9A-0FF2-4090-8703-55A26BE7AB60}" type="slidenum">
              <a:rPr lang="en-US" smtClean="0"/>
              <a:pPr/>
              <a:t>29</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545F9A-0FF2-4090-8703-55A26BE7AB60}" type="slidenum">
              <a:rPr lang="en-US" smtClean="0"/>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Virtual</a:t>
            </a:r>
            <a:r>
              <a:rPr lang="en-US" baseline="0" dirty="0" smtClean="0"/>
              <a:t> systems</a:t>
            </a:r>
          </a:p>
          <a:p>
            <a:pPr>
              <a:buFontTx/>
              <a:buChar char="-"/>
            </a:pPr>
            <a:r>
              <a:rPr lang="en-US" baseline="0" dirty="0" smtClean="0"/>
              <a:t> Abstract physical components/details using logical objects</a:t>
            </a:r>
          </a:p>
          <a:p>
            <a:pPr>
              <a:buFontTx/>
              <a:buChar char="-"/>
            </a:pPr>
            <a:r>
              <a:rPr lang="en-US" baseline="0" dirty="0" smtClean="0"/>
              <a:t> Dynamically bind logical objects to physical configurations</a:t>
            </a:r>
            <a:endParaRPr lang="en-US" dirty="0" smtClean="0"/>
          </a:p>
          <a:p>
            <a:endParaRPr lang="en-US" dirty="0" smtClean="0"/>
          </a:p>
          <a:p>
            <a:r>
              <a:rPr lang="en-US" dirty="0" smtClean="0"/>
              <a:t>This</a:t>
            </a:r>
            <a:r>
              <a:rPr lang="en-US" baseline="0" dirty="0" smtClean="0"/>
              <a:t> talk will be concentrating system virtualization.</a:t>
            </a:r>
            <a:endParaRPr lang="en-US" dirty="0"/>
          </a:p>
        </p:txBody>
      </p:sp>
      <p:sp>
        <p:nvSpPr>
          <p:cNvPr id="4" name="Slide Number Placeholder 3"/>
          <p:cNvSpPr>
            <a:spLocks noGrp="1"/>
          </p:cNvSpPr>
          <p:nvPr>
            <p:ph type="sldNum" sz="quarter" idx="10"/>
          </p:nvPr>
        </p:nvSpPr>
        <p:spPr/>
        <p:txBody>
          <a:bodyPr/>
          <a:lstStyle/>
          <a:p>
            <a:fld id="{A6545F9A-0FF2-4090-8703-55A26BE7AB6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Virtualization can be defined many ways.</a:t>
            </a:r>
            <a:r>
              <a:rPr lang="en-US" baseline="0" dirty="0" smtClean="0"/>
              <a:t> I will try to define it formally and also define it by giving a few examples. However loosely, virtualization is the addition of a software layer (the virtual machine monitor) between the hardware and the existing software that exports an interface at the same level as the underlying hardware.</a:t>
            </a:r>
          </a:p>
          <a:p>
            <a:endParaRPr lang="en-US" baseline="0" dirty="0" smtClean="0"/>
          </a:p>
          <a:p>
            <a:r>
              <a:rPr lang="en-US" baseline="0" dirty="0" smtClean="0"/>
              <a:t>In the strictest case the exported interface is the exact same as the underlying hardware and the virtual machine monitor provides no functionality except multiplexing the hardware among multiple VMs. This was largely the case in the old IBM VM/360 systems.</a:t>
            </a:r>
          </a:p>
          <a:p>
            <a:endParaRPr lang="en-US" baseline="0" dirty="0" smtClean="0"/>
          </a:p>
          <a:p>
            <a:r>
              <a:rPr lang="en-US" baseline="0" dirty="0" smtClean="0"/>
              <a:t>However the layer really can export a different hardware interface as the case in cross-ISA emulators. Also the layer can provide additional functionality not present in the operating system.</a:t>
            </a:r>
          </a:p>
          <a:p>
            <a:endParaRPr lang="en-US" baseline="0" dirty="0" smtClean="0"/>
          </a:p>
          <a:p>
            <a:r>
              <a:rPr lang="en-US" baseline="0" dirty="0" smtClean="0"/>
              <a:t>I think of virtualization as the addition of a layer of software that can run the original software with little or no changes.</a:t>
            </a:r>
            <a:endParaRPr lang="en-US" dirty="0" smtClean="0"/>
          </a:p>
          <a:p>
            <a:endParaRPr lang="en-US" dirty="0"/>
          </a:p>
        </p:txBody>
      </p:sp>
      <p:sp>
        <p:nvSpPr>
          <p:cNvPr id="4" name="Slide Number Placeholder 3"/>
          <p:cNvSpPr>
            <a:spLocks noGrp="1"/>
          </p:cNvSpPr>
          <p:nvPr>
            <p:ph type="sldNum" sz="quarter" idx="10"/>
          </p:nvPr>
        </p:nvSpPr>
        <p:spPr/>
        <p:txBody>
          <a:bodyPr/>
          <a:lstStyle/>
          <a:p>
            <a:fld id="{A6545F9A-0FF2-4090-8703-55A26BE7AB60}"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t>Virtualization has three main properties that give rise to all its applications.</a:t>
            </a:r>
          </a:p>
          <a:p>
            <a:endParaRPr lang="en-US" dirty="0" smtClean="0"/>
          </a:p>
          <a:p>
            <a:r>
              <a:rPr lang="en-US" b="1" dirty="0" smtClean="0"/>
              <a:t>Isolation</a:t>
            </a:r>
            <a:endParaRPr lang="en-US" b="1" baseline="0" dirty="0" smtClean="0"/>
          </a:p>
          <a:p>
            <a:r>
              <a:rPr lang="en-US" dirty="0" smtClean="0"/>
              <a:t>First,</a:t>
            </a:r>
            <a:r>
              <a:rPr lang="en-US" baseline="0" dirty="0" smtClean="0"/>
              <a:t> virtualization provides isolation. Isolation is key for many applications and comes in several flavors.</a:t>
            </a:r>
          </a:p>
          <a:p>
            <a:pPr>
              <a:buFont typeface="Arial" pitchFamily="34" charset="0"/>
              <a:buChar char="•"/>
            </a:pPr>
            <a:endParaRPr lang="en-US" baseline="0" dirty="0" smtClean="0"/>
          </a:p>
          <a:p>
            <a:pPr>
              <a:buFont typeface="Arial" pitchFamily="34" charset="0"/>
              <a:buChar char="•"/>
            </a:pPr>
            <a:r>
              <a:rPr lang="en-US" baseline="0" dirty="0" smtClean="0"/>
              <a:t> Fault Isolation. If one virtual machine contains a buggy operating system, that OS can start scribbling all over physical memory. These wild rights must be contained within the VM boundaries.</a:t>
            </a:r>
          </a:p>
          <a:p>
            <a:pPr>
              <a:buFont typeface="Arial" pitchFamily="34" charset="0"/>
              <a:buChar char="•"/>
            </a:pPr>
            <a:r>
              <a:rPr lang="en-US" baseline="0" dirty="0" smtClean="0"/>
              <a:t> Performance Isolation. Ideally VMs performance would be independent of the activity going-on on the hardware. This must be accomplished by smart scheduling and resource allocation policies in the monitor.</a:t>
            </a:r>
          </a:p>
          <a:p>
            <a:pPr>
              <a:buFont typeface="Arial" pitchFamily="34" charset="0"/>
              <a:buChar char="•"/>
            </a:pPr>
            <a:r>
              <a:rPr lang="en-US" baseline="0" dirty="0" smtClean="0"/>
              <a:t> Software Isolation. Most of the issues with computers today are complex software configurations. DLL hell on PCs, operating system and library versions, viruses, and other security threats. VMs are naturally isolated for each other by running in separate software environments.</a:t>
            </a:r>
          </a:p>
          <a:p>
            <a:pPr>
              <a:buFont typeface="Arial" pitchFamily="34" charset="0"/>
              <a:buChar char="•"/>
            </a:pPr>
            <a:endParaRPr lang="en-US" baseline="0" dirty="0" smtClean="0"/>
          </a:p>
          <a:p>
            <a:pPr>
              <a:buFont typeface="Arial" pitchFamily="34" charset="0"/>
              <a:buNone/>
            </a:pPr>
            <a:r>
              <a:rPr lang="en-US" b="1" baseline="0" dirty="0" smtClean="0"/>
              <a:t>Encapsulation</a:t>
            </a:r>
            <a:endParaRPr lang="en-US" b="0" baseline="0" dirty="0" smtClean="0"/>
          </a:p>
          <a:p>
            <a:pPr>
              <a:buFont typeface="Arial" pitchFamily="34" charset="0"/>
              <a:buNone/>
            </a:pPr>
            <a:r>
              <a:rPr lang="en-US" b="0" baseline="0" dirty="0" smtClean="0"/>
              <a:t>Encapsulation is the property that all VM state can be described and recorded simply. The VM state is basically the dynamic memory, static memory, and the register state of the CPU and devices. These items typically have a simple layout and are easy to describe. We can checkpoint a VM by writing out these items to a few files. The VM can be moved and copied by moving these files around. You can think about this as similar to doing a backup at the block level vs. doing a backup by recording all the packages, configuration and data files that encompass a file system.</a:t>
            </a:r>
          </a:p>
          <a:p>
            <a:pPr>
              <a:buFont typeface="Arial" pitchFamily="34" charset="0"/>
              <a:buNone/>
            </a:pPr>
            <a:endParaRPr lang="en-US" b="0" baseline="0" dirty="0" smtClean="0"/>
          </a:p>
          <a:p>
            <a:pPr>
              <a:buFont typeface="Arial" pitchFamily="34" charset="0"/>
              <a:buNone/>
            </a:pPr>
            <a:r>
              <a:rPr lang="en-US" b="1" baseline="0" dirty="0" smtClean="0"/>
              <a:t>Interposition</a:t>
            </a:r>
          </a:p>
          <a:p>
            <a:pPr>
              <a:buFont typeface="Arial" pitchFamily="34" charset="0"/>
              <a:buNone/>
            </a:pPr>
            <a:r>
              <a:rPr lang="en-US" b="0" baseline="0" dirty="0" smtClean="0"/>
              <a:t>At some level all access to the hardware passes through the monitor first. This gives the monitor and chance to operate on these accesses. The best example of this is encrypting all data written to a disk. The advantage of this is that it does it without the knowledge of the OS.</a:t>
            </a:r>
          </a:p>
          <a:p>
            <a:pPr>
              <a:buFont typeface="Arial" pitchFamily="34" charset="0"/>
              <a:buNone/>
            </a:pPr>
            <a:endParaRPr lang="en-US" b="0" baseline="0" dirty="0" smtClean="0"/>
          </a:p>
          <a:p>
            <a:pPr>
              <a:buFont typeface="Arial" pitchFamily="34" charset="0"/>
              <a:buNone/>
            </a:pPr>
            <a:r>
              <a:rPr lang="en-US" b="1" baseline="0" dirty="0" smtClean="0"/>
              <a:t>Why not in the OS?</a:t>
            </a:r>
          </a:p>
          <a:p>
            <a:pPr>
              <a:buFont typeface="Arial" pitchFamily="34" charset="0"/>
              <a:buNone/>
            </a:pPr>
            <a:r>
              <a:rPr lang="en-US" b="0" baseline="0" dirty="0" smtClean="0"/>
              <a:t>This brings up a good point. Why not do these things in the OS. By splitting up the system this way the OS functions more like a large application library. The VMM functions more like a smart set of device drivers. This is a nice split and can simplify overall system design. It also provides a natural administration boundary. However the monitor is often at a disadvantage because it does not have the same insight into what’s happening as the OS has. For example, the OS knows the distinction between data and metadata when implementing an encrypted file system. So there is a tradeoff there.</a:t>
            </a:r>
          </a:p>
        </p:txBody>
      </p:sp>
      <p:sp>
        <p:nvSpPr>
          <p:cNvPr id="4" name="Slide Number Placeholder 3"/>
          <p:cNvSpPr>
            <a:spLocks noGrp="1"/>
          </p:cNvSpPr>
          <p:nvPr>
            <p:ph type="sldNum" sz="quarter" idx="10"/>
          </p:nvPr>
        </p:nvSpPr>
        <p:spPr/>
        <p:txBody>
          <a:bodyPr/>
          <a:lstStyle/>
          <a:p>
            <a:fld id="{A6545F9A-0FF2-4090-8703-55A26BE7AB60}"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545F9A-0FF2-4090-8703-55A26BE7AB60}"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545F9A-0FF2-4090-8703-55A26BE7AB60}"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545F9A-0FF2-4090-8703-55A26BE7AB60}"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Direct execution</a:t>
            </a:r>
          </a:p>
          <a:p>
            <a:endParaRPr lang="en-US" dirty="0"/>
          </a:p>
        </p:txBody>
      </p:sp>
      <p:sp>
        <p:nvSpPr>
          <p:cNvPr id="4" name="Slide Number Placeholder 3"/>
          <p:cNvSpPr>
            <a:spLocks noGrp="1"/>
          </p:cNvSpPr>
          <p:nvPr>
            <p:ph type="sldNum" sz="quarter" idx="10"/>
          </p:nvPr>
        </p:nvSpPr>
        <p:spPr/>
        <p:txBody>
          <a:bodyPr/>
          <a:lstStyle/>
          <a:p>
            <a:fld id="{A6545F9A-0FF2-4090-8703-55A26BE7AB60}"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auto">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a:xfrm>
            <a:off x="402336" y="330200"/>
            <a:ext cx="8436864" cy="533400"/>
          </a:xfrm>
        </p:spPr>
        <p:txBody>
          <a:bodyPr anchor="t"/>
          <a:lstStyle>
            <a:lvl1pPr>
              <a:defRPr sz="3000">
                <a:solidFill>
                  <a:srgbClr val="003D79"/>
                </a:solidFill>
              </a:defRPr>
            </a:lvl1pPr>
          </a:lstStyle>
          <a:p>
            <a:r>
              <a:rPr lang="en-US" smtClean="0"/>
              <a:t>Click to edit Master title style</a:t>
            </a:r>
            <a:endParaRPr lang="en-US" dirty="0"/>
          </a:p>
        </p:txBody>
      </p:sp>
      <p:sp>
        <p:nvSpPr>
          <p:cNvPr id="71683" name="Rectangle 3"/>
          <p:cNvSpPr>
            <a:spLocks noGrp="1" noChangeArrowheads="1"/>
          </p:cNvSpPr>
          <p:nvPr>
            <p:ph type="subTitle" idx="1"/>
          </p:nvPr>
        </p:nvSpPr>
        <p:spPr>
          <a:xfrm>
            <a:off x="400050" y="1095375"/>
            <a:ext cx="8382000" cy="1295400"/>
          </a:xfrm>
        </p:spPr>
        <p:txBody>
          <a:bodyPr/>
          <a:lstStyle>
            <a:lvl1pPr>
              <a:buFont typeface="Arial" pitchFamily="34" charset="0"/>
              <a:buNone/>
              <a:defRPr sz="1800" b="0" i="1"/>
            </a:lvl1pPr>
          </a:lstStyle>
          <a:p>
            <a:r>
              <a:rPr lang="en-US" smtClean="0"/>
              <a:t>Click to edit Master subtitle style</a:t>
            </a:r>
            <a:endParaRPr lang="en-US" dirty="0"/>
          </a:p>
        </p:txBody>
      </p:sp>
      <p:sp>
        <p:nvSpPr>
          <p:cNvPr id="5" name="TextBox 4"/>
          <p:cNvSpPr txBox="1"/>
          <p:nvPr userDrawn="1"/>
        </p:nvSpPr>
        <p:spPr bwMode="gray">
          <a:xfrm>
            <a:off x="6729169" y="6696045"/>
            <a:ext cx="2343150" cy="184666"/>
          </a:xfrm>
          <a:prstGeom prst="rect">
            <a:avLst/>
          </a:prstGeom>
          <a:noFill/>
        </p:spPr>
        <p:txBody>
          <a:bodyPr wrap="square" rtlCol="0">
            <a:spAutoFit/>
          </a:bodyPr>
          <a:lstStyle/>
          <a:p>
            <a:pPr algn="r"/>
            <a:r>
              <a:rPr lang="en-US" sz="600" dirty="0" smtClean="0">
                <a:solidFill>
                  <a:schemeClr val="bg2">
                    <a:lumMod val="75000"/>
                  </a:schemeClr>
                </a:solidFill>
              </a:rPr>
              <a:t>© 2010 VMware Inc. All rights reserved</a:t>
            </a:r>
          </a:p>
        </p:txBody>
      </p:sp>
      <p:sp>
        <p:nvSpPr>
          <p:cNvPr id="7" name="Rectangle 4"/>
          <p:cNvSpPr txBox="1">
            <a:spLocks noChangeArrowheads="1"/>
          </p:cNvSpPr>
          <p:nvPr userDrawn="1"/>
        </p:nvSpPr>
        <p:spPr bwMode="white">
          <a:xfrm>
            <a:off x="224584" y="6393782"/>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eaLnBrk="0" hangingPunct="0">
              <a:spcAft>
                <a:spcPct val="0"/>
              </a:spcAft>
              <a:defRPr sz="1200" b="1">
                <a:solidFill>
                  <a:srgbClr val="FFFFFF"/>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rgbClr val="FFFFFF"/>
                </a:solidFill>
                <a:effectLst/>
                <a:uLnTx/>
                <a:uFillTx/>
                <a:latin typeface="Arial" charset="0"/>
                <a:ea typeface="ＭＳ Ｐゴシック" pitchFamily="34" charset="-128"/>
                <a:cs typeface="+mn-cs"/>
              </a:rPr>
              <a:t>Confidential</a:t>
            </a:r>
            <a:endParaRPr kumimoji="0" lang="en-US" sz="1200" b="1" i="0" u="none" strike="noStrike" kern="1200" cap="none" spc="0" normalizeH="0" baseline="0" noProof="0" dirty="0">
              <a:ln>
                <a:noFill/>
              </a:ln>
              <a:solidFill>
                <a:srgbClr val="FFFFFF"/>
              </a:solidFill>
              <a:effectLst/>
              <a:uLnTx/>
              <a:uFillTx/>
              <a:latin typeface="Arial" charset="0"/>
              <a:ea typeface="ＭＳ Ｐゴシック" pitchFamily="34" charset="-128"/>
              <a:cs typeface="+mn-cs"/>
            </a:endParaRPr>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auto">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a:xfrm>
            <a:off x="393192" y="330200"/>
            <a:ext cx="8446008" cy="533400"/>
          </a:xfrm>
        </p:spPr>
        <p:txBody>
          <a:bodyPr anchor="t"/>
          <a:lstStyle>
            <a:lvl1pPr>
              <a:defRPr sz="3000">
                <a:solidFill>
                  <a:srgbClr val="003D79"/>
                </a:solidFill>
              </a:defRPr>
            </a:lvl1pPr>
          </a:lstStyle>
          <a:p>
            <a:r>
              <a:rPr lang="en-US" dirty="0"/>
              <a:t>Click to edit Master title style</a:t>
            </a:r>
          </a:p>
        </p:txBody>
      </p:sp>
      <p:sp>
        <p:nvSpPr>
          <p:cNvPr id="71683" name="Rectangle 3"/>
          <p:cNvSpPr>
            <a:spLocks noGrp="1" noChangeArrowheads="1"/>
          </p:cNvSpPr>
          <p:nvPr>
            <p:ph type="subTitle" idx="1"/>
          </p:nvPr>
        </p:nvSpPr>
        <p:spPr>
          <a:xfrm>
            <a:off x="400050" y="1095375"/>
            <a:ext cx="8382000" cy="1295400"/>
          </a:xfrm>
        </p:spPr>
        <p:txBody>
          <a:bodyPr/>
          <a:lstStyle>
            <a:lvl1pPr>
              <a:buFont typeface="Arial" pitchFamily="34" charset="0"/>
              <a:buNone/>
              <a:defRPr sz="1800" b="0" i="1"/>
            </a:lvl1pPr>
          </a:lstStyle>
          <a:p>
            <a:r>
              <a:rPr lang="en-US" dirty="0"/>
              <a:t>Click to edit Master subtitle style</a:t>
            </a:r>
          </a:p>
        </p:txBody>
      </p:sp>
      <p:sp>
        <p:nvSpPr>
          <p:cNvPr id="5" name="TextBox 4"/>
          <p:cNvSpPr txBox="1"/>
          <p:nvPr userDrawn="1"/>
        </p:nvSpPr>
        <p:spPr bwMode="gray">
          <a:xfrm>
            <a:off x="6524625" y="6696045"/>
            <a:ext cx="2343150" cy="184666"/>
          </a:xfrm>
          <a:prstGeom prst="rect">
            <a:avLst/>
          </a:prstGeom>
          <a:noFill/>
        </p:spPr>
        <p:txBody>
          <a:bodyPr wrap="square" rtlCol="0">
            <a:spAutoFit/>
          </a:bodyPr>
          <a:lstStyle/>
          <a:p>
            <a:pPr algn="r"/>
            <a:r>
              <a:rPr lang="en-US" sz="600" dirty="0" smtClean="0">
                <a:solidFill>
                  <a:schemeClr val="bg2">
                    <a:lumMod val="75000"/>
                  </a:schemeClr>
                </a:solidFill>
              </a:rPr>
              <a:t>© 2010 VMware Inc. All rights reserved</a:t>
            </a:r>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pPr>
              <a:defRPr/>
            </a:pPr>
            <a:endParaRPr lang="en-US"/>
          </a:p>
        </p:txBody>
      </p:sp>
      <p:sp>
        <p:nvSpPr>
          <p:cNvPr id="7" name="Text Placeholder 6"/>
          <p:cNvSpPr>
            <a:spLocks noGrp="1"/>
          </p:cNvSpPr>
          <p:nvPr>
            <p:ph type="body" sz="quarter" idx="13"/>
          </p:nvPr>
        </p:nvSpPr>
        <p:spPr>
          <a:xfrm>
            <a:off x="352425" y="786384"/>
            <a:ext cx="8385048" cy="5010912"/>
          </a:xfrm>
        </p:spPr>
        <p:txBody>
          <a:bodyPr/>
          <a:lstStyle>
            <a:lvl1pPr marL="233363" indent="-233363">
              <a:buClr>
                <a:schemeClr val="accent1">
                  <a:lumMod val="75000"/>
                </a:schemeClr>
              </a:buClr>
              <a:buFont typeface="Wingdings" pitchFamily="2" charset="2"/>
              <a:buChar cha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2336" y="784226"/>
            <a:ext cx="7704582" cy="1079626"/>
          </a:xfrm>
        </p:spPr>
        <p:txBody>
          <a:bodyPr anchor="b"/>
          <a:lstStyle>
            <a:lvl1pPr algn="l">
              <a:defRPr sz="3000">
                <a:solidFill>
                  <a:srgbClr val="003D79"/>
                </a:solidFill>
              </a:defRPr>
            </a:lvl1pPr>
          </a:lstStyle>
          <a:p>
            <a:r>
              <a:rPr lang="en-US" dirty="0" smtClean="0"/>
              <a:t>Agenda</a:t>
            </a:r>
            <a:endParaRPr lang="en-US" dirty="0"/>
          </a:p>
        </p:txBody>
      </p:sp>
      <p:sp>
        <p:nvSpPr>
          <p:cNvPr id="4" name="Rectangle 9"/>
          <p:cNvSpPr>
            <a:spLocks noGrp="1" noChangeArrowheads="1"/>
          </p:cNvSpPr>
          <p:nvPr>
            <p:ph type="ftr" sz="quarter" idx="11"/>
          </p:nvPr>
        </p:nvSpPr>
        <p:spPr>
          <a:ln/>
        </p:spPr>
        <p:txBody>
          <a:bodyPr/>
          <a:lstStyle>
            <a:lvl1pPr>
              <a:defRPr/>
            </a:lvl1pPr>
          </a:lstStyle>
          <a:p>
            <a:pPr>
              <a:defRPr/>
            </a:pPr>
            <a:endParaRPr lang="en-US" dirty="0"/>
          </a:p>
        </p:txBody>
      </p:sp>
      <p:pic>
        <p:nvPicPr>
          <p:cNvPr id="6" name="Picture 2"/>
          <p:cNvPicPr>
            <a:picLocks noChangeAspect="1" noChangeArrowheads="1"/>
          </p:cNvPicPr>
          <p:nvPr userDrawn="1"/>
        </p:nvPicPr>
        <p:blipFill>
          <a:blip r:embed="rId2" cstate="print"/>
          <a:srcRect/>
          <a:stretch>
            <a:fillRect/>
          </a:stretch>
        </p:blipFill>
        <p:spPr bwMode="auto">
          <a:xfrm>
            <a:off x="139700" y="312279"/>
            <a:ext cx="8858250" cy="419241"/>
          </a:xfrm>
          <a:prstGeom prst="rect">
            <a:avLst/>
          </a:prstGeom>
          <a:noFill/>
          <a:ln w="9525">
            <a:noFill/>
            <a:miter lim="800000"/>
            <a:headEnd/>
            <a:tailEnd/>
          </a:ln>
          <a:effectLst/>
        </p:spPr>
      </p:pic>
      <p:sp>
        <p:nvSpPr>
          <p:cNvPr id="8" name="Text Placeholder 7"/>
          <p:cNvSpPr>
            <a:spLocks noGrp="1"/>
          </p:cNvSpPr>
          <p:nvPr>
            <p:ph type="body" sz="quarter" idx="12"/>
          </p:nvPr>
        </p:nvSpPr>
        <p:spPr>
          <a:xfrm>
            <a:off x="361950" y="2210435"/>
            <a:ext cx="7592568" cy="3748405"/>
          </a:xfrm>
        </p:spPr>
        <p:txBody>
          <a:bodyPr/>
          <a:lstStyle>
            <a:lvl1pPr>
              <a:buClr>
                <a:schemeClr val="accent1">
                  <a:lumMod val="75000"/>
                </a:schemeClr>
              </a:buClr>
              <a:buFont typeface="Wingdings" pitchFamily="2" charset="2"/>
              <a:buChar cha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sp>
        <p:nvSpPr>
          <p:cNvPr id="2" name="Title 1"/>
          <p:cNvSpPr>
            <a:spLocks noGrp="1"/>
          </p:cNvSpPr>
          <p:nvPr>
            <p:ph type="title"/>
          </p:nvPr>
        </p:nvSpPr>
        <p:spPr>
          <a:xfrm>
            <a:off x="937260" y="2162174"/>
            <a:ext cx="7254240" cy="1241425"/>
          </a:xfrm>
        </p:spPr>
        <p:txBody>
          <a:bodyPr anchor="b"/>
          <a:lstStyle>
            <a:lvl1pPr algn="ctr">
              <a:defRPr sz="3000">
                <a:solidFill>
                  <a:srgbClr val="003D79"/>
                </a:solidFill>
              </a:defRPr>
            </a:lvl1pPr>
          </a:lstStyle>
          <a:p>
            <a:r>
              <a:rPr lang="en-US" dirty="0" smtClean="0"/>
              <a:t>Click to edit Master title style</a:t>
            </a:r>
            <a:endParaRPr lang="en-US" dirty="0"/>
          </a:p>
        </p:txBody>
      </p:sp>
      <p:sp>
        <p:nvSpPr>
          <p:cNvPr id="4" name="Rectangle 9"/>
          <p:cNvSpPr>
            <a:spLocks noGrp="1" noChangeArrowheads="1"/>
          </p:cNvSpPr>
          <p:nvPr>
            <p:ph type="ftr" sz="quarter" idx="11"/>
          </p:nvPr>
        </p:nvSpPr>
        <p:spPr>
          <a:ln/>
        </p:spPr>
        <p:txBody>
          <a:bodyPr/>
          <a:lstStyle>
            <a:lvl1pPr>
              <a:defRPr/>
            </a:lvl1pPr>
          </a:lstStyle>
          <a:p>
            <a:pPr>
              <a:defRPr/>
            </a:pPr>
            <a:endParaRPr lang="en-US" dirty="0"/>
          </a:p>
        </p:txBody>
      </p:sp>
      <p:pic>
        <p:nvPicPr>
          <p:cNvPr id="6" name="Picture 2"/>
          <p:cNvPicPr>
            <a:picLocks noChangeAspect="1" noChangeArrowheads="1"/>
          </p:cNvPicPr>
          <p:nvPr userDrawn="1"/>
        </p:nvPicPr>
        <p:blipFill>
          <a:blip r:embed="rId2" cstate="print"/>
          <a:srcRect/>
          <a:stretch>
            <a:fillRect/>
          </a:stretch>
        </p:blipFill>
        <p:spPr bwMode="auto">
          <a:xfrm>
            <a:off x="139700" y="312279"/>
            <a:ext cx="8858250" cy="419241"/>
          </a:xfrm>
          <a:prstGeom prst="rect">
            <a:avLst/>
          </a:prstGeom>
          <a:noFill/>
          <a:ln w="9525">
            <a:noFill/>
            <a:miter lim="800000"/>
            <a:headEnd/>
            <a:tailEnd/>
          </a:ln>
          <a:effectLst/>
        </p:spPr>
      </p:pic>
      <p:sp>
        <p:nvSpPr>
          <p:cNvPr id="8" name="Text Placeholder 7"/>
          <p:cNvSpPr>
            <a:spLocks noGrp="1"/>
          </p:cNvSpPr>
          <p:nvPr>
            <p:ph type="body" sz="quarter" idx="12"/>
          </p:nvPr>
        </p:nvSpPr>
        <p:spPr>
          <a:xfrm>
            <a:off x="923925" y="3486150"/>
            <a:ext cx="7267575" cy="628650"/>
          </a:xfrm>
        </p:spPr>
        <p:txBody>
          <a:bodyPr/>
          <a:lstStyle>
            <a:lvl1pPr algn="ctr">
              <a:lnSpc>
                <a:spcPct val="100000"/>
              </a:lnSpc>
              <a:spcBef>
                <a:spcPts val="0"/>
              </a:spcBef>
              <a:buFont typeface="Arial" pitchFamily="34" charset="0"/>
              <a:buNone/>
              <a:defRPr b="0"/>
            </a:lvl1pPr>
          </a:lstStyle>
          <a:p>
            <a:pPr lvl="0"/>
            <a:r>
              <a:rPr lang="en-US" dirty="0" smtClean="0"/>
              <a:t>Click to edit Master text style</a:t>
            </a:r>
          </a:p>
        </p:txBody>
      </p:sp>
    </p:spTree>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61950" y="784225"/>
            <a:ext cx="4038600" cy="5006975"/>
          </a:xfrm>
        </p:spPr>
        <p:txBody>
          <a:bodyPr/>
          <a:lstStyle>
            <a:lvl1pPr marL="233363" indent="-233363">
              <a:buClr>
                <a:schemeClr val="accent1">
                  <a:lumMod val="75000"/>
                </a:schemeClr>
              </a:buClr>
              <a:buFont typeface="Wingdings" pitchFamily="2" charset="2"/>
              <a:buChar char="§"/>
              <a:defRPr sz="2000"/>
            </a:lvl1pPr>
            <a:lvl2pPr>
              <a:buClr>
                <a:schemeClr val="accent1">
                  <a:lumMod val="75000"/>
                </a:schemeClr>
              </a:buClr>
              <a:defRPr sz="1800"/>
            </a:lvl2pPr>
            <a:lvl3pPr>
              <a:buClr>
                <a:schemeClr val="accent1">
                  <a:lumMod val="75000"/>
                </a:schemeClr>
              </a:buClr>
              <a:defRPr sz="1600"/>
            </a:lvl3pPr>
            <a:lvl4pPr>
              <a:buClr>
                <a:schemeClr val="accent1">
                  <a:lumMod val="75000"/>
                </a:schemeClr>
              </a:buClr>
              <a:defRPr sz="1600"/>
            </a:lvl4pPr>
            <a:lvl5pPr>
              <a:buClr>
                <a:schemeClr val="accent1">
                  <a:lumMod val="75000"/>
                </a:schemeClr>
              </a:buCl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784225"/>
            <a:ext cx="4038600" cy="5006975"/>
          </a:xfrm>
        </p:spPr>
        <p:txBody>
          <a:bodyPr/>
          <a:lstStyle>
            <a:lvl1pPr marL="233363" indent="-233363">
              <a:buClr>
                <a:schemeClr val="accent1">
                  <a:lumMod val="75000"/>
                </a:schemeClr>
              </a:buClr>
              <a:defRPr sz="2000"/>
            </a:lvl1pPr>
            <a:lvl2pPr>
              <a:buClr>
                <a:schemeClr val="accent1">
                  <a:lumMod val="75000"/>
                </a:schemeClr>
              </a:buClr>
              <a:defRPr sz="1800"/>
            </a:lvl2pPr>
            <a:lvl3pPr>
              <a:buClr>
                <a:schemeClr val="accent1">
                  <a:lumMod val="75000"/>
                </a:schemeClr>
              </a:buClr>
              <a:defRPr sz="1600"/>
            </a:lvl3pPr>
            <a:lvl4pPr>
              <a:buClr>
                <a:schemeClr val="accent1">
                  <a:lumMod val="75000"/>
                </a:schemeClr>
              </a:buClr>
              <a:defRPr sz="1600"/>
            </a:lvl4pPr>
            <a:lvl5pPr>
              <a:buClr>
                <a:schemeClr val="accent1">
                  <a:lumMod val="75000"/>
                </a:schemeClr>
              </a:buCl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9"/>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pPr>
              <a:defRPr/>
            </a:pPr>
            <a:endParaRPr lang="en-US"/>
          </a:p>
        </p:txBody>
      </p:sp>
      <p:sp>
        <p:nvSpPr>
          <p:cNvPr id="7" name="Text Placeholder 6"/>
          <p:cNvSpPr>
            <a:spLocks noGrp="1"/>
          </p:cNvSpPr>
          <p:nvPr>
            <p:ph type="body" sz="quarter" idx="13"/>
          </p:nvPr>
        </p:nvSpPr>
        <p:spPr>
          <a:xfrm>
            <a:off x="352425" y="786384"/>
            <a:ext cx="8385048" cy="5010912"/>
          </a:xfrm>
        </p:spPr>
        <p:txBody>
          <a:bodyPr/>
          <a:lstStyle>
            <a:lvl1pPr marL="233363" indent="-233363">
              <a:buSzPct val="115000"/>
              <a:buFont typeface="Wingdings" pitchFamily="2" charset="2"/>
              <a:buChar char="§"/>
              <a:defRPr/>
            </a:lvl1pPr>
            <a:lvl2pPr>
              <a:buSzPct val="110000"/>
              <a:buFont typeface="Arial" pitchFamily="34" charset="0"/>
              <a:buChar char="•"/>
              <a:defRPr/>
            </a:lvl2pPr>
            <a:lvl3pPr>
              <a:buSzPct val="110000"/>
              <a:buFont typeface="Arial" pitchFamily="34" charset="0"/>
              <a:buChar char="•"/>
              <a:defRPr/>
            </a:lvl3pPr>
            <a:lvl4pPr>
              <a:buSzPct val="110000"/>
              <a:buFont typeface="Arial" pitchFamily="34" charset="0"/>
              <a:buChar char="•"/>
              <a:defRPr/>
            </a:lvl4pPr>
            <a:lvl5pPr>
              <a:buSzPct val="1100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49808" y="784226"/>
            <a:ext cx="7722870" cy="1079626"/>
          </a:xfrm>
        </p:spPr>
        <p:txBody>
          <a:bodyPr anchor="b"/>
          <a:lstStyle>
            <a:lvl1pPr algn="l">
              <a:defRPr sz="3000">
                <a:solidFill>
                  <a:srgbClr val="003D79"/>
                </a:solidFill>
              </a:defRPr>
            </a:lvl1pPr>
          </a:lstStyle>
          <a:p>
            <a:r>
              <a:rPr lang="en-US" dirty="0" smtClean="0"/>
              <a:t>Agenda</a:t>
            </a:r>
            <a:endParaRPr lang="en-US" dirty="0"/>
          </a:p>
        </p:txBody>
      </p:sp>
      <p:sp>
        <p:nvSpPr>
          <p:cNvPr id="4" name="Rectangle 9"/>
          <p:cNvSpPr>
            <a:spLocks noGrp="1" noChangeArrowheads="1"/>
          </p:cNvSpPr>
          <p:nvPr>
            <p:ph type="ftr" sz="quarter" idx="11"/>
          </p:nvPr>
        </p:nvSpPr>
        <p:spPr>
          <a:ln/>
        </p:spPr>
        <p:txBody>
          <a:bodyPr/>
          <a:lstStyle>
            <a:lvl1pPr>
              <a:defRPr/>
            </a:lvl1pPr>
          </a:lstStyle>
          <a:p>
            <a:pPr>
              <a:defRPr/>
            </a:pPr>
            <a:endParaRPr lang="en-US" dirty="0"/>
          </a:p>
        </p:txBody>
      </p:sp>
      <p:pic>
        <p:nvPicPr>
          <p:cNvPr id="6" name="Picture 2"/>
          <p:cNvPicPr>
            <a:picLocks noChangeAspect="1" noChangeArrowheads="1"/>
          </p:cNvPicPr>
          <p:nvPr userDrawn="1"/>
        </p:nvPicPr>
        <p:blipFill>
          <a:blip r:embed="rId2" cstate="print"/>
          <a:srcRect/>
          <a:stretch>
            <a:fillRect/>
          </a:stretch>
        </p:blipFill>
        <p:spPr bwMode="auto">
          <a:xfrm>
            <a:off x="139700" y="312279"/>
            <a:ext cx="8858250" cy="419241"/>
          </a:xfrm>
          <a:prstGeom prst="rect">
            <a:avLst/>
          </a:prstGeom>
          <a:noFill/>
          <a:ln w="9525">
            <a:noFill/>
            <a:miter lim="800000"/>
            <a:headEnd/>
            <a:tailEnd/>
          </a:ln>
          <a:effectLst/>
        </p:spPr>
      </p:pic>
      <p:sp>
        <p:nvSpPr>
          <p:cNvPr id="8" name="Text Placeholder 7"/>
          <p:cNvSpPr>
            <a:spLocks noGrp="1"/>
          </p:cNvSpPr>
          <p:nvPr>
            <p:ph type="body" sz="quarter" idx="12"/>
          </p:nvPr>
        </p:nvSpPr>
        <p:spPr>
          <a:xfrm>
            <a:off x="727710" y="2210435"/>
            <a:ext cx="7592568" cy="3748405"/>
          </a:xfrm>
        </p:spPr>
        <p:txBody>
          <a:bodyPr/>
          <a:lstStyle>
            <a:lvl1pPr marL="182880">
              <a:buFont typeface="Wingdings" pitchFamily="2" charset="2"/>
              <a:buChar cha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sp>
        <p:nvSpPr>
          <p:cNvPr id="2" name="Title 1"/>
          <p:cNvSpPr>
            <a:spLocks noGrp="1"/>
          </p:cNvSpPr>
          <p:nvPr>
            <p:ph type="title"/>
          </p:nvPr>
        </p:nvSpPr>
        <p:spPr>
          <a:xfrm>
            <a:off x="937260" y="2162174"/>
            <a:ext cx="7254240" cy="1241425"/>
          </a:xfrm>
        </p:spPr>
        <p:txBody>
          <a:bodyPr anchor="b"/>
          <a:lstStyle>
            <a:lvl1pPr algn="ctr">
              <a:defRPr sz="3000">
                <a:solidFill>
                  <a:srgbClr val="003D79"/>
                </a:solidFill>
              </a:defRPr>
            </a:lvl1pPr>
          </a:lstStyle>
          <a:p>
            <a:r>
              <a:rPr lang="en-US" smtClean="0"/>
              <a:t>Click to edit Master title style</a:t>
            </a:r>
            <a:endParaRPr lang="en-US" dirty="0"/>
          </a:p>
        </p:txBody>
      </p:sp>
      <p:sp>
        <p:nvSpPr>
          <p:cNvPr id="4" name="Rectangle 9"/>
          <p:cNvSpPr>
            <a:spLocks noGrp="1" noChangeArrowheads="1"/>
          </p:cNvSpPr>
          <p:nvPr>
            <p:ph type="ftr" sz="quarter" idx="11"/>
          </p:nvPr>
        </p:nvSpPr>
        <p:spPr>
          <a:ln/>
        </p:spPr>
        <p:txBody>
          <a:bodyPr/>
          <a:lstStyle>
            <a:lvl1pPr>
              <a:defRPr/>
            </a:lvl1pPr>
          </a:lstStyle>
          <a:p>
            <a:pPr>
              <a:defRPr/>
            </a:pPr>
            <a:endParaRPr lang="en-US" dirty="0"/>
          </a:p>
        </p:txBody>
      </p:sp>
      <p:pic>
        <p:nvPicPr>
          <p:cNvPr id="6" name="Picture 2"/>
          <p:cNvPicPr>
            <a:picLocks noChangeAspect="1" noChangeArrowheads="1"/>
          </p:cNvPicPr>
          <p:nvPr userDrawn="1"/>
        </p:nvPicPr>
        <p:blipFill>
          <a:blip r:embed="rId2" cstate="print"/>
          <a:srcRect/>
          <a:stretch>
            <a:fillRect/>
          </a:stretch>
        </p:blipFill>
        <p:spPr bwMode="auto">
          <a:xfrm>
            <a:off x="139700" y="312279"/>
            <a:ext cx="8858250" cy="419241"/>
          </a:xfrm>
          <a:prstGeom prst="rect">
            <a:avLst/>
          </a:prstGeom>
          <a:noFill/>
          <a:ln w="9525">
            <a:noFill/>
            <a:miter lim="800000"/>
            <a:headEnd/>
            <a:tailEnd/>
          </a:ln>
          <a:effectLst/>
        </p:spPr>
      </p:pic>
      <p:sp>
        <p:nvSpPr>
          <p:cNvPr id="8" name="Text Placeholder 7"/>
          <p:cNvSpPr>
            <a:spLocks noGrp="1"/>
          </p:cNvSpPr>
          <p:nvPr>
            <p:ph type="body" sz="quarter" idx="12"/>
          </p:nvPr>
        </p:nvSpPr>
        <p:spPr>
          <a:xfrm>
            <a:off x="923925" y="3486150"/>
            <a:ext cx="7267575" cy="628650"/>
          </a:xfrm>
        </p:spPr>
        <p:txBody>
          <a:bodyPr/>
          <a:lstStyle>
            <a:lvl1pPr algn="ctr">
              <a:lnSpc>
                <a:spcPct val="100000"/>
              </a:lnSpc>
              <a:spcBef>
                <a:spcPts val="0"/>
              </a:spcBef>
              <a:buFont typeface="Arial" pitchFamily="34" charset="0"/>
              <a:buNone/>
              <a:defRPr b="0"/>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61950" y="784225"/>
            <a:ext cx="4038600" cy="5006975"/>
          </a:xfrm>
        </p:spPr>
        <p:txBody>
          <a:bodyPr/>
          <a:lstStyle>
            <a:lvl1pPr marL="233363" indent="-233363">
              <a:buFont typeface="Wingdings" pitchFamily="2" charset="2"/>
              <a:buChar cha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784225"/>
            <a:ext cx="4038600" cy="5006975"/>
          </a:xfrm>
        </p:spPr>
        <p:txBody>
          <a:bodyPr/>
          <a:lstStyle>
            <a:lvl1pPr marL="233363" indent="-233363">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182880">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FC07CB85-4910-45EA-8C0A-7AB80D71D687}" type="datetimeFigureOut">
              <a:rPr lang="en-US" smtClean="0"/>
              <a:pPr/>
              <a:t>12/14/2010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2F84B479-2C3B-47F3-96BB-0D51CBD51ED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725488" y="407988"/>
            <a:ext cx="7924800" cy="5334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914400" y="1524000"/>
            <a:ext cx="7315200" cy="977900"/>
          </a:xfrm>
        </p:spPr>
        <p:txBody>
          <a:bodyPr/>
          <a:lstStyle/>
          <a:p>
            <a:endParaRPr lang="en-US"/>
          </a:p>
        </p:txBody>
      </p:sp>
      <p:sp>
        <p:nvSpPr>
          <p:cNvPr id="4" name="Footer Placeholder 3"/>
          <p:cNvSpPr>
            <a:spLocks noGrp="1"/>
          </p:cNvSpPr>
          <p:nvPr>
            <p:ph type="ftr" sz="quarter" idx="10"/>
          </p:nvPr>
        </p:nvSpPr>
        <p:spPr>
          <a:xfrm>
            <a:off x="401638" y="6365875"/>
            <a:ext cx="3975100" cy="381000"/>
          </a:xfrm>
        </p:spPr>
        <p:txBody>
          <a:bodyPr/>
          <a:lstStyle>
            <a:lvl1pPr>
              <a:defRPr/>
            </a:lvl1pPr>
          </a:lstStyle>
          <a:p>
            <a:endParaRPr lang="en-US" altLang="en-US"/>
          </a:p>
          <a:p>
            <a:r>
              <a:rPr lang="en-US" altLang="en-US"/>
              <a:t>Copyright © 2007 VMware, Inc. All rights reserved.</a:t>
            </a:r>
          </a:p>
          <a:p>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2.xml"/><Relationship Id="rId7"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1"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56616" y="171450"/>
            <a:ext cx="8492109" cy="33337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352425" y="784225"/>
            <a:ext cx="8382000" cy="50069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70661" name="Line 5"/>
          <p:cNvSpPr>
            <a:spLocks noChangeShapeType="1"/>
          </p:cNvSpPr>
          <p:nvPr/>
        </p:nvSpPr>
        <p:spPr bwMode="auto">
          <a:xfrm>
            <a:off x="184150" y="635000"/>
            <a:ext cx="8775700" cy="0"/>
          </a:xfrm>
          <a:prstGeom prst="line">
            <a:avLst/>
          </a:prstGeom>
          <a:noFill/>
          <a:ln w="52197">
            <a:solidFill>
              <a:schemeClr val="tx2"/>
            </a:solidFill>
            <a:round/>
            <a:headEnd/>
            <a:tailEnd/>
          </a:ln>
        </p:spPr>
        <p:txBody>
          <a:bodyPr wrap="none" anchor="ctr"/>
          <a:lstStyle/>
          <a:p>
            <a:pPr>
              <a:defRPr/>
            </a:pPr>
            <a:endParaRPr lang="en-US" dirty="0"/>
          </a:p>
        </p:txBody>
      </p:sp>
      <p:sp>
        <p:nvSpPr>
          <p:cNvPr id="70662" name="Line 6"/>
          <p:cNvSpPr>
            <a:spLocks noChangeShapeType="1"/>
          </p:cNvSpPr>
          <p:nvPr/>
        </p:nvSpPr>
        <p:spPr bwMode="auto">
          <a:xfrm>
            <a:off x="184150" y="635000"/>
            <a:ext cx="8775700" cy="0"/>
          </a:xfrm>
          <a:prstGeom prst="line">
            <a:avLst/>
          </a:prstGeom>
          <a:noFill/>
          <a:ln w="52197">
            <a:solidFill>
              <a:srgbClr val="003D79"/>
            </a:solidFill>
            <a:round/>
            <a:headEnd/>
            <a:tailEnd/>
          </a:ln>
        </p:spPr>
        <p:txBody>
          <a:bodyPr wrap="none" anchor="ctr"/>
          <a:lstStyle/>
          <a:p>
            <a:pPr>
              <a:defRPr/>
            </a:pPr>
            <a:endParaRPr lang="en-US" dirty="0"/>
          </a:p>
        </p:txBody>
      </p:sp>
      <p:sp>
        <p:nvSpPr>
          <p:cNvPr id="70665" name="Rectangle 9"/>
          <p:cNvSpPr>
            <a:spLocks noGrp="1" noChangeArrowheads="1"/>
          </p:cNvSpPr>
          <p:nvPr>
            <p:ph type="ftr" sz="quarter" idx="3"/>
          </p:nvPr>
        </p:nvSpPr>
        <p:spPr bwMode="auto">
          <a:xfrm>
            <a:off x="377517" y="5943600"/>
            <a:ext cx="8382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spcAft>
                <a:spcPct val="0"/>
              </a:spcAft>
              <a:defRPr sz="1000">
                <a:solidFill>
                  <a:schemeClr val="tx1"/>
                </a:solidFill>
              </a:defRPr>
            </a:lvl1pPr>
          </a:lstStyle>
          <a:p>
            <a:pPr>
              <a:defRPr/>
            </a:pPr>
            <a:endParaRPr lang="en-US" dirty="0"/>
          </a:p>
        </p:txBody>
      </p:sp>
      <p:sp>
        <p:nvSpPr>
          <p:cNvPr id="11" name="Rectangle 4"/>
          <p:cNvSpPr txBox="1">
            <a:spLocks noChangeArrowheads="1"/>
          </p:cNvSpPr>
          <p:nvPr/>
        </p:nvSpPr>
        <p:spPr bwMode="white">
          <a:xfrm>
            <a:off x="321673" y="6434488"/>
            <a:ext cx="457200" cy="2286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eaLnBrk="0" hangingPunct="0">
              <a:spcAft>
                <a:spcPct val="0"/>
              </a:spcAft>
              <a:defRPr sz="1000">
                <a:solidFill>
                  <a:srgbClr val="FFFFFF"/>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A0A03F51-2955-4EA9-BE4E-42B6F90C747F}" type="slidenum">
              <a:rPr kumimoji="0" lang="en-US" sz="1000" b="0" i="0" u="none" strike="noStrike" kern="1200" cap="none" spc="0" normalizeH="0" baseline="0" noProof="0" smtClean="0">
                <a:ln>
                  <a:noFill/>
                </a:ln>
                <a:solidFill>
                  <a:srgbClr val="FFFFFF"/>
                </a:solidFill>
                <a:effectLst/>
                <a:uLnTx/>
                <a:uFillTx/>
                <a:latin typeface="Arial" charset="0"/>
                <a:ea typeface="ＭＳ Ｐゴシック"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a:t>
            </a:fld>
            <a:endParaRPr kumimoji="0" lang="en-US" sz="1000" b="0" i="0" u="none" strike="noStrike" kern="1200" cap="none" spc="0" normalizeH="0" baseline="0" noProof="0" dirty="0">
              <a:ln>
                <a:noFill/>
              </a:ln>
              <a:solidFill>
                <a:srgbClr val="FFFFFF"/>
              </a:solidFill>
              <a:effectLst/>
              <a:uLnTx/>
              <a:uFillTx/>
              <a:latin typeface="Arial" charset="0"/>
              <a:ea typeface="ＭＳ Ｐゴシック" pitchFamily="34" charset="-128"/>
              <a:cs typeface="+mn-cs"/>
            </a:endParaRPr>
          </a:p>
        </p:txBody>
      </p:sp>
      <p:sp>
        <p:nvSpPr>
          <p:cNvPr id="13" name="Date Placeholder 8"/>
          <p:cNvSpPr txBox="1">
            <a:spLocks/>
          </p:cNvSpPr>
          <p:nvPr/>
        </p:nvSpPr>
        <p:spPr bwMode="white">
          <a:xfrm>
            <a:off x="2971800" y="6325268"/>
            <a:ext cx="3200400" cy="365125"/>
          </a:xfrm>
          <a:prstGeom prst="rect">
            <a:avLst/>
          </a:prstGeom>
        </p:spPr>
        <p:txBody>
          <a:bodyPr vert="horz" lIns="91440" tIns="45720" rIns="91440" bIns="45720" rtlCol="0" anchor="ctr"/>
          <a:lstStyle>
            <a:lvl1pPr marL="0" marR="0" indent="0" algn="ctr" defTabSz="914400" rtl="0" eaLnBrk="1" fontAlgn="base" latinLnBrk="0" hangingPunct="1">
              <a:lnSpc>
                <a:spcPct val="100000"/>
              </a:lnSpc>
              <a:spcBef>
                <a:spcPct val="0"/>
              </a:spcBef>
              <a:spcAft>
                <a:spcPct val="0"/>
              </a:spcAft>
              <a:buClrTx/>
              <a:buSzTx/>
              <a:buFontTx/>
              <a:buNone/>
              <a:tabLst/>
              <a:defRPr lang="en-US" sz="1000" kern="1200" smtClean="0">
                <a:solidFill>
                  <a:srgbClr val="FFFFFF"/>
                </a:solidFill>
                <a:latin typeface="+mn-lt"/>
                <a:ea typeface="+mn-ea"/>
                <a:cs typeface="+mn-cs"/>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smtClean="0">
                <a:ln>
                  <a:noFill/>
                </a:ln>
                <a:solidFill>
                  <a:srgbClr val="FFFFFF"/>
                </a:solidFill>
                <a:effectLst/>
                <a:uLnTx/>
                <a:uFillTx/>
                <a:latin typeface="+mn-lt"/>
                <a:ea typeface="+mn-ea"/>
                <a:cs typeface="+mn-cs"/>
              </a:rPr>
              <a:t>Confidential</a:t>
            </a:r>
            <a:endParaRPr kumimoji="0" lang="en-US" sz="1000" b="0" i="0" u="none" strike="noStrike" kern="1200" cap="none" spc="0" normalizeH="0" baseline="0" noProof="0" dirty="0">
              <a:ln>
                <a:noFill/>
              </a:ln>
              <a:solidFill>
                <a:srgbClr val="FFFFFF"/>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713" r:id="rId1"/>
    <p:sldLayoutId id="2147483728" r:id="rId2"/>
    <p:sldLayoutId id="2147483710" r:id="rId3"/>
    <p:sldLayoutId id="2147483726" r:id="rId4"/>
    <p:sldLayoutId id="2147483727" r:id="rId5"/>
    <p:sldLayoutId id="2147483712" r:id="rId6"/>
    <p:sldLayoutId id="2147483736" r:id="rId7"/>
    <p:sldLayoutId id="2147483737" r:id="rId8"/>
    <p:sldLayoutId id="2147483738" r:id="rId9"/>
  </p:sldLayoutIdLst>
  <p:transition>
    <p:fade/>
  </p:transition>
  <p:timing>
    <p:tnLst>
      <p:par>
        <p:cTn id="1" dur="indefinite" restart="never" nodeType="tmRoot"/>
      </p:par>
    </p:tnLst>
  </p:timing>
  <p:hf hdr="0" ftr="0"/>
  <p:txStyles>
    <p:titleStyle>
      <a:lvl1pPr algn="l" rtl="0" eaLnBrk="1" fontAlgn="base" hangingPunct="1">
        <a:spcBef>
          <a:spcPct val="0"/>
        </a:spcBef>
        <a:spcAft>
          <a:spcPct val="0"/>
        </a:spcAft>
        <a:defRPr sz="2200" b="1">
          <a:solidFill>
            <a:srgbClr val="003D79"/>
          </a:solidFill>
          <a:latin typeface="+mj-lt"/>
          <a:ea typeface="+mj-ea"/>
          <a:cs typeface="+mj-cs"/>
        </a:defRPr>
      </a:lvl1pPr>
      <a:lvl2pPr algn="l" rtl="0" eaLnBrk="1" fontAlgn="base" hangingPunct="1">
        <a:spcBef>
          <a:spcPct val="0"/>
        </a:spcBef>
        <a:spcAft>
          <a:spcPct val="0"/>
        </a:spcAft>
        <a:defRPr sz="2200" b="1">
          <a:solidFill>
            <a:srgbClr val="333333"/>
          </a:solidFill>
          <a:latin typeface="Arial" charset="0"/>
          <a:ea typeface="ＭＳ Ｐゴシック" pitchFamily="34" charset="-128"/>
        </a:defRPr>
      </a:lvl2pPr>
      <a:lvl3pPr algn="l" rtl="0" eaLnBrk="1" fontAlgn="base" hangingPunct="1">
        <a:spcBef>
          <a:spcPct val="0"/>
        </a:spcBef>
        <a:spcAft>
          <a:spcPct val="0"/>
        </a:spcAft>
        <a:defRPr sz="2200" b="1">
          <a:solidFill>
            <a:srgbClr val="333333"/>
          </a:solidFill>
          <a:latin typeface="Arial" charset="0"/>
          <a:ea typeface="ＭＳ Ｐゴシック" pitchFamily="34" charset="-128"/>
        </a:defRPr>
      </a:lvl3pPr>
      <a:lvl4pPr algn="l" rtl="0" eaLnBrk="1" fontAlgn="base" hangingPunct="1">
        <a:spcBef>
          <a:spcPct val="0"/>
        </a:spcBef>
        <a:spcAft>
          <a:spcPct val="0"/>
        </a:spcAft>
        <a:defRPr sz="2200" b="1">
          <a:solidFill>
            <a:srgbClr val="333333"/>
          </a:solidFill>
          <a:latin typeface="Arial" charset="0"/>
          <a:ea typeface="ＭＳ Ｐゴシック" pitchFamily="34" charset="-128"/>
        </a:defRPr>
      </a:lvl4pPr>
      <a:lvl5pPr algn="l" rtl="0" eaLnBrk="1" fontAlgn="base" hangingPunct="1">
        <a:spcBef>
          <a:spcPct val="0"/>
        </a:spcBef>
        <a:spcAft>
          <a:spcPct val="0"/>
        </a:spcAft>
        <a:defRPr sz="2200" b="1">
          <a:solidFill>
            <a:srgbClr val="333333"/>
          </a:solidFill>
          <a:latin typeface="Arial" charset="0"/>
          <a:ea typeface="ＭＳ Ｐゴシック" pitchFamily="34" charset="-128"/>
        </a:defRPr>
      </a:lvl5pPr>
      <a:lvl6pPr marL="457200" algn="l" rtl="0" eaLnBrk="1" fontAlgn="base" hangingPunct="1">
        <a:spcBef>
          <a:spcPct val="0"/>
        </a:spcBef>
        <a:spcAft>
          <a:spcPct val="0"/>
        </a:spcAft>
        <a:defRPr sz="2200" b="1">
          <a:solidFill>
            <a:schemeClr val="tx2"/>
          </a:solidFill>
          <a:latin typeface="Arial" charset="0"/>
          <a:ea typeface="ＭＳ Ｐゴシック" pitchFamily="34" charset="-128"/>
        </a:defRPr>
      </a:lvl6pPr>
      <a:lvl7pPr marL="914400" algn="l" rtl="0" eaLnBrk="1" fontAlgn="base" hangingPunct="1">
        <a:spcBef>
          <a:spcPct val="0"/>
        </a:spcBef>
        <a:spcAft>
          <a:spcPct val="0"/>
        </a:spcAft>
        <a:defRPr sz="2200" b="1">
          <a:solidFill>
            <a:schemeClr val="tx2"/>
          </a:solidFill>
          <a:latin typeface="Arial" charset="0"/>
          <a:ea typeface="ＭＳ Ｐゴシック" pitchFamily="34" charset="-128"/>
        </a:defRPr>
      </a:lvl7pPr>
      <a:lvl8pPr marL="1371600" algn="l" rtl="0" eaLnBrk="1" fontAlgn="base" hangingPunct="1">
        <a:spcBef>
          <a:spcPct val="0"/>
        </a:spcBef>
        <a:spcAft>
          <a:spcPct val="0"/>
        </a:spcAft>
        <a:defRPr sz="2200" b="1">
          <a:solidFill>
            <a:schemeClr val="tx2"/>
          </a:solidFill>
          <a:latin typeface="Arial" charset="0"/>
          <a:ea typeface="ＭＳ Ｐゴシック" pitchFamily="34" charset="-128"/>
        </a:defRPr>
      </a:lvl8pPr>
      <a:lvl9pPr marL="1828800" algn="l" rtl="0" eaLnBrk="1" fontAlgn="base" hangingPunct="1">
        <a:spcBef>
          <a:spcPct val="0"/>
        </a:spcBef>
        <a:spcAft>
          <a:spcPct val="0"/>
        </a:spcAft>
        <a:defRPr sz="2200" b="1">
          <a:solidFill>
            <a:schemeClr val="tx2"/>
          </a:solidFill>
          <a:latin typeface="Arial" charset="0"/>
          <a:ea typeface="ＭＳ Ｐゴシック" pitchFamily="34" charset="-128"/>
        </a:defRPr>
      </a:lvl9pPr>
    </p:titleStyle>
    <p:bodyStyle>
      <a:lvl1pPr marL="233363" indent="-233363" algn="l" rtl="0" eaLnBrk="1" fontAlgn="base" hangingPunct="1">
        <a:lnSpc>
          <a:spcPts val="2400"/>
        </a:lnSpc>
        <a:spcBef>
          <a:spcPts val="1000"/>
        </a:spcBef>
        <a:spcAft>
          <a:spcPct val="0"/>
        </a:spcAft>
        <a:buClr>
          <a:schemeClr val="accent1">
            <a:lumMod val="75000"/>
          </a:schemeClr>
        </a:buClr>
        <a:buSzPct val="115000"/>
        <a:buFont typeface="Wingdings" pitchFamily="2" charset="2"/>
        <a:buChar char="§"/>
        <a:defRPr sz="2000" b="1">
          <a:solidFill>
            <a:srgbClr val="333333"/>
          </a:solidFill>
          <a:latin typeface="+mn-lt"/>
          <a:ea typeface="+mn-ea"/>
          <a:cs typeface="+mn-cs"/>
        </a:defRPr>
      </a:lvl1pPr>
      <a:lvl2pPr marL="400050" indent="-171450" algn="l" rtl="0" eaLnBrk="1" fontAlgn="base" hangingPunct="1">
        <a:lnSpc>
          <a:spcPts val="2200"/>
        </a:lnSpc>
        <a:spcBef>
          <a:spcPts val="800"/>
        </a:spcBef>
        <a:spcAft>
          <a:spcPct val="0"/>
        </a:spcAft>
        <a:buClr>
          <a:schemeClr val="accent1">
            <a:lumMod val="75000"/>
          </a:schemeClr>
        </a:buClr>
        <a:buSzPct val="110000"/>
        <a:buFont typeface="Times" pitchFamily="18" charset="0"/>
        <a:buChar char="•"/>
        <a:defRPr>
          <a:solidFill>
            <a:srgbClr val="333333"/>
          </a:solidFill>
          <a:latin typeface="+mn-lt"/>
          <a:ea typeface="+mn-ea"/>
        </a:defRPr>
      </a:lvl2pPr>
      <a:lvl3pPr marL="628650" indent="-171450" algn="l" rtl="0" eaLnBrk="1" fontAlgn="base" hangingPunct="1">
        <a:lnSpc>
          <a:spcPts val="2000"/>
        </a:lnSpc>
        <a:spcBef>
          <a:spcPts val="600"/>
        </a:spcBef>
        <a:spcAft>
          <a:spcPct val="0"/>
        </a:spcAft>
        <a:buClr>
          <a:schemeClr val="accent1">
            <a:lumMod val="75000"/>
          </a:schemeClr>
        </a:buClr>
        <a:buSzPct val="110000"/>
        <a:buFont typeface="Arial" pitchFamily="34" charset="0"/>
        <a:buChar char="•"/>
        <a:defRPr sz="1600">
          <a:solidFill>
            <a:srgbClr val="333333"/>
          </a:solidFill>
          <a:latin typeface="+mn-lt"/>
          <a:ea typeface="+mn-ea"/>
        </a:defRPr>
      </a:lvl3pPr>
      <a:lvl4pPr marL="914400" indent="-171450" algn="l" rtl="0" eaLnBrk="1" fontAlgn="base" hangingPunct="1">
        <a:lnSpc>
          <a:spcPts val="2000"/>
        </a:lnSpc>
        <a:spcBef>
          <a:spcPts val="600"/>
        </a:spcBef>
        <a:spcAft>
          <a:spcPct val="0"/>
        </a:spcAft>
        <a:buClr>
          <a:schemeClr val="accent1">
            <a:lumMod val="75000"/>
          </a:schemeClr>
        </a:buClr>
        <a:buSzPct val="110000"/>
        <a:buFont typeface="Arial" pitchFamily="34" charset="0"/>
        <a:buChar char="•"/>
        <a:defRPr sz="1600">
          <a:solidFill>
            <a:srgbClr val="333333"/>
          </a:solidFill>
          <a:latin typeface="+mn-lt"/>
          <a:ea typeface="+mn-ea"/>
        </a:defRPr>
      </a:lvl4pPr>
      <a:lvl5pPr marL="1200150" indent="-171450" algn="l" rtl="0" eaLnBrk="1" fontAlgn="base" hangingPunct="1">
        <a:lnSpc>
          <a:spcPts val="2000"/>
        </a:lnSpc>
        <a:spcBef>
          <a:spcPts val="600"/>
        </a:spcBef>
        <a:spcAft>
          <a:spcPct val="0"/>
        </a:spcAft>
        <a:buClr>
          <a:schemeClr val="accent1">
            <a:lumMod val="75000"/>
          </a:schemeClr>
        </a:buClr>
        <a:buSzPct val="110000"/>
        <a:buFont typeface="Arial" pitchFamily="34" charset="0"/>
        <a:buChar char="•"/>
        <a:defRPr sz="1600">
          <a:solidFill>
            <a:srgbClr val="333333"/>
          </a:solidFill>
          <a:latin typeface="+mn-lt"/>
          <a:ea typeface="+mn-ea"/>
        </a:defRPr>
      </a:lvl5pPr>
      <a:lvl6pPr marL="1600200" indent="-171450" algn="l" rtl="0" eaLnBrk="1" fontAlgn="base" hangingPunct="1">
        <a:spcBef>
          <a:spcPct val="0"/>
        </a:spcBef>
        <a:spcAft>
          <a:spcPct val="40000"/>
        </a:spcAft>
        <a:buClr>
          <a:schemeClr val="accent2"/>
        </a:buClr>
        <a:buFont typeface="Arial" charset="0"/>
        <a:buChar char="­"/>
        <a:defRPr sz="1600">
          <a:solidFill>
            <a:schemeClr val="tx1"/>
          </a:solidFill>
          <a:latin typeface="+mn-lt"/>
          <a:ea typeface="+mn-ea"/>
        </a:defRPr>
      </a:lvl6pPr>
      <a:lvl7pPr marL="2057400" indent="-171450" algn="l" rtl="0" eaLnBrk="1" fontAlgn="base" hangingPunct="1">
        <a:spcBef>
          <a:spcPct val="0"/>
        </a:spcBef>
        <a:spcAft>
          <a:spcPct val="40000"/>
        </a:spcAft>
        <a:buClr>
          <a:schemeClr val="accent2"/>
        </a:buClr>
        <a:buFont typeface="Arial" charset="0"/>
        <a:buChar char="­"/>
        <a:defRPr sz="1600">
          <a:solidFill>
            <a:schemeClr val="tx1"/>
          </a:solidFill>
          <a:latin typeface="+mn-lt"/>
          <a:ea typeface="+mn-ea"/>
        </a:defRPr>
      </a:lvl7pPr>
      <a:lvl8pPr marL="2514600" indent="-171450" algn="l" rtl="0" eaLnBrk="1" fontAlgn="base" hangingPunct="1">
        <a:spcBef>
          <a:spcPct val="0"/>
        </a:spcBef>
        <a:spcAft>
          <a:spcPct val="40000"/>
        </a:spcAft>
        <a:buClr>
          <a:schemeClr val="accent2"/>
        </a:buClr>
        <a:buFont typeface="Arial" charset="0"/>
        <a:buChar char="­"/>
        <a:defRPr sz="1600">
          <a:solidFill>
            <a:schemeClr val="tx1"/>
          </a:solidFill>
          <a:latin typeface="+mn-lt"/>
          <a:ea typeface="+mn-ea"/>
        </a:defRPr>
      </a:lvl8pPr>
      <a:lvl9pPr marL="2971800" indent="-171450" algn="l" rtl="0" eaLnBrk="1" fontAlgn="base" hangingPunct="1">
        <a:spcBef>
          <a:spcPct val="0"/>
        </a:spcBef>
        <a:spcAft>
          <a:spcPct val="40000"/>
        </a:spcAft>
        <a:buClr>
          <a:schemeClr val="accent2"/>
        </a:buClr>
        <a:buFont typeface="Arial" charset="0"/>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8"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74904" y="171450"/>
            <a:ext cx="8473821" cy="33337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52425" y="784225"/>
            <a:ext cx="8382000" cy="50069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70661" name="Line 5"/>
          <p:cNvSpPr>
            <a:spLocks noChangeShapeType="1"/>
          </p:cNvSpPr>
          <p:nvPr/>
        </p:nvSpPr>
        <p:spPr bwMode="auto">
          <a:xfrm>
            <a:off x="184150" y="635000"/>
            <a:ext cx="8775700" cy="0"/>
          </a:xfrm>
          <a:prstGeom prst="line">
            <a:avLst/>
          </a:prstGeom>
          <a:noFill/>
          <a:ln w="52197">
            <a:solidFill>
              <a:schemeClr val="tx2"/>
            </a:solidFill>
            <a:round/>
            <a:headEnd/>
            <a:tailEnd/>
          </a:ln>
        </p:spPr>
        <p:txBody>
          <a:bodyPr wrap="none" anchor="ctr"/>
          <a:lstStyle/>
          <a:p>
            <a:pPr>
              <a:defRPr/>
            </a:pPr>
            <a:endParaRPr lang="en-US" dirty="0"/>
          </a:p>
        </p:txBody>
      </p:sp>
      <p:sp>
        <p:nvSpPr>
          <p:cNvPr id="70662" name="Line 6"/>
          <p:cNvSpPr>
            <a:spLocks noChangeShapeType="1"/>
          </p:cNvSpPr>
          <p:nvPr/>
        </p:nvSpPr>
        <p:spPr bwMode="auto">
          <a:xfrm>
            <a:off x="184150" y="635000"/>
            <a:ext cx="8775700" cy="0"/>
          </a:xfrm>
          <a:prstGeom prst="line">
            <a:avLst/>
          </a:prstGeom>
          <a:noFill/>
          <a:ln w="52197">
            <a:solidFill>
              <a:srgbClr val="003D79"/>
            </a:solidFill>
            <a:round/>
            <a:headEnd/>
            <a:tailEnd/>
          </a:ln>
        </p:spPr>
        <p:txBody>
          <a:bodyPr wrap="none" anchor="ctr"/>
          <a:lstStyle/>
          <a:p>
            <a:pPr>
              <a:defRPr/>
            </a:pPr>
            <a:endParaRPr lang="en-US" dirty="0"/>
          </a:p>
        </p:txBody>
      </p:sp>
      <p:sp>
        <p:nvSpPr>
          <p:cNvPr id="70665" name="Rectangle 9"/>
          <p:cNvSpPr>
            <a:spLocks noGrp="1" noChangeArrowheads="1"/>
          </p:cNvSpPr>
          <p:nvPr>
            <p:ph type="ftr" sz="quarter" idx="3"/>
          </p:nvPr>
        </p:nvSpPr>
        <p:spPr bwMode="auto">
          <a:xfrm>
            <a:off x="377517" y="5943600"/>
            <a:ext cx="8382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spcAft>
                <a:spcPct val="0"/>
              </a:spcAft>
              <a:defRPr sz="1000">
                <a:solidFill>
                  <a:schemeClr val="tx1"/>
                </a:solidFill>
              </a:defRPr>
            </a:lvl1pPr>
          </a:lstStyle>
          <a:p>
            <a:pPr>
              <a:defRPr/>
            </a:pPr>
            <a:endParaRPr lang="en-US" dirty="0"/>
          </a:p>
        </p:txBody>
      </p:sp>
      <p:sp>
        <p:nvSpPr>
          <p:cNvPr id="11" name="Rectangle 4"/>
          <p:cNvSpPr txBox="1">
            <a:spLocks noChangeArrowheads="1"/>
          </p:cNvSpPr>
          <p:nvPr/>
        </p:nvSpPr>
        <p:spPr bwMode="white">
          <a:xfrm>
            <a:off x="454025" y="6446520"/>
            <a:ext cx="457200" cy="2286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eaLnBrk="0" hangingPunct="0">
              <a:spcAft>
                <a:spcPct val="0"/>
              </a:spcAft>
              <a:defRPr sz="1000">
                <a:solidFill>
                  <a:srgbClr val="FFFFFF"/>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A0A03F51-2955-4EA9-BE4E-42B6F90C747F}" type="slidenum">
              <a:rPr kumimoji="0" lang="en-US" sz="1000" b="0" i="0" u="none" strike="noStrike" kern="1200" cap="none" spc="0" normalizeH="0" baseline="0" noProof="0" smtClean="0">
                <a:ln>
                  <a:noFill/>
                </a:ln>
                <a:solidFill>
                  <a:srgbClr val="FFFFFF"/>
                </a:solidFill>
                <a:effectLst/>
                <a:uLnTx/>
                <a:uFillTx/>
                <a:latin typeface="Arial" charset="0"/>
                <a:ea typeface="ＭＳ Ｐゴシック"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a:t>
            </a:fld>
            <a:endParaRPr kumimoji="0" lang="en-US" sz="1000" b="0" i="0" u="none" strike="noStrike" kern="1200" cap="none" spc="0" normalizeH="0" baseline="0" noProof="0" dirty="0">
              <a:ln>
                <a:noFill/>
              </a:ln>
              <a:solidFill>
                <a:srgbClr val="FFFFFF"/>
              </a:solidFill>
              <a:effectLst/>
              <a:uLnTx/>
              <a:uFillTx/>
              <a:latin typeface="Arial" charset="0"/>
              <a:ea typeface="ＭＳ Ｐゴシック" pitchFamily="34" charset="-128"/>
              <a:cs typeface="+mn-cs"/>
            </a:endParaRPr>
          </a:p>
        </p:txBody>
      </p:sp>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Lst>
  <p:transition>
    <p:fade/>
  </p:transition>
  <p:timing>
    <p:tnLst>
      <p:par>
        <p:cTn id="1" dur="indefinite" restart="never" nodeType="tmRoot"/>
      </p:par>
    </p:tnLst>
  </p:timing>
  <p:hf hdr="0" ftr="0"/>
  <p:txStyles>
    <p:titleStyle>
      <a:lvl1pPr algn="l" rtl="0" eaLnBrk="0" fontAlgn="base" hangingPunct="0">
        <a:spcBef>
          <a:spcPct val="0"/>
        </a:spcBef>
        <a:spcAft>
          <a:spcPct val="0"/>
        </a:spcAft>
        <a:defRPr sz="2200" b="1">
          <a:solidFill>
            <a:srgbClr val="003D79"/>
          </a:solidFill>
          <a:latin typeface="+mj-lt"/>
          <a:ea typeface="+mj-ea"/>
          <a:cs typeface="+mj-cs"/>
        </a:defRPr>
      </a:lvl1pPr>
      <a:lvl2pPr algn="l" rtl="0" eaLnBrk="0" fontAlgn="base" hangingPunct="0">
        <a:spcBef>
          <a:spcPct val="0"/>
        </a:spcBef>
        <a:spcAft>
          <a:spcPct val="0"/>
        </a:spcAft>
        <a:defRPr sz="2200" b="1">
          <a:solidFill>
            <a:srgbClr val="333333"/>
          </a:solidFill>
          <a:latin typeface="Arial" charset="0"/>
          <a:ea typeface="ＭＳ Ｐゴシック" pitchFamily="34" charset="-128"/>
        </a:defRPr>
      </a:lvl2pPr>
      <a:lvl3pPr algn="l" rtl="0" eaLnBrk="0" fontAlgn="base" hangingPunct="0">
        <a:spcBef>
          <a:spcPct val="0"/>
        </a:spcBef>
        <a:spcAft>
          <a:spcPct val="0"/>
        </a:spcAft>
        <a:defRPr sz="2200" b="1">
          <a:solidFill>
            <a:srgbClr val="333333"/>
          </a:solidFill>
          <a:latin typeface="Arial" charset="0"/>
          <a:ea typeface="ＭＳ Ｐゴシック" pitchFamily="34" charset="-128"/>
        </a:defRPr>
      </a:lvl3pPr>
      <a:lvl4pPr algn="l" rtl="0" eaLnBrk="0" fontAlgn="base" hangingPunct="0">
        <a:spcBef>
          <a:spcPct val="0"/>
        </a:spcBef>
        <a:spcAft>
          <a:spcPct val="0"/>
        </a:spcAft>
        <a:defRPr sz="2200" b="1">
          <a:solidFill>
            <a:srgbClr val="333333"/>
          </a:solidFill>
          <a:latin typeface="Arial" charset="0"/>
          <a:ea typeface="ＭＳ Ｐゴシック" pitchFamily="34" charset="-128"/>
        </a:defRPr>
      </a:lvl4pPr>
      <a:lvl5pPr algn="l" rtl="0" eaLnBrk="0" fontAlgn="base" hangingPunct="0">
        <a:spcBef>
          <a:spcPct val="0"/>
        </a:spcBef>
        <a:spcAft>
          <a:spcPct val="0"/>
        </a:spcAft>
        <a:defRPr sz="2200" b="1">
          <a:solidFill>
            <a:srgbClr val="333333"/>
          </a:solidFill>
          <a:latin typeface="Arial" charset="0"/>
          <a:ea typeface="ＭＳ Ｐゴシック" pitchFamily="34" charset="-128"/>
        </a:defRPr>
      </a:lvl5pPr>
      <a:lvl6pPr marL="457200" algn="l" rtl="0" fontAlgn="base">
        <a:spcBef>
          <a:spcPct val="0"/>
        </a:spcBef>
        <a:spcAft>
          <a:spcPct val="0"/>
        </a:spcAft>
        <a:defRPr sz="2200" b="1">
          <a:solidFill>
            <a:schemeClr val="tx2"/>
          </a:solidFill>
          <a:latin typeface="Arial" charset="0"/>
          <a:ea typeface="ＭＳ Ｐゴシック" pitchFamily="34" charset="-128"/>
        </a:defRPr>
      </a:lvl6pPr>
      <a:lvl7pPr marL="914400" algn="l" rtl="0" fontAlgn="base">
        <a:spcBef>
          <a:spcPct val="0"/>
        </a:spcBef>
        <a:spcAft>
          <a:spcPct val="0"/>
        </a:spcAft>
        <a:defRPr sz="2200" b="1">
          <a:solidFill>
            <a:schemeClr val="tx2"/>
          </a:solidFill>
          <a:latin typeface="Arial" charset="0"/>
          <a:ea typeface="ＭＳ Ｐゴシック" pitchFamily="34" charset="-128"/>
        </a:defRPr>
      </a:lvl7pPr>
      <a:lvl8pPr marL="1371600" algn="l" rtl="0" fontAlgn="base">
        <a:spcBef>
          <a:spcPct val="0"/>
        </a:spcBef>
        <a:spcAft>
          <a:spcPct val="0"/>
        </a:spcAft>
        <a:defRPr sz="2200" b="1">
          <a:solidFill>
            <a:schemeClr val="tx2"/>
          </a:solidFill>
          <a:latin typeface="Arial" charset="0"/>
          <a:ea typeface="ＭＳ Ｐゴシック" pitchFamily="34" charset="-128"/>
        </a:defRPr>
      </a:lvl8pPr>
      <a:lvl9pPr marL="1828800" algn="l" rtl="0" fontAlgn="base">
        <a:spcBef>
          <a:spcPct val="0"/>
        </a:spcBef>
        <a:spcAft>
          <a:spcPct val="0"/>
        </a:spcAft>
        <a:defRPr sz="2200" b="1">
          <a:solidFill>
            <a:schemeClr val="tx2"/>
          </a:solidFill>
          <a:latin typeface="Arial" charset="0"/>
          <a:ea typeface="ＭＳ Ｐゴシック" pitchFamily="34" charset="-128"/>
        </a:defRPr>
      </a:lvl9pPr>
    </p:titleStyle>
    <p:bodyStyle>
      <a:lvl1pPr marL="233363" indent="-233363" algn="l" rtl="0" eaLnBrk="0" fontAlgn="base" hangingPunct="0">
        <a:lnSpc>
          <a:spcPts val="2400"/>
        </a:lnSpc>
        <a:spcBef>
          <a:spcPts val="1000"/>
        </a:spcBef>
        <a:spcAft>
          <a:spcPct val="0"/>
        </a:spcAft>
        <a:buClr>
          <a:schemeClr val="accent1">
            <a:lumMod val="75000"/>
          </a:schemeClr>
        </a:buClr>
        <a:buSzPct val="115000"/>
        <a:buFont typeface="Wingdings" pitchFamily="2" charset="2"/>
        <a:buChar char="§"/>
        <a:defRPr sz="2000" b="1">
          <a:solidFill>
            <a:srgbClr val="333333"/>
          </a:solidFill>
          <a:latin typeface="+mn-lt"/>
          <a:ea typeface="+mn-ea"/>
          <a:cs typeface="+mn-cs"/>
        </a:defRPr>
      </a:lvl1pPr>
      <a:lvl2pPr marL="400050" indent="-171450" algn="l" rtl="0" eaLnBrk="0" fontAlgn="base" hangingPunct="0">
        <a:lnSpc>
          <a:spcPts val="2200"/>
        </a:lnSpc>
        <a:spcBef>
          <a:spcPts val="800"/>
        </a:spcBef>
        <a:spcAft>
          <a:spcPct val="0"/>
        </a:spcAft>
        <a:buClr>
          <a:schemeClr val="accent1">
            <a:lumMod val="75000"/>
          </a:schemeClr>
        </a:buClr>
        <a:buSzPct val="110000"/>
        <a:buFont typeface="Times" pitchFamily="18" charset="0"/>
        <a:buChar char="•"/>
        <a:defRPr>
          <a:solidFill>
            <a:srgbClr val="333333"/>
          </a:solidFill>
          <a:latin typeface="+mn-lt"/>
          <a:ea typeface="+mn-ea"/>
        </a:defRPr>
      </a:lvl2pPr>
      <a:lvl3pPr marL="628650" indent="-171450" algn="l" rtl="0" eaLnBrk="0" fontAlgn="base" hangingPunct="0">
        <a:lnSpc>
          <a:spcPts val="2000"/>
        </a:lnSpc>
        <a:spcBef>
          <a:spcPts val="600"/>
        </a:spcBef>
        <a:spcAft>
          <a:spcPct val="0"/>
        </a:spcAft>
        <a:buClr>
          <a:schemeClr val="accent1">
            <a:lumMod val="75000"/>
          </a:schemeClr>
        </a:buClr>
        <a:buSzPct val="110000"/>
        <a:buFont typeface="Arial" pitchFamily="34" charset="0"/>
        <a:buChar char="•"/>
        <a:defRPr sz="1600">
          <a:solidFill>
            <a:srgbClr val="333333"/>
          </a:solidFill>
          <a:latin typeface="+mn-lt"/>
          <a:ea typeface="+mn-ea"/>
        </a:defRPr>
      </a:lvl3pPr>
      <a:lvl4pPr marL="914400" indent="-171450" algn="l" rtl="0" eaLnBrk="0" fontAlgn="base" hangingPunct="0">
        <a:lnSpc>
          <a:spcPts val="2000"/>
        </a:lnSpc>
        <a:spcBef>
          <a:spcPts val="600"/>
        </a:spcBef>
        <a:spcAft>
          <a:spcPct val="0"/>
        </a:spcAft>
        <a:buClr>
          <a:schemeClr val="accent1">
            <a:lumMod val="75000"/>
          </a:schemeClr>
        </a:buClr>
        <a:buSzPct val="110000"/>
        <a:buFont typeface="Arial" pitchFamily="34" charset="0"/>
        <a:buChar char="•"/>
        <a:defRPr sz="1600">
          <a:solidFill>
            <a:srgbClr val="333333"/>
          </a:solidFill>
          <a:latin typeface="+mn-lt"/>
          <a:ea typeface="+mn-ea"/>
        </a:defRPr>
      </a:lvl4pPr>
      <a:lvl5pPr marL="1200150" indent="-171450" algn="l" rtl="0" eaLnBrk="0" fontAlgn="base" hangingPunct="0">
        <a:lnSpc>
          <a:spcPts val="2000"/>
        </a:lnSpc>
        <a:spcBef>
          <a:spcPts val="600"/>
        </a:spcBef>
        <a:spcAft>
          <a:spcPct val="0"/>
        </a:spcAft>
        <a:buClr>
          <a:schemeClr val="accent1">
            <a:lumMod val="75000"/>
          </a:schemeClr>
        </a:buClr>
        <a:buSzPct val="110000"/>
        <a:buFont typeface="Arial" pitchFamily="34" charset="0"/>
        <a:buChar char="•"/>
        <a:defRPr sz="1600">
          <a:solidFill>
            <a:srgbClr val="333333"/>
          </a:solidFill>
          <a:latin typeface="+mn-lt"/>
          <a:ea typeface="+mn-ea"/>
        </a:defRPr>
      </a:lvl5pPr>
      <a:lvl6pPr marL="16002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6pPr>
      <a:lvl7pPr marL="20574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7pPr>
      <a:lvl8pPr marL="25146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8pPr>
      <a:lvl9pPr marL="2971800" indent="-171450" algn="l" rtl="0" fontAlgn="base">
        <a:spcBef>
          <a:spcPct val="0"/>
        </a:spcBef>
        <a:spcAft>
          <a:spcPct val="40000"/>
        </a:spcAft>
        <a:buClr>
          <a:schemeClr val="accent2"/>
        </a:buClr>
        <a:buFont typeface="Arial" charset="0"/>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hyperlink" Target="http://vmweb.vmware.com/product_mktg/diagrams/images/icons/NIC_icon.zip" TargetMode="External"/><Relationship Id="rId2" Type="http://schemas.openxmlformats.org/officeDocument/2006/relationships/notesSlide" Target="../notesSlides/notesSlide23.xml"/><Relationship Id="rId1" Type="http://schemas.openxmlformats.org/officeDocument/2006/relationships/slideLayout" Target="../slideLayouts/slideLayout12.xml"/><Relationship Id="rId5" Type="http://schemas.openxmlformats.org/officeDocument/2006/relationships/image" Target="../media/image9.jpeg"/><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vmweb.vmware.com/product_mktg/diagrams/images/icons/NIC_icon.zip" TargetMode="External"/><Relationship Id="rId1" Type="http://schemas.openxmlformats.org/officeDocument/2006/relationships/slideLayout" Target="../slideLayouts/slideLayout12.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Virtual Machines</a:t>
            </a:r>
            <a:endParaRPr lang="en-US" dirty="0"/>
          </a:p>
        </p:txBody>
      </p:sp>
      <p:sp>
        <p:nvSpPr>
          <p:cNvPr id="3" name="Subtitle 2"/>
          <p:cNvSpPr>
            <a:spLocks noGrp="1"/>
          </p:cNvSpPr>
          <p:nvPr>
            <p:ph type="subTitle" idx="1"/>
          </p:nvPr>
        </p:nvSpPr>
        <p:spPr/>
        <p:txBody>
          <a:bodyPr>
            <a:normAutofit/>
          </a:bodyPr>
          <a:lstStyle/>
          <a:p>
            <a:r>
              <a:rPr lang="en-US" dirty="0" smtClean="0"/>
              <a:t>Carl Waldspurger (SB SM </a:t>
            </a:r>
            <a:r>
              <a:rPr lang="en-US" dirty="0" smtClean="0"/>
              <a:t>’89, </a:t>
            </a:r>
            <a:r>
              <a:rPr lang="en-US" dirty="0" smtClean="0"/>
              <a:t>PhD </a:t>
            </a:r>
            <a:r>
              <a:rPr lang="en-US" dirty="0" smtClean="0"/>
              <a:t>’95), VMware </a:t>
            </a:r>
            <a:r>
              <a:rPr lang="en-US" dirty="0" smtClean="0"/>
              <a:t>R&amp;D</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Virtualization Applications</a:t>
            </a:r>
            <a:endParaRPr lang="en-US" dirty="0"/>
          </a:p>
        </p:txBody>
      </p:sp>
      <p:sp>
        <p:nvSpPr>
          <p:cNvPr id="3" name="Content Placeholder 2"/>
          <p:cNvSpPr>
            <a:spLocks noGrp="1"/>
          </p:cNvSpPr>
          <p:nvPr>
            <p:ph type="body" sz="quarter" idx="13"/>
          </p:nvPr>
        </p:nvSpPr>
        <p:spPr/>
        <p:txBody>
          <a:bodyPr>
            <a:normAutofit/>
          </a:bodyPr>
          <a:lstStyle/>
          <a:p>
            <a:r>
              <a:rPr lang="en-US" dirty="0" smtClean="0"/>
              <a:t>Server Consolidation</a:t>
            </a:r>
          </a:p>
          <a:p>
            <a:pPr lvl="1"/>
            <a:r>
              <a:rPr lang="en-US" dirty="0" smtClean="0"/>
              <a:t>Convert underutilized servers to VMs</a:t>
            </a:r>
          </a:p>
          <a:p>
            <a:pPr lvl="1"/>
            <a:r>
              <a:rPr lang="en-US" dirty="0" smtClean="0"/>
              <a:t>Significant cost savings (equipment, space, power)</a:t>
            </a:r>
          </a:p>
          <a:p>
            <a:pPr lvl="1"/>
            <a:r>
              <a:rPr lang="en-US" dirty="0" smtClean="0"/>
              <a:t>Increasingly used for virtual desktops</a:t>
            </a:r>
          </a:p>
          <a:p>
            <a:r>
              <a:rPr lang="en-US" dirty="0" smtClean="0"/>
              <a:t>Simplified Management</a:t>
            </a:r>
          </a:p>
          <a:p>
            <a:pPr lvl="1"/>
            <a:r>
              <a:rPr lang="en-US" dirty="0" smtClean="0"/>
              <a:t>Datacenter provisioning and monitoring</a:t>
            </a:r>
          </a:p>
          <a:p>
            <a:pPr lvl="1"/>
            <a:r>
              <a:rPr lang="en-US" dirty="0" smtClean="0"/>
              <a:t>Dynamic load balancing</a:t>
            </a:r>
          </a:p>
          <a:p>
            <a:pPr lvl="0"/>
            <a:r>
              <a:rPr lang="en-US" dirty="0" smtClean="0"/>
              <a:t>Improved Availability</a:t>
            </a:r>
          </a:p>
          <a:p>
            <a:pPr lvl="1"/>
            <a:r>
              <a:rPr lang="en-US" dirty="0" smtClean="0"/>
              <a:t>Automatic restart</a:t>
            </a:r>
          </a:p>
          <a:p>
            <a:pPr lvl="1"/>
            <a:r>
              <a:rPr lang="en-US" dirty="0" smtClean="0"/>
              <a:t>Fault tolerance</a:t>
            </a:r>
          </a:p>
          <a:p>
            <a:pPr lvl="1"/>
            <a:r>
              <a:rPr lang="en-US" dirty="0" smtClean="0"/>
              <a:t>Disaster recovery</a:t>
            </a:r>
            <a:endParaRPr lang="en-US" baseline="0" dirty="0" smtClean="0"/>
          </a:p>
          <a:p>
            <a:pPr lvl="0"/>
            <a:r>
              <a:rPr lang="en-US" baseline="0" dirty="0" smtClean="0"/>
              <a:t>Test and Development</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Processor Virtualization</a:t>
            </a:r>
            <a:endParaRPr lang="en-US" dirty="0"/>
          </a:p>
        </p:txBody>
      </p:sp>
      <p:sp>
        <p:nvSpPr>
          <p:cNvPr id="3" name="Content Placeholder 2"/>
          <p:cNvSpPr>
            <a:spLocks noGrp="1"/>
          </p:cNvSpPr>
          <p:nvPr>
            <p:ph type="body" sz="quarter" idx="13"/>
          </p:nvPr>
        </p:nvSpPr>
        <p:spPr/>
        <p:txBody>
          <a:bodyPr/>
          <a:lstStyle/>
          <a:p>
            <a:r>
              <a:rPr lang="en-US" dirty="0" smtClean="0"/>
              <a:t>Trap</a:t>
            </a:r>
            <a:r>
              <a:rPr lang="en-US" baseline="0" dirty="0" smtClean="0"/>
              <a:t> and Emulate</a:t>
            </a:r>
          </a:p>
          <a:p>
            <a:r>
              <a:rPr lang="en-US" baseline="0" dirty="0" smtClean="0"/>
              <a:t>Binary Translation</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Straight Connector 20"/>
          <p:cNvCxnSpPr/>
          <p:nvPr/>
        </p:nvCxnSpPr>
        <p:spPr>
          <a:xfrm>
            <a:off x="990600" y="3429000"/>
            <a:ext cx="7162800" cy="1588"/>
          </a:xfrm>
          <a:prstGeom prst="line">
            <a:avLst/>
          </a:prstGeom>
          <a:ln w="76200">
            <a:solidFill>
              <a:srgbClr val="C00000"/>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Trap and Emulate</a:t>
            </a:r>
            <a:endParaRPr lang="en-US" dirty="0"/>
          </a:p>
        </p:txBody>
      </p:sp>
      <p:sp>
        <p:nvSpPr>
          <p:cNvPr id="4" name="Rectangle 3"/>
          <p:cNvSpPr/>
          <p:nvPr/>
        </p:nvSpPr>
        <p:spPr>
          <a:xfrm>
            <a:off x="1828800" y="1524000"/>
            <a:ext cx="5486400" cy="1752600"/>
          </a:xfrm>
          <a:prstGeom prst="rect">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t"/>
          <a:lstStyle/>
          <a:p>
            <a:pPr algn="ctr"/>
            <a:r>
              <a:rPr lang="en-US" sz="2400" b="1" dirty="0" smtClean="0">
                <a:solidFill>
                  <a:schemeClr val="tx1"/>
                </a:solidFill>
              </a:rPr>
              <a:t>Guest OS + Applications</a:t>
            </a:r>
          </a:p>
        </p:txBody>
      </p:sp>
      <p:grpSp>
        <p:nvGrpSpPr>
          <p:cNvPr id="3" name="Group 15"/>
          <p:cNvGrpSpPr/>
          <p:nvPr/>
        </p:nvGrpSpPr>
        <p:grpSpPr>
          <a:xfrm>
            <a:off x="4038600" y="1905000"/>
            <a:ext cx="1143000" cy="1143000"/>
            <a:chOff x="4038600" y="1905000"/>
            <a:chExt cx="1143000" cy="1143000"/>
          </a:xfrm>
        </p:grpSpPr>
        <p:sp>
          <p:nvSpPr>
            <p:cNvPr id="6" name="Circular Arrow 5"/>
            <p:cNvSpPr/>
            <p:nvPr/>
          </p:nvSpPr>
          <p:spPr>
            <a:xfrm>
              <a:off x="4038600" y="1905000"/>
              <a:ext cx="1143000" cy="1143000"/>
            </a:xfrm>
            <a:prstGeom prst="circularArrow">
              <a:avLst>
                <a:gd name="adj1" fmla="val 12500"/>
                <a:gd name="adj2" fmla="val 1142319"/>
                <a:gd name="adj3" fmla="val 20457681"/>
                <a:gd name="adj4" fmla="val 11330344"/>
                <a:gd name="adj5" fmla="val 12500"/>
              </a:avLst>
            </a:prstGeom>
            <a:solidFill>
              <a:schemeClr val="tx1"/>
            </a:solidFill>
            <a:ln w="3810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7" name="Circular Arrow 6"/>
            <p:cNvSpPr/>
            <p:nvPr/>
          </p:nvSpPr>
          <p:spPr>
            <a:xfrm flipH="1" flipV="1">
              <a:off x="4038600" y="1905000"/>
              <a:ext cx="1143000" cy="1143000"/>
            </a:xfrm>
            <a:prstGeom prst="circularArrow">
              <a:avLst>
                <a:gd name="adj1" fmla="val 12500"/>
                <a:gd name="adj2" fmla="val 1142319"/>
                <a:gd name="adj3" fmla="val 20457681"/>
                <a:gd name="adj4" fmla="val 11374579"/>
                <a:gd name="adj5" fmla="val 12500"/>
              </a:avLst>
            </a:prstGeom>
            <a:solidFill>
              <a:schemeClr val="tx1"/>
            </a:solidFill>
            <a:ln w="3810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grpSp>
      <p:sp>
        <p:nvSpPr>
          <p:cNvPr id="9" name="Rectangle 8"/>
          <p:cNvSpPr/>
          <p:nvPr/>
        </p:nvSpPr>
        <p:spPr>
          <a:xfrm>
            <a:off x="1790700" y="3581400"/>
            <a:ext cx="5600700" cy="2209800"/>
          </a:xfrm>
          <a:prstGeom prst="rect">
            <a:avLst/>
          </a:prstGeom>
          <a:solidFill>
            <a:schemeClr val="bg2">
              <a:lumMod val="90000"/>
            </a:schemeClr>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b"/>
          <a:lstStyle/>
          <a:p>
            <a:pPr algn="ctr"/>
            <a:r>
              <a:rPr lang="en-US" sz="2400" b="1" dirty="0" smtClean="0">
                <a:solidFill>
                  <a:schemeClr val="tx1"/>
                </a:solidFill>
              </a:rPr>
              <a:t>Virtual Machine Monitor</a:t>
            </a:r>
          </a:p>
        </p:txBody>
      </p:sp>
      <p:sp>
        <p:nvSpPr>
          <p:cNvPr id="10" name="Down Arrow 9"/>
          <p:cNvSpPr/>
          <p:nvPr/>
        </p:nvSpPr>
        <p:spPr>
          <a:xfrm>
            <a:off x="2362200" y="3124200"/>
            <a:ext cx="1371600" cy="1219200"/>
          </a:xfrm>
          <a:prstGeom prst="downArrow">
            <a:avLst/>
          </a:prstGeom>
          <a:solidFill>
            <a:schemeClr val="bg1"/>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400" b="1" dirty="0" smtClean="0">
                <a:solidFill>
                  <a:schemeClr val="tx1"/>
                </a:solidFill>
              </a:rPr>
              <a:t>Page</a:t>
            </a:r>
          </a:p>
          <a:p>
            <a:pPr algn="ctr"/>
            <a:r>
              <a:rPr lang="en-US" sz="1400" b="1" dirty="0" smtClean="0">
                <a:solidFill>
                  <a:schemeClr val="tx1"/>
                </a:solidFill>
              </a:rPr>
              <a:t>Fault</a:t>
            </a:r>
          </a:p>
        </p:txBody>
      </p:sp>
      <p:sp>
        <p:nvSpPr>
          <p:cNvPr id="11" name="Down Arrow 10"/>
          <p:cNvSpPr/>
          <p:nvPr/>
        </p:nvSpPr>
        <p:spPr>
          <a:xfrm>
            <a:off x="3886200" y="3124200"/>
            <a:ext cx="1371600" cy="1219200"/>
          </a:xfrm>
          <a:prstGeom prst="downArrow">
            <a:avLst/>
          </a:prstGeom>
          <a:solidFill>
            <a:schemeClr val="bg1"/>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400" b="1" dirty="0" err="1" smtClean="0">
                <a:solidFill>
                  <a:schemeClr val="tx1"/>
                </a:solidFill>
              </a:rPr>
              <a:t>Undef</a:t>
            </a:r>
            <a:endParaRPr lang="en-US" sz="1400" b="1" dirty="0" smtClean="0">
              <a:solidFill>
                <a:schemeClr val="tx1"/>
              </a:solidFill>
            </a:endParaRPr>
          </a:p>
          <a:p>
            <a:pPr algn="ctr"/>
            <a:r>
              <a:rPr lang="en-US" sz="1400" b="1" dirty="0" err="1" smtClean="0">
                <a:solidFill>
                  <a:schemeClr val="tx1"/>
                </a:solidFill>
              </a:rPr>
              <a:t>Instr</a:t>
            </a:r>
            <a:endParaRPr lang="en-US" sz="1400" b="1" dirty="0" smtClean="0">
              <a:solidFill>
                <a:schemeClr val="tx1"/>
              </a:solidFill>
            </a:endParaRPr>
          </a:p>
        </p:txBody>
      </p:sp>
      <p:sp>
        <p:nvSpPr>
          <p:cNvPr id="14" name="Up Arrow 13"/>
          <p:cNvSpPr/>
          <p:nvPr/>
        </p:nvSpPr>
        <p:spPr>
          <a:xfrm>
            <a:off x="5486400" y="3124200"/>
            <a:ext cx="1371600" cy="1219200"/>
          </a:xfrm>
          <a:prstGeom prst="upArrow">
            <a:avLst/>
          </a:prstGeom>
          <a:solidFill>
            <a:schemeClr val="bg1"/>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400" b="1" dirty="0" err="1" smtClean="0">
                <a:solidFill>
                  <a:schemeClr val="tx1"/>
                </a:solidFill>
              </a:rPr>
              <a:t>vIRQ</a:t>
            </a:r>
            <a:endParaRPr lang="en-US" sz="1400" b="1" dirty="0" smtClean="0">
              <a:solidFill>
                <a:schemeClr val="tx1"/>
              </a:solidFill>
            </a:endParaRPr>
          </a:p>
        </p:txBody>
      </p:sp>
      <p:sp>
        <p:nvSpPr>
          <p:cNvPr id="17" name="Rectangle 16"/>
          <p:cNvSpPr/>
          <p:nvPr/>
        </p:nvSpPr>
        <p:spPr>
          <a:xfrm>
            <a:off x="2362200" y="4419600"/>
            <a:ext cx="1371600" cy="685800"/>
          </a:xfrm>
          <a:prstGeom prst="rect">
            <a:avLst/>
          </a:prstGeom>
          <a:solidFill>
            <a:schemeClr val="bg1"/>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dirty="0" smtClean="0">
                <a:solidFill>
                  <a:schemeClr val="tx1"/>
                </a:solidFill>
              </a:rPr>
              <a:t>MMU</a:t>
            </a:r>
          </a:p>
          <a:p>
            <a:pPr algn="ctr"/>
            <a:r>
              <a:rPr lang="en-US" sz="1600" b="1" dirty="0" smtClean="0">
                <a:solidFill>
                  <a:schemeClr val="tx1"/>
                </a:solidFill>
              </a:rPr>
              <a:t>Emulation</a:t>
            </a:r>
          </a:p>
        </p:txBody>
      </p:sp>
      <p:sp>
        <p:nvSpPr>
          <p:cNvPr id="18" name="Rectangle 17"/>
          <p:cNvSpPr/>
          <p:nvPr/>
        </p:nvSpPr>
        <p:spPr>
          <a:xfrm>
            <a:off x="3886200" y="4419600"/>
            <a:ext cx="1371600" cy="685800"/>
          </a:xfrm>
          <a:prstGeom prst="rect">
            <a:avLst/>
          </a:prstGeom>
          <a:solidFill>
            <a:schemeClr val="bg1"/>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dirty="0" smtClean="0">
                <a:solidFill>
                  <a:schemeClr val="tx1"/>
                </a:solidFill>
              </a:rPr>
              <a:t>CPU</a:t>
            </a:r>
          </a:p>
          <a:p>
            <a:pPr algn="ctr"/>
            <a:r>
              <a:rPr lang="en-US" sz="1600" b="1" dirty="0" smtClean="0">
                <a:solidFill>
                  <a:schemeClr val="tx1"/>
                </a:solidFill>
              </a:rPr>
              <a:t>Emulation</a:t>
            </a:r>
          </a:p>
        </p:txBody>
      </p:sp>
      <p:sp>
        <p:nvSpPr>
          <p:cNvPr id="19" name="Rectangle 18"/>
          <p:cNvSpPr/>
          <p:nvPr/>
        </p:nvSpPr>
        <p:spPr>
          <a:xfrm>
            <a:off x="5486400" y="4419600"/>
            <a:ext cx="1371600" cy="685800"/>
          </a:xfrm>
          <a:prstGeom prst="rect">
            <a:avLst/>
          </a:prstGeom>
          <a:solidFill>
            <a:schemeClr val="bg1"/>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dirty="0" smtClean="0">
                <a:solidFill>
                  <a:schemeClr val="tx1"/>
                </a:solidFill>
              </a:rPr>
              <a:t>I/O</a:t>
            </a:r>
          </a:p>
          <a:p>
            <a:pPr algn="ctr"/>
            <a:r>
              <a:rPr lang="en-US" sz="1600" b="1" dirty="0" smtClean="0">
                <a:solidFill>
                  <a:schemeClr val="tx1"/>
                </a:solidFill>
              </a:rPr>
              <a:t>Emulation</a:t>
            </a:r>
          </a:p>
        </p:txBody>
      </p:sp>
      <p:sp>
        <p:nvSpPr>
          <p:cNvPr id="24" name="TextBox 23"/>
          <p:cNvSpPr txBox="1"/>
          <p:nvPr/>
        </p:nvSpPr>
        <p:spPr>
          <a:xfrm>
            <a:off x="7543800" y="1676400"/>
            <a:ext cx="492443" cy="1452129"/>
          </a:xfrm>
          <a:prstGeom prst="rect">
            <a:avLst/>
          </a:prstGeom>
          <a:noFill/>
        </p:spPr>
        <p:txBody>
          <a:bodyPr vert="vert270" wrap="none" rtlCol="0">
            <a:spAutoFit/>
          </a:bodyPr>
          <a:lstStyle/>
          <a:p>
            <a:pPr algn="ctr"/>
            <a:r>
              <a:rPr lang="en-US" sz="2000" b="1" dirty="0" smtClean="0"/>
              <a:t>Unprivileged</a:t>
            </a:r>
          </a:p>
        </p:txBody>
      </p:sp>
      <p:sp>
        <p:nvSpPr>
          <p:cNvPr id="25" name="TextBox 24"/>
          <p:cNvSpPr txBox="1"/>
          <p:nvPr/>
        </p:nvSpPr>
        <p:spPr>
          <a:xfrm>
            <a:off x="7543800" y="4114800"/>
            <a:ext cx="492443" cy="1145956"/>
          </a:xfrm>
          <a:prstGeom prst="rect">
            <a:avLst/>
          </a:prstGeom>
          <a:noFill/>
        </p:spPr>
        <p:txBody>
          <a:bodyPr vert="vert270" wrap="none" rtlCol="0">
            <a:spAutoFit/>
          </a:bodyPr>
          <a:lstStyle/>
          <a:p>
            <a:pPr algn="ctr"/>
            <a:r>
              <a:rPr lang="en-US" sz="2000" b="1" dirty="0" smtClean="0"/>
              <a:t>Privileged</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“Strictly Virtualizable”</a:t>
            </a:r>
            <a:endParaRPr lang="en-US" dirty="0"/>
          </a:p>
        </p:txBody>
      </p:sp>
      <p:sp>
        <p:nvSpPr>
          <p:cNvPr id="3" name="Content Placeholder 2"/>
          <p:cNvSpPr>
            <a:spLocks noGrp="1"/>
          </p:cNvSpPr>
          <p:nvPr>
            <p:ph type="body" sz="quarter" idx="13"/>
          </p:nvPr>
        </p:nvSpPr>
        <p:spPr/>
        <p:txBody>
          <a:bodyPr/>
          <a:lstStyle/>
          <a:p>
            <a:pPr>
              <a:buNone/>
            </a:pPr>
            <a:r>
              <a:rPr lang="en-US" dirty="0" smtClean="0"/>
              <a:t>A processor or mode of a processor is </a:t>
            </a:r>
            <a:r>
              <a:rPr lang="en-US" i="1" dirty="0" smtClean="0"/>
              <a:t>strictly</a:t>
            </a:r>
            <a:r>
              <a:rPr lang="en-US" dirty="0" smtClean="0"/>
              <a:t> </a:t>
            </a:r>
            <a:r>
              <a:rPr lang="en-US" i="1" dirty="0" smtClean="0"/>
              <a:t>virtualizable</a:t>
            </a:r>
            <a:r>
              <a:rPr lang="en-US" dirty="0" smtClean="0"/>
              <a:t> if, </a:t>
            </a:r>
            <a:r>
              <a:rPr lang="en-US" dirty="0" smtClean="0"/>
              <a:t>when executed </a:t>
            </a:r>
            <a:r>
              <a:rPr lang="en-US" dirty="0" smtClean="0"/>
              <a:t>in a lesser privileged mode:</a:t>
            </a:r>
          </a:p>
          <a:p>
            <a:r>
              <a:rPr lang="en-US" dirty="0" smtClean="0"/>
              <a:t>all instructions that access privileged state trap</a:t>
            </a:r>
          </a:p>
          <a:p>
            <a:r>
              <a:rPr lang="en-US" dirty="0" smtClean="0"/>
              <a:t>all instructions either trap or execute identically</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with Trap and Emulate</a:t>
            </a:r>
            <a:endParaRPr lang="en-US" dirty="0"/>
          </a:p>
        </p:txBody>
      </p:sp>
      <p:sp>
        <p:nvSpPr>
          <p:cNvPr id="3" name="Content Placeholder 2"/>
          <p:cNvSpPr>
            <a:spLocks noGrp="1"/>
          </p:cNvSpPr>
          <p:nvPr>
            <p:ph type="body" sz="quarter" idx="13"/>
          </p:nvPr>
        </p:nvSpPr>
        <p:spPr/>
        <p:txBody>
          <a:bodyPr/>
          <a:lstStyle/>
          <a:p>
            <a:r>
              <a:rPr lang="en-US" dirty="0" smtClean="0"/>
              <a:t>Not all architectures support it</a:t>
            </a:r>
          </a:p>
          <a:p>
            <a:r>
              <a:rPr lang="en-US" dirty="0" smtClean="0"/>
              <a:t>Trap costs may be high</a:t>
            </a:r>
          </a:p>
          <a:p>
            <a:r>
              <a:rPr lang="en-US" dirty="0" smtClean="0"/>
              <a:t>VMM consumes a privilege level</a:t>
            </a:r>
          </a:p>
          <a:p>
            <a:pPr lvl="1"/>
            <a:r>
              <a:rPr lang="en-US" dirty="0" smtClean="0"/>
              <a:t>Need to virtualize the protection levels</a:t>
            </a:r>
            <a:endParaRPr lang="en-US"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1" name="Straight Arrow Connector 60"/>
          <p:cNvCxnSpPr>
            <a:stCxn id="33" idx="3"/>
            <a:endCxn id="21" idx="1"/>
          </p:cNvCxnSpPr>
          <p:nvPr/>
        </p:nvCxnSpPr>
        <p:spPr>
          <a:xfrm>
            <a:off x="3733800" y="2514600"/>
            <a:ext cx="1371600" cy="1588"/>
          </a:xfrm>
          <a:prstGeom prst="straightConnector1">
            <a:avLst/>
          </a:prstGeom>
          <a:ln w="19050">
            <a:solidFill>
              <a:schemeClr val="bg2">
                <a:lumMod val="50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stCxn id="35" idx="3"/>
            <a:endCxn id="22" idx="1"/>
          </p:cNvCxnSpPr>
          <p:nvPr/>
        </p:nvCxnSpPr>
        <p:spPr>
          <a:xfrm>
            <a:off x="3733800" y="3124200"/>
            <a:ext cx="1371600" cy="152400"/>
          </a:xfrm>
          <a:prstGeom prst="straightConnector1">
            <a:avLst/>
          </a:prstGeom>
          <a:ln w="19050">
            <a:solidFill>
              <a:schemeClr val="bg2">
                <a:lumMod val="50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36" idx="3"/>
            <a:endCxn id="23" idx="1"/>
          </p:cNvCxnSpPr>
          <p:nvPr/>
        </p:nvCxnSpPr>
        <p:spPr>
          <a:xfrm>
            <a:off x="3733800" y="3429000"/>
            <a:ext cx="1371600" cy="762000"/>
          </a:xfrm>
          <a:prstGeom prst="straightConnector1">
            <a:avLst/>
          </a:prstGeom>
          <a:ln w="19050">
            <a:solidFill>
              <a:schemeClr val="bg2">
                <a:lumMod val="50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37" idx="3"/>
            <a:endCxn id="24" idx="1"/>
          </p:cNvCxnSpPr>
          <p:nvPr/>
        </p:nvCxnSpPr>
        <p:spPr>
          <a:xfrm>
            <a:off x="3733800" y="3733800"/>
            <a:ext cx="1371600" cy="1219200"/>
          </a:xfrm>
          <a:prstGeom prst="straightConnector1">
            <a:avLst/>
          </a:prstGeom>
          <a:ln w="19050">
            <a:solidFill>
              <a:schemeClr val="bg2">
                <a:lumMod val="50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a:stCxn id="32" idx="3"/>
            <a:endCxn id="96" idx="1"/>
          </p:cNvCxnSpPr>
          <p:nvPr/>
        </p:nvCxnSpPr>
        <p:spPr>
          <a:xfrm>
            <a:off x="3733800" y="2209800"/>
            <a:ext cx="1371600" cy="1588"/>
          </a:xfrm>
          <a:prstGeom prst="straightConnector1">
            <a:avLst/>
          </a:prstGeom>
          <a:ln w="19050">
            <a:solidFill>
              <a:schemeClr val="bg2">
                <a:lumMod val="50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1" name="Left Brace 20"/>
          <p:cNvSpPr/>
          <p:nvPr/>
        </p:nvSpPr>
        <p:spPr>
          <a:xfrm>
            <a:off x="5105400" y="2438400"/>
            <a:ext cx="76200" cy="152400"/>
          </a:xfrm>
          <a:prstGeom prst="leftBrace">
            <a:avLst/>
          </a:prstGeom>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Left Brace 21"/>
          <p:cNvSpPr/>
          <p:nvPr/>
        </p:nvSpPr>
        <p:spPr>
          <a:xfrm>
            <a:off x="5105400" y="3048000"/>
            <a:ext cx="76200" cy="457200"/>
          </a:xfrm>
          <a:prstGeom prst="leftBrace">
            <a:avLst/>
          </a:prstGeom>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Left Brace 22"/>
          <p:cNvSpPr/>
          <p:nvPr/>
        </p:nvSpPr>
        <p:spPr>
          <a:xfrm>
            <a:off x="5105400" y="3657600"/>
            <a:ext cx="76200" cy="1066800"/>
          </a:xfrm>
          <a:prstGeom prst="leftBrace">
            <a:avLst/>
          </a:prstGeom>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Left Brace 23"/>
          <p:cNvSpPr/>
          <p:nvPr/>
        </p:nvSpPr>
        <p:spPr>
          <a:xfrm>
            <a:off x="5105400" y="4876800"/>
            <a:ext cx="76200" cy="152400"/>
          </a:xfrm>
          <a:prstGeom prst="leftBrace">
            <a:avLst/>
          </a:prstGeom>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Left Brace 95"/>
          <p:cNvSpPr/>
          <p:nvPr/>
        </p:nvSpPr>
        <p:spPr>
          <a:xfrm>
            <a:off x="5105400" y="2133600"/>
            <a:ext cx="76200" cy="152400"/>
          </a:xfrm>
          <a:prstGeom prst="leftBrace">
            <a:avLst/>
          </a:prstGeom>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Left Brace 96"/>
          <p:cNvSpPr/>
          <p:nvPr/>
        </p:nvSpPr>
        <p:spPr>
          <a:xfrm>
            <a:off x="5105400" y="2743200"/>
            <a:ext cx="76200" cy="152400"/>
          </a:xfrm>
          <a:prstGeom prst="leftBrace">
            <a:avLst/>
          </a:prstGeom>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8" name="Straight Arrow Connector 97"/>
          <p:cNvCxnSpPr>
            <a:stCxn id="34" idx="3"/>
            <a:endCxn id="97" idx="1"/>
          </p:cNvCxnSpPr>
          <p:nvPr/>
        </p:nvCxnSpPr>
        <p:spPr>
          <a:xfrm>
            <a:off x="3733800" y="2819400"/>
            <a:ext cx="1371600" cy="1588"/>
          </a:xfrm>
          <a:prstGeom prst="straightConnector1">
            <a:avLst/>
          </a:prstGeom>
          <a:ln w="19050">
            <a:solidFill>
              <a:schemeClr val="bg2">
                <a:lumMod val="50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Binary Translation</a:t>
            </a:r>
            <a:endParaRPr lang="en-US" dirty="0"/>
          </a:p>
        </p:txBody>
      </p:sp>
      <p:cxnSp>
        <p:nvCxnSpPr>
          <p:cNvPr id="7" name="Straight Arrow Connector 6"/>
          <p:cNvCxnSpPr>
            <a:stCxn id="14" idx="3"/>
            <a:endCxn id="32" idx="1"/>
          </p:cNvCxnSpPr>
          <p:nvPr/>
        </p:nvCxnSpPr>
        <p:spPr>
          <a:xfrm>
            <a:off x="1295400" y="2209800"/>
            <a:ext cx="2286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609600" y="2057400"/>
            <a:ext cx="685800" cy="304800"/>
          </a:xfrm>
          <a:prstGeom prst="rect">
            <a:avLst/>
          </a:prstGeom>
          <a:solidFill>
            <a:schemeClr val="tx1"/>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dirty="0" err="1" smtClean="0">
                <a:solidFill>
                  <a:schemeClr val="bg1"/>
                </a:solidFill>
              </a:rPr>
              <a:t>vEPC</a:t>
            </a:r>
            <a:endParaRPr lang="en-US" sz="1600" b="1" dirty="0" smtClean="0">
              <a:solidFill>
                <a:schemeClr val="bg1"/>
              </a:solidFill>
            </a:endParaRPr>
          </a:p>
        </p:txBody>
      </p:sp>
      <p:sp>
        <p:nvSpPr>
          <p:cNvPr id="32" name="Rectangle 31"/>
          <p:cNvSpPr/>
          <p:nvPr/>
        </p:nvSpPr>
        <p:spPr>
          <a:xfrm>
            <a:off x="1524000" y="2057400"/>
            <a:ext cx="2209800" cy="304800"/>
          </a:xfrm>
          <a:prstGeom prst="rect">
            <a:avLst/>
          </a:prstGeom>
          <a:solidFill>
            <a:schemeClr val="bg1"/>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r>
              <a:rPr lang="en-US" sz="1400" b="1" dirty="0" err="1" smtClean="0">
                <a:solidFill>
                  <a:schemeClr val="tx1"/>
                </a:solidFill>
                <a:latin typeface="Courier New" pitchFamily="49" charset="0"/>
                <a:cs typeface="Courier New" pitchFamily="49" charset="0"/>
              </a:rPr>
              <a:t>mov</a:t>
            </a:r>
            <a:r>
              <a:rPr lang="en-US" sz="1400" b="1" dirty="0" smtClean="0">
                <a:solidFill>
                  <a:schemeClr val="tx1"/>
                </a:solidFill>
                <a:latin typeface="Courier New" pitchFamily="49" charset="0"/>
                <a:cs typeface="Courier New" pitchFamily="49" charset="0"/>
              </a:rPr>
              <a:t>   </a:t>
            </a:r>
            <a:r>
              <a:rPr lang="en-US" sz="1400" b="1" dirty="0" err="1" smtClean="0">
                <a:solidFill>
                  <a:schemeClr val="tx1"/>
                </a:solidFill>
                <a:latin typeface="Courier New" pitchFamily="49" charset="0"/>
                <a:cs typeface="Courier New" pitchFamily="49" charset="0"/>
              </a:rPr>
              <a:t>ebx</a:t>
            </a:r>
            <a:r>
              <a:rPr lang="en-US" sz="1400" b="1" dirty="0" smtClean="0">
                <a:solidFill>
                  <a:schemeClr val="tx1"/>
                </a:solidFill>
                <a:latin typeface="Courier New" pitchFamily="49" charset="0"/>
                <a:cs typeface="Courier New" pitchFamily="49" charset="0"/>
              </a:rPr>
              <a:t>, </a:t>
            </a:r>
            <a:r>
              <a:rPr lang="en-US" sz="1400" b="1" dirty="0" err="1" smtClean="0">
                <a:solidFill>
                  <a:schemeClr val="tx1"/>
                </a:solidFill>
                <a:latin typeface="Courier New" pitchFamily="49" charset="0"/>
                <a:cs typeface="Courier New" pitchFamily="49" charset="0"/>
              </a:rPr>
              <a:t>eax</a:t>
            </a:r>
            <a:endParaRPr lang="en-US" sz="1400" b="1" dirty="0" smtClean="0">
              <a:solidFill>
                <a:schemeClr val="tx1"/>
              </a:solidFill>
              <a:latin typeface="Courier New" pitchFamily="49" charset="0"/>
              <a:cs typeface="Courier New" pitchFamily="49" charset="0"/>
            </a:endParaRPr>
          </a:p>
        </p:txBody>
      </p:sp>
      <p:sp>
        <p:nvSpPr>
          <p:cNvPr id="33" name="Rectangle 32"/>
          <p:cNvSpPr/>
          <p:nvPr/>
        </p:nvSpPr>
        <p:spPr>
          <a:xfrm>
            <a:off x="1524000" y="2362200"/>
            <a:ext cx="2209800" cy="304800"/>
          </a:xfrm>
          <a:prstGeom prst="rect">
            <a:avLst/>
          </a:prstGeom>
          <a:solidFill>
            <a:schemeClr val="bg1"/>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r>
              <a:rPr lang="en-US" sz="1400" b="1" dirty="0" err="1" smtClean="0">
                <a:solidFill>
                  <a:schemeClr val="tx1"/>
                </a:solidFill>
                <a:latin typeface="Courier New" pitchFamily="49" charset="0"/>
                <a:cs typeface="Courier New" pitchFamily="49" charset="0"/>
              </a:rPr>
              <a:t>cli</a:t>
            </a:r>
            <a:endParaRPr lang="en-US" sz="1400" b="1" dirty="0" smtClean="0">
              <a:solidFill>
                <a:schemeClr val="tx1"/>
              </a:solidFill>
              <a:latin typeface="Courier New" pitchFamily="49" charset="0"/>
              <a:cs typeface="Courier New" pitchFamily="49" charset="0"/>
            </a:endParaRPr>
          </a:p>
        </p:txBody>
      </p:sp>
      <p:sp>
        <p:nvSpPr>
          <p:cNvPr id="34" name="Rectangle 33"/>
          <p:cNvSpPr/>
          <p:nvPr/>
        </p:nvSpPr>
        <p:spPr>
          <a:xfrm>
            <a:off x="1524000" y="2667000"/>
            <a:ext cx="2209800" cy="304800"/>
          </a:xfrm>
          <a:prstGeom prst="rect">
            <a:avLst/>
          </a:prstGeom>
          <a:solidFill>
            <a:schemeClr val="bg1"/>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r>
              <a:rPr lang="en-US" sz="1400" b="1" dirty="0" smtClean="0">
                <a:solidFill>
                  <a:schemeClr val="tx1"/>
                </a:solidFill>
                <a:latin typeface="Courier New" pitchFamily="49" charset="0"/>
                <a:cs typeface="Courier New" pitchFamily="49" charset="0"/>
              </a:rPr>
              <a:t>and   </a:t>
            </a:r>
            <a:r>
              <a:rPr lang="en-US" sz="1400" b="1" dirty="0" err="1" smtClean="0">
                <a:solidFill>
                  <a:schemeClr val="tx1"/>
                </a:solidFill>
                <a:latin typeface="Courier New" pitchFamily="49" charset="0"/>
                <a:cs typeface="Courier New" pitchFamily="49" charset="0"/>
              </a:rPr>
              <a:t>ebx</a:t>
            </a:r>
            <a:r>
              <a:rPr lang="en-US" sz="1400" b="1" dirty="0" smtClean="0">
                <a:solidFill>
                  <a:schemeClr val="tx1"/>
                </a:solidFill>
                <a:latin typeface="Courier New" pitchFamily="49" charset="0"/>
                <a:cs typeface="Courier New" pitchFamily="49" charset="0"/>
              </a:rPr>
              <a:t>, ~0xfff</a:t>
            </a:r>
          </a:p>
        </p:txBody>
      </p:sp>
      <p:sp>
        <p:nvSpPr>
          <p:cNvPr id="35" name="Rectangle 34"/>
          <p:cNvSpPr/>
          <p:nvPr/>
        </p:nvSpPr>
        <p:spPr>
          <a:xfrm>
            <a:off x="1524000" y="2971800"/>
            <a:ext cx="2209800" cy="304800"/>
          </a:xfrm>
          <a:prstGeom prst="rect">
            <a:avLst/>
          </a:prstGeom>
          <a:solidFill>
            <a:schemeClr val="bg1"/>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r>
              <a:rPr lang="en-US" sz="1400" b="1" dirty="0" err="1" smtClean="0">
                <a:solidFill>
                  <a:schemeClr val="tx1"/>
                </a:solidFill>
                <a:latin typeface="Courier New" pitchFamily="49" charset="0"/>
                <a:cs typeface="Courier New" pitchFamily="49" charset="0"/>
              </a:rPr>
              <a:t>mov</a:t>
            </a:r>
            <a:r>
              <a:rPr lang="en-US" sz="1400" b="1" dirty="0" smtClean="0">
                <a:solidFill>
                  <a:schemeClr val="tx1"/>
                </a:solidFill>
                <a:latin typeface="Courier New" pitchFamily="49" charset="0"/>
                <a:cs typeface="Courier New" pitchFamily="49" charset="0"/>
              </a:rPr>
              <a:t>   </a:t>
            </a:r>
            <a:r>
              <a:rPr lang="en-US" sz="1400" b="1" dirty="0" err="1" smtClean="0">
                <a:solidFill>
                  <a:schemeClr val="tx1"/>
                </a:solidFill>
                <a:latin typeface="Courier New" pitchFamily="49" charset="0"/>
                <a:cs typeface="Courier New" pitchFamily="49" charset="0"/>
              </a:rPr>
              <a:t>ebx</a:t>
            </a:r>
            <a:r>
              <a:rPr lang="en-US" sz="1400" b="1" dirty="0" smtClean="0">
                <a:solidFill>
                  <a:schemeClr val="tx1"/>
                </a:solidFill>
                <a:latin typeface="Courier New" pitchFamily="49" charset="0"/>
                <a:cs typeface="Courier New" pitchFamily="49" charset="0"/>
              </a:rPr>
              <a:t>, cr3</a:t>
            </a:r>
          </a:p>
        </p:txBody>
      </p:sp>
      <p:sp>
        <p:nvSpPr>
          <p:cNvPr id="36" name="Rectangle 35"/>
          <p:cNvSpPr/>
          <p:nvPr/>
        </p:nvSpPr>
        <p:spPr>
          <a:xfrm>
            <a:off x="1524000" y="3276600"/>
            <a:ext cx="2209800" cy="304800"/>
          </a:xfrm>
          <a:prstGeom prst="rect">
            <a:avLst/>
          </a:prstGeom>
          <a:solidFill>
            <a:schemeClr val="bg1"/>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r>
              <a:rPr lang="en-US" sz="1400" b="1" dirty="0" err="1" smtClean="0">
                <a:solidFill>
                  <a:schemeClr val="tx1"/>
                </a:solidFill>
                <a:latin typeface="Courier New" pitchFamily="49" charset="0"/>
                <a:cs typeface="Courier New" pitchFamily="49" charset="0"/>
              </a:rPr>
              <a:t>sti</a:t>
            </a:r>
            <a:endParaRPr lang="en-US" sz="1400" b="1" dirty="0" smtClean="0">
              <a:solidFill>
                <a:schemeClr val="tx1"/>
              </a:solidFill>
              <a:latin typeface="Courier New" pitchFamily="49" charset="0"/>
              <a:cs typeface="Courier New" pitchFamily="49" charset="0"/>
            </a:endParaRPr>
          </a:p>
        </p:txBody>
      </p:sp>
      <p:sp>
        <p:nvSpPr>
          <p:cNvPr id="37" name="Rectangle 36"/>
          <p:cNvSpPr/>
          <p:nvPr/>
        </p:nvSpPr>
        <p:spPr>
          <a:xfrm>
            <a:off x="1524000" y="3581400"/>
            <a:ext cx="2209800" cy="304800"/>
          </a:xfrm>
          <a:prstGeom prst="rect">
            <a:avLst/>
          </a:prstGeom>
          <a:solidFill>
            <a:schemeClr val="bg1"/>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r>
              <a:rPr lang="en-US" sz="1400" b="1" dirty="0" smtClean="0">
                <a:solidFill>
                  <a:schemeClr val="tx1"/>
                </a:solidFill>
                <a:latin typeface="Courier New" pitchFamily="49" charset="0"/>
                <a:cs typeface="Courier New" pitchFamily="49" charset="0"/>
              </a:rPr>
              <a:t>ret</a:t>
            </a:r>
          </a:p>
        </p:txBody>
      </p:sp>
      <p:cxnSp>
        <p:nvCxnSpPr>
          <p:cNvPr id="39" name="Straight Connector 38"/>
          <p:cNvCxnSpPr/>
          <p:nvPr/>
        </p:nvCxnSpPr>
        <p:spPr>
          <a:xfrm rot="5400000">
            <a:off x="304800" y="2971800"/>
            <a:ext cx="24384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2515394" y="2971006"/>
            <a:ext cx="24384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5257800" y="2057400"/>
            <a:ext cx="2209800" cy="304800"/>
          </a:xfrm>
          <a:prstGeom prst="rect">
            <a:avLst/>
          </a:prstGeom>
          <a:solidFill>
            <a:schemeClr val="bg1"/>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r>
              <a:rPr lang="en-US" sz="1400" b="1" dirty="0" err="1" smtClean="0">
                <a:solidFill>
                  <a:schemeClr val="tx1"/>
                </a:solidFill>
                <a:latin typeface="Courier New" pitchFamily="49" charset="0"/>
                <a:cs typeface="Courier New" pitchFamily="49" charset="0"/>
              </a:rPr>
              <a:t>mov</a:t>
            </a:r>
            <a:r>
              <a:rPr lang="en-US" sz="1400" b="1" dirty="0" smtClean="0">
                <a:solidFill>
                  <a:schemeClr val="tx1"/>
                </a:solidFill>
                <a:latin typeface="Courier New" pitchFamily="49" charset="0"/>
                <a:cs typeface="Courier New" pitchFamily="49" charset="0"/>
              </a:rPr>
              <a:t>   </a:t>
            </a:r>
            <a:r>
              <a:rPr lang="en-US" sz="1400" b="1" dirty="0" err="1" smtClean="0">
                <a:solidFill>
                  <a:schemeClr val="tx1"/>
                </a:solidFill>
                <a:latin typeface="Courier New" pitchFamily="49" charset="0"/>
                <a:cs typeface="Courier New" pitchFamily="49" charset="0"/>
              </a:rPr>
              <a:t>ebx</a:t>
            </a:r>
            <a:r>
              <a:rPr lang="en-US" sz="1400" b="1" dirty="0" smtClean="0">
                <a:solidFill>
                  <a:schemeClr val="tx1"/>
                </a:solidFill>
                <a:latin typeface="Courier New" pitchFamily="49" charset="0"/>
                <a:cs typeface="Courier New" pitchFamily="49" charset="0"/>
              </a:rPr>
              <a:t>, </a:t>
            </a:r>
            <a:r>
              <a:rPr lang="en-US" sz="1400" b="1" dirty="0" err="1" smtClean="0">
                <a:solidFill>
                  <a:schemeClr val="tx1"/>
                </a:solidFill>
                <a:latin typeface="Courier New" pitchFamily="49" charset="0"/>
                <a:cs typeface="Courier New" pitchFamily="49" charset="0"/>
              </a:rPr>
              <a:t>eax</a:t>
            </a:r>
            <a:endParaRPr lang="en-US" sz="1400" b="1" dirty="0" smtClean="0">
              <a:solidFill>
                <a:schemeClr val="tx1"/>
              </a:solidFill>
              <a:latin typeface="Courier New" pitchFamily="49" charset="0"/>
              <a:cs typeface="Courier New" pitchFamily="49" charset="0"/>
            </a:endParaRPr>
          </a:p>
        </p:txBody>
      </p:sp>
      <p:sp>
        <p:nvSpPr>
          <p:cNvPr id="42" name="Rectangle 41"/>
          <p:cNvSpPr/>
          <p:nvPr/>
        </p:nvSpPr>
        <p:spPr>
          <a:xfrm>
            <a:off x="5257800" y="2362200"/>
            <a:ext cx="2209800" cy="3048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r>
              <a:rPr lang="en-US" sz="1400" b="1" dirty="0" err="1" smtClean="0">
                <a:solidFill>
                  <a:schemeClr val="tx1"/>
                </a:solidFill>
                <a:latin typeface="Courier New" pitchFamily="49" charset="0"/>
                <a:cs typeface="Courier New" pitchFamily="49" charset="0"/>
              </a:rPr>
              <a:t>mov</a:t>
            </a:r>
            <a:r>
              <a:rPr lang="en-US" sz="1400" b="1" dirty="0" smtClean="0">
                <a:solidFill>
                  <a:schemeClr val="tx1"/>
                </a:solidFill>
                <a:latin typeface="Courier New" pitchFamily="49" charset="0"/>
                <a:cs typeface="Courier New" pitchFamily="49" charset="0"/>
              </a:rPr>
              <a:t>   [VIF], 0</a:t>
            </a:r>
          </a:p>
        </p:txBody>
      </p:sp>
      <p:sp>
        <p:nvSpPr>
          <p:cNvPr id="43" name="Rectangle 42"/>
          <p:cNvSpPr/>
          <p:nvPr/>
        </p:nvSpPr>
        <p:spPr>
          <a:xfrm>
            <a:off x="5257800" y="2667000"/>
            <a:ext cx="2209800" cy="304800"/>
          </a:xfrm>
          <a:prstGeom prst="rect">
            <a:avLst/>
          </a:prstGeom>
          <a:solidFill>
            <a:schemeClr val="bg1"/>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r>
              <a:rPr lang="en-US" sz="1400" b="1" dirty="0" smtClean="0">
                <a:solidFill>
                  <a:schemeClr val="tx1"/>
                </a:solidFill>
                <a:latin typeface="Courier New" pitchFamily="49" charset="0"/>
                <a:cs typeface="Courier New" pitchFamily="49" charset="0"/>
              </a:rPr>
              <a:t>and   </a:t>
            </a:r>
            <a:r>
              <a:rPr lang="en-US" sz="1400" b="1" dirty="0" err="1" smtClean="0">
                <a:solidFill>
                  <a:schemeClr val="tx1"/>
                </a:solidFill>
                <a:latin typeface="Courier New" pitchFamily="49" charset="0"/>
                <a:cs typeface="Courier New" pitchFamily="49" charset="0"/>
              </a:rPr>
              <a:t>ebx</a:t>
            </a:r>
            <a:r>
              <a:rPr lang="en-US" sz="1400" b="1" dirty="0" smtClean="0">
                <a:solidFill>
                  <a:schemeClr val="tx1"/>
                </a:solidFill>
                <a:latin typeface="Courier New" pitchFamily="49" charset="0"/>
                <a:cs typeface="Courier New" pitchFamily="49" charset="0"/>
              </a:rPr>
              <a:t>, ~0xfff</a:t>
            </a:r>
          </a:p>
        </p:txBody>
      </p:sp>
      <p:sp>
        <p:nvSpPr>
          <p:cNvPr id="44" name="Rectangle 43"/>
          <p:cNvSpPr/>
          <p:nvPr/>
        </p:nvSpPr>
        <p:spPr>
          <a:xfrm>
            <a:off x="5257800" y="2971800"/>
            <a:ext cx="2209800" cy="3048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r>
              <a:rPr lang="en-US" sz="1400" b="1" dirty="0" err="1" smtClean="0">
                <a:solidFill>
                  <a:schemeClr val="tx1"/>
                </a:solidFill>
                <a:latin typeface="Courier New" pitchFamily="49" charset="0"/>
                <a:cs typeface="Courier New" pitchFamily="49" charset="0"/>
              </a:rPr>
              <a:t>mov</a:t>
            </a:r>
            <a:r>
              <a:rPr lang="en-US" sz="1400" b="1" dirty="0" smtClean="0">
                <a:solidFill>
                  <a:schemeClr val="tx1"/>
                </a:solidFill>
                <a:latin typeface="Courier New" pitchFamily="49" charset="0"/>
                <a:cs typeface="Courier New" pitchFamily="49" charset="0"/>
              </a:rPr>
              <a:t>   [CO_ARG], </a:t>
            </a:r>
            <a:r>
              <a:rPr lang="en-US" sz="1400" b="1" dirty="0" err="1" smtClean="0">
                <a:solidFill>
                  <a:schemeClr val="tx1"/>
                </a:solidFill>
                <a:latin typeface="Courier New" pitchFamily="49" charset="0"/>
                <a:cs typeface="Courier New" pitchFamily="49" charset="0"/>
              </a:rPr>
              <a:t>ebx</a:t>
            </a:r>
            <a:endParaRPr lang="en-US" sz="1400" b="1" dirty="0" smtClean="0">
              <a:solidFill>
                <a:schemeClr val="tx1"/>
              </a:solidFill>
              <a:latin typeface="Courier New" pitchFamily="49" charset="0"/>
              <a:cs typeface="Courier New" pitchFamily="49" charset="0"/>
            </a:endParaRPr>
          </a:p>
        </p:txBody>
      </p:sp>
      <p:sp>
        <p:nvSpPr>
          <p:cNvPr id="45" name="Rectangle 44"/>
          <p:cNvSpPr/>
          <p:nvPr/>
        </p:nvSpPr>
        <p:spPr>
          <a:xfrm>
            <a:off x="5257800" y="3276600"/>
            <a:ext cx="2209800" cy="3048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r>
              <a:rPr lang="en-US" sz="1400" b="1" dirty="0" smtClean="0">
                <a:solidFill>
                  <a:schemeClr val="tx1"/>
                </a:solidFill>
                <a:latin typeface="Courier New" pitchFamily="49" charset="0"/>
                <a:cs typeface="Courier New" pitchFamily="49" charset="0"/>
              </a:rPr>
              <a:t>call  HANDLE_CR3</a:t>
            </a:r>
          </a:p>
        </p:txBody>
      </p:sp>
      <p:sp>
        <p:nvSpPr>
          <p:cNvPr id="46" name="Rectangle 45"/>
          <p:cNvSpPr/>
          <p:nvPr/>
        </p:nvSpPr>
        <p:spPr>
          <a:xfrm>
            <a:off x="5257800" y="3581400"/>
            <a:ext cx="2209800" cy="3048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r>
              <a:rPr lang="en-US" sz="1400" b="1" dirty="0" err="1" smtClean="0">
                <a:solidFill>
                  <a:schemeClr val="tx1"/>
                </a:solidFill>
                <a:latin typeface="Courier New" pitchFamily="49" charset="0"/>
                <a:cs typeface="Courier New" pitchFamily="49" charset="0"/>
              </a:rPr>
              <a:t>mov</a:t>
            </a:r>
            <a:r>
              <a:rPr lang="en-US" sz="1400" b="1" dirty="0" smtClean="0">
                <a:solidFill>
                  <a:schemeClr val="tx1"/>
                </a:solidFill>
                <a:latin typeface="Courier New" pitchFamily="49" charset="0"/>
                <a:cs typeface="Courier New" pitchFamily="49" charset="0"/>
              </a:rPr>
              <a:t>   [VIF], 1</a:t>
            </a:r>
          </a:p>
        </p:txBody>
      </p:sp>
      <p:cxnSp>
        <p:nvCxnSpPr>
          <p:cNvPr id="47" name="Straight Connector 46"/>
          <p:cNvCxnSpPr/>
          <p:nvPr/>
        </p:nvCxnSpPr>
        <p:spPr>
          <a:xfrm rot="5400000">
            <a:off x="3429794" y="3581400"/>
            <a:ext cx="3656806" cy="79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5639594" y="3580606"/>
            <a:ext cx="36576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5257800" y="3886200"/>
            <a:ext cx="2209800" cy="3048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r>
              <a:rPr lang="en-US" sz="1400" b="1" dirty="0" smtClean="0">
                <a:solidFill>
                  <a:schemeClr val="tx1"/>
                </a:solidFill>
                <a:latin typeface="Courier New" pitchFamily="49" charset="0"/>
                <a:cs typeface="Courier New" pitchFamily="49" charset="0"/>
              </a:rPr>
              <a:t>test  [INT_PEND], 1</a:t>
            </a:r>
          </a:p>
        </p:txBody>
      </p:sp>
      <p:sp>
        <p:nvSpPr>
          <p:cNvPr id="50" name="Rectangle 49"/>
          <p:cNvSpPr/>
          <p:nvPr/>
        </p:nvSpPr>
        <p:spPr>
          <a:xfrm>
            <a:off x="5257800" y="4191000"/>
            <a:ext cx="2209800" cy="3048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r>
              <a:rPr lang="en-US" sz="1400" b="1" dirty="0" err="1" smtClean="0">
                <a:solidFill>
                  <a:schemeClr val="tx1"/>
                </a:solidFill>
                <a:latin typeface="Courier New" pitchFamily="49" charset="0"/>
                <a:cs typeface="Courier New" pitchFamily="49" charset="0"/>
              </a:rPr>
              <a:t>jne</a:t>
            </a:r>
            <a:endParaRPr lang="en-US" sz="1400" b="1" dirty="0" smtClean="0">
              <a:solidFill>
                <a:schemeClr val="tx1"/>
              </a:solidFill>
              <a:latin typeface="Courier New" pitchFamily="49" charset="0"/>
              <a:cs typeface="Courier New" pitchFamily="49" charset="0"/>
            </a:endParaRPr>
          </a:p>
        </p:txBody>
      </p:sp>
      <p:sp>
        <p:nvSpPr>
          <p:cNvPr id="51" name="Rectangle 50"/>
          <p:cNvSpPr/>
          <p:nvPr/>
        </p:nvSpPr>
        <p:spPr>
          <a:xfrm>
            <a:off x="5257800" y="4495800"/>
            <a:ext cx="2209800" cy="3048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r>
              <a:rPr lang="en-US" sz="1400" b="1" dirty="0" smtClean="0">
                <a:solidFill>
                  <a:schemeClr val="tx1"/>
                </a:solidFill>
                <a:latin typeface="Courier New" pitchFamily="49" charset="0"/>
                <a:cs typeface="Courier New" pitchFamily="49" charset="0"/>
              </a:rPr>
              <a:t>call  HANDLE_INTS</a:t>
            </a:r>
          </a:p>
        </p:txBody>
      </p:sp>
      <p:sp>
        <p:nvSpPr>
          <p:cNvPr id="52" name="Rectangle 51"/>
          <p:cNvSpPr/>
          <p:nvPr/>
        </p:nvSpPr>
        <p:spPr>
          <a:xfrm>
            <a:off x="5257800" y="4800600"/>
            <a:ext cx="2209800" cy="3048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r>
              <a:rPr lang="en-US" sz="1400" b="1" dirty="0" err="1" smtClean="0">
                <a:solidFill>
                  <a:schemeClr val="tx1"/>
                </a:solidFill>
                <a:latin typeface="Courier New" pitchFamily="49" charset="0"/>
                <a:cs typeface="Courier New" pitchFamily="49" charset="0"/>
              </a:rPr>
              <a:t>jmp</a:t>
            </a:r>
            <a:r>
              <a:rPr lang="en-US" sz="1400" b="1" dirty="0" smtClean="0">
                <a:solidFill>
                  <a:schemeClr val="tx1"/>
                </a:solidFill>
                <a:latin typeface="Courier New" pitchFamily="49" charset="0"/>
                <a:cs typeface="Courier New" pitchFamily="49" charset="0"/>
              </a:rPr>
              <a:t>   HANDLE_RET</a:t>
            </a:r>
          </a:p>
        </p:txBody>
      </p:sp>
      <p:sp>
        <p:nvSpPr>
          <p:cNvPr id="78" name="Rectangle 77"/>
          <p:cNvSpPr/>
          <p:nvPr/>
        </p:nvSpPr>
        <p:spPr>
          <a:xfrm>
            <a:off x="7772400" y="2057400"/>
            <a:ext cx="685800" cy="304800"/>
          </a:xfrm>
          <a:prstGeom prst="rect">
            <a:avLst/>
          </a:prstGeom>
          <a:solidFill>
            <a:srgbClr val="C00000"/>
          </a:solidFill>
          <a:ln w="9525">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dirty="0" smtClean="0">
                <a:solidFill>
                  <a:schemeClr val="bg1"/>
                </a:solidFill>
              </a:rPr>
              <a:t>start</a:t>
            </a:r>
          </a:p>
        </p:txBody>
      </p:sp>
      <p:sp>
        <p:nvSpPr>
          <p:cNvPr id="108" name="TextBox 107"/>
          <p:cNvSpPr txBox="1"/>
          <p:nvPr/>
        </p:nvSpPr>
        <p:spPr>
          <a:xfrm>
            <a:off x="1990424" y="1295400"/>
            <a:ext cx="1276953" cy="369332"/>
          </a:xfrm>
          <a:prstGeom prst="rect">
            <a:avLst/>
          </a:prstGeom>
          <a:noFill/>
        </p:spPr>
        <p:txBody>
          <a:bodyPr wrap="none" rtlCol="0">
            <a:spAutoFit/>
          </a:bodyPr>
          <a:lstStyle/>
          <a:p>
            <a:pPr algn="ctr"/>
            <a:r>
              <a:rPr lang="en-US" b="1" dirty="0" smtClean="0"/>
              <a:t>Guest Code</a:t>
            </a:r>
            <a:endParaRPr lang="en-US" b="1" dirty="0"/>
          </a:p>
        </p:txBody>
      </p:sp>
      <p:sp>
        <p:nvSpPr>
          <p:cNvPr id="110" name="TextBox 109"/>
          <p:cNvSpPr txBox="1"/>
          <p:nvPr/>
        </p:nvSpPr>
        <p:spPr>
          <a:xfrm>
            <a:off x="5429496" y="1295400"/>
            <a:ext cx="1866408" cy="369332"/>
          </a:xfrm>
          <a:prstGeom prst="rect">
            <a:avLst/>
          </a:prstGeom>
          <a:noFill/>
        </p:spPr>
        <p:txBody>
          <a:bodyPr wrap="none" rtlCol="0">
            <a:spAutoFit/>
          </a:bodyPr>
          <a:lstStyle/>
          <a:p>
            <a:pPr algn="ctr"/>
            <a:r>
              <a:rPr lang="en-US" b="1" dirty="0" smtClean="0"/>
              <a:t>Translation Cache</a:t>
            </a:r>
            <a:endParaRPr lang="en-US" b="1" dirty="0"/>
          </a:p>
        </p:txBody>
      </p:sp>
      <p:sp>
        <p:nvSpPr>
          <p:cNvPr id="121" name="Right Arrow 120"/>
          <p:cNvSpPr/>
          <p:nvPr/>
        </p:nvSpPr>
        <p:spPr>
          <a:xfrm>
            <a:off x="7467600" y="4876800"/>
            <a:ext cx="381000" cy="152400"/>
          </a:xfrm>
          <a:prstGeom prst="rightArrow">
            <a:avLst/>
          </a:prstGeom>
          <a:solidFill>
            <a:srgbClr val="C00000"/>
          </a:solidFill>
          <a:ln w="63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26" name="Left-Right Arrow 125"/>
          <p:cNvSpPr/>
          <p:nvPr/>
        </p:nvSpPr>
        <p:spPr>
          <a:xfrm>
            <a:off x="7467600" y="4572000"/>
            <a:ext cx="381000" cy="152400"/>
          </a:xfrm>
          <a:prstGeom prst="leftRightArrow">
            <a:avLst/>
          </a:prstGeom>
          <a:solidFill>
            <a:srgbClr val="C00000"/>
          </a:solidFill>
          <a:ln w="9525">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127" name="Left-Right Arrow 126"/>
          <p:cNvSpPr/>
          <p:nvPr/>
        </p:nvSpPr>
        <p:spPr>
          <a:xfrm>
            <a:off x="7467600" y="3352800"/>
            <a:ext cx="381000" cy="152400"/>
          </a:xfrm>
          <a:prstGeom prst="leftRightArrow">
            <a:avLst/>
          </a:prstGeom>
          <a:solidFill>
            <a:srgbClr val="C00000"/>
          </a:solidFill>
          <a:ln w="9525">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cxnSp>
        <p:nvCxnSpPr>
          <p:cNvPr id="133" name="Elbow Connector 132"/>
          <p:cNvCxnSpPr/>
          <p:nvPr/>
        </p:nvCxnSpPr>
        <p:spPr>
          <a:xfrm>
            <a:off x="6019800" y="4343400"/>
            <a:ext cx="1219200" cy="457200"/>
          </a:xfrm>
          <a:prstGeom prst="bentConnector3">
            <a:avLst>
              <a:gd name="adj1" fmla="val 100000"/>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128" name="Right Arrow 127"/>
          <p:cNvSpPr/>
          <p:nvPr/>
        </p:nvSpPr>
        <p:spPr>
          <a:xfrm flipH="1">
            <a:off x="7445827" y="2133600"/>
            <a:ext cx="402772" cy="152400"/>
          </a:xfrm>
          <a:prstGeom prst="rightArrow">
            <a:avLst/>
          </a:prstGeom>
          <a:solidFill>
            <a:srgbClr val="C00000"/>
          </a:solidFill>
          <a:ln w="63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with Binary Translation</a:t>
            </a:r>
            <a:endParaRPr lang="en-US" dirty="0"/>
          </a:p>
        </p:txBody>
      </p:sp>
      <p:sp>
        <p:nvSpPr>
          <p:cNvPr id="3" name="Content Placeholder 2"/>
          <p:cNvSpPr>
            <a:spLocks noGrp="1"/>
          </p:cNvSpPr>
          <p:nvPr>
            <p:ph type="body" sz="quarter" idx="13"/>
          </p:nvPr>
        </p:nvSpPr>
        <p:spPr/>
        <p:txBody>
          <a:bodyPr/>
          <a:lstStyle/>
          <a:p>
            <a:r>
              <a:rPr lang="en-US" dirty="0" smtClean="0"/>
              <a:t>Translation cache management</a:t>
            </a:r>
          </a:p>
          <a:p>
            <a:r>
              <a:rPr lang="en-US" dirty="0" smtClean="0"/>
              <a:t>PC synchronization on interrupts</a:t>
            </a:r>
          </a:p>
          <a:p>
            <a:r>
              <a:rPr lang="en-US" dirty="0" smtClean="0"/>
              <a:t>Self-modifying code</a:t>
            </a:r>
          </a:p>
          <a:p>
            <a:pPr lvl="1"/>
            <a:r>
              <a:rPr lang="en-US" dirty="0" smtClean="0"/>
              <a:t>Notified on writes to translated guest code</a:t>
            </a:r>
          </a:p>
          <a:p>
            <a:r>
              <a:rPr lang="en-US" dirty="0" smtClean="0"/>
              <a:t>Protecting VMM from guest</a:t>
            </a:r>
            <a:endParaRPr lang="en-US"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Virtualization</a:t>
            </a:r>
            <a:endParaRPr lang="en-US" dirty="0"/>
          </a:p>
        </p:txBody>
      </p:sp>
      <p:sp>
        <p:nvSpPr>
          <p:cNvPr id="3" name="Content Placeholder 2"/>
          <p:cNvSpPr>
            <a:spLocks noGrp="1"/>
          </p:cNvSpPr>
          <p:nvPr>
            <p:ph type="body" sz="quarter" idx="13"/>
          </p:nvPr>
        </p:nvSpPr>
        <p:spPr/>
        <p:txBody>
          <a:bodyPr/>
          <a:lstStyle/>
          <a:p>
            <a:r>
              <a:rPr lang="en-US" smtClean="0"/>
              <a:t>Shadow Page Tables</a:t>
            </a:r>
          </a:p>
          <a:p>
            <a:r>
              <a:rPr lang="en-US" smtClean="0"/>
              <a:t>Nested Page Tables</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Traditional Address</a:t>
            </a:r>
            <a:r>
              <a:rPr lang="en-US" baseline="0" dirty="0" smtClean="0"/>
              <a:t> Spaces</a:t>
            </a:r>
            <a:endParaRPr lang="en-US" dirty="0"/>
          </a:p>
        </p:txBody>
      </p:sp>
      <p:sp>
        <p:nvSpPr>
          <p:cNvPr id="15" name="Down Arrow 14"/>
          <p:cNvSpPr/>
          <p:nvPr/>
        </p:nvSpPr>
        <p:spPr>
          <a:xfrm>
            <a:off x="4343400" y="2362200"/>
            <a:ext cx="457200" cy="533400"/>
          </a:xfrm>
          <a:prstGeom prst="downArrow">
            <a:avLst/>
          </a:prstGeom>
          <a:solidFill>
            <a:schemeClr val="tx1"/>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Rectangle 3"/>
          <p:cNvSpPr/>
          <p:nvPr/>
        </p:nvSpPr>
        <p:spPr>
          <a:xfrm>
            <a:off x="1390104" y="1752600"/>
            <a:ext cx="6324600"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mtClean="0">
                <a:solidFill>
                  <a:schemeClr val="tx1"/>
                </a:solidFill>
              </a:rPr>
              <a:t>Virtual Address Space</a:t>
            </a:r>
            <a:endParaRPr lang="en-US">
              <a:solidFill>
                <a:schemeClr val="tx1"/>
              </a:solidFill>
            </a:endParaRPr>
          </a:p>
        </p:txBody>
      </p:sp>
      <p:sp>
        <p:nvSpPr>
          <p:cNvPr id="16" name="TextBox 15"/>
          <p:cNvSpPr txBox="1"/>
          <p:nvPr/>
        </p:nvSpPr>
        <p:spPr>
          <a:xfrm>
            <a:off x="1313904" y="1447800"/>
            <a:ext cx="301686" cy="369332"/>
          </a:xfrm>
          <a:prstGeom prst="rect">
            <a:avLst/>
          </a:prstGeom>
          <a:noFill/>
        </p:spPr>
        <p:txBody>
          <a:bodyPr wrap="none" rtlCol="0">
            <a:spAutoFit/>
          </a:bodyPr>
          <a:lstStyle/>
          <a:p>
            <a:r>
              <a:rPr lang="en-US" smtClean="0"/>
              <a:t>0</a:t>
            </a:r>
            <a:endParaRPr lang="en-US"/>
          </a:p>
        </p:txBody>
      </p:sp>
      <p:sp>
        <p:nvSpPr>
          <p:cNvPr id="17" name="TextBox 16"/>
          <p:cNvSpPr txBox="1"/>
          <p:nvPr/>
        </p:nvSpPr>
        <p:spPr>
          <a:xfrm>
            <a:off x="7239000" y="1447800"/>
            <a:ext cx="572593" cy="369332"/>
          </a:xfrm>
          <a:prstGeom prst="rect">
            <a:avLst/>
          </a:prstGeom>
          <a:noFill/>
        </p:spPr>
        <p:txBody>
          <a:bodyPr wrap="none" rtlCol="0">
            <a:spAutoFit/>
          </a:bodyPr>
          <a:lstStyle/>
          <a:p>
            <a:r>
              <a:rPr lang="en-US" smtClean="0"/>
              <a:t>4GB</a:t>
            </a:r>
            <a:endParaRPr lang="en-US"/>
          </a:p>
        </p:txBody>
      </p:sp>
      <p:sp>
        <p:nvSpPr>
          <p:cNvPr id="13" name="Rectangle 12"/>
          <p:cNvSpPr/>
          <p:nvPr/>
        </p:nvSpPr>
        <p:spPr>
          <a:xfrm>
            <a:off x="1371600" y="2971800"/>
            <a:ext cx="6324600"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mtClean="0">
                <a:solidFill>
                  <a:schemeClr val="tx1"/>
                </a:solidFill>
              </a:rPr>
              <a:t>Physical Address Space</a:t>
            </a:r>
            <a:endParaRPr lang="en-US">
              <a:solidFill>
                <a:schemeClr val="tx1"/>
              </a:solidFill>
            </a:endParaRPr>
          </a:p>
        </p:txBody>
      </p:sp>
      <p:sp>
        <p:nvSpPr>
          <p:cNvPr id="14" name="TextBox 13"/>
          <p:cNvSpPr txBox="1"/>
          <p:nvPr/>
        </p:nvSpPr>
        <p:spPr>
          <a:xfrm>
            <a:off x="1295400" y="2667000"/>
            <a:ext cx="301686" cy="369332"/>
          </a:xfrm>
          <a:prstGeom prst="rect">
            <a:avLst/>
          </a:prstGeom>
          <a:noFill/>
        </p:spPr>
        <p:txBody>
          <a:bodyPr wrap="none" rtlCol="0">
            <a:spAutoFit/>
          </a:bodyPr>
          <a:lstStyle/>
          <a:p>
            <a:r>
              <a:rPr lang="en-US" smtClean="0"/>
              <a:t>0</a:t>
            </a:r>
            <a:endParaRPr lang="en-US"/>
          </a:p>
        </p:txBody>
      </p:sp>
      <p:sp>
        <p:nvSpPr>
          <p:cNvPr id="20" name="TextBox 19"/>
          <p:cNvSpPr txBox="1"/>
          <p:nvPr/>
        </p:nvSpPr>
        <p:spPr>
          <a:xfrm>
            <a:off x="7220496" y="2667000"/>
            <a:ext cx="572593" cy="369332"/>
          </a:xfrm>
          <a:prstGeom prst="rect">
            <a:avLst/>
          </a:prstGeom>
          <a:noFill/>
        </p:spPr>
        <p:txBody>
          <a:bodyPr wrap="none" rtlCol="0">
            <a:spAutoFit/>
          </a:bodyPr>
          <a:lstStyle/>
          <a:p>
            <a:r>
              <a:rPr lang="en-US" smtClean="0"/>
              <a:t>4GB</a:t>
            </a:r>
            <a:endParaRPr lang="en-US"/>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Traditional Address Translation</a:t>
            </a:r>
            <a:endParaRPr lang="en-US" dirty="0"/>
          </a:p>
        </p:txBody>
      </p:sp>
      <p:sp>
        <p:nvSpPr>
          <p:cNvPr id="25" name="Right Arrow 24"/>
          <p:cNvSpPr/>
          <p:nvPr/>
        </p:nvSpPr>
        <p:spPr>
          <a:xfrm>
            <a:off x="838200" y="1676400"/>
            <a:ext cx="1981200" cy="990600"/>
          </a:xfrm>
          <a:prstGeom prst="rightArrow">
            <a:avLst/>
          </a:prstGeom>
          <a:solidFill>
            <a:schemeClr val="tx1"/>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Virtual Address</a:t>
            </a:r>
          </a:p>
        </p:txBody>
      </p:sp>
      <p:sp>
        <p:nvSpPr>
          <p:cNvPr id="26" name="Right Arrow 25"/>
          <p:cNvSpPr/>
          <p:nvPr/>
        </p:nvSpPr>
        <p:spPr>
          <a:xfrm>
            <a:off x="4191000" y="1676400"/>
            <a:ext cx="1981200" cy="990600"/>
          </a:xfrm>
          <a:prstGeom prst="rightArrow">
            <a:avLst/>
          </a:prstGeom>
          <a:solidFill>
            <a:schemeClr val="tx1"/>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Physical Address</a:t>
            </a:r>
          </a:p>
        </p:txBody>
      </p:sp>
      <p:cxnSp>
        <p:nvCxnSpPr>
          <p:cNvPr id="92" name="Shape 91"/>
          <p:cNvCxnSpPr/>
          <p:nvPr/>
        </p:nvCxnSpPr>
        <p:spPr>
          <a:xfrm rot="5400000" flipH="1" flipV="1">
            <a:off x="3771900" y="4305300"/>
            <a:ext cx="1143000" cy="1676400"/>
          </a:xfrm>
          <a:prstGeom prst="curvedConnector4">
            <a:avLst>
              <a:gd name="adj1" fmla="val -20000"/>
              <a:gd name="adj2" fmla="val 63636"/>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98" name="Shape 91"/>
          <p:cNvCxnSpPr>
            <a:stCxn id="381" idx="3"/>
          </p:cNvCxnSpPr>
          <p:nvPr/>
        </p:nvCxnSpPr>
        <p:spPr>
          <a:xfrm flipH="1" flipV="1">
            <a:off x="3962400" y="4573588"/>
            <a:ext cx="3352800" cy="36512"/>
          </a:xfrm>
          <a:prstGeom prst="curvedConnector5">
            <a:avLst>
              <a:gd name="adj1" fmla="val -15909"/>
              <a:gd name="adj2" fmla="val 3175198"/>
              <a:gd name="adj3" fmla="val 81818"/>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nvGrpSpPr>
          <p:cNvPr id="3" name="Group 151"/>
          <p:cNvGrpSpPr/>
          <p:nvPr/>
        </p:nvGrpSpPr>
        <p:grpSpPr>
          <a:xfrm>
            <a:off x="3048000" y="3429000"/>
            <a:ext cx="914400" cy="2336631"/>
            <a:chOff x="3048000" y="3352800"/>
            <a:chExt cx="914400" cy="2336631"/>
          </a:xfrm>
        </p:grpSpPr>
        <p:sp>
          <p:nvSpPr>
            <p:cNvPr id="7" name="Rectangle 6"/>
            <p:cNvSpPr/>
            <p:nvPr/>
          </p:nvSpPr>
          <p:spPr>
            <a:xfrm>
              <a:off x="3048000" y="3352800"/>
              <a:ext cx="914400" cy="22860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sp>
          <p:nvSpPr>
            <p:cNvPr id="111" name="Rectangle 110"/>
            <p:cNvSpPr/>
            <p:nvPr/>
          </p:nvSpPr>
          <p:spPr>
            <a:xfrm>
              <a:off x="3048000" y="3352800"/>
              <a:ext cx="914400" cy="1828800"/>
            </a:xfrm>
            <a:prstGeom prst="rect">
              <a:avLst/>
            </a:prstGeom>
            <a:no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cxnSp>
          <p:nvCxnSpPr>
            <p:cNvPr id="9" name="Straight Connector 8"/>
            <p:cNvCxnSpPr/>
            <p:nvPr/>
          </p:nvCxnSpPr>
          <p:spPr>
            <a:xfrm>
              <a:off x="3048000" y="35814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048000" y="38100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048000" y="40386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048000" y="42672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048000" y="44958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048000" y="47244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048000" y="49530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048000" y="51816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3071620" y="5181600"/>
              <a:ext cx="828175" cy="507831"/>
            </a:xfrm>
            <a:prstGeom prst="rect">
              <a:avLst/>
            </a:prstGeom>
            <a:noFill/>
          </p:spPr>
          <p:txBody>
            <a:bodyPr wrap="none" rtlCol="0">
              <a:spAutoFit/>
            </a:bodyPr>
            <a:lstStyle/>
            <a:p>
              <a:pPr algn="ctr"/>
              <a:r>
                <a:rPr lang="en-US" sz="1600" b="1" smtClean="0"/>
                <a:t>Process</a:t>
              </a:r>
            </a:p>
            <a:p>
              <a:pPr algn="ctr"/>
              <a:r>
                <a:rPr lang="en-US" sz="1100" b="1" smtClean="0"/>
                <a:t>Page Table</a:t>
              </a:r>
            </a:p>
          </p:txBody>
        </p:sp>
      </p:grpSp>
      <p:sp>
        <p:nvSpPr>
          <p:cNvPr id="313" name="Oval 312"/>
          <p:cNvSpPr/>
          <p:nvPr/>
        </p:nvSpPr>
        <p:spPr>
          <a:xfrm>
            <a:off x="2133600" y="2819400"/>
            <a:ext cx="304800" cy="304800"/>
          </a:xfrm>
          <a:prstGeom prst="ellipse">
            <a:avLst/>
          </a:prstGeom>
          <a:solidFill>
            <a:srgbClr val="C00000"/>
          </a:solid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baseline="-25000" dirty="0" smtClean="0">
                <a:solidFill>
                  <a:schemeClr val="bg1"/>
                </a:solidFill>
                <a:cs typeface="Arial Bold"/>
              </a:rPr>
              <a:t>1</a:t>
            </a:r>
          </a:p>
        </p:txBody>
      </p:sp>
      <p:sp>
        <p:nvSpPr>
          <p:cNvPr id="314" name="Oval 313"/>
          <p:cNvSpPr/>
          <p:nvPr/>
        </p:nvSpPr>
        <p:spPr>
          <a:xfrm>
            <a:off x="4191000" y="2819400"/>
            <a:ext cx="304800" cy="304800"/>
          </a:xfrm>
          <a:prstGeom prst="ellipse">
            <a:avLst/>
          </a:prstGeom>
          <a:solidFill>
            <a:srgbClr val="C00000"/>
          </a:solidFill>
          <a:ln w="3810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b="1" baseline="-25000" smtClean="0">
                <a:solidFill>
                  <a:schemeClr val="bg1"/>
                </a:solidFill>
              </a:rPr>
              <a:t>2</a:t>
            </a:r>
          </a:p>
        </p:txBody>
      </p:sp>
      <p:sp>
        <p:nvSpPr>
          <p:cNvPr id="315" name="Oval 314"/>
          <p:cNvSpPr/>
          <p:nvPr/>
        </p:nvSpPr>
        <p:spPr>
          <a:xfrm>
            <a:off x="4419600" y="5715000"/>
            <a:ext cx="304800" cy="304800"/>
          </a:xfrm>
          <a:prstGeom prst="ellipse">
            <a:avLst/>
          </a:prstGeom>
          <a:solidFill>
            <a:srgbClr val="C00000"/>
          </a:solid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b="1" baseline="-25000" smtClean="0">
                <a:solidFill>
                  <a:schemeClr val="bg1"/>
                </a:solidFill>
              </a:rPr>
              <a:t>2</a:t>
            </a:r>
          </a:p>
        </p:txBody>
      </p:sp>
      <p:sp>
        <p:nvSpPr>
          <p:cNvPr id="317" name="Oval 316"/>
          <p:cNvSpPr/>
          <p:nvPr/>
        </p:nvSpPr>
        <p:spPr>
          <a:xfrm>
            <a:off x="7543800" y="3352800"/>
            <a:ext cx="304800" cy="304800"/>
          </a:xfrm>
          <a:prstGeom prst="ellipse">
            <a:avLst/>
          </a:prstGeom>
          <a:solidFill>
            <a:srgbClr val="C00000"/>
          </a:solid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b="1" baseline="-25000" smtClean="0">
                <a:solidFill>
                  <a:schemeClr val="bg1"/>
                </a:solidFill>
              </a:rPr>
              <a:t>3</a:t>
            </a:r>
          </a:p>
        </p:txBody>
      </p:sp>
      <p:sp>
        <p:nvSpPr>
          <p:cNvPr id="319" name="Oval 318"/>
          <p:cNvSpPr/>
          <p:nvPr/>
        </p:nvSpPr>
        <p:spPr>
          <a:xfrm>
            <a:off x="2514600" y="2819400"/>
            <a:ext cx="304800" cy="304800"/>
          </a:xfrm>
          <a:prstGeom prst="ellipse">
            <a:avLst/>
          </a:prstGeom>
          <a:solidFill>
            <a:srgbClr val="C00000"/>
          </a:solid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b="1" baseline="-25000" smtClean="0">
                <a:solidFill>
                  <a:schemeClr val="bg1"/>
                </a:solidFill>
              </a:rPr>
              <a:t>4</a:t>
            </a:r>
          </a:p>
        </p:txBody>
      </p:sp>
      <p:sp>
        <p:nvSpPr>
          <p:cNvPr id="325" name="Oval 324"/>
          <p:cNvSpPr/>
          <p:nvPr/>
        </p:nvSpPr>
        <p:spPr>
          <a:xfrm>
            <a:off x="4572000" y="2819400"/>
            <a:ext cx="304800" cy="304800"/>
          </a:xfrm>
          <a:prstGeom prst="ellipse">
            <a:avLst/>
          </a:prstGeom>
          <a:solidFill>
            <a:srgbClr val="C00000"/>
          </a:solidFill>
          <a:ln w="3810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b="1" baseline="-25000" smtClean="0">
                <a:solidFill>
                  <a:schemeClr val="bg1"/>
                </a:solidFill>
              </a:rPr>
              <a:t>5</a:t>
            </a:r>
          </a:p>
        </p:txBody>
      </p:sp>
      <p:cxnSp>
        <p:nvCxnSpPr>
          <p:cNvPr id="333" name="Shape 332"/>
          <p:cNvCxnSpPr>
            <a:stCxn id="329" idx="2"/>
            <a:endCxn id="111" idx="1"/>
          </p:cNvCxnSpPr>
          <p:nvPr/>
        </p:nvCxnSpPr>
        <p:spPr>
          <a:xfrm rot="5400000">
            <a:off x="2324100" y="3467100"/>
            <a:ext cx="1600200" cy="152400"/>
          </a:xfrm>
          <a:prstGeom prst="curvedConnector4">
            <a:avLst>
              <a:gd name="adj1" fmla="val 21429"/>
              <a:gd name="adj2" fmla="val 250000"/>
            </a:avLst>
          </a:prstGeom>
          <a:ln w="38100">
            <a:solidFill>
              <a:srgbClr val="C0000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340" name="Shape 332"/>
          <p:cNvCxnSpPr>
            <a:stCxn id="111" idx="3"/>
            <a:endCxn id="348" idx="2"/>
          </p:cNvCxnSpPr>
          <p:nvPr/>
        </p:nvCxnSpPr>
        <p:spPr>
          <a:xfrm flipH="1" flipV="1">
            <a:off x="3733800" y="2743200"/>
            <a:ext cx="228600" cy="1600200"/>
          </a:xfrm>
          <a:prstGeom prst="curvedConnector4">
            <a:avLst>
              <a:gd name="adj1" fmla="val -100000"/>
              <a:gd name="adj2" fmla="val 78571"/>
            </a:avLst>
          </a:prstGeom>
          <a:ln w="38100">
            <a:solidFill>
              <a:srgbClr val="C00000"/>
            </a:solidFill>
            <a:prstDash val="sysDot"/>
            <a:tailEnd type="arrow"/>
          </a:ln>
        </p:spPr>
        <p:style>
          <a:lnRef idx="1">
            <a:schemeClr val="accent1"/>
          </a:lnRef>
          <a:fillRef idx="0">
            <a:schemeClr val="accent1"/>
          </a:fillRef>
          <a:effectRef idx="0">
            <a:schemeClr val="accent1"/>
          </a:effectRef>
          <a:fontRef idx="minor">
            <a:schemeClr val="tx1"/>
          </a:fontRef>
        </p:style>
      </p:cxnSp>
      <p:grpSp>
        <p:nvGrpSpPr>
          <p:cNvPr id="4" name="Group 352"/>
          <p:cNvGrpSpPr/>
          <p:nvPr/>
        </p:nvGrpSpPr>
        <p:grpSpPr>
          <a:xfrm>
            <a:off x="2895600" y="1600200"/>
            <a:ext cx="1143000" cy="1143000"/>
            <a:chOff x="2895600" y="1600200"/>
            <a:chExt cx="1143000" cy="1143000"/>
          </a:xfrm>
        </p:grpSpPr>
        <p:sp>
          <p:nvSpPr>
            <p:cNvPr id="5" name="Flowchart: Internal Storage 4"/>
            <p:cNvSpPr/>
            <p:nvPr/>
          </p:nvSpPr>
          <p:spPr>
            <a:xfrm>
              <a:off x="2895600" y="1600200"/>
              <a:ext cx="1143000" cy="1143000"/>
            </a:xfrm>
            <a:prstGeom prst="flowChartInternalStorage">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r>
                <a:rPr lang="en-US" sz="2400" smtClean="0">
                  <a:solidFill>
                    <a:schemeClr val="tx1"/>
                  </a:solidFill>
                </a:rPr>
                <a:t>TLB</a:t>
              </a:r>
              <a:endParaRPr lang="en-US" sz="2400">
                <a:solidFill>
                  <a:schemeClr val="tx1"/>
                </a:solidFill>
              </a:endParaRPr>
            </a:p>
          </p:txBody>
        </p:sp>
        <p:sp>
          <p:nvSpPr>
            <p:cNvPr id="329" name="Rectangle 328"/>
            <p:cNvSpPr/>
            <p:nvPr/>
          </p:nvSpPr>
          <p:spPr>
            <a:xfrm>
              <a:off x="2971800" y="2514600"/>
              <a:ext cx="457200" cy="228600"/>
            </a:xfrm>
            <a:prstGeom prst="rect">
              <a:avLst/>
            </a:prstGeom>
            <a:no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48" name="Rectangle 347"/>
            <p:cNvSpPr/>
            <p:nvPr/>
          </p:nvSpPr>
          <p:spPr>
            <a:xfrm>
              <a:off x="3505200" y="2514600"/>
              <a:ext cx="457200" cy="228600"/>
            </a:xfrm>
            <a:prstGeom prst="rect">
              <a:avLst/>
            </a:prstGeom>
            <a:no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grpSp>
      <p:sp>
        <p:nvSpPr>
          <p:cNvPr id="381" name="Wave 380"/>
          <p:cNvSpPr/>
          <p:nvPr/>
        </p:nvSpPr>
        <p:spPr>
          <a:xfrm>
            <a:off x="5181600" y="4038600"/>
            <a:ext cx="2133600" cy="1143000"/>
          </a:xfrm>
          <a:prstGeom prst="wave">
            <a:avLst>
              <a:gd name="adj1" fmla="val 3357"/>
              <a:gd name="adj2" fmla="val 0"/>
            </a:avLst>
          </a:prstGeom>
          <a:ln w="1905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vert="horz" rtlCol="0" anchor="ctr"/>
          <a:lstStyle/>
          <a:p>
            <a:pPr algn="ctr"/>
            <a:r>
              <a:rPr lang="en-US" b="1" smtClean="0">
                <a:solidFill>
                  <a:schemeClr val="tx1"/>
                </a:solidFill>
              </a:rPr>
              <a:t>Operating System’s </a:t>
            </a:r>
          </a:p>
          <a:p>
            <a:pPr algn="ctr"/>
            <a:r>
              <a:rPr lang="en-US" b="1" smtClean="0">
                <a:solidFill>
                  <a:schemeClr val="tx1"/>
                </a:solidFill>
              </a:rPr>
              <a:t>Page Fault Handler</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type="body" sz="quarter" idx="12"/>
          </p:nvPr>
        </p:nvSpPr>
        <p:spPr/>
        <p:txBody>
          <a:bodyPr/>
          <a:lstStyle/>
          <a:p>
            <a:r>
              <a:rPr lang="en-US" dirty="0" smtClean="0"/>
              <a:t>Virtualization and VMs</a:t>
            </a:r>
          </a:p>
          <a:p>
            <a:r>
              <a:rPr lang="en-US" baseline="0" dirty="0" smtClean="0"/>
              <a:t>Processor Virtualization</a:t>
            </a:r>
          </a:p>
          <a:p>
            <a:r>
              <a:rPr lang="en-US" dirty="0" smtClean="0"/>
              <a:t>Memory Virtualization</a:t>
            </a:r>
          </a:p>
          <a:p>
            <a:r>
              <a:rPr lang="en-US" dirty="0" smtClean="0"/>
              <a:t>I/O Virtualization</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Virtualized Address</a:t>
            </a:r>
            <a:r>
              <a:rPr lang="en-US" baseline="0" dirty="0" smtClean="0"/>
              <a:t> Spaces</a:t>
            </a:r>
            <a:endParaRPr lang="en-US" dirty="0"/>
          </a:p>
        </p:txBody>
      </p:sp>
      <p:sp>
        <p:nvSpPr>
          <p:cNvPr id="15" name="Down Arrow 14"/>
          <p:cNvSpPr/>
          <p:nvPr/>
        </p:nvSpPr>
        <p:spPr>
          <a:xfrm>
            <a:off x="4352652" y="2362200"/>
            <a:ext cx="457200" cy="533400"/>
          </a:xfrm>
          <a:prstGeom prst="downArrow">
            <a:avLst/>
          </a:prstGeom>
          <a:solidFill>
            <a:schemeClr val="tx1"/>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Rectangle 3"/>
          <p:cNvSpPr/>
          <p:nvPr/>
        </p:nvSpPr>
        <p:spPr>
          <a:xfrm>
            <a:off x="1418952" y="1752600"/>
            <a:ext cx="6324600"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mtClean="0">
                <a:solidFill>
                  <a:schemeClr val="tx1"/>
                </a:solidFill>
              </a:rPr>
              <a:t>Virtual Address Space</a:t>
            </a:r>
            <a:endParaRPr lang="en-US">
              <a:solidFill>
                <a:schemeClr val="tx1"/>
              </a:solidFill>
            </a:endParaRPr>
          </a:p>
        </p:txBody>
      </p:sp>
      <p:sp>
        <p:nvSpPr>
          <p:cNvPr id="16" name="TextBox 15"/>
          <p:cNvSpPr txBox="1"/>
          <p:nvPr/>
        </p:nvSpPr>
        <p:spPr>
          <a:xfrm>
            <a:off x="1373203" y="1447800"/>
            <a:ext cx="298479" cy="338554"/>
          </a:xfrm>
          <a:prstGeom prst="rect">
            <a:avLst/>
          </a:prstGeom>
          <a:noFill/>
        </p:spPr>
        <p:txBody>
          <a:bodyPr wrap="none" rtlCol="0">
            <a:spAutoFit/>
          </a:bodyPr>
          <a:lstStyle/>
          <a:p>
            <a:r>
              <a:rPr lang="en-US" sz="1600" dirty="0" smtClean="0"/>
              <a:t>0</a:t>
            </a:r>
            <a:endParaRPr lang="en-US" sz="1600" dirty="0"/>
          </a:p>
        </p:txBody>
      </p:sp>
      <p:sp>
        <p:nvSpPr>
          <p:cNvPr id="17" name="TextBox 16"/>
          <p:cNvSpPr txBox="1"/>
          <p:nvPr/>
        </p:nvSpPr>
        <p:spPr>
          <a:xfrm>
            <a:off x="7227779" y="1447800"/>
            <a:ext cx="595036" cy="338554"/>
          </a:xfrm>
          <a:prstGeom prst="rect">
            <a:avLst/>
          </a:prstGeom>
          <a:noFill/>
        </p:spPr>
        <p:txBody>
          <a:bodyPr wrap="none" rtlCol="0">
            <a:spAutoFit/>
          </a:bodyPr>
          <a:lstStyle/>
          <a:p>
            <a:r>
              <a:rPr lang="en-US" sz="1600" dirty="0" smtClean="0"/>
              <a:t>4GB</a:t>
            </a:r>
            <a:endParaRPr lang="en-US" sz="1600" dirty="0"/>
          </a:p>
        </p:txBody>
      </p:sp>
      <p:sp>
        <p:nvSpPr>
          <p:cNvPr id="5" name="Rectangle 4"/>
          <p:cNvSpPr/>
          <p:nvPr/>
        </p:nvSpPr>
        <p:spPr>
          <a:xfrm>
            <a:off x="1396898" y="2971800"/>
            <a:ext cx="6368708"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mtClean="0">
                <a:solidFill>
                  <a:schemeClr val="tx1"/>
                </a:solidFill>
              </a:rPr>
              <a:t>Physical Address Space</a:t>
            </a:r>
            <a:endParaRPr lang="en-US">
              <a:solidFill>
                <a:schemeClr val="tx1"/>
              </a:solidFill>
            </a:endParaRPr>
          </a:p>
        </p:txBody>
      </p:sp>
      <p:sp>
        <p:nvSpPr>
          <p:cNvPr id="18" name="TextBox 17"/>
          <p:cNvSpPr txBox="1"/>
          <p:nvPr/>
        </p:nvSpPr>
        <p:spPr>
          <a:xfrm>
            <a:off x="1436731" y="2667000"/>
            <a:ext cx="298479" cy="338554"/>
          </a:xfrm>
          <a:prstGeom prst="rect">
            <a:avLst/>
          </a:prstGeom>
          <a:noFill/>
        </p:spPr>
        <p:txBody>
          <a:bodyPr wrap="none" rtlCol="0">
            <a:spAutoFit/>
          </a:bodyPr>
          <a:lstStyle/>
          <a:p>
            <a:r>
              <a:rPr lang="en-US" sz="1600" dirty="0" smtClean="0"/>
              <a:t>0</a:t>
            </a:r>
            <a:endParaRPr lang="en-US" sz="1600" dirty="0"/>
          </a:p>
        </p:txBody>
      </p:sp>
      <p:sp>
        <p:nvSpPr>
          <p:cNvPr id="12" name="Down Arrow 11"/>
          <p:cNvSpPr/>
          <p:nvPr/>
        </p:nvSpPr>
        <p:spPr>
          <a:xfrm>
            <a:off x="4352652" y="3581400"/>
            <a:ext cx="457200" cy="533400"/>
          </a:xfrm>
          <a:prstGeom prst="downArrow">
            <a:avLst/>
          </a:prstGeom>
          <a:solidFill>
            <a:schemeClr val="tx1"/>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Rectangle 13"/>
          <p:cNvSpPr/>
          <p:nvPr/>
        </p:nvSpPr>
        <p:spPr>
          <a:xfrm>
            <a:off x="1420860" y="4191000"/>
            <a:ext cx="6320784"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mtClean="0">
                <a:solidFill>
                  <a:schemeClr val="tx1"/>
                </a:solidFill>
              </a:rPr>
              <a:t>Machine Address Space</a:t>
            </a:r>
            <a:endParaRPr lang="en-US">
              <a:solidFill>
                <a:schemeClr val="tx1"/>
              </a:solidFill>
            </a:endParaRPr>
          </a:p>
        </p:txBody>
      </p:sp>
      <p:sp>
        <p:nvSpPr>
          <p:cNvPr id="20" name="TextBox 19"/>
          <p:cNvSpPr txBox="1"/>
          <p:nvPr/>
        </p:nvSpPr>
        <p:spPr>
          <a:xfrm>
            <a:off x="1438091" y="3886200"/>
            <a:ext cx="298480" cy="338554"/>
          </a:xfrm>
          <a:prstGeom prst="rect">
            <a:avLst/>
          </a:prstGeom>
          <a:noFill/>
        </p:spPr>
        <p:txBody>
          <a:bodyPr wrap="none" rtlCol="0">
            <a:spAutoFit/>
          </a:bodyPr>
          <a:lstStyle/>
          <a:p>
            <a:r>
              <a:rPr lang="en-US" sz="1600" dirty="0" smtClean="0"/>
              <a:t>0</a:t>
            </a:r>
            <a:endParaRPr lang="en-US" sz="1600" dirty="0"/>
          </a:p>
        </p:txBody>
      </p:sp>
      <p:sp>
        <p:nvSpPr>
          <p:cNvPr id="22" name="TextBox 21"/>
          <p:cNvSpPr txBox="1"/>
          <p:nvPr/>
        </p:nvSpPr>
        <p:spPr>
          <a:xfrm>
            <a:off x="4784891" y="2438400"/>
            <a:ext cx="1810880" cy="338554"/>
          </a:xfrm>
          <a:prstGeom prst="rect">
            <a:avLst/>
          </a:prstGeom>
          <a:noFill/>
        </p:spPr>
        <p:txBody>
          <a:bodyPr wrap="none" rtlCol="0">
            <a:spAutoFit/>
          </a:bodyPr>
          <a:lstStyle/>
          <a:p>
            <a:r>
              <a:rPr lang="en-US" sz="1600" dirty="0" smtClean="0"/>
              <a:t>Guest Page Table</a:t>
            </a:r>
            <a:endParaRPr lang="en-US" sz="1600" dirty="0"/>
          </a:p>
        </p:txBody>
      </p:sp>
      <p:sp>
        <p:nvSpPr>
          <p:cNvPr id="23" name="TextBox 22"/>
          <p:cNvSpPr txBox="1"/>
          <p:nvPr/>
        </p:nvSpPr>
        <p:spPr>
          <a:xfrm>
            <a:off x="4823042" y="3657600"/>
            <a:ext cx="1576072" cy="338554"/>
          </a:xfrm>
          <a:prstGeom prst="rect">
            <a:avLst/>
          </a:prstGeom>
          <a:noFill/>
        </p:spPr>
        <p:txBody>
          <a:bodyPr wrap="none" rtlCol="0">
            <a:spAutoFit/>
          </a:bodyPr>
          <a:lstStyle/>
          <a:p>
            <a:r>
              <a:rPr lang="en-US" sz="1600" dirty="0" smtClean="0"/>
              <a:t>VMM </a:t>
            </a:r>
            <a:r>
              <a:rPr lang="en-US" sz="1600" dirty="0" err="1" smtClean="0"/>
              <a:t>PhysMap</a:t>
            </a:r>
            <a:endParaRPr lang="en-US" sz="1600" dirty="0"/>
          </a:p>
        </p:txBody>
      </p:sp>
      <p:sp>
        <p:nvSpPr>
          <p:cNvPr id="25" name="TextBox 24"/>
          <p:cNvSpPr txBox="1"/>
          <p:nvPr/>
        </p:nvSpPr>
        <p:spPr>
          <a:xfrm>
            <a:off x="7227779" y="2667000"/>
            <a:ext cx="595036" cy="338554"/>
          </a:xfrm>
          <a:prstGeom prst="rect">
            <a:avLst/>
          </a:prstGeom>
          <a:noFill/>
        </p:spPr>
        <p:txBody>
          <a:bodyPr wrap="none" rtlCol="0">
            <a:spAutoFit/>
          </a:bodyPr>
          <a:lstStyle/>
          <a:p>
            <a:r>
              <a:rPr lang="en-US" sz="1600" dirty="0" smtClean="0"/>
              <a:t>4GB</a:t>
            </a:r>
            <a:endParaRPr lang="en-US" sz="1600" dirty="0"/>
          </a:p>
        </p:txBody>
      </p:sp>
      <p:sp>
        <p:nvSpPr>
          <p:cNvPr id="26" name="TextBox 25"/>
          <p:cNvSpPr txBox="1"/>
          <p:nvPr/>
        </p:nvSpPr>
        <p:spPr>
          <a:xfrm>
            <a:off x="7227779" y="3886200"/>
            <a:ext cx="595036" cy="338554"/>
          </a:xfrm>
          <a:prstGeom prst="rect">
            <a:avLst/>
          </a:prstGeom>
          <a:noFill/>
        </p:spPr>
        <p:txBody>
          <a:bodyPr wrap="none" rtlCol="0">
            <a:spAutoFit/>
          </a:bodyPr>
          <a:lstStyle/>
          <a:p>
            <a:r>
              <a:rPr lang="en-US" sz="1600" dirty="0" smtClean="0"/>
              <a:t>4GB</a:t>
            </a:r>
            <a:endParaRPr lang="en-US" sz="1600"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Virtualized Address</a:t>
            </a:r>
            <a:r>
              <a:rPr lang="en-US" baseline="0" dirty="0" smtClean="0"/>
              <a:t> </a:t>
            </a:r>
            <a:r>
              <a:rPr lang="en-US" baseline="0" dirty="0" smtClean="0"/>
              <a:t>Spaces</a:t>
            </a:r>
            <a:r>
              <a:rPr lang="en-US" dirty="0" smtClean="0"/>
              <a:t> w</a:t>
            </a:r>
            <a:r>
              <a:rPr lang="en-US" dirty="0" smtClean="0"/>
              <a:t>/ Shadow Page Tables</a:t>
            </a:r>
            <a:endParaRPr lang="en-US" dirty="0"/>
          </a:p>
        </p:txBody>
      </p:sp>
      <p:sp>
        <p:nvSpPr>
          <p:cNvPr id="15" name="Down Arrow 14"/>
          <p:cNvSpPr/>
          <p:nvPr/>
        </p:nvSpPr>
        <p:spPr>
          <a:xfrm>
            <a:off x="4352652" y="2362200"/>
            <a:ext cx="457200" cy="533400"/>
          </a:xfrm>
          <a:prstGeom prst="downArrow">
            <a:avLst/>
          </a:prstGeom>
          <a:solidFill>
            <a:schemeClr val="tx1"/>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Rectangle 3"/>
          <p:cNvSpPr/>
          <p:nvPr/>
        </p:nvSpPr>
        <p:spPr>
          <a:xfrm>
            <a:off x="1418952" y="1752600"/>
            <a:ext cx="6324600"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mtClean="0">
                <a:solidFill>
                  <a:schemeClr val="tx1"/>
                </a:solidFill>
              </a:rPr>
              <a:t>Virtual Address Space</a:t>
            </a:r>
            <a:endParaRPr lang="en-US">
              <a:solidFill>
                <a:schemeClr val="tx1"/>
              </a:solidFill>
            </a:endParaRPr>
          </a:p>
        </p:txBody>
      </p:sp>
      <p:sp>
        <p:nvSpPr>
          <p:cNvPr id="16" name="TextBox 15"/>
          <p:cNvSpPr txBox="1"/>
          <p:nvPr/>
        </p:nvSpPr>
        <p:spPr>
          <a:xfrm>
            <a:off x="1373203" y="1447800"/>
            <a:ext cx="298479" cy="338554"/>
          </a:xfrm>
          <a:prstGeom prst="rect">
            <a:avLst/>
          </a:prstGeom>
          <a:noFill/>
        </p:spPr>
        <p:txBody>
          <a:bodyPr wrap="none" rtlCol="0">
            <a:spAutoFit/>
          </a:bodyPr>
          <a:lstStyle/>
          <a:p>
            <a:r>
              <a:rPr lang="en-US" sz="1600" dirty="0" smtClean="0"/>
              <a:t>0</a:t>
            </a:r>
            <a:endParaRPr lang="en-US" sz="1600" dirty="0"/>
          </a:p>
        </p:txBody>
      </p:sp>
      <p:sp>
        <p:nvSpPr>
          <p:cNvPr id="17" name="TextBox 16"/>
          <p:cNvSpPr txBox="1"/>
          <p:nvPr/>
        </p:nvSpPr>
        <p:spPr>
          <a:xfrm>
            <a:off x="7227779" y="1447800"/>
            <a:ext cx="595036" cy="338554"/>
          </a:xfrm>
          <a:prstGeom prst="rect">
            <a:avLst/>
          </a:prstGeom>
          <a:noFill/>
        </p:spPr>
        <p:txBody>
          <a:bodyPr wrap="none" rtlCol="0">
            <a:spAutoFit/>
          </a:bodyPr>
          <a:lstStyle/>
          <a:p>
            <a:r>
              <a:rPr lang="en-US" sz="1600" dirty="0" smtClean="0"/>
              <a:t>4GB</a:t>
            </a:r>
            <a:endParaRPr lang="en-US" sz="1600" dirty="0"/>
          </a:p>
        </p:txBody>
      </p:sp>
      <p:sp>
        <p:nvSpPr>
          <p:cNvPr id="5" name="Rectangle 4"/>
          <p:cNvSpPr/>
          <p:nvPr/>
        </p:nvSpPr>
        <p:spPr>
          <a:xfrm>
            <a:off x="1396898" y="2971800"/>
            <a:ext cx="6368708"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mtClean="0">
                <a:solidFill>
                  <a:schemeClr val="tx1"/>
                </a:solidFill>
              </a:rPr>
              <a:t>Physical Address Space</a:t>
            </a:r>
            <a:endParaRPr lang="en-US">
              <a:solidFill>
                <a:schemeClr val="tx1"/>
              </a:solidFill>
            </a:endParaRPr>
          </a:p>
        </p:txBody>
      </p:sp>
      <p:sp>
        <p:nvSpPr>
          <p:cNvPr id="18" name="TextBox 17"/>
          <p:cNvSpPr txBox="1"/>
          <p:nvPr/>
        </p:nvSpPr>
        <p:spPr>
          <a:xfrm>
            <a:off x="1436731" y="2667000"/>
            <a:ext cx="298479" cy="338554"/>
          </a:xfrm>
          <a:prstGeom prst="rect">
            <a:avLst/>
          </a:prstGeom>
          <a:noFill/>
        </p:spPr>
        <p:txBody>
          <a:bodyPr wrap="none" rtlCol="0">
            <a:spAutoFit/>
          </a:bodyPr>
          <a:lstStyle/>
          <a:p>
            <a:r>
              <a:rPr lang="en-US" sz="1600" dirty="0" smtClean="0"/>
              <a:t>0</a:t>
            </a:r>
            <a:endParaRPr lang="en-US" sz="1600" dirty="0"/>
          </a:p>
        </p:txBody>
      </p:sp>
      <p:sp>
        <p:nvSpPr>
          <p:cNvPr id="12" name="Down Arrow 11"/>
          <p:cNvSpPr/>
          <p:nvPr/>
        </p:nvSpPr>
        <p:spPr>
          <a:xfrm>
            <a:off x="4352652" y="3581400"/>
            <a:ext cx="457200" cy="533400"/>
          </a:xfrm>
          <a:prstGeom prst="downArrow">
            <a:avLst/>
          </a:prstGeom>
          <a:solidFill>
            <a:schemeClr val="tx1"/>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Rectangle 13"/>
          <p:cNvSpPr/>
          <p:nvPr/>
        </p:nvSpPr>
        <p:spPr>
          <a:xfrm>
            <a:off x="1420860" y="4191000"/>
            <a:ext cx="6320784"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mtClean="0">
                <a:solidFill>
                  <a:schemeClr val="tx1"/>
                </a:solidFill>
              </a:rPr>
              <a:t>Machine Address Space</a:t>
            </a:r>
            <a:endParaRPr lang="en-US">
              <a:solidFill>
                <a:schemeClr val="tx1"/>
              </a:solidFill>
            </a:endParaRPr>
          </a:p>
        </p:txBody>
      </p:sp>
      <p:sp>
        <p:nvSpPr>
          <p:cNvPr id="20" name="TextBox 19"/>
          <p:cNvSpPr txBox="1"/>
          <p:nvPr/>
        </p:nvSpPr>
        <p:spPr>
          <a:xfrm>
            <a:off x="1438091" y="3886200"/>
            <a:ext cx="298480" cy="338554"/>
          </a:xfrm>
          <a:prstGeom prst="rect">
            <a:avLst/>
          </a:prstGeom>
          <a:noFill/>
        </p:spPr>
        <p:txBody>
          <a:bodyPr wrap="none" rtlCol="0">
            <a:spAutoFit/>
          </a:bodyPr>
          <a:lstStyle/>
          <a:p>
            <a:r>
              <a:rPr lang="en-US" sz="1600" dirty="0" smtClean="0"/>
              <a:t>0</a:t>
            </a:r>
            <a:endParaRPr lang="en-US" sz="1600" dirty="0"/>
          </a:p>
        </p:txBody>
      </p:sp>
      <p:sp>
        <p:nvSpPr>
          <p:cNvPr id="22" name="TextBox 21"/>
          <p:cNvSpPr txBox="1"/>
          <p:nvPr/>
        </p:nvSpPr>
        <p:spPr>
          <a:xfrm>
            <a:off x="4784891" y="2438400"/>
            <a:ext cx="1810880" cy="338554"/>
          </a:xfrm>
          <a:prstGeom prst="rect">
            <a:avLst/>
          </a:prstGeom>
          <a:noFill/>
        </p:spPr>
        <p:txBody>
          <a:bodyPr wrap="none" rtlCol="0">
            <a:spAutoFit/>
          </a:bodyPr>
          <a:lstStyle/>
          <a:p>
            <a:r>
              <a:rPr lang="en-US" sz="1600" dirty="0" smtClean="0"/>
              <a:t>Guest Page Table</a:t>
            </a:r>
            <a:endParaRPr lang="en-US" sz="1600" dirty="0"/>
          </a:p>
        </p:txBody>
      </p:sp>
      <p:sp>
        <p:nvSpPr>
          <p:cNvPr id="23" name="TextBox 22"/>
          <p:cNvSpPr txBox="1"/>
          <p:nvPr/>
        </p:nvSpPr>
        <p:spPr>
          <a:xfrm>
            <a:off x="4823042" y="3657600"/>
            <a:ext cx="1576072" cy="338554"/>
          </a:xfrm>
          <a:prstGeom prst="rect">
            <a:avLst/>
          </a:prstGeom>
          <a:noFill/>
        </p:spPr>
        <p:txBody>
          <a:bodyPr wrap="none" rtlCol="0">
            <a:spAutoFit/>
          </a:bodyPr>
          <a:lstStyle/>
          <a:p>
            <a:r>
              <a:rPr lang="en-US" sz="1600" dirty="0" smtClean="0"/>
              <a:t>VMM </a:t>
            </a:r>
            <a:r>
              <a:rPr lang="en-US" sz="1600" dirty="0" err="1" smtClean="0"/>
              <a:t>PhysMap</a:t>
            </a:r>
            <a:endParaRPr lang="en-US" sz="1600" dirty="0"/>
          </a:p>
        </p:txBody>
      </p:sp>
      <p:sp>
        <p:nvSpPr>
          <p:cNvPr id="25" name="TextBox 24"/>
          <p:cNvSpPr txBox="1"/>
          <p:nvPr/>
        </p:nvSpPr>
        <p:spPr>
          <a:xfrm>
            <a:off x="7227779" y="2667000"/>
            <a:ext cx="595036" cy="338554"/>
          </a:xfrm>
          <a:prstGeom prst="rect">
            <a:avLst/>
          </a:prstGeom>
          <a:noFill/>
        </p:spPr>
        <p:txBody>
          <a:bodyPr wrap="none" rtlCol="0">
            <a:spAutoFit/>
          </a:bodyPr>
          <a:lstStyle/>
          <a:p>
            <a:r>
              <a:rPr lang="en-US" sz="1600" dirty="0" smtClean="0"/>
              <a:t>4GB</a:t>
            </a:r>
            <a:endParaRPr lang="en-US" sz="1600" dirty="0"/>
          </a:p>
        </p:txBody>
      </p:sp>
      <p:sp>
        <p:nvSpPr>
          <p:cNvPr id="26" name="TextBox 25"/>
          <p:cNvSpPr txBox="1"/>
          <p:nvPr/>
        </p:nvSpPr>
        <p:spPr>
          <a:xfrm>
            <a:off x="7227779" y="3886200"/>
            <a:ext cx="595036" cy="338554"/>
          </a:xfrm>
          <a:prstGeom prst="rect">
            <a:avLst/>
          </a:prstGeom>
          <a:noFill/>
        </p:spPr>
        <p:txBody>
          <a:bodyPr wrap="none" rtlCol="0">
            <a:spAutoFit/>
          </a:bodyPr>
          <a:lstStyle/>
          <a:p>
            <a:r>
              <a:rPr lang="en-US" sz="1600" dirty="0" smtClean="0"/>
              <a:t>4GB</a:t>
            </a:r>
            <a:endParaRPr lang="en-US" sz="1600" dirty="0"/>
          </a:p>
        </p:txBody>
      </p:sp>
      <p:sp>
        <p:nvSpPr>
          <p:cNvPr id="31" name="Down Arrow 30"/>
          <p:cNvSpPr/>
          <p:nvPr/>
        </p:nvSpPr>
        <p:spPr>
          <a:xfrm>
            <a:off x="2133600" y="2362200"/>
            <a:ext cx="1371600" cy="1752600"/>
          </a:xfrm>
          <a:prstGeom prst="downArrow">
            <a:avLst>
              <a:gd name="adj1" fmla="val 50000"/>
              <a:gd name="adj2" fmla="val 30444"/>
            </a:avLst>
          </a:prstGeom>
          <a:solidFill>
            <a:srgbClr val="C00000"/>
          </a:solidFill>
          <a:ln w="9525">
            <a:no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r>
              <a:rPr lang="en-US" sz="1600" b="1" dirty="0" smtClean="0">
                <a:solidFill>
                  <a:schemeClr val="bg1"/>
                </a:solidFill>
              </a:rPr>
              <a:t>Shadow</a:t>
            </a:r>
          </a:p>
          <a:p>
            <a:pPr algn="ctr"/>
            <a:r>
              <a:rPr lang="en-US" sz="1600" b="1" dirty="0" smtClean="0">
                <a:solidFill>
                  <a:schemeClr val="bg1"/>
                </a:solidFill>
              </a:rPr>
              <a:t>Page Table</a:t>
            </a: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Virtualized Address </a:t>
            </a:r>
            <a:r>
              <a:rPr lang="en-US" dirty="0" smtClean="0"/>
              <a:t>Translation w</a:t>
            </a:r>
            <a:r>
              <a:rPr lang="en-US" dirty="0" smtClean="0"/>
              <a:t>/ Shadow Page Tables</a:t>
            </a:r>
            <a:endParaRPr lang="en-US" dirty="0"/>
          </a:p>
        </p:txBody>
      </p:sp>
      <p:sp>
        <p:nvSpPr>
          <p:cNvPr id="25" name="Right Arrow 24"/>
          <p:cNvSpPr/>
          <p:nvPr/>
        </p:nvSpPr>
        <p:spPr>
          <a:xfrm>
            <a:off x="838200" y="1676400"/>
            <a:ext cx="1981200" cy="990600"/>
          </a:xfrm>
          <a:prstGeom prst="rightArrow">
            <a:avLst/>
          </a:prstGeom>
          <a:solidFill>
            <a:schemeClr val="tx1"/>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Virtual Address</a:t>
            </a:r>
          </a:p>
        </p:txBody>
      </p:sp>
      <p:sp>
        <p:nvSpPr>
          <p:cNvPr id="26" name="Right Arrow 25"/>
          <p:cNvSpPr/>
          <p:nvPr/>
        </p:nvSpPr>
        <p:spPr>
          <a:xfrm>
            <a:off x="4191000" y="1676400"/>
            <a:ext cx="1981200" cy="990600"/>
          </a:xfrm>
          <a:prstGeom prst="rightArrow">
            <a:avLst/>
          </a:prstGeom>
          <a:solidFill>
            <a:schemeClr val="tx1"/>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Machine Address</a:t>
            </a:r>
          </a:p>
        </p:txBody>
      </p:sp>
      <p:cxnSp>
        <p:nvCxnSpPr>
          <p:cNvPr id="92" name="Shape 91"/>
          <p:cNvCxnSpPr/>
          <p:nvPr/>
        </p:nvCxnSpPr>
        <p:spPr>
          <a:xfrm rot="5400000" flipH="1" flipV="1">
            <a:off x="3771900" y="4305300"/>
            <a:ext cx="1143000" cy="1676400"/>
          </a:xfrm>
          <a:prstGeom prst="curvedConnector4">
            <a:avLst>
              <a:gd name="adj1" fmla="val -20000"/>
              <a:gd name="adj2" fmla="val 63636"/>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95" name="Shape 91"/>
          <p:cNvCxnSpPr/>
          <p:nvPr/>
        </p:nvCxnSpPr>
        <p:spPr>
          <a:xfrm>
            <a:off x="6096000" y="4572000"/>
            <a:ext cx="762000" cy="1588"/>
          </a:xfrm>
          <a:prstGeom prst="curvedConnector3">
            <a:avLst>
              <a:gd name="adj1" fmla="val 50000"/>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98" name="Shape 91"/>
          <p:cNvCxnSpPr/>
          <p:nvPr/>
        </p:nvCxnSpPr>
        <p:spPr>
          <a:xfrm flipH="1">
            <a:off x="3962400" y="4572000"/>
            <a:ext cx="3810000" cy="1588"/>
          </a:xfrm>
          <a:prstGeom prst="curvedConnector5">
            <a:avLst>
              <a:gd name="adj1" fmla="val -14800"/>
              <a:gd name="adj2" fmla="val -111324909"/>
              <a:gd name="adj3" fmla="val 79600"/>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nvGrpSpPr>
          <p:cNvPr id="3" name="Group 151"/>
          <p:cNvGrpSpPr/>
          <p:nvPr/>
        </p:nvGrpSpPr>
        <p:grpSpPr>
          <a:xfrm>
            <a:off x="3048000" y="3429000"/>
            <a:ext cx="914400" cy="2290465"/>
            <a:chOff x="3048000" y="3352800"/>
            <a:chExt cx="914400" cy="2290465"/>
          </a:xfrm>
        </p:grpSpPr>
        <p:sp>
          <p:nvSpPr>
            <p:cNvPr id="7" name="Rectangle 6"/>
            <p:cNvSpPr/>
            <p:nvPr/>
          </p:nvSpPr>
          <p:spPr>
            <a:xfrm>
              <a:off x="3048000" y="3352800"/>
              <a:ext cx="914400" cy="22860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sp>
          <p:nvSpPr>
            <p:cNvPr id="111" name="Rectangle 110"/>
            <p:cNvSpPr/>
            <p:nvPr/>
          </p:nvSpPr>
          <p:spPr>
            <a:xfrm>
              <a:off x="3048000" y="3352800"/>
              <a:ext cx="914400" cy="1828800"/>
            </a:xfrm>
            <a:prstGeom prst="rect">
              <a:avLst/>
            </a:prstGeom>
            <a:no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cxnSp>
          <p:nvCxnSpPr>
            <p:cNvPr id="9" name="Straight Connector 8"/>
            <p:cNvCxnSpPr/>
            <p:nvPr/>
          </p:nvCxnSpPr>
          <p:spPr>
            <a:xfrm>
              <a:off x="3048000" y="35814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048000" y="38100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048000" y="40386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048000" y="42672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048000" y="44958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048000" y="47244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048000" y="49530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048000" y="51816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3076236" y="5181600"/>
              <a:ext cx="857927" cy="461665"/>
            </a:xfrm>
            <a:prstGeom prst="rect">
              <a:avLst/>
            </a:prstGeom>
            <a:noFill/>
          </p:spPr>
          <p:txBody>
            <a:bodyPr wrap="none" rtlCol="0">
              <a:spAutoFit/>
            </a:bodyPr>
            <a:lstStyle/>
            <a:p>
              <a:pPr algn="ctr"/>
              <a:r>
                <a:rPr lang="en-US" sz="1000" b="1" dirty="0" smtClean="0"/>
                <a:t>Shadow</a:t>
              </a:r>
            </a:p>
            <a:p>
              <a:pPr algn="ctr"/>
              <a:r>
                <a:rPr lang="en-US" sz="1000" b="1" dirty="0" smtClean="0"/>
                <a:t>Page Table</a:t>
              </a:r>
            </a:p>
          </p:txBody>
        </p:sp>
      </p:grpSp>
      <p:grpSp>
        <p:nvGrpSpPr>
          <p:cNvPr id="4" name="Group 146"/>
          <p:cNvGrpSpPr/>
          <p:nvPr/>
        </p:nvGrpSpPr>
        <p:grpSpPr>
          <a:xfrm>
            <a:off x="5181600" y="3429000"/>
            <a:ext cx="914400" cy="2290465"/>
            <a:chOff x="5181600" y="3352800"/>
            <a:chExt cx="914400" cy="2290465"/>
          </a:xfrm>
        </p:grpSpPr>
        <p:sp>
          <p:nvSpPr>
            <p:cNvPr id="123" name="Rectangle 122"/>
            <p:cNvSpPr/>
            <p:nvPr/>
          </p:nvSpPr>
          <p:spPr>
            <a:xfrm>
              <a:off x="5181600" y="3352800"/>
              <a:ext cx="914400" cy="22860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sp>
          <p:nvSpPr>
            <p:cNvPr id="124" name="Rectangle 123"/>
            <p:cNvSpPr/>
            <p:nvPr/>
          </p:nvSpPr>
          <p:spPr>
            <a:xfrm>
              <a:off x="5181600" y="3352800"/>
              <a:ext cx="914400" cy="685800"/>
            </a:xfrm>
            <a:prstGeom prst="rect">
              <a:avLst/>
            </a:prstGeom>
            <a:no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cxnSp>
          <p:nvCxnSpPr>
            <p:cNvPr id="125" name="Straight Connector 124"/>
            <p:cNvCxnSpPr/>
            <p:nvPr/>
          </p:nvCxnSpPr>
          <p:spPr>
            <a:xfrm>
              <a:off x="5181600" y="35814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a:off x="5181600" y="38100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5181600" y="40386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5181600" y="42672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5181600" y="44958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5181600" y="47244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5181600" y="49530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5181600" y="51816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33" name="TextBox 132"/>
            <p:cNvSpPr txBox="1"/>
            <p:nvPr/>
          </p:nvSpPr>
          <p:spPr>
            <a:xfrm>
              <a:off x="5209837" y="5181600"/>
              <a:ext cx="857927" cy="461665"/>
            </a:xfrm>
            <a:prstGeom prst="rect">
              <a:avLst/>
            </a:prstGeom>
            <a:noFill/>
          </p:spPr>
          <p:txBody>
            <a:bodyPr wrap="none" rtlCol="0">
              <a:spAutoFit/>
            </a:bodyPr>
            <a:lstStyle/>
            <a:p>
              <a:pPr algn="ctr"/>
              <a:r>
                <a:rPr lang="en-US" sz="1000" b="1" dirty="0" smtClean="0"/>
                <a:t>Guest</a:t>
              </a:r>
            </a:p>
            <a:p>
              <a:pPr algn="ctr"/>
              <a:r>
                <a:rPr lang="en-US" sz="1000" b="1" dirty="0" smtClean="0"/>
                <a:t>Page Table</a:t>
              </a:r>
            </a:p>
          </p:txBody>
        </p:sp>
      </p:grpSp>
      <p:grpSp>
        <p:nvGrpSpPr>
          <p:cNvPr id="6" name="Group 147"/>
          <p:cNvGrpSpPr/>
          <p:nvPr/>
        </p:nvGrpSpPr>
        <p:grpSpPr>
          <a:xfrm>
            <a:off x="6858000" y="3429000"/>
            <a:ext cx="914400" cy="2286000"/>
            <a:chOff x="6858000" y="3352800"/>
            <a:chExt cx="914400" cy="2286000"/>
          </a:xfrm>
        </p:grpSpPr>
        <p:sp>
          <p:nvSpPr>
            <p:cNvPr id="135" name="Rectangle 134"/>
            <p:cNvSpPr/>
            <p:nvPr/>
          </p:nvSpPr>
          <p:spPr>
            <a:xfrm>
              <a:off x="6858000" y="3352800"/>
              <a:ext cx="914400" cy="22860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sp>
          <p:nvSpPr>
            <p:cNvPr id="136" name="Rectangle 135"/>
            <p:cNvSpPr/>
            <p:nvPr/>
          </p:nvSpPr>
          <p:spPr>
            <a:xfrm>
              <a:off x="6858000" y="3352800"/>
              <a:ext cx="914400" cy="685800"/>
            </a:xfrm>
            <a:prstGeom prst="rect">
              <a:avLst/>
            </a:prstGeom>
            <a:no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cxnSp>
          <p:nvCxnSpPr>
            <p:cNvPr id="137" name="Straight Connector 136"/>
            <p:cNvCxnSpPr/>
            <p:nvPr/>
          </p:nvCxnSpPr>
          <p:spPr>
            <a:xfrm>
              <a:off x="6858000" y="35814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6858000" y="38100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6858000" y="40386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6858000" y="42672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a:off x="6858000" y="44958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a:off x="6858000" y="47244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a:off x="6858000" y="49530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a:off x="6858000" y="51816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45" name="TextBox 144"/>
            <p:cNvSpPr txBox="1"/>
            <p:nvPr/>
          </p:nvSpPr>
          <p:spPr>
            <a:xfrm>
              <a:off x="6915091" y="5257800"/>
              <a:ext cx="800219" cy="369332"/>
            </a:xfrm>
            <a:prstGeom prst="rect">
              <a:avLst/>
            </a:prstGeom>
            <a:noFill/>
          </p:spPr>
          <p:txBody>
            <a:bodyPr wrap="none" rtlCol="0">
              <a:spAutoFit/>
            </a:bodyPr>
            <a:lstStyle/>
            <a:p>
              <a:pPr algn="ctr"/>
              <a:r>
                <a:rPr lang="en-US" sz="1800" b="1" dirty="0" err="1" smtClean="0"/>
                <a:t>PMap</a:t>
              </a:r>
              <a:endParaRPr lang="en-US" sz="1800" b="1" dirty="0" smtClean="0"/>
            </a:p>
          </p:txBody>
        </p:sp>
      </p:grpSp>
      <p:sp>
        <p:nvSpPr>
          <p:cNvPr id="313" name="Oval 312"/>
          <p:cNvSpPr/>
          <p:nvPr/>
        </p:nvSpPr>
        <p:spPr>
          <a:xfrm>
            <a:off x="2133600" y="2819400"/>
            <a:ext cx="304800" cy="304800"/>
          </a:xfrm>
          <a:prstGeom prst="ellipse">
            <a:avLst/>
          </a:prstGeom>
          <a:solidFill>
            <a:srgbClr val="C00000"/>
          </a:solid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800" b="1" baseline="-25000" dirty="0" smtClean="0">
                <a:solidFill>
                  <a:schemeClr val="bg1"/>
                </a:solidFill>
              </a:rPr>
              <a:t>1</a:t>
            </a:r>
          </a:p>
        </p:txBody>
      </p:sp>
      <p:sp>
        <p:nvSpPr>
          <p:cNvPr id="314" name="Oval 313"/>
          <p:cNvSpPr/>
          <p:nvPr/>
        </p:nvSpPr>
        <p:spPr>
          <a:xfrm>
            <a:off x="4191000" y="2819400"/>
            <a:ext cx="304800" cy="304800"/>
          </a:xfrm>
          <a:prstGeom prst="ellipse">
            <a:avLst/>
          </a:prstGeom>
          <a:solidFill>
            <a:srgbClr val="C00000"/>
          </a:solidFill>
          <a:ln w="3810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800" b="1" baseline="-25000" dirty="0" smtClean="0">
                <a:solidFill>
                  <a:schemeClr val="bg1"/>
                </a:solidFill>
              </a:rPr>
              <a:t>2</a:t>
            </a:r>
          </a:p>
        </p:txBody>
      </p:sp>
      <p:sp>
        <p:nvSpPr>
          <p:cNvPr id="315" name="Oval 314"/>
          <p:cNvSpPr/>
          <p:nvPr/>
        </p:nvSpPr>
        <p:spPr>
          <a:xfrm>
            <a:off x="4419600" y="5715000"/>
            <a:ext cx="304800" cy="304800"/>
          </a:xfrm>
          <a:prstGeom prst="ellipse">
            <a:avLst/>
          </a:prstGeom>
          <a:solidFill>
            <a:srgbClr val="C00000"/>
          </a:solid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800" b="1" baseline="-25000" dirty="0" smtClean="0">
                <a:solidFill>
                  <a:schemeClr val="bg1"/>
                </a:solidFill>
              </a:rPr>
              <a:t>2</a:t>
            </a:r>
          </a:p>
        </p:txBody>
      </p:sp>
      <p:sp>
        <p:nvSpPr>
          <p:cNvPr id="316" name="Oval 315"/>
          <p:cNvSpPr/>
          <p:nvPr/>
        </p:nvSpPr>
        <p:spPr>
          <a:xfrm>
            <a:off x="6324600" y="4191000"/>
            <a:ext cx="304800" cy="304800"/>
          </a:xfrm>
          <a:prstGeom prst="ellipse">
            <a:avLst/>
          </a:prstGeom>
          <a:solidFill>
            <a:srgbClr val="C00000"/>
          </a:solid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800" b="1" baseline="-25000" dirty="0" smtClean="0">
                <a:solidFill>
                  <a:schemeClr val="bg1"/>
                </a:solidFill>
              </a:rPr>
              <a:t>3</a:t>
            </a:r>
          </a:p>
        </p:txBody>
      </p:sp>
      <p:sp>
        <p:nvSpPr>
          <p:cNvPr id="317" name="Oval 316"/>
          <p:cNvSpPr/>
          <p:nvPr/>
        </p:nvSpPr>
        <p:spPr>
          <a:xfrm>
            <a:off x="7620000" y="2667000"/>
            <a:ext cx="304800" cy="304800"/>
          </a:xfrm>
          <a:prstGeom prst="ellipse">
            <a:avLst/>
          </a:prstGeom>
          <a:solidFill>
            <a:srgbClr val="C00000"/>
          </a:solid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800" b="1" baseline="-25000" dirty="0" smtClean="0">
                <a:solidFill>
                  <a:schemeClr val="bg1"/>
                </a:solidFill>
              </a:rPr>
              <a:t>4</a:t>
            </a:r>
          </a:p>
        </p:txBody>
      </p:sp>
      <p:sp>
        <p:nvSpPr>
          <p:cNvPr id="319" name="Oval 318"/>
          <p:cNvSpPr/>
          <p:nvPr/>
        </p:nvSpPr>
        <p:spPr>
          <a:xfrm>
            <a:off x="2514600" y="2819400"/>
            <a:ext cx="304800" cy="304800"/>
          </a:xfrm>
          <a:prstGeom prst="ellipse">
            <a:avLst/>
          </a:prstGeom>
          <a:solidFill>
            <a:srgbClr val="C00000"/>
          </a:solid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800" b="1" baseline="-25000" dirty="0" smtClean="0">
                <a:solidFill>
                  <a:schemeClr val="bg1"/>
                </a:solidFill>
              </a:rPr>
              <a:t>5</a:t>
            </a:r>
          </a:p>
        </p:txBody>
      </p:sp>
      <p:cxnSp>
        <p:nvCxnSpPr>
          <p:cNvPr id="320" name="Shape 91"/>
          <p:cNvCxnSpPr>
            <a:stCxn id="123" idx="3"/>
            <a:endCxn id="324" idx="0"/>
          </p:cNvCxnSpPr>
          <p:nvPr/>
        </p:nvCxnSpPr>
        <p:spPr>
          <a:xfrm>
            <a:off x="6096000" y="4572000"/>
            <a:ext cx="457200" cy="762000"/>
          </a:xfrm>
          <a:prstGeom prst="curvedConnector2">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24" name="Oval 323"/>
          <p:cNvSpPr/>
          <p:nvPr/>
        </p:nvSpPr>
        <p:spPr>
          <a:xfrm>
            <a:off x="6400800" y="5334000"/>
            <a:ext cx="304800" cy="304800"/>
          </a:xfrm>
          <a:prstGeom prst="ellipse">
            <a:avLst/>
          </a:prstGeom>
          <a:solidFill>
            <a:srgbClr val="C00000"/>
          </a:solidFill>
          <a:ln w="3810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800" b="1" baseline="-25000" dirty="0" smtClean="0">
                <a:solidFill>
                  <a:schemeClr val="bg1"/>
                </a:solidFill>
              </a:rPr>
              <a:t>3</a:t>
            </a:r>
          </a:p>
        </p:txBody>
      </p:sp>
      <p:sp>
        <p:nvSpPr>
          <p:cNvPr id="325" name="Oval 324"/>
          <p:cNvSpPr/>
          <p:nvPr/>
        </p:nvSpPr>
        <p:spPr>
          <a:xfrm>
            <a:off x="4572000" y="2819400"/>
            <a:ext cx="304800" cy="304800"/>
          </a:xfrm>
          <a:prstGeom prst="ellipse">
            <a:avLst/>
          </a:prstGeom>
          <a:solidFill>
            <a:srgbClr val="C00000"/>
          </a:solidFill>
          <a:ln w="3810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800" b="1" baseline="-25000" dirty="0" smtClean="0">
                <a:solidFill>
                  <a:schemeClr val="bg1"/>
                </a:solidFill>
              </a:rPr>
              <a:t>6</a:t>
            </a:r>
          </a:p>
        </p:txBody>
      </p:sp>
      <p:cxnSp>
        <p:nvCxnSpPr>
          <p:cNvPr id="333" name="Shape 332"/>
          <p:cNvCxnSpPr>
            <a:stCxn id="329" idx="2"/>
            <a:endCxn id="111" idx="1"/>
          </p:cNvCxnSpPr>
          <p:nvPr/>
        </p:nvCxnSpPr>
        <p:spPr>
          <a:xfrm rot="5400000">
            <a:off x="2324100" y="3467100"/>
            <a:ext cx="1600200" cy="152400"/>
          </a:xfrm>
          <a:prstGeom prst="curvedConnector4">
            <a:avLst>
              <a:gd name="adj1" fmla="val 21429"/>
              <a:gd name="adj2" fmla="val 250000"/>
            </a:avLst>
          </a:prstGeom>
          <a:ln w="38100">
            <a:solidFill>
              <a:srgbClr val="C0000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340" name="Shape 332"/>
          <p:cNvCxnSpPr>
            <a:stCxn id="111" idx="3"/>
            <a:endCxn id="348" idx="2"/>
          </p:cNvCxnSpPr>
          <p:nvPr/>
        </p:nvCxnSpPr>
        <p:spPr>
          <a:xfrm flipH="1" flipV="1">
            <a:off x="3733800" y="2743200"/>
            <a:ext cx="228600" cy="1600200"/>
          </a:xfrm>
          <a:prstGeom prst="curvedConnector4">
            <a:avLst>
              <a:gd name="adj1" fmla="val -100000"/>
              <a:gd name="adj2" fmla="val 78571"/>
            </a:avLst>
          </a:prstGeom>
          <a:ln w="38100">
            <a:solidFill>
              <a:srgbClr val="C00000"/>
            </a:solidFill>
            <a:prstDash val="sysDot"/>
            <a:tailEnd type="arrow"/>
          </a:ln>
        </p:spPr>
        <p:style>
          <a:lnRef idx="1">
            <a:schemeClr val="accent1"/>
          </a:lnRef>
          <a:fillRef idx="0">
            <a:schemeClr val="accent1"/>
          </a:fillRef>
          <a:effectRef idx="0">
            <a:schemeClr val="accent1"/>
          </a:effectRef>
          <a:fontRef idx="minor">
            <a:schemeClr val="tx1"/>
          </a:fontRef>
        </p:style>
      </p:cxnSp>
      <p:grpSp>
        <p:nvGrpSpPr>
          <p:cNvPr id="8" name="Group 352"/>
          <p:cNvGrpSpPr/>
          <p:nvPr/>
        </p:nvGrpSpPr>
        <p:grpSpPr>
          <a:xfrm>
            <a:off x="2895600" y="1600200"/>
            <a:ext cx="1143000" cy="1143000"/>
            <a:chOff x="2895600" y="1600200"/>
            <a:chExt cx="1143000" cy="1143000"/>
          </a:xfrm>
        </p:grpSpPr>
        <p:sp>
          <p:nvSpPr>
            <p:cNvPr id="5" name="Flowchart: Internal Storage 4"/>
            <p:cNvSpPr/>
            <p:nvPr/>
          </p:nvSpPr>
          <p:spPr>
            <a:xfrm>
              <a:off x="2895600" y="1600200"/>
              <a:ext cx="1143000" cy="1143000"/>
            </a:xfrm>
            <a:prstGeom prst="flowChartInternalStorage">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r>
                <a:rPr lang="en-US" sz="2400" smtClean="0">
                  <a:solidFill>
                    <a:schemeClr val="tx1"/>
                  </a:solidFill>
                </a:rPr>
                <a:t>TLB</a:t>
              </a:r>
              <a:endParaRPr lang="en-US" sz="2400">
                <a:solidFill>
                  <a:schemeClr val="tx1"/>
                </a:solidFill>
              </a:endParaRPr>
            </a:p>
          </p:txBody>
        </p:sp>
        <p:sp>
          <p:nvSpPr>
            <p:cNvPr id="329" name="Rectangle 328"/>
            <p:cNvSpPr/>
            <p:nvPr/>
          </p:nvSpPr>
          <p:spPr>
            <a:xfrm>
              <a:off x="2971800" y="2514600"/>
              <a:ext cx="457200" cy="228600"/>
            </a:xfrm>
            <a:prstGeom prst="rect">
              <a:avLst/>
            </a:prstGeom>
            <a:no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48" name="Rectangle 347"/>
            <p:cNvSpPr/>
            <p:nvPr/>
          </p:nvSpPr>
          <p:spPr>
            <a:xfrm>
              <a:off x="3505200" y="2514600"/>
              <a:ext cx="457200" cy="228600"/>
            </a:xfrm>
            <a:prstGeom prst="rect">
              <a:avLst/>
            </a:prstGeom>
            <a:no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grpSp>
      <p:sp>
        <p:nvSpPr>
          <p:cNvPr id="358" name="Oval 357"/>
          <p:cNvSpPr/>
          <p:nvPr/>
        </p:nvSpPr>
        <p:spPr>
          <a:xfrm>
            <a:off x="7620000" y="5791200"/>
            <a:ext cx="304800" cy="304800"/>
          </a:xfrm>
          <a:prstGeom prst="ellipse">
            <a:avLst/>
          </a:prstGeom>
          <a:solidFill>
            <a:srgbClr val="C00000"/>
          </a:solid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800" b="1" baseline="-25000" dirty="0" smtClean="0">
                <a:solidFill>
                  <a:schemeClr val="bg1"/>
                </a:solidFill>
              </a:rPr>
              <a:t>A</a:t>
            </a:r>
          </a:p>
        </p:txBody>
      </p:sp>
      <p:sp>
        <p:nvSpPr>
          <p:cNvPr id="365" name="Rectangle 364"/>
          <p:cNvSpPr/>
          <p:nvPr/>
        </p:nvSpPr>
        <p:spPr>
          <a:xfrm>
            <a:off x="7239000" y="5715000"/>
            <a:ext cx="76200" cy="152400"/>
          </a:xfrm>
          <a:prstGeom prst="rect">
            <a:avLst/>
          </a:prstGeom>
          <a:no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cxnSp>
        <p:nvCxnSpPr>
          <p:cNvPr id="366" name="Shape 365"/>
          <p:cNvCxnSpPr/>
          <p:nvPr/>
        </p:nvCxnSpPr>
        <p:spPr>
          <a:xfrm rot="10800000" flipH="1">
            <a:off x="7239000" y="5715000"/>
            <a:ext cx="76200" cy="1588"/>
          </a:xfrm>
          <a:prstGeom prst="curvedConnector5">
            <a:avLst>
              <a:gd name="adj1" fmla="val -300000"/>
              <a:gd name="adj2" fmla="val -20820598"/>
              <a:gd name="adj3" fmla="val 400000"/>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with Shadow Page Tables</a:t>
            </a:r>
            <a:endParaRPr lang="en-US" dirty="0"/>
          </a:p>
        </p:txBody>
      </p:sp>
      <p:sp>
        <p:nvSpPr>
          <p:cNvPr id="3" name="Content Placeholder 2"/>
          <p:cNvSpPr>
            <a:spLocks noGrp="1"/>
          </p:cNvSpPr>
          <p:nvPr>
            <p:ph type="body" sz="quarter" idx="13"/>
          </p:nvPr>
        </p:nvSpPr>
        <p:spPr/>
        <p:txBody>
          <a:bodyPr/>
          <a:lstStyle/>
          <a:p>
            <a:r>
              <a:rPr lang="en-US" dirty="0" smtClean="0"/>
              <a:t>Guest page table consistency</a:t>
            </a:r>
          </a:p>
          <a:p>
            <a:pPr lvl="1"/>
            <a:r>
              <a:rPr lang="en-US" dirty="0" smtClean="0"/>
              <a:t>Rely on guest’s need to invalidate TLB</a:t>
            </a:r>
          </a:p>
          <a:p>
            <a:r>
              <a:rPr lang="en-US" dirty="0" smtClean="0"/>
              <a:t>Performance considerations</a:t>
            </a:r>
          </a:p>
          <a:p>
            <a:pPr lvl="1"/>
            <a:r>
              <a:rPr lang="en-US" dirty="0" smtClean="0"/>
              <a:t>Aggressive shadow page table caching necessary</a:t>
            </a:r>
          </a:p>
          <a:p>
            <a:pPr lvl="1"/>
            <a:r>
              <a:rPr lang="en-US" dirty="0" smtClean="0"/>
              <a:t>Need to trace writes to cached page tables</a:t>
            </a:r>
            <a:endParaRPr lang="en-US" dirty="0"/>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Virtualized Address</a:t>
            </a:r>
            <a:r>
              <a:rPr lang="en-US" baseline="0" dirty="0" smtClean="0"/>
              <a:t> </a:t>
            </a:r>
            <a:r>
              <a:rPr lang="en-US" baseline="0" dirty="0" smtClean="0"/>
              <a:t>Spaces</a:t>
            </a:r>
            <a:r>
              <a:rPr lang="en-US" dirty="0" smtClean="0"/>
              <a:t> </a:t>
            </a:r>
            <a:r>
              <a:rPr lang="en-US" baseline="0" dirty="0" smtClean="0"/>
              <a:t>w</a:t>
            </a:r>
            <a:r>
              <a:rPr lang="en-US" baseline="0" dirty="0" smtClean="0"/>
              <a:t>/</a:t>
            </a:r>
            <a:r>
              <a:rPr lang="en-US" dirty="0" smtClean="0"/>
              <a:t> Nested Page Tables</a:t>
            </a:r>
            <a:endParaRPr lang="en-US" dirty="0"/>
          </a:p>
        </p:txBody>
      </p:sp>
      <p:sp>
        <p:nvSpPr>
          <p:cNvPr id="15" name="Down Arrow 14"/>
          <p:cNvSpPr/>
          <p:nvPr/>
        </p:nvSpPr>
        <p:spPr>
          <a:xfrm>
            <a:off x="4352652" y="2362200"/>
            <a:ext cx="457200" cy="533400"/>
          </a:xfrm>
          <a:prstGeom prst="downArrow">
            <a:avLst/>
          </a:prstGeom>
          <a:solidFill>
            <a:srgbClr val="C00000"/>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Rectangle 3"/>
          <p:cNvSpPr/>
          <p:nvPr/>
        </p:nvSpPr>
        <p:spPr>
          <a:xfrm>
            <a:off x="1418952" y="1752600"/>
            <a:ext cx="6324600"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mtClean="0">
                <a:solidFill>
                  <a:schemeClr val="tx1"/>
                </a:solidFill>
              </a:rPr>
              <a:t>Virtual Address Space</a:t>
            </a:r>
            <a:endParaRPr lang="en-US">
              <a:solidFill>
                <a:schemeClr val="tx1"/>
              </a:solidFill>
            </a:endParaRPr>
          </a:p>
        </p:txBody>
      </p:sp>
      <p:sp>
        <p:nvSpPr>
          <p:cNvPr id="16" name="TextBox 15"/>
          <p:cNvSpPr txBox="1"/>
          <p:nvPr/>
        </p:nvSpPr>
        <p:spPr>
          <a:xfrm>
            <a:off x="1373203" y="1447800"/>
            <a:ext cx="298479" cy="338554"/>
          </a:xfrm>
          <a:prstGeom prst="rect">
            <a:avLst/>
          </a:prstGeom>
          <a:noFill/>
        </p:spPr>
        <p:txBody>
          <a:bodyPr wrap="none" rtlCol="0">
            <a:spAutoFit/>
          </a:bodyPr>
          <a:lstStyle/>
          <a:p>
            <a:r>
              <a:rPr lang="en-US" sz="1600" dirty="0" smtClean="0"/>
              <a:t>0</a:t>
            </a:r>
            <a:endParaRPr lang="en-US" sz="1600" dirty="0"/>
          </a:p>
        </p:txBody>
      </p:sp>
      <p:sp>
        <p:nvSpPr>
          <p:cNvPr id="17" name="TextBox 16"/>
          <p:cNvSpPr txBox="1"/>
          <p:nvPr/>
        </p:nvSpPr>
        <p:spPr>
          <a:xfrm>
            <a:off x="7227779" y="1447800"/>
            <a:ext cx="595036" cy="338554"/>
          </a:xfrm>
          <a:prstGeom prst="rect">
            <a:avLst/>
          </a:prstGeom>
          <a:noFill/>
        </p:spPr>
        <p:txBody>
          <a:bodyPr wrap="none" rtlCol="0">
            <a:spAutoFit/>
          </a:bodyPr>
          <a:lstStyle/>
          <a:p>
            <a:r>
              <a:rPr lang="en-US" sz="1600" dirty="0" smtClean="0"/>
              <a:t>4GB</a:t>
            </a:r>
            <a:endParaRPr lang="en-US" sz="1600" dirty="0"/>
          </a:p>
        </p:txBody>
      </p:sp>
      <p:sp>
        <p:nvSpPr>
          <p:cNvPr id="5" name="Rectangle 4"/>
          <p:cNvSpPr/>
          <p:nvPr/>
        </p:nvSpPr>
        <p:spPr>
          <a:xfrm>
            <a:off x="1396898" y="2971800"/>
            <a:ext cx="6368708"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mtClean="0">
                <a:solidFill>
                  <a:schemeClr val="tx1"/>
                </a:solidFill>
              </a:rPr>
              <a:t>Physical Address Space</a:t>
            </a:r>
            <a:endParaRPr lang="en-US">
              <a:solidFill>
                <a:schemeClr val="tx1"/>
              </a:solidFill>
            </a:endParaRPr>
          </a:p>
        </p:txBody>
      </p:sp>
      <p:sp>
        <p:nvSpPr>
          <p:cNvPr id="18" name="TextBox 17"/>
          <p:cNvSpPr txBox="1"/>
          <p:nvPr/>
        </p:nvSpPr>
        <p:spPr>
          <a:xfrm>
            <a:off x="1436731" y="2667000"/>
            <a:ext cx="298479" cy="338554"/>
          </a:xfrm>
          <a:prstGeom prst="rect">
            <a:avLst/>
          </a:prstGeom>
          <a:noFill/>
        </p:spPr>
        <p:txBody>
          <a:bodyPr wrap="none" rtlCol="0">
            <a:spAutoFit/>
          </a:bodyPr>
          <a:lstStyle/>
          <a:p>
            <a:r>
              <a:rPr lang="en-US" sz="1600" dirty="0" smtClean="0"/>
              <a:t>0</a:t>
            </a:r>
            <a:endParaRPr lang="en-US" sz="1600" dirty="0"/>
          </a:p>
        </p:txBody>
      </p:sp>
      <p:sp>
        <p:nvSpPr>
          <p:cNvPr id="12" name="Down Arrow 11"/>
          <p:cNvSpPr/>
          <p:nvPr/>
        </p:nvSpPr>
        <p:spPr>
          <a:xfrm>
            <a:off x="4352652" y="3581400"/>
            <a:ext cx="457200" cy="533400"/>
          </a:xfrm>
          <a:prstGeom prst="downArrow">
            <a:avLst/>
          </a:prstGeom>
          <a:solidFill>
            <a:srgbClr val="C00000"/>
          </a:solidFill>
          <a:ln>
            <a:no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Rectangle 13"/>
          <p:cNvSpPr/>
          <p:nvPr/>
        </p:nvSpPr>
        <p:spPr>
          <a:xfrm>
            <a:off x="1420860" y="4191000"/>
            <a:ext cx="6320784" cy="533400"/>
          </a:xfrm>
          <a:prstGeom prst="rect">
            <a:avLst/>
          </a:prstGeom>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mtClean="0">
                <a:solidFill>
                  <a:schemeClr val="tx1"/>
                </a:solidFill>
              </a:rPr>
              <a:t>Machine Address Space</a:t>
            </a:r>
            <a:endParaRPr lang="en-US">
              <a:solidFill>
                <a:schemeClr val="tx1"/>
              </a:solidFill>
            </a:endParaRPr>
          </a:p>
        </p:txBody>
      </p:sp>
      <p:sp>
        <p:nvSpPr>
          <p:cNvPr id="20" name="TextBox 19"/>
          <p:cNvSpPr txBox="1"/>
          <p:nvPr/>
        </p:nvSpPr>
        <p:spPr>
          <a:xfrm>
            <a:off x="1438091" y="3886200"/>
            <a:ext cx="298480" cy="338554"/>
          </a:xfrm>
          <a:prstGeom prst="rect">
            <a:avLst/>
          </a:prstGeom>
          <a:noFill/>
        </p:spPr>
        <p:txBody>
          <a:bodyPr wrap="none" rtlCol="0">
            <a:spAutoFit/>
          </a:bodyPr>
          <a:lstStyle/>
          <a:p>
            <a:r>
              <a:rPr lang="en-US" sz="1600" dirty="0" smtClean="0"/>
              <a:t>0</a:t>
            </a:r>
            <a:endParaRPr lang="en-US" sz="1600" dirty="0"/>
          </a:p>
        </p:txBody>
      </p:sp>
      <p:sp>
        <p:nvSpPr>
          <p:cNvPr id="22" name="TextBox 21"/>
          <p:cNvSpPr txBox="1"/>
          <p:nvPr/>
        </p:nvSpPr>
        <p:spPr>
          <a:xfrm>
            <a:off x="4784891" y="2438400"/>
            <a:ext cx="1810880" cy="338554"/>
          </a:xfrm>
          <a:prstGeom prst="rect">
            <a:avLst/>
          </a:prstGeom>
          <a:noFill/>
        </p:spPr>
        <p:txBody>
          <a:bodyPr wrap="none" rtlCol="0">
            <a:spAutoFit/>
          </a:bodyPr>
          <a:lstStyle/>
          <a:p>
            <a:r>
              <a:rPr lang="en-US" sz="1600" dirty="0" smtClean="0"/>
              <a:t>Guest Page Table</a:t>
            </a:r>
            <a:endParaRPr lang="en-US" sz="1600" dirty="0"/>
          </a:p>
        </p:txBody>
      </p:sp>
      <p:sp>
        <p:nvSpPr>
          <p:cNvPr id="23" name="TextBox 22"/>
          <p:cNvSpPr txBox="1"/>
          <p:nvPr/>
        </p:nvSpPr>
        <p:spPr>
          <a:xfrm>
            <a:off x="4823042" y="3657600"/>
            <a:ext cx="1576072" cy="338554"/>
          </a:xfrm>
          <a:prstGeom prst="rect">
            <a:avLst/>
          </a:prstGeom>
          <a:noFill/>
        </p:spPr>
        <p:txBody>
          <a:bodyPr wrap="none" rtlCol="0">
            <a:spAutoFit/>
          </a:bodyPr>
          <a:lstStyle/>
          <a:p>
            <a:r>
              <a:rPr lang="en-US" sz="1600" dirty="0" smtClean="0"/>
              <a:t>VMM </a:t>
            </a:r>
            <a:r>
              <a:rPr lang="en-US" sz="1600" dirty="0" err="1" smtClean="0"/>
              <a:t>PhysMap</a:t>
            </a:r>
            <a:endParaRPr lang="en-US" sz="1600" dirty="0"/>
          </a:p>
        </p:txBody>
      </p:sp>
      <p:sp>
        <p:nvSpPr>
          <p:cNvPr id="25" name="TextBox 24"/>
          <p:cNvSpPr txBox="1"/>
          <p:nvPr/>
        </p:nvSpPr>
        <p:spPr>
          <a:xfrm>
            <a:off x="7227779" y="2667000"/>
            <a:ext cx="595036" cy="338554"/>
          </a:xfrm>
          <a:prstGeom prst="rect">
            <a:avLst/>
          </a:prstGeom>
          <a:noFill/>
        </p:spPr>
        <p:txBody>
          <a:bodyPr wrap="none" rtlCol="0">
            <a:spAutoFit/>
          </a:bodyPr>
          <a:lstStyle/>
          <a:p>
            <a:r>
              <a:rPr lang="en-US" sz="1600" dirty="0" smtClean="0"/>
              <a:t>4GB</a:t>
            </a:r>
            <a:endParaRPr lang="en-US" sz="1600" dirty="0"/>
          </a:p>
        </p:txBody>
      </p:sp>
      <p:sp>
        <p:nvSpPr>
          <p:cNvPr id="26" name="TextBox 25"/>
          <p:cNvSpPr txBox="1"/>
          <p:nvPr/>
        </p:nvSpPr>
        <p:spPr>
          <a:xfrm>
            <a:off x="7227779" y="3886200"/>
            <a:ext cx="595036" cy="338554"/>
          </a:xfrm>
          <a:prstGeom prst="rect">
            <a:avLst/>
          </a:prstGeom>
          <a:noFill/>
        </p:spPr>
        <p:txBody>
          <a:bodyPr wrap="none" rtlCol="0">
            <a:spAutoFit/>
          </a:bodyPr>
          <a:lstStyle/>
          <a:p>
            <a:r>
              <a:rPr lang="en-US" sz="1600" dirty="0" smtClean="0"/>
              <a:t>4GB</a:t>
            </a:r>
            <a:endParaRPr lang="en-US" sz="1600" dirty="0"/>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Virtualized Address </a:t>
            </a:r>
            <a:r>
              <a:rPr lang="en-US" dirty="0" smtClean="0"/>
              <a:t>Translation w</a:t>
            </a:r>
            <a:r>
              <a:rPr lang="en-US" dirty="0" smtClean="0"/>
              <a:t>/ Nested Page Tables</a:t>
            </a:r>
            <a:endParaRPr lang="en-US" dirty="0"/>
          </a:p>
        </p:txBody>
      </p:sp>
      <p:cxnSp>
        <p:nvCxnSpPr>
          <p:cNvPr id="86" name="Shape 91"/>
          <p:cNvCxnSpPr/>
          <p:nvPr/>
        </p:nvCxnSpPr>
        <p:spPr>
          <a:xfrm>
            <a:off x="4114800" y="4724400"/>
            <a:ext cx="457200" cy="609600"/>
          </a:xfrm>
          <a:prstGeom prst="curvedConnector2">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5" name="Right Arrow 24"/>
          <p:cNvSpPr/>
          <p:nvPr/>
        </p:nvSpPr>
        <p:spPr>
          <a:xfrm>
            <a:off x="1828800" y="1828800"/>
            <a:ext cx="1981200" cy="990600"/>
          </a:xfrm>
          <a:prstGeom prst="rightArrow">
            <a:avLst/>
          </a:prstGeom>
          <a:solidFill>
            <a:schemeClr val="tx1"/>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Virtual Address</a:t>
            </a:r>
          </a:p>
        </p:txBody>
      </p:sp>
      <p:sp>
        <p:nvSpPr>
          <p:cNvPr id="26" name="Right Arrow 25"/>
          <p:cNvSpPr/>
          <p:nvPr/>
        </p:nvSpPr>
        <p:spPr>
          <a:xfrm>
            <a:off x="5181600" y="1828800"/>
            <a:ext cx="1981200" cy="990600"/>
          </a:xfrm>
          <a:prstGeom prst="rightArrow">
            <a:avLst/>
          </a:prstGeom>
          <a:solidFill>
            <a:schemeClr val="tx1"/>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600" b="1" smtClean="0">
                <a:solidFill>
                  <a:schemeClr val="bg1"/>
                </a:solidFill>
              </a:rPr>
              <a:t>Machine Address</a:t>
            </a:r>
          </a:p>
        </p:txBody>
      </p:sp>
      <p:grpSp>
        <p:nvGrpSpPr>
          <p:cNvPr id="3" name="Group 151"/>
          <p:cNvGrpSpPr/>
          <p:nvPr/>
        </p:nvGrpSpPr>
        <p:grpSpPr>
          <a:xfrm>
            <a:off x="3200400" y="3581400"/>
            <a:ext cx="914400" cy="2290465"/>
            <a:chOff x="3048000" y="3352800"/>
            <a:chExt cx="914400" cy="2290465"/>
          </a:xfrm>
        </p:grpSpPr>
        <p:sp>
          <p:nvSpPr>
            <p:cNvPr id="7" name="Rectangle 6"/>
            <p:cNvSpPr/>
            <p:nvPr/>
          </p:nvSpPr>
          <p:spPr>
            <a:xfrm>
              <a:off x="3048000" y="3352800"/>
              <a:ext cx="914400" cy="22860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sp>
          <p:nvSpPr>
            <p:cNvPr id="111" name="Rectangle 110"/>
            <p:cNvSpPr/>
            <p:nvPr/>
          </p:nvSpPr>
          <p:spPr>
            <a:xfrm>
              <a:off x="3048000" y="3352800"/>
              <a:ext cx="914400" cy="1828800"/>
            </a:xfrm>
            <a:prstGeom prst="rect">
              <a:avLst/>
            </a:prstGeom>
            <a:no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cxnSp>
          <p:nvCxnSpPr>
            <p:cNvPr id="9" name="Straight Connector 8"/>
            <p:cNvCxnSpPr/>
            <p:nvPr/>
          </p:nvCxnSpPr>
          <p:spPr>
            <a:xfrm>
              <a:off x="3048000" y="35814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048000" y="38100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048000" y="40386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048000" y="42672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048000" y="44958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048000" y="47244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048000" y="49530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048000" y="51816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3052384" y="5181600"/>
              <a:ext cx="857927" cy="461665"/>
            </a:xfrm>
            <a:prstGeom prst="rect">
              <a:avLst/>
            </a:prstGeom>
            <a:noFill/>
          </p:spPr>
          <p:txBody>
            <a:bodyPr wrap="none" rtlCol="0">
              <a:spAutoFit/>
            </a:bodyPr>
            <a:lstStyle/>
            <a:p>
              <a:pPr algn="ctr"/>
              <a:r>
                <a:rPr lang="en-US" sz="1000" b="1" dirty="0" smtClean="0"/>
                <a:t>Guest</a:t>
              </a:r>
            </a:p>
            <a:p>
              <a:pPr algn="ctr"/>
              <a:r>
                <a:rPr lang="en-US" sz="1000" b="1" dirty="0" smtClean="0"/>
                <a:t>Page Table</a:t>
              </a:r>
            </a:p>
          </p:txBody>
        </p:sp>
      </p:grpSp>
      <p:grpSp>
        <p:nvGrpSpPr>
          <p:cNvPr id="4" name="Group 146"/>
          <p:cNvGrpSpPr/>
          <p:nvPr/>
        </p:nvGrpSpPr>
        <p:grpSpPr>
          <a:xfrm>
            <a:off x="5029200" y="3581400"/>
            <a:ext cx="914400" cy="2290465"/>
            <a:chOff x="5181600" y="3352800"/>
            <a:chExt cx="914400" cy="2290465"/>
          </a:xfrm>
        </p:grpSpPr>
        <p:sp>
          <p:nvSpPr>
            <p:cNvPr id="123" name="Rectangle 122"/>
            <p:cNvSpPr/>
            <p:nvPr/>
          </p:nvSpPr>
          <p:spPr>
            <a:xfrm>
              <a:off x="5181600" y="3352800"/>
              <a:ext cx="914400" cy="2286000"/>
            </a:xfrm>
            <a:prstGeom prst="rect">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vert270" rtlCol="0" anchor="ctr"/>
            <a:lstStyle/>
            <a:p>
              <a:pPr algn="ctr"/>
              <a:endParaRPr lang="en-US" sz="1400" b="1" smtClean="0">
                <a:solidFill>
                  <a:schemeClr val="tx1"/>
                </a:solidFill>
              </a:endParaRPr>
            </a:p>
          </p:txBody>
        </p:sp>
        <p:sp>
          <p:nvSpPr>
            <p:cNvPr id="124" name="Rectangle 123"/>
            <p:cNvSpPr/>
            <p:nvPr/>
          </p:nvSpPr>
          <p:spPr>
            <a:xfrm>
              <a:off x="5181600" y="3352800"/>
              <a:ext cx="914400" cy="685800"/>
            </a:xfrm>
            <a:prstGeom prst="rect">
              <a:avLst/>
            </a:prstGeom>
            <a:no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cxnSp>
          <p:nvCxnSpPr>
            <p:cNvPr id="125" name="Straight Connector 124"/>
            <p:cNvCxnSpPr/>
            <p:nvPr/>
          </p:nvCxnSpPr>
          <p:spPr>
            <a:xfrm>
              <a:off x="5181600" y="35814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a:off x="5181600" y="38100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5181600" y="40386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5181600" y="42672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5181600" y="44958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5181600" y="47244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5181600" y="49530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5181600" y="5181600"/>
              <a:ext cx="914400" cy="1588"/>
            </a:xfrm>
            <a:prstGeom prst="line">
              <a:avLst/>
            </a:prstGeom>
            <a:solidFill>
              <a:schemeClr val="bg2"/>
            </a:solidFill>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33" name="TextBox 132"/>
            <p:cNvSpPr txBox="1"/>
            <p:nvPr/>
          </p:nvSpPr>
          <p:spPr>
            <a:xfrm>
              <a:off x="5293714" y="5181600"/>
              <a:ext cx="745717" cy="461665"/>
            </a:xfrm>
            <a:prstGeom prst="rect">
              <a:avLst/>
            </a:prstGeom>
            <a:noFill/>
          </p:spPr>
          <p:txBody>
            <a:bodyPr wrap="none" rtlCol="0">
              <a:spAutoFit/>
            </a:bodyPr>
            <a:lstStyle/>
            <a:p>
              <a:pPr algn="ctr"/>
              <a:r>
                <a:rPr lang="en-US" sz="1000" b="1" dirty="0" err="1" smtClean="0"/>
                <a:t>PhysMap</a:t>
              </a:r>
              <a:endParaRPr lang="en-US" sz="1000" b="1" dirty="0" smtClean="0"/>
            </a:p>
            <a:p>
              <a:pPr algn="ctr"/>
              <a:r>
                <a:rPr lang="en-US" sz="1000" b="1" dirty="0" smtClean="0"/>
                <a:t>By VMM</a:t>
              </a:r>
            </a:p>
          </p:txBody>
        </p:sp>
      </p:grpSp>
      <p:sp>
        <p:nvSpPr>
          <p:cNvPr id="313" name="Oval 312"/>
          <p:cNvSpPr/>
          <p:nvPr/>
        </p:nvSpPr>
        <p:spPr>
          <a:xfrm>
            <a:off x="2590800" y="3200400"/>
            <a:ext cx="304800" cy="304800"/>
          </a:xfrm>
          <a:prstGeom prst="ellipse">
            <a:avLst/>
          </a:prstGeom>
          <a:solidFill>
            <a:srgbClr val="C00000"/>
          </a:solid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800" b="1" baseline="-25000" dirty="0" smtClean="0">
                <a:solidFill>
                  <a:schemeClr val="bg1"/>
                </a:solidFill>
              </a:rPr>
              <a:t>1</a:t>
            </a:r>
          </a:p>
        </p:txBody>
      </p:sp>
      <p:sp>
        <p:nvSpPr>
          <p:cNvPr id="315" name="Oval 314"/>
          <p:cNvSpPr/>
          <p:nvPr/>
        </p:nvSpPr>
        <p:spPr>
          <a:xfrm>
            <a:off x="4419600" y="5410200"/>
            <a:ext cx="304800" cy="304800"/>
          </a:xfrm>
          <a:prstGeom prst="ellipse">
            <a:avLst/>
          </a:prstGeom>
          <a:solidFill>
            <a:srgbClr val="C00000"/>
          </a:solidFill>
          <a:ln w="3810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800" b="1" baseline="-25000" dirty="0" smtClean="0">
                <a:solidFill>
                  <a:schemeClr val="bg1"/>
                </a:solidFill>
              </a:rPr>
              <a:t>2</a:t>
            </a:r>
          </a:p>
        </p:txBody>
      </p:sp>
      <p:cxnSp>
        <p:nvCxnSpPr>
          <p:cNvPr id="333" name="Shape 332"/>
          <p:cNvCxnSpPr>
            <a:endCxn id="7" idx="1"/>
          </p:cNvCxnSpPr>
          <p:nvPr/>
        </p:nvCxnSpPr>
        <p:spPr>
          <a:xfrm rot="5400000">
            <a:off x="2781300" y="3314700"/>
            <a:ext cx="1828800" cy="990600"/>
          </a:xfrm>
          <a:prstGeom prst="curvedConnector4">
            <a:avLst>
              <a:gd name="adj1" fmla="val 18750"/>
              <a:gd name="adj2" fmla="val 143416"/>
            </a:avLst>
          </a:prstGeom>
          <a:ln w="38100">
            <a:solidFill>
              <a:srgbClr val="C0000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340" name="Shape 332"/>
          <p:cNvCxnSpPr/>
          <p:nvPr/>
        </p:nvCxnSpPr>
        <p:spPr>
          <a:xfrm>
            <a:off x="4114800" y="4724400"/>
            <a:ext cx="914400" cy="1588"/>
          </a:xfrm>
          <a:prstGeom prst="curvedConnector3">
            <a:avLst>
              <a:gd name="adj1" fmla="val 50000"/>
            </a:avLst>
          </a:prstGeom>
          <a:ln w="38100">
            <a:solidFill>
              <a:srgbClr val="C00000"/>
            </a:solidFill>
            <a:prstDash val="sysDot"/>
            <a:tailEnd type="arrow"/>
          </a:ln>
        </p:spPr>
        <p:style>
          <a:lnRef idx="1">
            <a:schemeClr val="accent1"/>
          </a:lnRef>
          <a:fillRef idx="0">
            <a:schemeClr val="accent1"/>
          </a:fillRef>
          <a:effectRef idx="0">
            <a:schemeClr val="accent1"/>
          </a:effectRef>
          <a:fontRef idx="minor">
            <a:schemeClr val="tx1"/>
          </a:fontRef>
        </p:style>
      </p:cxnSp>
      <p:grpSp>
        <p:nvGrpSpPr>
          <p:cNvPr id="6" name="Group 352"/>
          <p:cNvGrpSpPr/>
          <p:nvPr/>
        </p:nvGrpSpPr>
        <p:grpSpPr>
          <a:xfrm>
            <a:off x="3886200" y="1752600"/>
            <a:ext cx="1143000" cy="1143000"/>
            <a:chOff x="2895600" y="1600200"/>
            <a:chExt cx="1143000" cy="1143000"/>
          </a:xfrm>
        </p:grpSpPr>
        <p:sp>
          <p:nvSpPr>
            <p:cNvPr id="5" name="Flowchart: Internal Storage 4"/>
            <p:cNvSpPr/>
            <p:nvPr/>
          </p:nvSpPr>
          <p:spPr>
            <a:xfrm>
              <a:off x="2895600" y="1600200"/>
              <a:ext cx="1143000" cy="1143000"/>
            </a:xfrm>
            <a:prstGeom prst="flowChartInternalStorage">
              <a:avLst/>
            </a:prstGeom>
            <a:solidFill>
              <a:schemeClr val="bg2"/>
            </a:solidFill>
            <a:ln w="1905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r>
                <a:rPr lang="en-US" sz="2400" smtClean="0">
                  <a:solidFill>
                    <a:schemeClr val="tx1"/>
                  </a:solidFill>
                </a:rPr>
                <a:t>TLB</a:t>
              </a:r>
              <a:endParaRPr lang="en-US" sz="2400">
                <a:solidFill>
                  <a:schemeClr val="tx1"/>
                </a:solidFill>
              </a:endParaRPr>
            </a:p>
          </p:txBody>
        </p:sp>
        <p:sp>
          <p:nvSpPr>
            <p:cNvPr id="329" name="Rectangle 328"/>
            <p:cNvSpPr/>
            <p:nvPr/>
          </p:nvSpPr>
          <p:spPr>
            <a:xfrm>
              <a:off x="2971800" y="2514600"/>
              <a:ext cx="457200" cy="228600"/>
            </a:xfrm>
            <a:prstGeom prst="rect">
              <a:avLst/>
            </a:prstGeom>
            <a:no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sp>
          <p:nvSpPr>
            <p:cNvPr id="348" name="Rectangle 347"/>
            <p:cNvSpPr/>
            <p:nvPr/>
          </p:nvSpPr>
          <p:spPr>
            <a:xfrm>
              <a:off x="3505200" y="2514600"/>
              <a:ext cx="457200" cy="228600"/>
            </a:xfrm>
            <a:prstGeom prst="rect">
              <a:avLst/>
            </a:prstGeom>
            <a:no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400" b="1" smtClean="0">
                <a:solidFill>
                  <a:schemeClr val="tx1"/>
                </a:solidFill>
              </a:endParaRPr>
            </a:p>
          </p:txBody>
        </p:sp>
      </p:grpSp>
      <p:sp>
        <p:nvSpPr>
          <p:cNvPr id="65" name="Oval 64"/>
          <p:cNvSpPr/>
          <p:nvPr/>
        </p:nvSpPr>
        <p:spPr>
          <a:xfrm>
            <a:off x="6096000" y="3124200"/>
            <a:ext cx="304800" cy="304800"/>
          </a:xfrm>
          <a:prstGeom prst="ellipse">
            <a:avLst/>
          </a:prstGeom>
          <a:solidFill>
            <a:srgbClr val="C00000"/>
          </a:solidFill>
          <a:ln w="3810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800" b="1" baseline="-25000" dirty="0" smtClean="0">
                <a:solidFill>
                  <a:schemeClr val="bg1"/>
                </a:solidFill>
              </a:rPr>
              <a:t>3</a:t>
            </a:r>
          </a:p>
        </p:txBody>
      </p:sp>
      <p:cxnSp>
        <p:nvCxnSpPr>
          <p:cNvPr id="66" name="Shape 332"/>
          <p:cNvCxnSpPr>
            <a:stCxn id="123" idx="3"/>
          </p:cNvCxnSpPr>
          <p:nvPr/>
        </p:nvCxnSpPr>
        <p:spPr>
          <a:xfrm flipH="1" flipV="1">
            <a:off x="4724400" y="2895600"/>
            <a:ext cx="1219200" cy="1828800"/>
          </a:xfrm>
          <a:prstGeom prst="curvedConnector4">
            <a:avLst>
              <a:gd name="adj1" fmla="val -35275"/>
              <a:gd name="adj2" fmla="val 81250"/>
            </a:avLst>
          </a:prstGeom>
          <a:ln w="38100">
            <a:solidFill>
              <a:srgbClr val="C0000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97" name="Oval 96"/>
          <p:cNvSpPr/>
          <p:nvPr/>
        </p:nvSpPr>
        <p:spPr>
          <a:xfrm>
            <a:off x="4419600" y="4343400"/>
            <a:ext cx="304800" cy="304800"/>
          </a:xfrm>
          <a:prstGeom prst="ellipse">
            <a:avLst/>
          </a:prstGeom>
          <a:solidFill>
            <a:srgbClr val="C00000"/>
          </a:solidFill>
          <a:ln w="19050">
            <a:no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800" b="1" baseline="-25000" dirty="0" smtClean="0">
                <a:solidFill>
                  <a:schemeClr val="bg1"/>
                </a:solidFill>
              </a:rPr>
              <a:t>2</a:t>
            </a:r>
          </a:p>
        </p:txBody>
      </p:sp>
      <p:cxnSp>
        <p:nvCxnSpPr>
          <p:cNvPr id="101" name="Shape 91"/>
          <p:cNvCxnSpPr/>
          <p:nvPr/>
        </p:nvCxnSpPr>
        <p:spPr>
          <a:xfrm>
            <a:off x="5943600" y="4724400"/>
            <a:ext cx="457200" cy="609600"/>
          </a:xfrm>
          <a:prstGeom prst="curvedConnector2">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02" name="Oval 101"/>
          <p:cNvSpPr/>
          <p:nvPr/>
        </p:nvSpPr>
        <p:spPr>
          <a:xfrm>
            <a:off x="6248400" y="5410200"/>
            <a:ext cx="304800" cy="304800"/>
          </a:xfrm>
          <a:prstGeom prst="ellipse">
            <a:avLst/>
          </a:prstGeom>
          <a:solidFill>
            <a:srgbClr val="C00000"/>
          </a:solidFill>
          <a:ln w="38100">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r>
              <a:rPr lang="en-US" sz="1800" b="1" baseline="-25000" dirty="0" smtClean="0">
                <a:solidFill>
                  <a:schemeClr val="bg1"/>
                </a:solidFill>
              </a:rPr>
              <a:t>3</a:t>
            </a: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with Nested Page Tables</a:t>
            </a:r>
            <a:endParaRPr lang="en-US" dirty="0"/>
          </a:p>
        </p:txBody>
      </p:sp>
      <p:sp>
        <p:nvSpPr>
          <p:cNvPr id="3" name="Content Placeholder 2"/>
          <p:cNvSpPr>
            <a:spLocks noGrp="1"/>
          </p:cNvSpPr>
          <p:nvPr>
            <p:ph type="body" sz="quarter" idx="13"/>
          </p:nvPr>
        </p:nvSpPr>
        <p:spPr/>
        <p:txBody>
          <a:bodyPr>
            <a:normAutofit/>
          </a:bodyPr>
          <a:lstStyle/>
          <a:p>
            <a:r>
              <a:rPr lang="en-US" dirty="0" smtClean="0"/>
              <a:t>Positives</a:t>
            </a:r>
          </a:p>
          <a:p>
            <a:pPr lvl="1"/>
            <a:r>
              <a:rPr lang="en-US" dirty="0" smtClean="0"/>
              <a:t>Simplifies monitor design</a:t>
            </a:r>
          </a:p>
          <a:p>
            <a:pPr lvl="1"/>
            <a:r>
              <a:rPr lang="en-US" dirty="0" smtClean="0"/>
              <a:t>No need for page protection calculus</a:t>
            </a:r>
          </a:p>
          <a:p>
            <a:r>
              <a:rPr lang="en-US" dirty="0" smtClean="0"/>
              <a:t>Negatives</a:t>
            </a:r>
          </a:p>
          <a:p>
            <a:pPr lvl="1"/>
            <a:r>
              <a:rPr lang="en-US" dirty="0" smtClean="0"/>
              <a:t>Guest page table is in physical address space</a:t>
            </a:r>
          </a:p>
          <a:p>
            <a:pPr lvl="1"/>
            <a:r>
              <a:rPr lang="en-US" dirty="0" smtClean="0"/>
              <a:t>Need to walk </a:t>
            </a:r>
            <a:r>
              <a:rPr lang="en-US" dirty="0" err="1" smtClean="0"/>
              <a:t>PhysMap</a:t>
            </a:r>
            <a:r>
              <a:rPr lang="en-US" dirty="0" smtClean="0"/>
              <a:t> multiple times</a:t>
            </a:r>
          </a:p>
          <a:p>
            <a:pPr lvl="2"/>
            <a:r>
              <a:rPr lang="en-US" dirty="0" smtClean="0"/>
              <a:t>Need physical-to-machine mapping to walk guest page table</a:t>
            </a:r>
          </a:p>
          <a:p>
            <a:pPr lvl="2"/>
            <a:r>
              <a:rPr lang="en-US" dirty="0" smtClean="0"/>
              <a:t>Need physical-to-machine mapping for original virtual address</a:t>
            </a:r>
          </a:p>
          <a:p>
            <a:r>
              <a:rPr lang="en-US" dirty="0" smtClean="0"/>
              <a:t>Other Memory Virtualization Hardware Assists</a:t>
            </a:r>
          </a:p>
          <a:p>
            <a:pPr lvl="1"/>
            <a:r>
              <a:rPr lang="en-US" dirty="0" smtClean="0"/>
              <a:t>Monitor Mode has its own address space</a:t>
            </a:r>
          </a:p>
          <a:p>
            <a:pPr lvl="2"/>
            <a:r>
              <a:rPr lang="en-US" dirty="0" smtClean="0"/>
              <a:t>No need to hide the VMM</a:t>
            </a:r>
            <a:endParaRPr lang="en-US" dirty="0"/>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712740" y="1676400"/>
            <a:ext cx="3657600" cy="2362200"/>
          </a:xfrm>
          <a:prstGeom prst="rect">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b"/>
          <a:lstStyle/>
          <a:p>
            <a:r>
              <a:rPr lang="en-US" sz="1600" b="1" dirty="0" smtClean="0">
                <a:solidFill>
                  <a:schemeClr val="tx1"/>
                </a:solidFill>
              </a:rPr>
              <a:t>VM1</a:t>
            </a:r>
          </a:p>
        </p:txBody>
      </p:sp>
      <p:sp>
        <p:nvSpPr>
          <p:cNvPr id="2" name="Title 1"/>
          <p:cNvSpPr>
            <a:spLocks noGrp="1"/>
          </p:cNvSpPr>
          <p:nvPr>
            <p:ph type="title"/>
          </p:nvPr>
        </p:nvSpPr>
        <p:spPr/>
        <p:txBody>
          <a:bodyPr>
            <a:normAutofit fontScale="90000"/>
          </a:bodyPr>
          <a:lstStyle/>
          <a:p>
            <a:r>
              <a:rPr lang="en-US" dirty="0" smtClean="0"/>
              <a:t>Interposition with</a:t>
            </a:r>
            <a:r>
              <a:rPr lang="en-US" baseline="0" dirty="0" smtClean="0"/>
              <a:t> Memory </a:t>
            </a:r>
            <a:r>
              <a:rPr lang="en-US" baseline="0" dirty="0" smtClean="0"/>
              <a:t>Virtualization</a:t>
            </a:r>
            <a:r>
              <a:rPr lang="en-US" dirty="0" smtClean="0"/>
              <a:t> </a:t>
            </a:r>
            <a:r>
              <a:rPr lang="en-US" baseline="0" dirty="0" smtClean="0"/>
              <a:t>Page </a:t>
            </a:r>
            <a:r>
              <a:rPr lang="en-US" baseline="0" dirty="0" smtClean="0"/>
              <a:t>Sharing</a:t>
            </a:r>
            <a:endParaRPr lang="en-US" dirty="0"/>
          </a:p>
        </p:txBody>
      </p:sp>
      <p:sp>
        <p:nvSpPr>
          <p:cNvPr id="5" name="Rectangle 4"/>
          <p:cNvSpPr/>
          <p:nvPr/>
        </p:nvSpPr>
        <p:spPr>
          <a:xfrm>
            <a:off x="941340" y="2057400"/>
            <a:ext cx="3153048" cy="533400"/>
          </a:xfrm>
          <a:prstGeom prst="rect">
            <a:avLst/>
          </a:prstGeom>
          <a:solidFill>
            <a:schemeClr val="bg1"/>
          </a:solidFill>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z="1600" b="1" dirty="0" smtClean="0">
                <a:solidFill>
                  <a:schemeClr val="tx1"/>
                </a:solidFill>
              </a:rPr>
              <a:t>Virtual</a:t>
            </a:r>
            <a:endParaRPr lang="en-US" sz="1600" b="1" dirty="0">
              <a:solidFill>
                <a:schemeClr val="tx1"/>
              </a:solidFill>
            </a:endParaRPr>
          </a:p>
        </p:txBody>
      </p:sp>
      <p:sp>
        <p:nvSpPr>
          <p:cNvPr id="8" name="Rectangle 7"/>
          <p:cNvSpPr/>
          <p:nvPr/>
        </p:nvSpPr>
        <p:spPr>
          <a:xfrm>
            <a:off x="941340" y="3048000"/>
            <a:ext cx="3175102" cy="533400"/>
          </a:xfrm>
          <a:prstGeom prst="rect">
            <a:avLst/>
          </a:prstGeom>
          <a:solidFill>
            <a:schemeClr val="bg1"/>
          </a:solidFill>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z="1600" b="1" dirty="0" smtClean="0">
                <a:solidFill>
                  <a:schemeClr val="tx1"/>
                </a:solidFill>
              </a:rPr>
              <a:t>Physical</a:t>
            </a:r>
            <a:endParaRPr lang="en-US" sz="1600" b="1" dirty="0">
              <a:solidFill>
                <a:schemeClr val="tx1"/>
              </a:solidFill>
            </a:endParaRPr>
          </a:p>
        </p:txBody>
      </p:sp>
      <p:sp>
        <p:nvSpPr>
          <p:cNvPr id="11" name="Rectangle 10"/>
          <p:cNvSpPr/>
          <p:nvPr/>
        </p:nvSpPr>
        <p:spPr>
          <a:xfrm>
            <a:off x="1295400" y="4572000"/>
            <a:ext cx="6320784" cy="533400"/>
          </a:xfrm>
          <a:prstGeom prst="rect">
            <a:avLst/>
          </a:prstGeom>
          <a:solidFill>
            <a:schemeClr val="bg2">
              <a:lumMod val="90000"/>
            </a:schemeClr>
          </a:solidFill>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z="1600" b="1" dirty="0" smtClean="0">
                <a:solidFill>
                  <a:schemeClr val="tx1"/>
                </a:solidFill>
              </a:rPr>
              <a:t>Machine</a:t>
            </a:r>
            <a:endParaRPr lang="en-US" sz="1600" b="1" dirty="0">
              <a:solidFill>
                <a:schemeClr val="tx1"/>
              </a:solidFill>
            </a:endParaRPr>
          </a:p>
        </p:txBody>
      </p:sp>
      <p:sp>
        <p:nvSpPr>
          <p:cNvPr id="20" name="Rectangle 19"/>
          <p:cNvSpPr/>
          <p:nvPr/>
        </p:nvSpPr>
        <p:spPr>
          <a:xfrm>
            <a:off x="3303540" y="2057400"/>
            <a:ext cx="228600" cy="533400"/>
          </a:xfrm>
          <a:prstGeom prst="rect">
            <a:avLst/>
          </a:prstGeom>
          <a:solidFill>
            <a:schemeClr val="bg1">
              <a:lumMod val="65000"/>
            </a:schemeClr>
          </a:solidFill>
          <a:ln w="2857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21" name="Rectangle 20"/>
          <p:cNvSpPr/>
          <p:nvPr/>
        </p:nvSpPr>
        <p:spPr>
          <a:xfrm>
            <a:off x="5056140" y="4572000"/>
            <a:ext cx="228600" cy="533400"/>
          </a:xfrm>
          <a:prstGeom prst="rect">
            <a:avLst/>
          </a:prstGeom>
          <a:solidFill>
            <a:srgbClr val="C00000"/>
          </a:solidFill>
          <a:ln w="2857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23" name="Rectangle 22"/>
          <p:cNvSpPr/>
          <p:nvPr/>
        </p:nvSpPr>
        <p:spPr>
          <a:xfrm>
            <a:off x="3532140" y="3048000"/>
            <a:ext cx="228600" cy="533400"/>
          </a:xfrm>
          <a:prstGeom prst="rect">
            <a:avLst/>
          </a:prstGeom>
          <a:solidFill>
            <a:schemeClr val="bg1">
              <a:lumMod val="65000"/>
            </a:schemeClr>
          </a:solidFill>
          <a:ln w="2857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cxnSp>
        <p:nvCxnSpPr>
          <p:cNvPr id="26" name="Straight Arrow Connector 25"/>
          <p:cNvCxnSpPr>
            <a:stCxn id="20" idx="2"/>
            <a:endCxn id="23" idx="0"/>
          </p:cNvCxnSpPr>
          <p:nvPr/>
        </p:nvCxnSpPr>
        <p:spPr>
          <a:xfrm rot="16200000" flipH="1">
            <a:off x="3303540" y="2705100"/>
            <a:ext cx="4572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23" idx="2"/>
            <a:endCxn id="21" idx="0"/>
          </p:cNvCxnSpPr>
          <p:nvPr/>
        </p:nvCxnSpPr>
        <p:spPr>
          <a:xfrm rot="16200000" flipH="1">
            <a:off x="3913140" y="3314700"/>
            <a:ext cx="990600" cy="1524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6011859" y="5410200"/>
            <a:ext cx="1564852" cy="683264"/>
          </a:xfrm>
          <a:prstGeom prst="rect">
            <a:avLst/>
          </a:prstGeom>
          <a:noFill/>
        </p:spPr>
        <p:txBody>
          <a:bodyPr wrap="none" rtlCol="0">
            <a:spAutoFit/>
          </a:bodyPr>
          <a:lstStyle/>
          <a:p>
            <a:pPr algn="ctr"/>
            <a:r>
              <a:rPr lang="en-US" sz="1600" b="1" dirty="0" smtClean="0"/>
              <a:t>Read-Only</a:t>
            </a:r>
          </a:p>
          <a:p>
            <a:pPr algn="ctr"/>
            <a:r>
              <a:rPr lang="en-US" sz="1600" b="1" dirty="0" smtClean="0"/>
              <a:t>Copy-on-write</a:t>
            </a:r>
            <a:endParaRPr lang="en-US" sz="1600" b="1" dirty="0"/>
          </a:p>
        </p:txBody>
      </p:sp>
      <p:cxnSp>
        <p:nvCxnSpPr>
          <p:cNvPr id="35" name="Shape 34"/>
          <p:cNvCxnSpPr>
            <a:stCxn id="33" idx="1"/>
            <a:endCxn id="21" idx="2"/>
          </p:cNvCxnSpPr>
          <p:nvPr/>
        </p:nvCxnSpPr>
        <p:spPr>
          <a:xfrm rot="10800000">
            <a:off x="5170441" y="5105400"/>
            <a:ext cx="841419" cy="646432"/>
          </a:xfrm>
          <a:prstGeom prst="curvedConnector2">
            <a:avLst/>
          </a:prstGeom>
          <a:ln>
            <a:solidFill>
              <a:srgbClr val="C0000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4751340" y="1676400"/>
            <a:ext cx="3657600" cy="2362200"/>
          </a:xfrm>
          <a:prstGeom prst="rect">
            <a:avLst/>
          </a:prstGeom>
          <a:solidFill>
            <a:schemeClr val="bg2"/>
          </a:solidFill>
          <a:ln w="952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b"/>
          <a:lstStyle/>
          <a:p>
            <a:pPr algn="r"/>
            <a:r>
              <a:rPr lang="en-US" sz="1600" b="1" dirty="0" smtClean="0">
                <a:solidFill>
                  <a:schemeClr val="tx1"/>
                </a:solidFill>
              </a:rPr>
              <a:t>VM2</a:t>
            </a:r>
          </a:p>
        </p:txBody>
      </p:sp>
      <p:sp>
        <p:nvSpPr>
          <p:cNvPr id="43" name="Rectangle 42"/>
          <p:cNvSpPr/>
          <p:nvPr/>
        </p:nvSpPr>
        <p:spPr>
          <a:xfrm>
            <a:off x="4979940" y="2057400"/>
            <a:ext cx="3153048" cy="533400"/>
          </a:xfrm>
          <a:prstGeom prst="rect">
            <a:avLst/>
          </a:prstGeom>
          <a:solidFill>
            <a:schemeClr val="bg1"/>
          </a:solidFill>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z="1600" b="1" dirty="0" smtClean="0">
                <a:solidFill>
                  <a:schemeClr val="tx1"/>
                </a:solidFill>
              </a:rPr>
              <a:t>Virtual</a:t>
            </a:r>
            <a:endParaRPr lang="en-US" sz="1600" b="1" dirty="0">
              <a:solidFill>
                <a:schemeClr val="tx1"/>
              </a:solidFill>
            </a:endParaRPr>
          </a:p>
        </p:txBody>
      </p:sp>
      <p:sp>
        <p:nvSpPr>
          <p:cNvPr id="44" name="Rectangle 43"/>
          <p:cNvSpPr/>
          <p:nvPr/>
        </p:nvSpPr>
        <p:spPr>
          <a:xfrm>
            <a:off x="4979940" y="3048000"/>
            <a:ext cx="3175102" cy="533400"/>
          </a:xfrm>
          <a:prstGeom prst="rect">
            <a:avLst/>
          </a:prstGeom>
          <a:solidFill>
            <a:schemeClr val="bg1"/>
          </a:solidFill>
          <a:ln w="12700">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en-US" sz="1600" b="1" dirty="0" smtClean="0">
                <a:solidFill>
                  <a:schemeClr val="tx1"/>
                </a:solidFill>
              </a:rPr>
              <a:t>Physical</a:t>
            </a:r>
            <a:endParaRPr lang="en-US" sz="1600" b="1" dirty="0">
              <a:solidFill>
                <a:schemeClr val="tx1"/>
              </a:solidFill>
            </a:endParaRPr>
          </a:p>
        </p:txBody>
      </p:sp>
      <p:sp>
        <p:nvSpPr>
          <p:cNvPr id="45" name="Rectangle 44"/>
          <p:cNvSpPr/>
          <p:nvPr/>
        </p:nvSpPr>
        <p:spPr>
          <a:xfrm>
            <a:off x="7342140" y="2057400"/>
            <a:ext cx="228600" cy="533400"/>
          </a:xfrm>
          <a:prstGeom prst="rect">
            <a:avLst/>
          </a:prstGeom>
          <a:solidFill>
            <a:schemeClr val="bg1">
              <a:lumMod val="65000"/>
            </a:schemeClr>
          </a:solidFill>
          <a:ln w="2857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sp>
        <p:nvSpPr>
          <p:cNvPr id="46" name="Rectangle 45"/>
          <p:cNvSpPr/>
          <p:nvPr/>
        </p:nvSpPr>
        <p:spPr>
          <a:xfrm>
            <a:off x="5589540" y="3048000"/>
            <a:ext cx="228600" cy="533400"/>
          </a:xfrm>
          <a:prstGeom prst="rect">
            <a:avLst/>
          </a:prstGeom>
          <a:solidFill>
            <a:schemeClr val="bg1">
              <a:lumMod val="65000"/>
            </a:schemeClr>
          </a:solidFill>
          <a:ln w="28575">
            <a:solidFill>
              <a:schemeClr val="tx1"/>
            </a:solidFill>
          </a:ln>
        </p:spPr>
        <p:style>
          <a:lnRef idx="2">
            <a:schemeClr val="accent1">
              <a:shade val="50000"/>
            </a:schemeClr>
          </a:lnRef>
          <a:fillRef idx="1001">
            <a:schemeClr val="lt1"/>
          </a:fillRef>
          <a:effectRef idx="0">
            <a:schemeClr val="accent1"/>
          </a:effectRef>
          <a:fontRef idx="minor">
            <a:schemeClr val="lt1"/>
          </a:fontRef>
        </p:style>
        <p:txBody>
          <a:bodyPr vert="horz" rtlCol="0" anchor="ctr"/>
          <a:lstStyle/>
          <a:p>
            <a:pPr algn="ctr"/>
            <a:endParaRPr lang="en-US" sz="1600" b="1" smtClean="0">
              <a:solidFill>
                <a:schemeClr val="tx1"/>
              </a:solidFill>
            </a:endParaRPr>
          </a:p>
        </p:txBody>
      </p:sp>
      <p:cxnSp>
        <p:nvCxnSpPr>
          <p:cNvPr id="47" name="Straight Arrow Connector 46"/>
          <p:cNvCxnSpPr>
            <a:stCxn id="45" idx="2"/>
            <a:endCxn id="46" idx="0"/>
          </p:cNvCxnSpPr>
          <p:nvPr/>
        </p:nvCxnSpPr>
        <p:spPr>
          <a:xfrm rot="5400000">
            <a:off x="6351540" y="1943100"/>
            <a:ext cx="457200" cy="1752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46" idx="2"/>
            <a:endCxn id="21" idx="0"/>
          </p:cNvCxnSpPr>
          <p:nvPr/>
        </p:nvCxnSpPr>
        <p:spPr>
          <a:xfrm rot="5400000">
            <a:off x="4941840" y="3810000"/>
            <a:ext cx="990600" cy="533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dirty="0" smtClean="0"/>
              <a:t>I/O Virtualization</a:t>
            </a:r>
            <a:endParaRPr lang="en-US" dirty="0"/>
          </a:p>
        </p:txBody>
      </p:sp>
      <p:sp>
        <p:nvSpPr>
          <p:cNvPr id="4" name="Rectangle 3"/>
          <p:cNvSpPr/>
          <p:nvPr/>
        </p:nvSpPr>
        <p:spPr>
          <a:xfrm>
            <a:off x="762000" y="5715000"/>
            <a:ext cx="7620000" cy="533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r>
              <a:rPr lang="en-US" b="1">
                <a:solidFill>
                  <a:schemeClr val="bg1"/>
                </a:solidFill>
                <a:ea typeface="Arial" charset="0"/>
                <a:cs typeface="Arial" charset="0"/>
              </a:rPr>
              <a:t>Hardware</a:t>
            </a:r>
          </a:p>
        </p:txBody>
      </p:sp>
      <p:sp>
        <p:nvSpPr>
          <p:cNvPr id="5" name="Rectangle 4"/>
          <p:cNvSpPr/>
          <p:nvPr/>
        </p:nvSpPr>
        <p:spPr>
          <a:xfrm>
            <a:off x="762000" y="1143000"/>
            <a:ext cx="7620000" cy="914400"/>
          </a:xfrm>
          <a:prstGeom prst="rect">
            <a:avLst/>
          </a:prstGeom>
          <a:solidFill>
            <a:schemeClr val="bg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prstTxWarp prst="textNoShape">
              <a:avLst/>
            </a:prstTxWarp>
          </a:bodyPr>
          <a:lstStyle/>
          <a:p>
            <a:pPr algn="ctr"/>
            <a:r>
              <a:rPr lang="en-US" b="1">
                <a:solidFill>
                  <a:schemeClr val="tx1"/>
                </a:solidFill>
                <a:ea typeface="Arial" charset="0"/>
                <a:cs typeface="Arial" charset="0"/>
              </a:rPr>
              <a:t>Guest</a:t>
            </a:r>
          </a:p>
        </p:txBody>
      </p:sp>
      <p:sp>
        <p:nvSpPr>
          <p:cNvPr id="7" name="Rectangle 6"/>
          <p:cNvSpPr/>
          <p:nvPr/>
        </p:nvSpPr>
        <p:spPr>
          <a:xfrm>
            <a:off x="1066800" y="5181600"/>
            <a:ext cx="2971800" cy="3810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r>
              <a:rPr lang="en-US" sz="1400" b="1">
                <a:solidFill>
                  <a:schemeClr val="tx1"/>
                </a:solidFill>
                <a:ea typeface="Arial" charset="0"/>
                <a:cs typeface="Arial" charset="0"/>
              </a:rPr>
              <a:t>H.W. Device Driver</a:t>
            </a:r>
          </a:p>
        </p:txBody>
      </p:sp>
      <p:sp>
        <p:nvSpPr>
          <p:cNvPr id="8" name="Rectangle 7"/>
          <p:cNvSpPr/>
          <p:nvPr/>
        </p:nvSpPr>
        <p:spPr>
          <a:xfrm>
            <a:off x="4953000" y="5181600"/>
            <a:ext cx="2971800" cy="3810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r>
              <a:rPr lang="en-US" sz="1400" b="1">
                <a:solidFill>
                  <a:schemeClr val="tx1"/>
                </a:solidFill>
                <a:ea typeface="Arial" charset="0"/>
                <a:cs typeface="Arial" charset="0"/>
              </a:rPr>
              <a:t>H.W. Device Driver</a:t>
            </a:r>
          </a:p>
        </p:txBody>
      </p:sp>
      <p:sp>
        <p:nvSpPr>
          <p:cNvPr id="9" name="Rectangle 8"/>
          <p:cNvSpPr/>
          <p:nvPr/>
        </p:nvSpPr>
        <p:spPr>
          <a:xfrm>
            <a:off x="1143000" y="1524000"/>
            <a:ext cx="1905000" cy="3810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r>
              <a:rPr lang="en-US" sz="1200" b="1" dirty="0">
                <a:solidFill>
                  <a:schemeClr val="tx1"/>
                </a:solidFill>
                <a:ea typeface="Arial" charset="0"/>
                <a:cs typeface="Arial" charset="0"/>
              </a:rPr>
              <a:t>Virtual Device Driver</a:t>
            </a:r>
          </a:p>
        </p:txBody>
      </p:sp>
      <p:sp>
        <p:nvSpPr>
          <p:cNvPr id="12" name="Rectangle 11"/>
          <p:cNvSpPr/>
          <p:nvPr/>
        </p:nvSpPr>
        <p:spPr>
          <a:xfrm>
            <a:off x="1143000" y="2209800"/>
            <a:ext cx="1905000" cy="3810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r>
              <a:rPr lang="en-US" sz="1200" b="1" dirty="0">
                <a:solidFill>
                  <a:schemeClr val="tx1"/>
                </a:solidFill>
                <a:ea typeface="Arial" charset="0"/>
                <a:cs typeface="Arial" charset="0"/>
              </a:rPr>
              <a:t>Virtual Device Model</a:t>
            </a:r>
          </a:p>
        </p:txBody>
      </p:sp>
      <p:sp>
        <p:nvSpPr>
          <p:cNvPr id="16" name="Rectangle 15"/>
          <p:cNvSpPr/>
          <p:nvPr/>
        </p:nvSpPr>
        <p:spPr>
          <a:xfrm>
            <a:off x="990600" y="2743200"/>
            <a:ext cx="7010400" cy="2286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r>
              <a:rPr lang="en-US" sz="1200" u="sng" dirty="0">
                <a:solidFill>
                  <a:schemeClr val="tx1"/>
                </a:solidFill>
                <a:ea typeface="Arial" charset="0"/>
                <a:cs typeface="Arial" charset="0"/>
              </a:rPr>
              <a:t>Abstract Device Model</a:t>
            </a:r>
          </a:p>
          <a:p>
            <a:pPr algn="ctr"/>
            <a:r>
              <a:rPr lang="en-US" sz="1200" u="sng" dirty="0">
                <a:solidFill>
                  <a:schemeClr val="tx1"/>
                </a:solidFill>
                <a:ea typeface="Arial" charset="0"/>
                <a:cs typeface="Arial" charset="0"/>
              </a:rPr>
              <a:t>Device Interposition</a:t>
            </a:r>
          </a:p>
          <a:p>
            <a:r>
              <a:rPr lang="en-US" sz="1100" dirty="0">
                <a:solidFill>
                  <a:schemeClr val="tx1"/>
                </a:solidFill>
                <a:ea typeface="Arial" charset="0"/>
                <a:cs typeface="Arial" charset="0"/>
              </a:rPr>
              <a:t>	Compression	Bandwidth Control	Record / Replay</a:t>
            </a:r>
          </a:p>
          <a:p>
            <a:r>
              <a:rPr lang="en-US" sz="1100" dirty="0">
                <a:solidFill>
                  <a:schemeClr val="tx1"/>
                </a:solidFill>
                <a:ea typeface="Arial" charset="0"/>
                <a:cs typeface="Arial" charset="0"/>
              </a:rPr>
              <a:t>	Overshadow</a:t>
            </a:r>
            <a:r>
              <a:rPr lang="en-US" sz="1100" dirty="0" smtClean="0">
                <a:solidFill>
                  <a:schemeClr val="tx1"/>
                </a:solidFill>
                <a:ea typeface="Arial" charset="0"/>
                <a:cs typeface="Arial" charset="0"/>
              </a:rPr>
              <a:t>		Page </a:t>
            </a:r>
            <a:r>
              <a:rPr lang="en-US" sz="1100" dirty="0">
                <a:solidFill>
                  <a:schemeClr val="tx1"/>
                </a:solidFill>
                <a:ea typeface="Arial" charset="0"/>
                <a:cs typeface="Arial" charset="0"/>
              </a:rPr>
              <a:t>Sharing	Copy-on-Write Disks</a:t>
            </a:r>
          </a:p>
          <a:p>
            <a:r>
              <a:rPr lang="en-US" sz="1100" dirty="0">
                <a:solidFill>
                  <a:schemeClr val="tx1"/>
                </a:solidFill>
                <a:ea typeface="Arial" charset="0"/>
                <a:cs typeface="Arial" charset="0"/>
              </a:rPr>
              <a:t>	Encryption		Intrusion Detection	Attestation		</a:t>
            </a:r>
          </a:p>
          <a:p>
            <a:pPr algn="ctr"/>
            <a:r>
              <a:rPr lang="en-US" sz="1200" u="sng" dirty="0">
                <a:solidFill>
                  <a:schemeClr val="tx1"/>
                </a:solidFill>
                <a:ea typeface="Arial" charset="0"/>
                <a:cs typeface="Arial" charset="0"/>
              </a:rPr>
              <a:t>Device </a:t>
            </a:r>
            <a:r>
              <a:rPr lang="en-US" sz="1200" u="sng" dirty="0" smtClean="0">
                <a:solidFill>
                  <a:schemeClr val="tx1"/>
                </a:solidFill>
                <a:ea typeface="Arial" charset="0"/>
                <a:cs typeface="Arial" charset="0"/>
              </a:rPr>
              <a:t>Back-ends</a:t>
            </a:r>
            <a:endParaRPr lang="en-US" sz="1200" u="sng" dirty="0">
              <a:solidFill>
                <a:schemeClr val="tx1"/>
              </a:solidFill>
              <a:ea typeface="Arial" charset="0"/>
              <a:cs typeface="Arial" charset="0"/>
            </a:endParaRPr>
          </a:p>
          <a:p>
            <a:r>
              <a:rPr lang="en-US" sz="1100" dirty="0">
                <a:solidFill>
                  <a:schemeClr val="tx1"/>
                </a:solidFill>
                <a:ea typeface="Arial" charset="0"/>
                <a:cs typeface="Arial" charset="0"/>
              </a:rPr>
              <a:t>	Remote Access 	Cross-device Emulation 	Disconnected Operation</a:t>
            </a:r>
          </a:p>
          <a:p>
            <a:pPr algn="ctr"/>
            <a:r>
              <a:rPr lang="en-US" sz="1200" u="sng" dirty="0">
                <a:solidFill>
                  <a:schemeClr val="tx1"/>
                </a:solidFill>
                <a:ea typeface="Arial" charset="0"/>
                <a:cs typeface="Arial" charset="0"/>
              </a:rPr>
              <a:t>Multiplexing</a:t>
            </a:r>
          </a:p>
          <a:p>
            <a:r>
              <a:rPr lang="en-US" sz="1100" dirty="0">
                <a:solidFill>
                  <a:schemeClr val="tx1"/>
                </a:solidFill>
                <a:ea typeface="Arial" charset="0"/>
                <a:cs typeface="Arial" charset="0"/>
              </a:rPr>
              <a:t>	Device Sharing	Scheduling		Resource Management</a:t>
            </a:r>
          </a:p>
        </p:txBody>
      </p:sp>
      <p:sp>
        <p:nvSpPr>
          <p:cNvPr id="14" name="Rectangle 13"/>
          <p:cNvSpPr/>
          <p:nvPr/>
        </p:nvSpPr>
        <p:spPr>
          <a:xfrm>
            <a:off x="3505200" y="1524000"/>
            <a:ext cx="1905000" cy="3810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r>
              <a:rPr lang="en-US" sz="1200" b="1" dirty="0">
                <a:solidFill>
                  <a:schemeClr val="tx1"/>
                </a:solidFill>
                <a:ea typeface="Arial" charset="0"/>
                <a:cs typeface="Arial" charset="0"/>
              </a:rPr>
              <a:t>Virtual Device Driver</a:t>
            </a:r>
          </a:p>
        </p:txBody>
      </p:sp>
      <p:sp>
        <p:nvSpPr>
          <p:cNvPr id="17" name="Rectangle 16"/>
          <p:cNvSpPr/>
          <p:nvPr/>
        </p:nvSpPr>
        <p:spPr>
          <a:xfrm>
            <a:off x="3505200" y="2209800"/>
            <a:ext cx="1905000" cy="3810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r>
              <a:rPr lang="en-US" sz="1200" b="1" dirty="0">
                <a:solidFill>
                  <a:schemeClr val="tx1"/>
                </a:solidFill>
                <a:ea typeface="Arial" charset="0"/>
                <a:cs typeface="Arial" charset="0"/>
              </a:rPr>
              <a:t>Virtual Device Model</a:t>
            </a:r>
          </a:p>
        </p:txBody>
      </p:sp>
      <p:sp>
        <p:nvSpPr>
          <p:cNvPr id="18" name="Rectangle 17"/>
          <p:cNvSpPr/>
          <p:nvPr/>
        </p:nvSpPr>
        <p:spPr>
          <a:xfrm>
            <a:off x="5867400" y="1524000"/>
            <a:ext cx="1905000" cy="3810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r>
              <a:rPr lang="en-US" sz="1200" b="1" dirty="0">
                <a:solidFill>
                  <a:schemeClr val="tx1"/>
                </a:solidFill>
                <a:ea typeface="Arial" charset="0"/>
                <a:cs typeface="Arial" charset="0"/>
              </a:rPr>
              <a:t>Virtual Device Driver</a:t>
            </a:r>
          </a:p>
        </p:txBody>
      </p:sp>
      <p:sp>
        <p:nvSpPr>
          <p:cNvPr id="19" name="Rectangle 18"/>
          <p:cNvSpPr/>
          <p:nvPr/>
        </p:nvSpPr>
        <p:spPr>
          <a:xfrm>
            <a:off x="5867400" y="2209800"/>
            <a:ext cx="1905000" cy="3810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r>
              <a:rPr lang="en-US" sz="1200" b="1" dirty="0">
                <a:solidFill>
                  <a:schemeClr val="tx1"/>
                </a:solidFill>
                <a:ea typeface="Arial" charset="0"/>
                <a:cs typeface="Arial" charset="0"/>
              </a:rPr>
              <a:t>Virtual Device Model</a:t>
            </a:r>
          </a:p>
        </p:txBody>
      </p:sp>
      <p:cxnSp>
        <p:nvCxnSpPr>
          <p:cNvPr id="15" name="Straight Arrow Connector 14"/>
          <p:cNvCxnSpPr>
            <a:stCxn id="9" idx="2"/>
            <a:endCxn id="12" idx="0"/>
          </p:cNvCxnSpPr>
          <p:nvPr/>
        </p:nvCxnSpPr>
        <p:spPr>
          <a:xfrm rot="5400000">
            <a:off x="1943100" y="2057400"/>
            <a:ext cx="3048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4" idx="2"/>
            <a:endCxn id="17" idx="0"/>
          </p:cNvCxnSpPr>
          <p:nvPr/>
        </p:nvCxnSpPr>
        <p:spPr>
          <a:xfrm rot="5400000">
            <a:off x="4305300" y="2057400"/>
            <a:ext cx="3048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8" idx="2"/>
            <a:endCxn id="19" idx="0"/>
          </p:cNvCxnSpPr>
          <p:nvPr/>
        </p:nvCxnSpPr>
        <p:spPr>
          <a:xfrm rot="5400000">
            <a:off x="6667500" y="2057400"/>
            <a:ext cx="3048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22" name="Rectangle 2"/>
          <p:cNvSpPr>
            <a:spLocks noGrp="1" noChangeArrowheads="1"/>
          </p:cNvSpPr>
          <p:nvPr>
            <p:ph type="title"/>
          </p:nvPr>
        </p:nvSpPr>
        <p:spPr/>
        <p:txBody>
          <a:bodyPr/>
          <a:lstStyle/>
          <a:p>
            <a:r>
              <a:rPr lang="en-US" dirty="0"/>
              <a:t>I/O Virtualization Implementations</a:t>
            </a:r>
          </a:p>
        </p:txBody>
      </p:sp>
      <p:grpSp>
        <p:nvGrpSpPr>
          <p:cNvPr id="2" name="Group 56"/>
          <p:cNvGrpSpPr>
            <a:grpSpLocks/>
          </p:cNvGrpSpPr>
          <p:nvPr/>
        </p:nvGrpSpPr>
        <p:grpSpPr bwMode="auto">
          <a:xfrm>
            <a:off x="577850" y="989013"/>
            <a:ext cx="8075613" cy="5030788"/>
            <a:chOff x="364" y="623"/>
            <a:chExt cx="5087" cy="3169"/>
          </a:xfrm>
        </p:grpSpPr>
        <p:sp>
          <p:nvSpPr>
            <p:cNvPr id="1054724" name="AutoShape 4"/>
            <p:cNvSpPr>
              <a:spLocks noChangeArrowheads="1"/>
            </p:cNvSpPr>
            <p:nvPr/>
          </p:nvSpPr>
          <p:spPr bwMode="auto">
            <a:xfrm flipH="1">
              <a:off x="2896" y="1761"/>
              <a:ext cx="978" cy="1170"/>
            </a:xfrm>
            <a:prstGeom prst="roundRect">
              <a:avLst>
                <a:gd name="adj" fmla="val 10542"/>
              </a:avLst>
            </a:prstGeom>
            <a:solidFill>
              <a:schemeClr val="tx2">
                <a:alpha val="75000"/>
              </a:schemeClr>
            </a:solidFill>
            <a:ln w="38100" algn="ctr">
              <a:solidFill>
                <a:srgbClr val="0066CC"/>
              </a:solidFill>
              <a:round/>
              <a:headEnd/>
              <a:tailEnd/>
            </a:ln>
            <a:effectLst/>
          </p:spPr>
          <p:txBody>
            <a:bodyPr wrap="none" anchor="ctr"/>
            <a:lstStyle/>
            <a:p>
              <a:endParaRPr lang="en-US"/>
            </a:p>
          </p:txBody>
        </p:sp>
        <p:sp>
          <p:nvSpPr>
            <p:cNvPr id="1054725" name="AutoShape 5"/>
            <p:cNvSpPr>
              <a:spLocks noChangeArrowheads="1"/>
            </p:cNvSpPr>
            <p:nvPr/>
          </p:nvSpPr>
          <p:spPr bwMode="auto">
            <a:xfrm>
              <a:off x="3183" y="1809"/>
              <a:ext cx="404" cy="235"/>
            </a:xfrm>
            <a:prstGeom prst="roundRect">
              <a:avLst>
                <a:gd name="adj" fmla="val 16667"/>
              </a:avLst>
            </a:prstGeom>
            <a:solidFill>
              <a:srgbClr val="FFFFFF"/>
            </a:solidFill>
            <a:ln w="12700" algn="ctr">
              <a:solidFill>
                <a:srgbClr val="0066CC"/>
              </a:solidFill>
              <a:round/>
              <a:headEnd/>
              <a:tailEnd/>
            </a:ln>
            <a:effectLst/>
          </p:spPr>
          <p:txBody>
            <a:bodyPr wrap="none" anchor="ctr"/>
            <a:lstStyle/>
            <a:p>
              <a:endParaRPr lang="en-US"/>
            </a:p>
          </p:txBody>
        </p:sp>
        <p:sp>
          <p:nvSpPr>
            <p:cNvPr id="1054726" name="AutoShape 6"/>
            <p:cNvSpPr>
              <a:spLocks noChangeArrowheads="1"/>
            </p:cNvSpPr>
            <p:nvPr/>
          </p:nvSpPr>
          <p:spPr bwMode="auto">
            <a:xfrm>
              <a:off x="2896" y="1098"/>
              <a:ext cx="963" cy="655"/>
            </a:xfrm>
            <a:prstGeom prst="roundRect">
              <a:avLst>
                <a:gd name="adj" fmla="val 16667"/>
              </a:avLst>
            </a:prstGeom>
            <a:solidFill>
              <a:srgbClr val="FF9900"/>
            </a:solidFill>
            <a:ln w="28575" algn="ctr">
              <a:solidFill>
                <a:srgbClr val="0066CC"/>
              </a:solidFill>
              <a:round/>
              <a:headEnd/>
              <a:tailEnd/>
            </a:ln>
            <a:effectLst/>
          </p:spPr>
          <p:txBody>
            <a:bodyPr wrap="none" anchor="ctr"/>
            <a:lstStyle/>
            <a:p>
              <a:endParaRPr lang="en-US"/>
            </a:p>
          </p:txBody>
        </p:sp>
        <p:sp>
          <p:nvSpPr>
            <p:cNvPr id="1054727" name="AutoShape 7"/>
            <p:cNvSpPr>
              <a:spLocks noChangeArrowheads="1"/>
            </p:cNvSpPr>
            <p:nvPr/>
          </p:nvSpPr>
          <p:spPr bwMode="auto">
            <a:xfrm>
              <a:off x="2950" y="2675"/>
              <a:ext cx="887" cy="207"/>
            </a:xfrm>
            <a:prstGeom prst="roundRect">
              <a:avLst>
                <a:gd name="adj" fmla="val 16667"/>
              </a:avLst>
            </a:prstGeom>
            <a:solidFill>
              <a:srgbClr val="B2D0E4"/>
            </a:solidFill>
            <a:ln w="9525" algn="ctr">
              <a:solidFill>
                <a:srgbClr val="0066CC"/>
              </a:solidFill>
              <a:round/>
              <a:headEnd/>
              <a:tailEnd/>
            </a:ln>
            <a:effectLst/>
          </p:spPr>
          <p:txBody>
            <a:bodyPr wrap="none" anchor="ctr"/>
            <a:lstStyle/>
            <a:p>
              <a:r>
                <a:rPr lang="en-US" sz="1200" b="1" dirty="0">
                  <a:solidFill>
                    <a:schemeClr val="bg1"/>
                  </a:solidFill>
                </a:rPr>
                <a:t>Device Driver</a:t>
              </a:r>
            </a:p>
          </p:txBody>
        </p:sp>
        <p:sp>
          <p:nvSpPr>
            <p:cNvPr id="1054728" name="AutoShape 8"/>
            <p:cNvSpPr>
              <a:spLocks noChangeArrowheads="1"/>
            </p:cNvSpPr>
            <p:nvPr/>
          </p:nvSpPr>
          <p:spPr bwMode="auto">
            <a:xfrm>
              <a:off x="2942" y="2366"/>
              <a:ext cx="884" cy="259"/>
            </a:xfrm>
            <a:prstGeom prst="roundRect">
              <a:avLst>
                <a:gd name="adj" fmla="val 16667"/>
              </a:avLst>
            </a:prstGeom>
            <a:solidFill>
              <a:srgbClr val="B2D0E4"/>
            </a:solidFill>
            <a:ln w="9525" algn="ctr">
              <a:solidFill>
                <a:srgbClr val="0066CC"/>
              </a:solidFill>
              <a:round/>
              <a:headEnd/>
              <a:tailEnd/>
            </a:ln>
            <a:effectLst/>
          </p:spPr>
          <p:txBody>
            <a:bodyPr wrap="none" anchor="ctr"/>
            <a:lstStyle/>
            <a:p>
              <a:r>
                <a:rPr lang="en-US" sz="1200" b="1" dirty="0">
                  <a:solidFill>
                    <a:schemeClr val="bg1"/>
                  </a:solidFill>
                </a:rPr>
                <a:t>I/O Stack</a:t>
              </a:r>
            </a:p>
          </p:txBody>
        </p:sp>
        <p:sp>
          <p:nvSpPr>
            <p:cNvPr id="1054729" name="Text Box 9"/>
            <p:cNvSpPr txBox="1">
              <a:spLocks noChangeArrowheads="1"/>
            </p:cNvSpPr>
            <p:nvPr/>
          </p:nvSpPr>
          <p:spPr bwMode="auto">
            <a:xfrm>
              <a:off x="3065" y="1136"/>
              <a:ext cx="625" cy="175"/>
            </a:xfrm>
            <a:prstGeom prst="rect">
              <a:avLst/>
            </a:prstGeom>
            <a:noFill/>
            <a:ln w="9525" algn="ctr">
              <a:noFill/>
              <a:miter lim="800000"/>
              <a:headEnd/>
              <a:tailEnd/>
            </a:ln>
            <a:effectLst/>
          </p:spPr>
          <p:txBody>
            <a:bodyPr wrap="none">
              <a:spAutoFit/>
            </a:bodyPr>
            <a:lstStyle/>
            <a:p>
              <a:r>
                <a:rPr lang="en-US" sz="1400" b="1">
                  <a:solidFill>
                    <a:srgbClr val="6D7173"/>
                  </a:solidFill>
                </a:rPr>
                <a:t>Guest OS</a:t>
              </a:r>
            </a:p>
          </p:txBody>
        </p:sp>
        <p:sp>
          <p:nvSpPr>
            <p:cNvPr id="1054730" name="AutoShape 10"/>
            <p:cNvSpPr>
              <a:spLocks noChangeArrowheads="1"/>
            </p:cNvSpPr>
            <p:nvPr/>
          </p:nvSpPr>
          <p:spPr bwMode="auto">
            <a:xfrm>
              <a:off x="2902" y="2941"/>
              <a:ext cx="963" cy="432"/>
            </a:xfrm>
            <a:prstGeom prst="roundRect">
              <a:avLst>
                <a:gd name="adj" fmla="val 16667"/>
              </a:avLst>
            </a:prstGeom>
            <a:solidFill>
              <a:srgbClr val="B2D0E4"/>
            </a:solidFill>
            <a:ln w="38100" algn="ctr">
              <a:solidFill>
                <a:srgbClr val="0066CC"/>
              </a:solidFill>
              <a:round/>
              <a:headEnd/>
              <a:tailEnd/>
            </a:ln>
            <a:effectLst/>
          </p:spPr>
          <p:txBody>
            <a:bodyPr wrap="none" anchor="ctr"/>
            <a:lstStyle/>
            <a:p>
              <a:pPr>
                <a:lnSpc>
                  <a:spcPct val="100000"/>
                </a:lnSpc>
                <a:buClrTx/>
                <a:buSzTx/>
              </a:pPr>
              <a:endParaRPr lang="en-US" sz="2400">
                <a:solidFill>
                  <a:schemeClr val="tx1"/>
                </a:solidFill>
                <a:effectLst>
                  <a:outerShdw blurRad="38100" dist="38100" dir="2700000" algn="tl">
                    <a:srgbClr val="FFFFFF"/>
                  </a:outerShdw>
                </a:effectLst>
              </a:endParaRPr>
            </a:p>
          </p:txBody>
        </p:sp>
        <p:sp>
          <p:nvSpPr>
            <p:cNvPr id="1054731" name="AutoShape 11"/>
            <p:cNvSpPr>
              <a:spLocks noChangeArrowheads="1"/>
            </p:cNvSpPr>
            <p:nvPr/>
          </p:nvSpPr>
          <p:spPr bwMode="auto">
            <a:xfrm>
              <a:off x="3105" y="3015"/>
              <a:ext cx="566" cy="295"/>
            </a:xfrm>
            <a:prstGeom prst="roundRect">
              <a:avLst>
                <a:gd name="adj" fmla="val 16667"/>
              </a:avLst>
            </a:prstGeom>
            <a:solidFill>
              <a:srgbClr val="FFFFFF"/>
            </a:solidFill>
            <a:ln w="12700" algn="ctr">
              <a:solidFill>
                <a:srgbClr val="0066CC"/>
              </a:solidFill>
              <a:round/>
              <a:headEnd/>
              <a:tailEnd/>
            </a:ln>
            <a:effectLst/>
          </p:spPr>
          <p:txBody>
            <a:bodyPr wrap="none" anchor="ctr"/>
            <a:lstStyle/>
            <a:p>
              <a:endParaRPr lang="en-US"/>
            </a:p>
          </p:txBody>
        </p:sp>
        <p:pic>
          <p:nvPicPr>
            <p:cNvPr id="1054732" name="Picture 12" descr="th_NIC_icon">
              <a:hlinkClick r:id="rId3"/>
            </p:cNvPr>
            <p:cNvPicPr>
              <a:picLocks noChangeAspect="1" noChangeArrowheads="1"/>
            </p:cNvPicPr>
            <p:nvPr/>
          </p:nvPicPr>
          <p:blipFill>
            <a:blip r:embed="rId4" cstate="print"/>
            <a:srcRect/>
            <a:stretch>
              <a:fillRect/>
            </a:stretch>
          </p:blipFill>
          <p:spPr bwMode="auto">
            <a:xfrm>
              <a:off x="3251" y="3035"/>
              <a:ext cx="265" cy="258"/>
            </a:xfrm>
            <a:prstGeom prst="rect">
              <a:avLst/>
            </a:prstGeom>
            <a:solidFill>
              <a:srgbClr val="B2D0E4"/>
            </a:solidFill>
          </p:spPr>
        </p:pic>
        <p:sp>
          <p:nvSpPr>
            <p:cNvPr id="1054733" name="AutoShape 13"/>
            <p:cNvSpPr>
              <a:spLocks noChangeArrowheads="1"/>
            </p:cNvSpPr>
            <p:nvPr/>
          </p:nvSpPr>
          <p:spPr bwMode="auto">
            <a:xfrm>
              <a:off x="2986" y="1469"/>
              <a:ext cx="797" cy="207"/>
            </a:xfrm>
            <a:prstGeom prst="roundRect">
              <a:avLst>
                <a:gd name="adj" fmla="val 16667"/>
              </a:avLst>
            </a:prstGeom>
            <a:solidFill>
              <a:srgbClr val="B2D0E4"/>
            </a:solidFill>
            <a:ln w="9525" algn="ctr">
              <a:solidFill>
                <a:srgbClr val="0066CC"/>
              </a:solidFill>
              <a:round/>
              <a:headEnd/>
              <a:tailEnd/>
            </a:ln>
            <a:effectLst/>
          </p:spPr>
          <p:txBody>
            <a:bodyPr wrap="none" anchor="ctr"/>
            <a:lstStyle/>
            <a:p>
              <a:r>
                <a:rPr lang="en-US" sz="1200" b="1" dirty="0">
                  <a:solidFill>
                    <a:schemeClr val="bg1"/>
                  </a:solidFill>
                </a:rPr>
                <a:t>Device Driver</a:t>
              </a:r>
            </a:p>
          </p:txBody>
        </p:sp>
        <p:sp>
          <p:nvSpPr>
            <p:cNvPr id="1054734" name="AutoShape 14"/>
            <p:cNvSpPr>
              <a:spLocks noChangeArrowheads="1"/>
            </p:cNvSpPr>
            <p:nvPr/>
          </p:nvSpPr>
          <p:spPr bwMode="auto">
            <a:xfrm>
              <a:off x="2950" y="2051"/>
              <a:ext cx="881" cy="273"/>
            </a:xfrm>
            <a:prstGeom prst="roundRect">
              <a:avLst>
                <a:gd name="adj" fmla="val 16667"/>
              </a:avLst>
            </a:prstGeom>
            <a:solidFill>
              <a:srgbClr val="B2D0E4"/>
            </a:solidFill>
            <a:ln w="9525" algn="ctr">
              <a:solidFill>
                <a:srgbClr val="0066CC"/>
              </a:solidFill>
              <a:round/>
              <a:headEnd/>
              <a:tailEnd/>
            </a:ln>
            <a:effectLst/>
          </p:spPr>
          <p:txBody>
            <a:bodyPr wrap="none" anchor="ctr"/>
            <a:lstStyle/>
            <a:p>
              <a:r>
                <a:rPr lang="en-US" sz="1200" b="1" dirty="0" smtClean="0">
                  <a:solidFill>
                    <a:schemeClr val="bg1"/>
                  </a:solidFill>
                </a:rPr>
                <a:t>Device Emulation</a:t>
              </a:r>
              <a:endParaRPr lang="en-US" sz="1200" b="1" dirty="0">
                <a:solidFill>
                  <a:schemeClr val="bg1"/>
                </a:solidFill>
              </a:endParaRPr>
            </a:p>
          </p:txBody>
        </p:sp>
        <p:pic>
          <p:nvPicPr>
            <p:cNvPr id="1054735" name="Picture 15" descr="th_NIC_icon">
              <a:hlinkClick r:id="rId3"/>
            </p:cNvPr>
            <p:cNvPicPr>
              <a:picLocks noChangeAspect="1" noChangeArrowheads="1"/>
            </p:cNvPicPr>
            <p:nvPr/>
          </p:nvPicPr>
          <p:blipFill>
            <a:blip r:embed="rId5" cstate="print"/>
            <a:srcRect/>
            <a:stretch>
              <a:fillRect/>
            </a:stretch>
          </p:blipFill>
          <p:spPr bwMode="auto">
            <a:xfrm>
              <a:off x="3273" y="1823"/>
              <a:ext cx="223" cy="217"/>
            </a:xfrm>
            <a:prstGeom prst="rect">
              <a:avLst/>
            </a:prstGeom>
            <a:solidFill>
              <a:srgbClr val="B2D0E4"/>
            </a:solidFill>
          </p:spPr>
        </p:pic>
        <p:sp>
          <p:nvSpPr>
            <p:cNvPr id="1054736" name="Line 16"/>
            <p:cNvSpPr>
              <a:spLocks noChangeShapeType="1"/>
            </p:cNvSpPr>
            <p:nvPr/>
          </p:nvSpPr>
          <p:spPr bwMode="auto">
            <a:xfrm>
              <a:off x="3384" y="1612"/>
              <a:ext cx="0" cy="246"/>
            </a:xfrm>
            <a:prstGeom prst="line">
              <a:avLst/>
            </a:prstGeom>
            <a:noFill/>
            <a:ln w="38100">
              <a:solidFill>
                <a:srgbClr val="993366"/>
              </a:solidFill>
              <a:round/>
              <a:headEnd type="triangle" w="med" len="med"/>
              <a:tailEnd type="triangle" w="med" len="med"/>
            </a:ln>
            <a:effectLst/>
          </p:spPr>
          <p:txBody>
            <a:bodyPr>
              <a:spAutoFit/>
            </a:bodyPr>
            <a:lstStyle/>
            <a:p>
              <a:endParaRPr lang="en-US"/>
            </a:p>
          </p:txBody>
        </p:sp>
        <p:sp>
          <p:nvSpPr>
            <p:cNvPr id="1054737" name="Line 17"/>
            <p:cNvSpPr>
              <a:spLocks noChangeShapeType="1"/>
            </p:cNvSpPr>
            <p:nvPr/>
          </p:nvSpPr>
          <p:spPr bwMode="auto">
            <a:xfrm>
              <a:off x="3396" y="2854"/>
              <a:ext cx="0" cy="246"/>
            </a:xfrm>
            <a:prstGeom prst="line">
              <a:avLst/>
            </a:prstGeom>
            <a:noFill/>
            <a:ln w="38100">
              <a:solidFill>
                <a:srgbClr val="993366"/>
              </a:solidFill>
              <a:round/>
              <a:headEnd type="triangle" w="med" len="med"/>
              <a:tailEnd type="triangle" w="med" len="med"/>
            </a:ln>
            <a:effectLst/>
          </p:spPr>
          <p:txBody>
            <a:bodyPr>
              <a:spAutoFit/>
            </a:bodyPr>
            <a:lstStyle/>
            <a:p>
              <a:endParaRPr lang="en-US"/>
            </a:p>
          </p:txBody>
        </p:sp>
        <p:sp>
          <p:nvSpPr>
            <p:cNvPr id="1054738" name="AutoShape 18"/>
            <p:cNvSpPr>
              <a:spLocks noChangeArrowheads="1"/>
            </p:cNvSpPr>
            <p:nvPr/>
          </p:nvSpPr>
          <p:spPr bwMode="auto">
            <a:xfrm flipH="1">
              <a:off x="1492" y="1755"/>
              <a:ext cx="978" cy="1158"/>
            </a:xfrm>
            <a:prstGeom prst="roundRect">
              <a:avLst>
                <a:gd name="adj" fmla="val 10542"/>
              </a:avLst>
            </a:prstGeom>
            <a:solidFill>
              <a:schemeClr val="tx2">
                <a:alpha val="70000"/>
              </a:schemeClr>
            </a:solidFill>
            <a:ln w="38100" algn="ctr">
              <a:solidFill>
                <a:srgbClr val="0066CC"/>
              </a:solidFill>
              <a:round/>
              <a:headEnd/>
              <a:tailEnd/>
            </a:ln>
            <a:effectLst/>
          </p:spPr>
          <p:txBody>
            <a:bodyPr wrap="none" anchor="ctr"/>
            <a:lstStyle/>
            <a:p>
              <a:endParaRPr lang="en-US"/>
            </a:p>
          </p:txBody>
        </p:sp>
        <p:sp>
          <p:nvSpPr>
            <p:cNvPr id="1054739" name="AutoShape 19"/>
            <p:cNvSpPr>
              <a:spLocks noChangeArrowheads="1"/>
            </p:cNvSpPr>
            <p:nvPr/>
          </p:nvSpPr>
          <p:spPr bwMode="auto">
            <a:xfrm flipH="1">
              <a:off x="364" y="1743"/>
              <a:ext cx="978" cy="588"/>
            </a:xfrm>
            <a:prstGeom prst="roundRect">
              <a:avLst>
                <a:gd name="adj" fmla="val 10542"/>
              </a:avLst>
            </a:prstGeom>
            <a:solidFill>
              <a:schemeClr val="tx2">
                <a:alpha val="75000"/>
              </a:schemeClr>
            </a:solidFill>
            <a:ln w="38100" algn="ctr">
              <a:solidFill>
                <a:srgbClr val="0066CC"/>
              </a:solidFill>
              <a:round/>
              <a:headEnd/>
              <a:tailEnd/>
            </a:ln>
            <a:effectLst/>
          </p:spPr>
          <p:txBody>
            <a:bodyPr wrap="none" anchor="ctr"/>
            <a:lstStyle/>
            <a:p>
              <a:endParaRPr lang="en-US"/>
            </a:p>
          </p:txBody>
        </p:sp>
        <p:sp>
          <p:nvSpPr>
            <p:cNvPr id="1054740" name="AutoShape 20"/>
            <p:cNvSpPr>
              <a:spLocks noChangeArrowheads="1"/>
            </p:cNvSpPr>
            <p:nvPr/>
          </p:nvSpPr>
          <p:spPr bwMode="auto">
            <a:xfrm>
              <a:off x="651" y="1791"/>
              <a:ext cx="404" cy="235"/>
            </a:xfrm>
            <a:prstGeom prst="roundRect">
              <a:avLst>
                <a:gd name="adj" fmla="val 16667"/>
              </a:avLst>
            </a:prstGeom>
            <a:solidFill>
              <a:srgbClr val="FFFFFF"/>
            </a:solidFill>
            <a:ln w="12700" algn="ctr">
              <a:solidFill>
                <a:srgbClr val="0066CC"/>
              </a:solidFill>
              <a:round/>
              <a:headEnd/>
              <a:tailEnd/>
            </a:ln>
            <a:effectLst/>
          </p:spPr>
          <p:txBody>
            <a:bodyPr wrap="none" anchor="ctr"/>
            <a:lstStyle/>
            <a:p>
              <a:endParaRPr lang="en-US"/>
            </a:p>
          </p:txBody>
        </p:sp>
        <p:sp>
          <p:nvSpPr>
            <p:cNvPr id="1054741" name="AutoShape 21"/>
            <p:cNvSpPr>
              <a:spLocks noChangeArrowheads="1"/>
            </p:cNvSpPr>
            <p:nvPr/>
          </p:nvSpPr>
          <p:spPr bwMode="auto">
            <a:xfrm>
              <a:off x="364" y="1080"/>
              <a:ext cx="963" cy="655"/>
            </a:xfrm>
            <a:prstGeom prst="roundRect">
              <a:avLst>
                <a:gd name="adj" fmla="val 16667"/>
              </a:avLst>
            </a:prstGeom>
            <a:solidFill>
              <a:srgbClr val="FF9900"/>
            </a:solidFill>
            <a:ln w="28575" algn="ctr">
              <a:solidFill>
                <a:srgbClr val="0066CC"/>
              </a:solidFill>
              <a:round/>
              <a:headEnd/>
              <a:tailEnd/>
            </a:ln>
            <a:effectLst/>
          </p:spPr>
          <p:txBody>
            <a:bodyPr wrap="none" anchor="ctr"/>
            <a:lstStyle/>
            <a:p>
              <a:endParaRPr lang="en-US"/>
            </a:p>
          </p:txBody>
        </p:sp>
        <p:sp>
          <p:nvSpPr>
            <p:cNvPr id="1054742" name="AutoShape 22"/>
            <p:cNvSpPr>
              <a:spLocks noChangeArrowheads="1"/>
            </p:cNvSpPr>
            <p:nvPr/>
          </p:nvSpPr>
          <p:spPr bwMode="auto">
            <a:xfrm>
              <a:off x="1540" y="2651"/>
              <a:ext cx="887" cy="207"/>
            </a:xfrm>
            <a:prstGeom prst="roundRect">
              <a:avLst>
                <a:gd name="adj" fmla="val 16667"/>
              </a:avLst>
            </a:prstGeom>
            <a:solidFill>
              <a:srgbClr val="B2D0E4"/>
            </a:solidFill>
            <a:ln w="9525" algn="ctr">
              <a:solidFill>
                <a:srgbClr val="0066CC"/>
              </a:solidFill>
              <a:round/>
              <a:headEnd/>
              <a:tailEnd/>
            </a:ln>
            <a:effectLst/>
          </p:spPr>
          <p:txBody>
            <a:bodyPr wrap="none" anchor="ctr"/>
            <a:lstStyle/>
            <a:p>
              <a:r>
                <a:rPr lang="en-US" sz="1200" b="1" dirty="0">
                  <a:solidFill>
                    <a:schemeClr val="bg1"/>
                  </a:solidFill>
                </a:rPr>
                <a:t>Device Driver</a:t>
              </a:r>
            </a:p>
          </p:txBody>
        </p:sp>
        <p:sp>
          <p:nvSpPr>
            <p:cNvPr id="1054743" name="AutoShape 23"/>
            <p:cNvSpPr>
              <a:spLocks noChangeArrowheads="1"/>
            </p:cNvSpPr>
            <p:nvPr/>
          </p:nvSpPr>
          <p:spPr bwMode="auto">
            <a:xfrm>
              <a:off x="1538" y="2372"/>
              <a:ext cx="884" cy="259"/>
            </a:xfrm>
            <a:prstGeom prst="roundRect">
              <a:avLst>
                <a:gd name="adj" fmla="val 16667"/>
              </a:avLst>
            </a:prstGeom>
            <a:solidFill>
              <a:srgbClr val="B2D0E4"/>
            </a:solidFill>
            <a:ln w="9525" algn="ctr">
              <a:solidFill>
                <a:srgbClr val="0066CC"/>
              </a:solidFill>
              <a:round/>
              <a:headEnd/>
              <a:tailEnd/>
            </a:ln>
            <a:effectLst/>
          </p:spPr>
          <p:txBody>
            <a:bodyPr wrap="none" anchor="ctr"/>
            <a:lstStyle/>
            <a:p>
              <a:r>
                <a:rPr lang="en-US" sz="1200" b="1" dirty="0">
                  <a:solidFill>
                    <a:schemeClr val="bg1"/>
                  </a:solidFill>
                </a:rPr>
                <a:t>I/O Stack</a:t>
              </a:r>
            </a:p>
          </p:txBody>
        </p:sp>
        <p:sp>
          <p:nvSpPr>
            <p:cNvPr id="1054744" name="Text Box 24"/>
            <p:cNvSpPr txBox="1">
              <a:spLocks noChangeArrowheads="1"/>
            </p:cNvSpPr>
            <p:nvPr/>
          </p:nvSpPr>
          <p:spPr bwMode="auto">
            <a:xfrm>
              <a:off x="533" y="1118"/>
              <a:ext cx="625" cy="175"/>
            </a:xfrm>
            <a:prstGeom prst="rect">
              <a:avLst/>
            </a:prstGeom>
            <a:noFill/>
            <a:ln w="9525" algn="ctr">
              <a:noFill/>
              <a:miter lim="800000"/>
              <a:headEnd/>
              <a:tailEnd/>
            </a:ln>
            <a:effectLst/>
          </p:spPr>
          <p:txBody>
            <a:bodyPr wrap="none">
              <a:spAutoFit/>
            </a:bodyPr>
            <a:lstStyle/>
            <a:p>
              <a:r>
                <a:rPr lang="en-US" sz="1400" b="1">
                  <a:solidFill>
                    <a:srgbClr val="6D7173"/>
                  </a:solidFill>
                </a:rPr>
                <a:t>Guest OS</a:t>
              </a:r>
            </a:p>
          </p:txBody>
        </p:sp>
        <p:sp>
          <p:nvSpPr>
            <p:cNvPr id="1054745" name="AutoShape 25"/>
            <p:cNvSpPr>
              <a:spLocks noChangeArrowheads="1"/>
            </p:cNvSpPr>
            <p:nvPr/>
          </p:nvSpPr>
          <p:spPr bwMode="auto">
            <a:xfrm>
              <a:off x="1504" y="2941"/>
              <a:ext cx="963" cy="432"/>
            </a:xfrm>
            <a:prstGeom prst="roundRect">
              <a:avLst>
                <a:gd name="adj" fmla="val 16667"/>
              </a:avLst>
            </a:prstGeom>
            <a:solidFill>
              <a:srgbClr val="B2D0E4"/>
            </a:solidFill>
            <a:ln w="38100" algn="ctr">
              <a:solidFill>
                <a:srgbClr val="0066CC"/>
              </a:solidFill>
              <a:round/>
              <a:headEnd/>
              <a:tailEnd/>
            </a:ln>
            <a:effectLst/>
          </p:spPr>
          <p:txBody>
            <a:bodyPr wrap="none" anchor="ctr"/>
            <a:lstStyle/>
            <a:p>
              <a:pPr>
                <a:lnSpc>
                  <a:spcPct val="100000"/>
                </a:lnSpc>
                <a:buClrTx/>
                <a:buSzTx/>
              </a:pPr>
              <a:endParaRPr lang="en-US" sz="2400">
                <a:solidFill>
                  <a:schemeClr val="tx1"/>
                </a:solidFill>
                <a:effectLst>
                  <a:outerShdw blurRad="38100" dist="38100" dir="2700000" algn="tl">
                    <a:srgbClr val="FFFFFF"/>
                  </a:outerShdw>
                </a:effectLst>
              </a:endParaRPr>
            </a:p>
          </p:txBody>
        </p:sp>
        <p:sp>
          <p:nvSpPr>
            <p:cNvPr id="1054746" name="AutoShape 26"/>
            <p:cNvSpPr>
              <a:spLocks noChangeArrowheads="1"/>
            </p:cNvSpPr>
            <p:nvPr/>
          </p:nvSpPr>
          <p:spPr bwMode="auto">
            <a:xfrm>
              <a:off x="1707" y="3015"/>
              <a:ext cx="566" cy="295"/>
            </a:xfrm>
            <a:prstGeom prst="roundRect">
              <a:avLst>
                <a:gd name="adj" fmla="val 16667"/>
              </a:avLst>
            </a:prstGeom>
            <a:solidFill>
              <a:srgbClr val="FFFFFF"/>
            </a:solidFill>
            <a:ln w="12700" algn="ctr">
              <a:solidFill>
                <a:srgbClr val="0066CC"/>
              </a:solidFill>
              <a:round/>
              <a:headEnd/>
              <a:tailEnd/>
            </a:ln>
            <a:effectLst/>
          </p:spPr>
          <p:txBody>
            <a:bodyPr wrap="none" anchor="ctr"/>
            <a:lstStyle/>
            <a:p>
              <a:endParaRPr lang="en-US"/>
            </a:p>
          </p:txBody>
        </p:sp>
        <p:pic>
          <p:nvPicPr>
            <p:cNvPr id="1054747" name="Picture 27" descr="th_NIC_icon">
              <a:hlinkClick r:id="rId3"/>
            </p:cNvPr>
            <p:cNvPicPr>
              <a:picLocks noChangeAspect="1" noChangeArrowheads="1"/>
            </p:cNvPicPr>
            <p:nvPr/>
          </p:nvPicPr>
          <p:blipFill>
            <a:blip r:embed="rId4" cstate="print"/>
            <a:srcRect/>
            <a:stretch>
              <a:fillRect/>
            </a:stretch>
          </p:blipFill>
          <p:spPr bwMode="auto">
            <a:xfrm>
              <a:off x="1853" y="3035"/>
              <a:ext cx="265" cy="258"/>
            </a:xfrm>
            <a:prstGeom prst="rect">
              <a:avLst/>
            </a:prstGeom>
            <a:solidFill>
              <a:srgbClr val="B2D0E4"/>
            </a:solidFill>
          </p:spPr>
        </p:pic>
        <p:sp>
          <p:nvSpPr>
            <p:cNvPr id="1054748" name="AutoShape 28"/>
            <p:cNvSpPr>
              <a:spLocks noChangeArrowheads="1"/>
            </p:cNvSpPr>
            <p:nvPr/>
          </p:nvSpPr>
          <p:spPr bwMode="auto">
            <a:xfrm>
              <a:off x="454" y="1451"/>
              <a:ext cx="797" cy="207"/>
            </a:xfrm>
            <a:prstGeom prst="roundRect">
              <a:avLst>
                <a:gd name="adj" fmla="val 16667"/>
              </a:avLst>
            </a:prstGeom>
            <a:solidFill>
              <a:srgbClr val="B2D0E4"/>
            </a:solidFill>
            <a:ln w="9525" algn="ctr">
              <a:solidFill>
                <a:srgbClr val="0066CC"/>
              </a:solidFill>
              <a:round/>
              <a:headEnd/>
              <a:tailEnd/>
            </a:ln>
            <a:effectLst/>
          </p:spPr>
          <p:txBody>
            <a:bodyPr wrap="none" anchor="ctr"/>
            <a:lstStyle/>
            <a:p>
              <a:r>
                <a:rPr lang="en-US" sz="1200" b="1" dirty="0">
                  <a:solidFill>
                    <a:schemeClr val="bg1"/>
                  </a:solidFill>
                </a:rPr>
                <a:t>Device Driver</a:t>
              </a:r>
            </a:p>
          </p:txBody>
        </p:sp>
        <p:sp>
          <p:nvSpPr>
            <p:cNvPr id="1054749" name="AutoShape 29"/>
            <p:cNvSpPr>
              <a:spLocks noChangeArrowheads="1"/>
            </p:cNvSpPr>
            <p:nvPr/>
          </p:nvSpPr>
          <p:spPr bwMode="auto">
            <a:xfrm>
              <a:off x="418" y="2033"/>
              <a:ext cx="881" cy="273"/>
            </a:xfrm>
            <a:prstGeom prst="roundRect">
              <a:avLst>
                <a:gd name="adj" fmla="val 16667"/>
              </a:avLst>
            </a:prstGeom>
            <a:solidFill>
              <a:srgbClr val="B2D0E4"/>
            </a:solidFill>
            <a:ln w="9525" algn="ctr">
              <a:solidFill>
                <a:srgbClr val="0066CC"/>
              </a:solidFill>
              <a:round/>
              <a:headEnd/>
              <a:tailEnd/>
            </a:ln>
            <a:effectLst/>
          </p:spPr>
          <p:txBody>
            <a:bodyPr wrap="none" anchor="ctr"/>
            <a:lstStyle/>
            <a:p>
              <a:r>
                <a:rPr lang="en-US" sz="1200" b="1" dirty="0" smtClean="0">
                  <a:solidFill>
                    <a:schemeClr val="bg1"/>
                  </a:solidFill>
                </a:rPr>
                <a:t>Device Emulation</a:t>
              </a:r>
              <a:endParaRPr lang="en-US" sz="1200" b="1" dirty="0">
                <a:solidFill>
                  <a:schemeClr val="bg1"/>
                </a:solidFill>
              </a:endParaRPr>
            </a:p>
          </p:txBody>
        </p:sp>
        <p:pic>
          <p:nvPicPr>
            <p:cNvPr id="1054750" name="Picture 30" descr="th_NIC_icon">
              <a:hlinkClick r:id="rId3"/>
            </p:cNvPr>
            <p:cNvPicPr>
              <a:picLocks noChangeAspect="1" noChangeArrowheads="1"/>
            </p:cNvPicPr>
            <p:nvPr/>
          </p:nvPicPr>
          <p:blipFill>
            <a:blip r:embed="rId5" cstate="print"/>
            <a:srcRect/>
            <a:stretch>
              <a:fillRect/>
            </a:stretch>
          </p:blipFill>
          <p:spPr bwMode="auto">
            <a:xfrm>
              <a:off x="741" y="1805"/>
              <a:ext cx="223" cy="217"/>
            </a:xfrm>
            <a:prstGeom prst="rect">
              <a:avLst/>
            </a:prstGeom>
            <a:solidFill>
              <a:srgbClr val="B2D0E4"/>
            </a:solidFill>
          </p:spPr>
        </p:pic>
        <p:sp>
          <p:nvSpPr>
            <p:cNvPr id="1054751" name="Line 31"/>
            <p:cNvSpPr>
              <a:spLocks noChangeShapeType="1"/>
            </p:cNvSpPr>
            <p:nvPr/>
          </p:nvSpPr>
          <p:spPr bwMode="auto">
            <a:xfrm>
              <a:off x="852" y="1594"/>
              <a:ext cx="0" cy="246"/>
            </a:xfrm>
            <a:prstGeom prst="line">
              <a:avLst/>
            </a:prstGeom>
            <a:noFill/>
            <a:ln w="38100">
              <a:solidFill>
                <a:srgbClr val="993366"/>
              </a:solidFill>
              <a:round/>
              <a:headEnd type="triangle" w="med" len="med"/>
              <a:tailEnd type="triangle" w="med" len="med"/>
            </a:ln>
            <a:effectLst/>
          </p:spPr>
          <p:txBody>
            <a:bodyPr>
              <a:spAutoFit/>
            </a:bodyPr>
            <a:lstStyle/>
            <a:p>
              <a:endParaRPr lang="en-US"/>
            </a:p>
          </p:txBody>
        </p:sp>
        <p:sp>
          <p:nvSpPr>
            <p:cNvPr id="1054752" name="Line 32"/>
            <p:cNvSpPr>
              <a:spLocks noChangeShapeType="1"/>
            </p:cNvSpPr>
            <p:nvPr/>
          </p:nvSpPr>
          <p:spPr bwMode="auto">
            <a:xfrm>
              <a:off x="1998" y="2854"/>
              <a:ext cx="0" cy="246"/>
            </a:xfrm>
            <a:prstGeom prst="line">
              <a:avLst/>
            </a:prstGeom>
            <a:noFill/>
            <a:ln w="38100">
              <a:solidFill>
                <a:srgbClr val="993366"/>
              </a:solidFill>
              <a:round/>
              <a:headEnd type="triangle" w="med" len="med"/>
              <a:tailEnd type="triangle" w="med" len="med"/>
            </a:ln>
            <a:effectLst/>
          </p:spPr>
          <p:txBody>
            <a:bodyPr>
              <a:spAutoFit/>
            </a:bodyPr>
            <a:lstStyle/>
            <a:p>
              <a:endParaRPr lang="en-US"/>
            </a:p>
          </p:txBody>
        </p:sp>
        <p:sp>
          <p:nvSpPr>
            <p:cNvPr id="1054753" name="AutoShape 33"/>
            <p:cNvSpPr>
              <a:spLocks noChangeArrowheads="1"/>
            </p:cNvSpPr>
            <p:nvPr/>
          </p:nvSpPr>
          <p:spPr bwMode="auto">
            <a:xfrm>
              <a:off x="1540" y="2075"/>
              <a:ext cx="881" cy="273"/>
            </a:xfrm>
            <a:prstGeom prst="roundRect">
              <a:avLst>
                <a:gd name="adj" fmla="val 16667"/>
              </a:avLst>
            </a:prstGeom>
            <a:solidFill>
              <a:srgbClr val="B2D0E4"/>
            </a:solidFill>
            <a:ln w="9525" algn="ctr">
              <a:solidFill>
                <a:srgbClr val="0066CC"/>
              </a:solidFill>
              <a:round/>
              <a:headEnd/>
              <a:tailEnd/>
            </a:ln>
            <a:effectLst/>
          </p:spPr>
          <p:txBody>
            <a:bodyPr wrap="none" anchor="ctr"/>
            <a:lstStyle/>
            <a:p>
              <a:r>
                <a:rPr lang="en-US" sz="1200" b="1" dirty="0" smtClean="0">
                  <a:solidFill>
                    <a:schemeClr val="bg1"/>
                  </a:solidFill>
                </a:rPr>
                <a:t>Device Emulation</a:t>
              </a:r>
              <a:endParaRPr lang="en-US" sz="1200" b="1" dirty="0">
                <a:solidFill>
                  <a:schemeClr val="bg1"/>
                </a:solidFill>
              </a:endParaRPr>
            </a:p>
          </p:txBody>
        </p:sp>
        <p:sp>
          <p:nvSpPr>
            <p:cNvPr id="1054754" name="Line 34"/>
            <p:cNvSpPr>
              <a:spLocks noChangeShapeType="1"/>
            </p:cNvSpPr>
            <p:nvPr/>
          </p:nvSpPr>
          <p:spPr bwMode="auto">
            <a:xfrm flipH="1">
              <a:off x="1272" y="2200"/>
              <a:ext cx="276" cy="0"/>
            </a:xfrm>
            <a:prstGeom prst="line">
              <a:avLst/>
            </a:prstGeom>
            <a:noFill/>
            <a:ln w="38100">
              <a:solidFill>
                <a:srgbClr val="993366"/>
              </a:solidFill>
              <a:round/>
              <a:headEnd type="triangle" w="med" len="med"/>
              <a:tailEnd type="triangle" w="med" len="med"/>
            </a:ln>
            <a:effectLst/>
          </p:spPr>
          <p:txBody>
            <a:bodyPr>
              <a:spAutoFit/>
            </a:bodyPr>
            <a:lstStyle/>
            <a:p>
              <a:endParaRPr lang="en-US"/>
            </a:p>
          </p:txBody>
        </p:sp>
        <p:sp>
          <p:nvSpPr>
            <p:cNvPr id="1054755" name="Text Box 35"/>
            <p:cNvSpPr txBox="1">
              <a:spLocks noChangeArrowheads="1"/>
            </p:cNvSpPr>
            <p:nvPr/>
          </p:nvSpPr>
          <p:spPr bwMode="auto">
            <a:xfrm>
              <a:off x="1569" y="1784"/>
              <a:ext cx="763" cy="314"/>
            </a:xfrm>
            <a:prstGeom prst="rect">
              <a:avLst/>
            </a:prstGeom>
            <a:noFill/>
            <a:ln w="9525" algn="ctr">
              <a:noFill/>
              <a:miter lim="800000"/>
              <a:headEnd/>
              <a:tailEnd/>
            </a:ln>
            <a:effectLst/>
          </p:spPr>
          <p:txBody>
            <a:bodyPr wrap="none">
              <a:spAutoFit/>
            </a:bodyPr>
            <a:lstStyle/>
            <a:p>
              <a:r>
                <a:rPr lang="en-US" sz="1100" b="1" dirty="0">
                  <a:solidFill>
                    <a:schemeClr val="bg2"/>
                  </a:solidFill>
                </a:rPr>
                <a:t>Host OS/Dom0/</a:t>
              </a:r>
            </a:p>
            <a:p>
              <a:r>
                <a:rPr lang="en-US" sz="1100" b="1" dirty="0">
                  <a:solidFill>
                    <a:schemeClr val="bg2"/>
                  </a:solidFill>
                </a:rPr>
                <a:t>Parent Domain</a:t>
              </a:r>
            </a:p>
          </p:txBody>
        </p:sp>
        <p:sp>
          <p:nvSpPr>
            <p:cNvPr id="1054756" name="AutoShape 36"/>
            <p:cNvSpPr>
              <a:spLocks noChangeArrowheads="1"/>
            </p:cNvSpPr>
            <p:nvPr/>
          </p:nvSpPr>
          <p:spPr bwMode="auto">
            <a:xfrm flipH="1">
              <a:off x="4336" y="1767"/>
              <a:ext cx="978" cy="1164"/>
            </a:xfrm>
            <a:prstGeom prst="roundRect">
              <a:avLst>
                <a:gd name="adj" fmla="val 10542"/>
              </a:avLst>
            </a:prstGeom>
            <a:solidFill>
              <a:schemeClr val="tx2">
                <a:alpha val="75000"/>
              </a:schemeClr>
            </a:solidFill>
            <a:ln w="38100" algn="ctr">
              <a:solidFill>
                <a:srgbClr val="0066CC"/>
              </a:solidFill>
              <a:round/>
              <a:headEnd/>
              <a:tailEnd/>
            </a:ln>
            <a:effectLst/>
          </p:spPr>
          <p:txBody>
            <a:bodyPr wrap="none" anchor="ctr"/>
            <a:lstStyle/>
            <a:p>
              <a:endParaRPr lang="en-US"/>
            </a:p>
          </p:txBody>
        </p:sp>
        <p:sp>
          <p:nvSpPr>
            <p:cNvPr id="1054757" name="AutoShape 37"/>
            <p:cNvSpPr>
              <a:spLocks noChangeArrowheads="1"/>
            </p:cNvSpPr>
            <p:nvPr/>
          </p:nvSpPr>
          <p:spPr bwMode="auto">
            <a:xfrm>
              <a:off x="4336" y="1098"/>
              <a:ext cx="963" cy="655"/>
            </a:xfrm>
            <a:prstGeom prst="roundRect">
              <a:avLst>
                <a:gd name="adj" fmla="val 16667"/>
              </a:avLst>
            </a:prstGeom>
            <a:solidFill>
              <a:srgbClr val="FF9900"/>
            </a:solidFill>
            <a:ln w="28575" algn="ctr">
              <a:solidFill>
                <a:srgbClr val="0066CC"/>
              </a:solidFill>
              <a:round/>
              <a:headEnd/>
              <a:tailEnd/>
            </a:ln>
            <a:effectLst/>
          </p:spPr>
          <p:txBody>
            <a:bodyPr wrap="none" anchor="ctr"/>
            <a:lstStyle/>
            <a:p>
              <a:endParaRPr lang="en-US"/>
            </a:p>
          </p:txBody>
        </p:sp>
        <p:sp>
          <p:nvSpPr>
            <p:cNvPr id="1054758" name="Text Box 38"/>
            <p:cNvSpPr txBox="1">
              <a:spLocks noChangeArrowheads="1"/>
            </p:cNvSpPr>
            <p:nvPr/>
          </p:nvSpPr>
          <p:spPr bwMode="auto">
            <a:xfrm>
              <a:off x="4505" y="1136"/>
              <a:ext cx="625" cy="175"/>
            </a:xfrm>
            <a:prstGeom prst="rect">
              <a:avLst/>
            </a:prstGeom>
            <a:noFill/>
            <a:ln w="9525" algn="ctr">
              <a:noFill/>
              <a:miter lim="800000"/>
              <a:headEnd/>
              <a:tailEnd/>
            </a:ln>
            <a:effectLst/>
          </p:spPr>
          <p:txBody>
            <a:bodyPr wrap="none">
              <a:spAutoFit/>
            </a:bodyPr>
            <a:lstStyle/>
            <a:p>
              <a:r>
                <a:rPr lang="en-US" sz="1400" b="1">
                  <a:solidFill>
                    <a:srgbClr val="6D7173"/>
                  </a:solidFill>
                </a:rPr>
                <a:t>Guest OS</a:t>
              </a:r>
            </a:p>
          </p:txBody>
        </p:sp>
        <p:sp>
          <p:nvSpPr>
            <p:cNvPr id="1054759" name="AutoShape 39"/>
            <p:cNvSpPr>
              <a:spLocks noChangeArrowheads="1"/>
            </p:cNvSpPr>
            <p:nvPr/>
          </p:nvSpPr>
          <p:spPr bwMode="auto">
            <a:xfrm>
              <a:off x="4342" y="2941"/>
              <a:ext cx="963" cy="432"/>
            </a:xfrm>
            <a:prstGeom prst="roundRect">
              <a:avLst>
                <a:gd name="adj" fmla="val 16667"/>
              </a:avLst>
            </a:prstGeom>
            <a:solidFill>
              <a:srgbClr val="B2D0E4"/>
            </a:solidFill>
            <a:ln w="38100" algn="ctr">
              <a:solidFill>
                <a:srgbClr val="0066CC"/>
              </a:solidFill>
              <a:round/>
              <a:headEnd/>
              <a:tailEnd/>
            </a:ln>
            <a:effectLst/>
          </p:spPr>
          <p:txBody>
            <a:bodyPr wrap="none" anchor="ctr"/>
            <a:lstStyle/>
            <a:p>
              <a:pPr>
                <a:lnSpc>
                  <a:spcPct val="100000"/>
                </a:lnSpc>
                <a:buClrTx/>
                <a:buSzTx/>
              </a:pPr>
              <a:endParaRPr lang="en-US" sz="2400">
                <a:solidFill>
                  <a:schemeClr val="tx1"/>
                </a:solidFill>
                <a:effectLst>
                  <a:outerShdw blurRad="38100" dist="38100" dir="2700000" algn="tl">
                    <a:srgbClr val="FFFFFF"/>
                  </a:outerShdw>
                </a:effectLst>
              </a:endParaRPr>
            </a:p>
          </p:txBody>
        </p:sp>
        <p:sp>
          <p:nvSpPr>
            <p:cNvPr id="1054760" name="AutoShape 40"/>
            <p:cNvSpPr>
              <a:spLocks noChangeArrowheads="1"/>
            </p:cNvSpPr>
            <p:nvPr/>
          </p:nvSpPr>
          <p:spPr bwMode="auto">
            <a:xfrm>
              <a:off x="4545" y="3015"/>
              <a:ext cx="566" cy="295"/>
            </a:xfrm>
            <a:prstGeom prst="roundRect">
              <a:avLst>
                <a:gd name="adj" fmla="val 16667"/>
              </a:avLst>
            </a:prstGeom>
            <a:solidFill>
              <a:srgbClr val="FFFFFF"/>
            </a:solidFill>
            <a:ln w="12700" algn="ctr">
              <a:solidFill>
                <a:srgbClr val="0066CC"/>
              </a:solidFill>
              <a:round/>
              <a:headEnd/>
              <a:tailEnd/>
            </a:ln>
            <a:effectLst/>
          </p:spPr>
          <p:txBody>
            <a:bodyPr wrap="none" anchor="ctr"/>
            <a:lstStyle/>
            <a:p>
              <a:endParaRPr lang="en-US"/>
            </a:p>
          </p:txBody>
        </p:sp>
        <p:pic>
          <p:nvPicPr>
            <p:cNvPr id="1054761" name="Picture 41" descr="th_NIC_icon">
              <a:hlinkClick r:id="rId3"/>
            </p:cNvPr>
            <p:cNvPicPr>
              <a:picLocks noChangeAspect="1" noChangeArrowheads="1"/>
            </p:cNvPicPr>
            <p:nvPr/>
          </p:nvPicPr>
          <p:blipFill>
            <a:blip r:embed="rId4" cstate="print"/>
            <a:srcRect/>
            <a:stretch>
              <a:fillRect/>
            </a:stretch>
          </p:blipFill>
          <p:spPr bwMode="auto">
            <a:xfrm>
              <a:off x="4691" y="3035"/>
              <a:ext cx="265" cy="258"/>
            </a:xfrm>
            <a:prstGeom prst="rect">
              <a:avLst/>
            </a:prstGeom>
            <a:solidFill>
              <a:srgbClr val="B2D0E4"/>
            </a:solidFill>
          </p:spPr>
        </p:pic>
        <p:sp>
          <p:nvSpPr>
            <p:cNvPr id="1054762" name="AutoShape 42"/>
            <p:cNvSpPr>
              <a:spLocks noChangeArrowheads="1"/>
            </p:cNvSpPr>
            <p:nvPr/>
          </p:nvSpPr>
          <p:spPr bwMode="auto">
            <a:xfrm>
              <a:off x="4426" y="1469"/>
              <a:ext cx="797" cy="207"/>
            </a:xfrm>
            <a:prstGeom prst="roundRect">
              <a:avLst>
                <a:gd name="adj" fmla="val 16667"/>
              </a:avLst>
            </a:prstGeom>
            <a:solidFill>
              <a:srgbClr val="B2D0E4"/>
            </a:solidFill>
            <a:ln w="9525" algn="ctr">
              <a:solidFill>
                <a:srgbClr val="0066CC"/>
              </a:solidFill>
              <a:round/>
              <a:headEnd/>
              <a:tailEnd/>
            </a:ln>
            <a:effectLst/>
          </p:spPr>
          <p:txBody>
            <a:bodyPr wrap="none" anchor="ctr"/>
            <a:lstStyle/>
            <a:p>
              <a:r>
                <a:rPr lang="en-US" sz="1200" b="1" dirty="0">
                  <a:solidFill>
                    <a:schemeClr val="bg1"/>
                  </a:solidFill>
                </a:rPr>
                <a:t>Device Driver</a:t>
              </a:r>
            </a:p>
          </p:txBody>
        </p:sp>
        <p:sp>
          <p:nvSpPr>
            <p:cNvPr id="1054763" name="Line 43"/>
            <p:cNvSpPr>
              <a:spLocks noChangeShapeType="1"/>
            </p:cNvSpPr>
            <p:nvPr/>
          </p:nvSpPr>
          <p:spPr bwMode="auto">
            <a:xfrm>
              <a:off x="4728" y="1624"/>
              <a:ext cx="0" cy="1446"/>
            </a:xfrm>
            <a:prstGeom prst="line">
              <a:avLst/>
            </a:prstGeom>
            <a:noFill/>
            <a:ln w="38100">
              <a:solidFill>
                <a:srgbClr val="993366"/>
              </a:solidFill>
              <a:round/>
              <a:headEnd type="triangle" w="med" len="med"/>
              <a:tailEnd type="triangle" w="med" len="med"/>
            </a:ln>
            <a:effectLst/>
          </p:spPr>
          <p:txBody>
            <a:bodyPr>
              <a:spAutoFit/>
            </a:bodyPr>
            <a:lstStyle/>
            <a:p>
              <a:endParaRPr lang="en-US"/>
            </a:p>
          </p:txBody>
        </p:sp>
        <p:sp>
          <p:nvSpPr>
            <p:cNvPr id="1054764" name="AutoShape 44"/>
            <p:cNvSpPr>
              <a:spLocks noChangeArrowheads="1"/>
            </p:cNvSpPr>
            <p:nvPr/>
          </p:nvSpPr>
          <p:spPr bwMode="auto">
            <a:xfrm>
              <a:off x="4774" y="2561"/>
              <a:ext cx="455" cy="303"/>
            </a:xfrm>
            <a:prstGeom prst="roundRect">
              <a:avLst>
                <a:gd name="adj" fmla="val 16667"/>
              </a:avLst>
            </a:prstGeom>
            <a:solidFill>
              <a:srgbClr val="B2D0E4"/>
            </a:solidFill>
            <a:ln w="9525" algn="ctr">
              <a:solidFill>
                <a:srgbClr val="0066CC"/>
              </a:solidFill>
              <a:round/>
              <a:headEnd/>
              <a:tailEnd/>
            </a:ln>
            <a:effectLst/>
          </p:spPr>
          <p:txBody>
            <a:bodyPr wrap="none" anchor="ctr"/>
            <a:lstStyle/>
            <a:p>
              <a:r>
                <a:rPr lang="en-US" sz="1100" b="1" dirty="0" smtClean="0">
                  <a:solidFill>
                    <a:schemeClr val="bg1"/>
                  </a:solidFill>
                </a:rPr>
                <a:t>Device</a:t>
              </a:r>
            </a:p>
            <a:p>
              <a:r>
                <a:rPr lang="en-US" sz="1100" b="1" dirty="0" smtClean="0">
                  <a:solidFill>
                    <a:schemeClr val="bg1"/>
                  </a:solidFill>
                </a:rPr>
                <a:t>Manager</a:t>
              </a:r>
              <a:endParaRPr lang="en-US" sz="1100" b="1" dirty="0">
                <a:solidFill>
                  <a:schemeClr val="bg1"/>
                </a:solidFill>
              </a:endParaRPr>
            </a:p>
          </p:txBody>
        </p:sp>
        <p:sp>
          <p:nvSpPr>
            <p:cNvPr id="1054765" name="Line 45"/>
            <p:cNvSpPr>
              <a:spLocks noChangeShapeType="1"/>
            </p:cNvSpPr>
            <p:nvPr/>
          </p:nvSpPr>
          <p:spPr bwMode="auto">
            <a:xfrm>
              <a:off x="4986" y="2830"/>
              <a:ext cx="6" cy="228"/>
            </a:xfrm>
            <a:prstGeom prst="line">
              <a:avLst/>
            </a:prstGeom>
            <a:noFill/>
            <a:ln w="38100">
              <a:solidFill>
                <a:srgbClr val="993366"/>
              </a:solidFill>
              <a:round/>
              <a:headEnd type="triangle" w="med" len="med"/>
              <a:tailEnd type="triangle" w="med" len="med"/>
            </a:ln>
            <a:effectLst/>
          </p:spPr>
          <p:txBody>
            <a:bodyPr>
              <a:spAutoFit/>
            </a:bodyPr>
            <a:lstStyle/>
            <a:p>
              <a:endParaRPr lang="en-US"/>
            </a:p>
          </p:txBody>
        </p:sp>
        <p:sp>
          <p:nvSpPr>
            <p:cNvPr id="1054766" name="Text Box 46"/>
            <p:cNvSpPr txBox="1">
              <a:spLocks noChangeArrowheads="1"/>
            </p:cNvSpPr>
            <p:nvPr/>
          </p:nvSpPr>
          <p:spPr bwMode="auto">
            <a:xfrm>
              <a:off x="1015" y="818"/>
              <a:ext cx="969" cy="212"/>
            </a:xfrm>
            <a:prstGeom prst="rect">
              <a:avLst/>
            </a:prstGeom>
            <a:noFill/>
            <a:ln w="28575" algn="ctr">
              <a:noFill/>
              <a:miter lim="800000"/>
              <a:headEnd/>
              <a:tailEnd/>
            </a:ln>
            <a:effectLst/>
          </p:spPr>
          <p:txBody>
            <a:bodyPr wrap="none" lIns="45720" rIns="45720" anchorCtr="1">
              <a:spAutoFit/>
            </a:bodyPr>
            <a:lstStyle/>
            <a:p>
              <a:pPr eaLnBrk="0" hangingPunct="0">
                <a:lnSpc>
                  <a:spcPct val="100000"/>
                </a:lnSpc>
                <a:buClrTx/>
                <a:buSzTx/>
              </a:pPr>
              <a:r>
                <a:rPr lang="en-US" sz="1600" b="1">
                  <a:solidFill>
                    <a:schemeClr val="tx1"/>
                  </a:solidFill>
                  <a:cs typeface="Arial" charset="0"/>
                </a:rPr>
                <a:t>Hosted or Split</a:t>
              </a:r>
            </a:p>
          </p:txBody>
        </p:sp>
        <p:sp>
          <p:nvSpPr>
            <p:cNvPr id="1054767" name="Text Box 47"/>
            <p:cNvSpPr txBox="1">
              <a:spLocks noChangeArrowheads="1"/>
            </p:cNvSpPr>
            <p:nvPr/>
          </p:nvSpPr>
          <p:spPr bwMode="auto">
            <a:xfrm>
              <a:off x="2827" y="818"/>
              <a:ext cx="1125" cy="212"/>
            </a:xfrm>
            <a:prstGeom prst="rect">
              <a:avLst/>
            </a:prstGeom>
            <a:noFill/>
            <a:ln w="28575" algn="ctr">
              <a:noFill/>
              <a:miter lim="800000"/>
              <a:headEnd/>
              <a:tailEnd/>
            </a:ln>
            <a:effectLst/>
          </p:spPr>
          <p:txBody>
            <a:bodyPr wrap="none" lIns="45720" rIns="45720" anchorCtr="1">
              <a:spAutoFit/>
            </a:bodyPr>
            <a:lstStyle/>
            <a:p>
              <a:pPr eaLnBrk="0" hangingPunct="0">
                <a:lnSpc>
                  <a:spcPct val="100000"/>
                </a:lnSpc>
                <a:buClrTx/>
                <a:buSzTx/>
              </a:pPr>
              <a:r>
                <a:rPr lang="en-US" sz="1600" b="1">
                  <a:solidFill>
                    <a:schemeClr val="tx1"/>
                  </a:solidFill>
                  <a:cs typeface="Arial" charset="0"/>
                </a:rPr>
                <a:t>Hypervisor Direct</a:t>
              </a:r>
            </a:p>
          </p:txBody>
        </p:sp>
        <p:sp>
          <p:nvSpPr>
            <p:cNvPr id="1054768" name="Text Box 48"/>
            <p:cNvSpPr txBox="1">
              <a:spLocks noChangeArrowheads="1"/>
            </p:cNvSpPr>
            <p:nvPr/>
          </p:nvSpPr>
          <p:spPr bwMode="auto">
            <a:xfrm>
              <a:off x="4281" y="623"/>
              <a:ext cx="1170" cy="231"/>
            </a:xfrm>
            <a:prstGeom prst="rect">
              <a:avLst/>
            </a:prstGeom>
            <a:noFill/>
            <a:ln w="28575" algn="ctr">
              <a:noFill/>
              <a:miter lim="800000"/>
              <a:headEnd/>
              <a:tailEnd/>
            </a:ln>
            <a:effectLst/>
          </p:spPr>
          <p:txBody>
            <a:bodyPr wrap="none" lIns="45720" rIns="45720" anchorCtr="1">
              <a:spAutoFit/>
            </a:bodyPr>
            <a:lstStyle/>
            <a:p>
              <a:pPr eaLnBrk="0" hangingPunct="0">
                <a:lnSpc>
                  <a:spcPct val="100000"/>
                </a:lnSpc>
                <a:buClrTx/>
                <a:buSzTx/>
              </a:pPr>
              <a:r>
                <a:rPr lang="en-US" sz="1800" b="1">
                  <a:solidFill>
                    <a:schemeClr val="tx2"/>
                  </a:solidFill>
                  <a:cs typeface="Arial" charset="0"/>
                </a:rPr>
                <a:t>Passthrough I/O</a:t>
              </a:r>
            </a:p>
          </p:txBody>
        </p:sp>
        <p:sp>
          <p:nvSpPr>
            <p:cNvPr id="1054769" name="Line 49"/>
            <p:cNvSpPr>
              <a:spLocks noChangeShapeType="1"/>
            </p:cNvSpPr>
            <p:nvPr/>
          </p:nvSpPr>
          <p:spPr bwMode="auto">
            <a:xfrm flipH="1">
              <a:off x="2653" y="886"/>
              <a:ext cx="0" cy="2679"/>
            </a:xfrm>
            <a:prstGeom prst="line">
              <a:avLst/>
            </a:prstGeom>
            <a:noFill/>
            <a:ln w="28575">
              <a:solidFill>
                <a:srgbClr val="AAAA8C"/>
              </a:solidFill>
              <a:round/>
              <a:headEnd/>
              <a:tailEnd/>
            </a:ln>
            <a:effectLst/>
          </p:spPr>
          <p:txBody>
            <a:bodyPr lIns="45720" rIns="45720" anchor="ctr" anchorCtr="1"/>
            <a:lstStyle/>
            <a:p>
              <a:endParaRPr lang="en-US"/>
            </a:p>
          </p:txBody>
        </p:sp>
        <p:sp>
          <p:nvSpPr>
            <p:cNvPr id="1054770" name="Line 50"/>
            <p:cNvSpPr>
              <a:spLocks noChangeShapeType="1"/>
            </p:cNvSpPr>
            <p:nvPr/>
          </p:nvSpPr>
          <p:spPr bwMode="auto">
            <a:xfrm flipH="1">
              <a:off x="4093" y="646"/>
              <a:ext cx="0" cy="2919"/>
            </a:xfrm>
            <a:prstGeom prst="line">
              <a:avLst/>
            </a:prstGeom>
            <a:noFill/>
            <a:ln w="28575">
              <a:solidFill>
                <a:srgbClr val="AAAA8C"/>
              </a:solidFill>
              <a:round/>
              <a:headEnd/>
              <a:tailEnd/>
            </a:ln>
            <a:effectLst/>
          </p:spPr>
          <p:txBody>
            <a:bodyPr lIns="45720" rIns="45720" anchor="ctr" anchorCtr="1"/>
            <a:lstStyle/>
            <a:p>
              <a:endParaRPr lang="en-US"/>
            </a:p>
          </p:txBody>
        </p:sp>
        <p:sp>
          <p:nvSpPr>
            <p:cNvPr id="1054771" name="Text Box 51"/>
            <p:cNvSpPr txBox="1">
              <a:spLocks noChangeArrowheads="1"/>
            </p:cNvSpPr>
            <p:nvPr/>
          </p:nvSpPr>
          <p:spPr bwMode="auto">
            <a:xfrm>
              <a:off x="480" y="3462"/>
              <a:ext cx="1863" cy="330"/>
            </a:xfrm>
            <a:prstGeom prst="rect">
              <a:avLst/>
            </a:prstGeom>
            <a:noFill/>
            <a:ln w="28575" algn="ctr">
              <a:noFill/>
              <a:miter lim="800000"/>
              <a:headEnd/>
              <a:tailEnd/>
            </a:ln>
            <a:effectLst/>
          </p:spPr>
          <p:txBody>
            <a:bodyPr wrap="none" lIns="45720" rIns="45720" anchorCtr="1">
              <a:spAutoFit/>
            </a:bodyPr>
            <a:lstStyle/>
            <a:p>
              <a:pPr algn="l" eaLnBrk="0" hangingPunct="0">
                <a:lnSpc>
                  <a:spcPct val="100000"/>
                </a:lnSpc>
                <a:buClrTx/>
                <a:buSzTx/>
              </a:pPr>
              <a:r>
                <a:rPr lang="en-US" sz="1400" b="1" dirty="0">
                  <a:solidFill>
                    <a:schemeClr val="tx1"/>
                  </a:solidFill>
                  <a:cs typeface="Arial" charset="0"/>
                </a:rPr>
                <a:t>VMware Workstation, VMware Server,</a:t>
              </a:r>
            </a:p>
            <a:p>
              <a:pPr algn="l" eaLnBrk="0" hangingPunct="0">
                <a:lnSpc>
                  <a:spcPct val="100000"/>
                </a:lnSpc>
                <a:buClrTx/>
                <a:buSzTx/>
              </a:pPr>
              <a:r>
                <a:rPr lang="en-US" sz="1400" b="1" dirty="0" smtClean="0">
                  <a:solidFill>
                    <a:schemeClr val="tx1"/>
                  </a:solidFill>
                  <a:cs typeface="Arial" charset="0"/>
                </a:rPr>
                <a:t>Xen</a:t>
              </a:r>
              <a:r>
                <a:rPr lang="en-US" sz="1400" b="1" dirty="0">
                  <a:solidFill>
                    <a:schemeClr val="tx1"/>
                  </a:solidFill>
                  <a:cs typeface="Arial" charset="0"/>
                </a:rPr>
                <a:t>, Microsoft </a:t>
              </a:r>
              <a:r>
                <a:rPr lang="en-US" sz="1400" b="1" dirty="0" smtClean="0">
                  <a:cs typeface="Arial" charset="0"/>
                </a:rPr>
                <a:t>Hyper-V</a:t>
              </a:r>
              <a:r>
                <a:rPr lang="en-US" sz="1400" b="1" dirty="0" smtClean="0">
                  <a:solidFill>
                    <a:schemeClr val="tx1"/>
                  </a:solidFill>
                  <a:cs typeface="Arial" charset="0"/>
                </a:rPr>
                <a:t>, </a:t>
              </a:r>
              <a:r>
                <a:rPr lang="en-US" sz="1400" b="1" dirty="0">
                  <a:solidFill>
                    <a:schemeClr val="tx1"/>
                  </a:solidFill>
                  <a:cs typeface="Arial" charset="0"/>
                </a:rPr>
                <a:t>Virtual Server</a:t>
              </a:r>
            </a:p>
          </p:txBody>
        </p:sp>
        <p:sp>
          <p:nvSpPr>
            <p:cNvPr id="1054772" name="Text Box 52"/>
            <p:cNvSpPr txBox="1">
              <a:spLocks noChangeArrowheads="1"/>
            </p:cNvSpPr>
            <p:nvPr/>
          </p:nvSpPr>
          <p:spPr bwMode="auto">
            <a:xfrm>
              <a:off x="3044" y="3502"/>
              <a:ext cx="652" cy="194"/>
            </a:xfrm>
            <a:prstGeom prst="rect">
              <a:avLst/>
            </a:prstGeom>
            <a:noFill/>
            <a:ln w="28575" algn="ctr">
              <a:noFill/>
              <a:miter lim="800000"/>
              <a:headEnd/>
              <a:tailEnd/>
            </a:ln>
            <a:effectLst/>
          </p:spPr>
          <p:txBody>
            <a:bodyPr wrap="none" lIns="45720" rIns="45720" anchorCtr="1">
              <a:spAutoFit/>
            </a:bodyPr>
            <a:lstStyle/>
            <a:p>
              <a:pPr eaLnBrk="0" hangingPunct="0">
                <a:lnSpc>
                  <a:spcPct val="100000"/>
                </a:lnSpc>
                <a:buClrTx/>
                <a:buSzTx/>
              </a:pPr>
              <a:r>
                <a:rPr lang="en-US" sz="1400" b="1" dirty="0">
                  <a:solidFill>
                    <a:schemeClr val="tx1"/>
                  </a:solidFill>
                  <a:cs typeface="Arial" charset="0"/>
                </a:rPr>
                <a:t>VMware </a:t>
              </a:r>
              <a:r>
                <a:rPr lang="en-US" sz="1400" b="1" dirty="0" smtClean="0">
                  <a:solidFill>
                    <a:schemeClr val="tx1"/>
                  </a:solidFill>
                  <a:cs typeface="Arial" charset="0"/>
                </a:rPr>
                <a:t>ESX</a:t>
              </a:r>
              <a:endParaRPr lang="en-US" sz="1400" b="1" dirty="0">
                <a:solidFill>
                  <a:schemeClr val="tx1"/>
                </a:solidFill>
                <a:cs typeface="Arial" charset="0"/>
              </a:endParaRPr>
            </a:p>
          </p:txBody>
        </p:sp>
        <p:sp>
          <p:nvSpPr>
            <p:cNvPr id="1054773" name="Text Box 53"/>
            <p:cNvSpPr txBox="1">
              <a:spLocks noChangeArrowheads="1"/>
            </p:cNvSpPr>
            <p:nvPr/>
          </p:nvSpPr>
          <p:spPr bwMode="auto">
            <a:xfrm>
              <a:off x="4369" y="3483"/>
              <a:ext cx="916" cy="194"/>
            </a:xfrm>
            <a:prstGeom prst="rect">
              <a:avLst/>
            </a:prstGeom>
            <a:noFill/>
            <a:ln w="28575" algn="ctr">
              <a:noFill/>
              <a:miter lim="800000"/>
              <a:headEnd/>
              <a:tailEnd/>
            </a:ln>
            <a:effectLst/>
          </p:spPr>
          <p:txBody>
            <a:bodyPr wrap="none" lIns="45720" rIns="45720" anchorCtr="1">
              <a:spAutoFit/>
            </a:bodyPr>
            <a:lstStyle/>
            <a:p>
              <a:pPr algn="l" eaLnBrk="0" hangingPunct="0">
                <a:lnSpc>
                  <a:spcPct val="100000"/>
                </a:lnSpc>
                <a:buClrTx/>
                <a:buSzTx/>
              </a:pPr>
              <a:r>
                <a:rPr lang="en-US" sz="1400" b="1" dirty="0" smtClean="0">
                  <a:solidFill>
                    <a:schemeClr val="tx1"/>
                  </a:solidFill>
                  <a:cs typeface="Arial" charset="0"/>
                </a:rPr>
                <a:t>VMware ESX (FPT)</a:t>
              </a:r>
              <a:endParaRPr lang="en-US" sz="1400" b="1" dirty="0">
                <a:solidFill>
                  <a:schemeClr val="tx1"/>
                </a:solidFill>
                <a:cs typeface="Arial" charset="0"/>
              </a:endParaRPr>
            </a:p>
          </p:txBody>
        </p:sp>
        <p:sp>
          <p:nvSpPr>
            <p:cNvPr id="1054774" name="Text Box 54"/>
            <p:cNvSpPr txBox="1">
              <a:spLocks noChangeArrowheads="1"/>
            </p:cNvSpPr>
            <p:nvPr/>
          </p:nvSpPr>
          <p:spPr bwMode="auto">
            <a:xfrm>
              <a:off x="2153" y="623"/>
              <a:ext cx="938" cy="231"/>
            </a:xfrm>
            <a:prstGeom prst="rect">
              <a:avLst/>
            </a:prstGeom>
            <a:noFill/>
            <a:ln w="28575" algn="ctr">
              <a:noFill/>
              <a:miter lim="800000"/>
              <a:headEnd/>
              <a:tailEnd/>
            </a:ln>
            <a:effectLst/>
          </p:spPr>
          <p:txBody>
            <a:bodyPr wrap="none" lIns="45720" rIns="45720" anchorCtr="1">
              <a:spAutoFit/>
            </a:bodyPr>
            <a:lstStyle/>
            <a:p>
              <a:pPr eaLnBrk="0" hangingPunct="0">
                <a:lnSpc>
                  <a:spcPct val="100000"/>
                </a:lnSpc>
                <a:buClrTx/>
                <a:buSzTx/>
              </a:pPr>
              <a:r>
                <a:rPr lang="en-US" sz="1800" b="1">
                  <a:solidFill>
                    <a:schemeClr val="tx2"/>
                  </a:solidFill>
                  <a:cs typeface="Arial" charset="0"/>
                </a:rPr>
                <a:t>Emulated I/O</a:t>
              </a:r>
            </a:p>
          </p:txBody>
        </p:sp>
        <p:sp>
          <p:nvSpPr>
            <p:cNvPr id="1054775" name="Line 55"/>
            <p:cNvSpPr>
              <a:spLocks noChangeShapeType="1"/>
            </p:cNvSpPr>
            <p:nvPr/>
          </p:nvSpPr>
          <p:spPr bwMode="auto">
            <a:xfrm flipH="1" flipV="1">
              <a:off x="1218" y="1558"/>
              <a:ext cx="360" cy="510"/>
            </a:xfrm>
            <a:prstGeom prst="line">
              <a:avLst/>
            </a:prstGeom>
            <a:noFill/>
            <a:ln w="38100">
              <a:solidFill>
                <a:srgbClr val="993366"/>
              </a:solidFill>
              <a:round/>
              <a:headEnd type="triangle" w="med" len="med"/>
              <a:tailEnd type="triangle" w="med" len="med"/>
            </a:ln>
            <a:effectLst/>
          </p:spPr>
          <p:txBody>
            <a:bodyPr>
              <a:spAutoFit/>
            </a:bodyPr>
            <a:lstStyle/>
            <a:p>
              <a:endParaRPr lang="en-US"/>
            </a:p>
          </p:txBody>
        </p:sp>
      </p:gr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a:t>
            </a:r>
            <a:r>
              <a:rPr lang="en-US" baseline="0" dirty="0" smtClean="0"/>
              <a:t> of Virtualization</a:t>
            </a:r>
            <a:endParaRPr lang="en-US" dirty="0"/>
          </a:p>
        </p:txBody>
      </p:sp>
      <p:sp>
        <p:nvSpPr>
          <p:cNvPr id="3" name="Content Placeholder 2"/>
          <p:cNvSpPr>
            <a:spLocks noGrp="1"/>
          </p:cNvSpPr>
          <p:nvPr>
            <p:ph type="body" sz="quarter" idx="13"/>
          </p:nvPr>
        </p:nvSpPr>
        <p:spPr/>
        <p:txBody>
          <a:bodyPr>
            <a:normAutofit/>
          </a:bodyPr>
          <a:lstStyle/>
          <a:p>
            <a:r>
              <a:rPr lang="en-US" dirty="0" smtClean="0"/>
              <a:t>Process Virtualization</a:t>
            </a:r>
          </a:p>
          <a:p>
            <a:pPr lvl="1"/>
            <a:r>
              <a:rPr lang="en-US" dirty="0" smtClean="0"/>
              <a:t>Language-level   </a:t>
            </a:r>
            <a:r>
              <a:rPr lang="en-US" dirty="0" smtClean="0">
                <a:solidFill>
                  <a:schemeClr val="bg1">
                    <a:lumMod val="50000"/>
                  </a:schemeClr>
                </a:solidFill>
              </a:rPr>
              <a:t>Java, .NET, Smalltalk</a:t>
            </a:r>
          </a:p>
          <a:p>
            <a:pPr lvl="1"/>
            <a:r>
              <a:rPr lang="en-US" dirty="0" smtClean="0"/>
              <a:t>OS-level  </a:t>
            </a:r>
            <a:r>
              <a:rPr lang="en-US" dirty="0" smtClean="0">
                <a:solidFill>
                  <a:schemeClr val="bg1">
                    <a:lumMod val="50000"/>
                  </a:schemeClr>
                </a:solidFill>
              </a:rPr>
              <a:t>processes, Solaris Zones, BSD Jails, </a:t>
            </a:r>
            <a:r>
              <a:rPr lang="en-US" dirty="0" err="1" smtClean="0">
                <a:solidFill>
                  <a:schemeClr val="bg1">
                    <a:lumMod val="50000"/>
                  </a:schemeClr>
                </a:solidFill>
              </a:rPr>
              <a:t>Virtuozzo</a:t>
            </a:r>
            <a:endParaRPr lang="en-US" dirty="0" smtClean="0">
              <a:solidFill>
                <a:schemeClr val="bg1">
                  <a:lumMod val="50000"/>
                </a:schemeClr>
              </a:solidFill>
            </a:endParaRPr>
          </a:p>
          <a:p>
            <a:pPr lvl="1"/>
            <a:r>
              <a:rPr lang="en-US" dirty="0" smtClean="0"/>
              <a:t>Cross-ISA emulation  </a:t>
            </a:r>
            <a:r>
              <a:rPr lang="en-US" dirty="0" smtClean="0">
                <a:solidFill>
                  <a:schemeClr val="bg1">
                    <a:lumMod val="50000"/>
                  </a:schemeClr>
                </a:solidFill>
              </a:rPr>
              <a:t>Apple 68K-PPC-x86, Digital FX!32</a:t>
            </a:r>
          </a:p>
          <a:p>
            <a:r>
              <a:rPr lang="en-US" dirty="0" smtClean="0"/>
              <a:t>Device Virtualization</a:t>
            </a:r>
          </a:p>
          <a:p>
            <a:pPr lvl="1"/>
            <a:r>
              <a:rPr lang="en-US" dirty="0" smtClean="0"/>
              <a:t>Logical vs. physical  </a:t>
            </a:r>
            <a:r>
              <a:rPr lang="en-US" dirty="0" smtClean="0">
                <a:solidFill>
                  <a:schemeClr val="bg1">
                    <a:lumMod val="50000"/>
                  </a:schemeClr>
                </a:solidFill>
              </a:rPr>
              <a:t>VLAN, VPN, NPIV, LUN, RAID</a:t>
            </a:r>
          </a:p>
          <a:p>
            <a:r>
              <a:rPr lang="en-US" b="1" dirty="0" smtClean="0"/>
              <a:t>System Virtualization</a:t>
            </a:r>
            <a:endParaRPr lang="en-US" dirty="0" smtClean="0">
              <a:solidFill>
                <a:schemeClr val="bg1">
                  <a:lumMod val="50000"/>
                </a:schemeClr>
              </a:solidFill>
            </a:endParaRPr>
          </a:p>
          <a:p>
            <a:pPr lvl="1"/>
            <a:r>
              <a:rPr lang="en-US" dirty="0" smtClean="0"/>
              <a:t>“Hosted”  </a:t>
            </a:r>
            <a:r>
              <a:rPr lang="en-US" dirty="0" smtClean="0">
                <a:solidFill>
                  <a:schemeClr val="bg1">
                    <a:lumMod val="50000"/>
                  </a:schemeClr>
                </a:solidFill>
              </a:rPr>
              <a:t>VMware Workstation, Microsoft VPC, Parallels</a:t>
            </a:r>
          </a:p>
          <a:p>
            <a:pPr lvl="1"/>
            <a:r>
              <a:rPr lang="en-US" dirty="0" smtClean="0"/>
              <a:t>“Bare metal”  </a:t>
            </a:r>
            <a:r>
              <a:rPr lang="en-US" dirty="0" smtClean="0">
                <a:solidFill>
                  <a:schemeClr val="bg1">
                    <a:lumMod val="50000"/>
                  </a:schemeClr>
                </a:solidFill>
              </a:rPr>
              <a:t>VMware ESX, Xen, Microsoft Hyper-V</a:t>
            </a: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with I/O Virtualization</a:t>
            </a:r>
            <a:endParaRPr lang="en-US" dirty="0"/>
          </a:p>
        </p:txBody>
      </p:sp>
      <p:sp>
        <p:nvSpPr>
          <p:cNvPr id="3" name="Content Placeholder 2"/>
          <p:cNvSpPr>
            <a:spLocks noGrp="1"/>
          </p:cNvSpPr>
          <p:nvPr>
            <p:ph type="body" sz="quarter" idx="13"/>
          </p:nvPr>
        </p:nvSpPr>
        <p:spPr/>
        <p:txBody>
          <a:bodyPr/>
          <a:lstStyle/>
          <a:p>
            <a:r>
              <a:rPr lang="en-US" dirty="0" smtClean="0"/>
              <a:t>Need physical memory address translation</a:t>
            </a:r>
          </a:p>
          <a:p>
            <a:pPr lvl="1"/>
            <a:r>
              <a:rPr lang="en-US" dirty="0" smtClean="0"/>
              <a:t>need to copy</a:t>
            </a:r>
          </a:p>
          <a:p>
            <a:pPr lvl="1"/>
            <a:r>
              <a:rPr lang="en-US" dirty="0" smtClean="0"/>
              <a:t>need translation</a:t>
            </a:r>
          </a:p>
          <a:p>
            <a:pPr lvl="1"/>
            <a:r>
              <a:rPr lang="en-US" dirty="0" smtClean="0"/>
              <a:t>need IO MMU</a:t>
            </a:r>
          </a:p>
          <a:p>
            <a:r>
              <a:rPr lang="en-US" dirty="0" smtClean="0"/>
              <a:t>Need way to dispatch incoming requests</a:t>
            </a:r>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Backup Slides</a:t>
            </a:r>
            <a:endParaRPr lang="en-US" dirty="0"/>
          </a:p>
        </p:txBody>
      </p:sp>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normAutofit fontScale="90000"/>
          </a:bodyPr>
          <a:lstStyle/>
          <a:p>
            <a:r>
              <a:rPr lang="en-US" dirty="0" smtClean="0"/>
              <a:t>Brief History of VMware x86 Virtualization</a:t>
            </a:r>
            <a:endParaRPr lang="en-US" dirty="0"/>
          </a:p>
        </p:txBody>
      </p:sp>
      <p:sp>
        <p:nvSpPr>
          <p:cNvPr id="110598" name="Text Box 6"/>
          <p:cNvSpPr txBox="1">
            <a:spLocks noChangeArrowheads="1"/>
          </p:cNvSpPr>
          <p:nvPr/>
        </p:nvSpPr>
        <p:spPr bwMode="auto">
          <a:xfrm>
            <a:off x="676275" y="2320925"/>
            <a:ext cx="8086725" cy="338554"/>
          </a:xfrm>
          <a:prstGeom prst="rect">
            <a:avLst/>
          </a:prstGeom>
          <a:noFill/>
          <a:ln w="9525">
            <a:noFill/>
            <a:miter lim="800000"/>
            <a:headEnd/>
            <a:tailEnd/>
          </a:ln>
          <a:effectLst/>
        </p:spPr>
        <p:txBody>
          <a:bodyPr>
            <a:spAutoFit/>
          </a:bodyPr>
          <a:lstStyle/>
          <a:p>
            <a:pPr>
              <a:spcBef>
                <a:spcPct val="50000"/>
              </a:spcBef>
            </a:pPr>
            <a:r>
              <a:rPr lang="en-US" sz="1600" dirty="0"/>
              <a:t>1998   1999   2000   2001   2002   2003   2004   2005   2006   2007   2008   2009. . . </a:t>
            </a:r>
          </a:p>
        </p:txBody>
      </p:sp>
      <p:grpSp>
        <p:nvGrpSpPr>
          <p:cNvPr id="2" name="Group 30"/>
          <p:cNvGrpSpPr/>
          <p:nvPr/>
        </p:nvGrpSpPr>
        <p:grpSpPr>
          <a:xfrm>
            <a:off x="666750" y="1127125"/>
            <a:ext cx="7620000" cy="4621629"/>
            <a:chOff x="666750" y="1127125"/>
            <a:chExt cx="7620000" cy="4621629"/>
          </a:xfrm>
        </p:grpSpPr>
        <p:sp>
          <p:nvSpPr>
            <p:cNvPr id="110596" name="Line 4"/>
            <p:cNvSpPr>
              <a:spLocks noChangeShapeType="1"/>
            </p:cNvSpPr>
            <p:nvPr/>
          </p:nvSpPr>
          <p:spPr bwMode="auto">
            <a:xfrm>
              <a:off x="666750" y="2743200"/>
              <a:ext cx="7620000" cy="0"/>
            </a:xfrm>
            <a:prstGeom prst="line">
              <a:avLst/>
            </a:prstGeom>
            <a:noFill/>
            <a:ln w="31750">
              <a:solidFill>
                <a:schemeClr val="tx1"/>
              </a:solidFill>
              <a:round/>
              <a:headEnd/>
              <a:tailEnd type="triangle" w="lg" len="lg"/>
            </a:ln>
            <a:effectLst/>
          </p:spPr>
          <p:txBody>
            <a:bodyPr/>
            <a:lstStyle/>
            <a:p>
              <a:endParaRPr lang="en-US"/>
            </a:p>
          </p:txBody>
        </p:sp>
        <p:sp>
          <p:nvSpPr>
            <p:cNvPr id="110597" name="Line 5"/>
            <p:cNvSpPr>
              <a:spLocks noChangeShapeType="1"/>
            </p:cNvSpPr>
            <p:nvPr/>
          </p:nvSpPr>
          <p:spPr bwMode="auto">
            <a:xfrm>
              <a:off x="992188" y="2590800"/>
              <a:ext cx="0" cy="2895600"/>
            </a:xfrm>
            <a:prstGeom prst="line">
              <a:avLst/>
            </a:prstGeom>
            <a:noFill/>
            <a:ln w="9525">
              <a:solidFill>
                <a:schemeClr val="tx1"/>
              </a:solidFill>
              <a:round/>
              <a:headEnd/>
              <a:tailEnd/>
            </a:ln>
            <a:effectLst/>
          </p:spPr>
          <p:txBody>
            <a:bodyPr/>
            <a:lstStyle/>
            <a:p>
              <a:endParaRPr lang="en-US"/>
            </a:p>
          </p:txBody>
        </p:sp>
        <p:sp>
          <p:nvSpPr>
            <p:cNvPr id="110601" name="Line 9"/>
            <p:cNvSpPr>
              <a:spLocks noChangeShapeType="1"/>
            </p:cNvSpPr>
            <p:nvPr/>
          </p:nvSpPr>
          <p:spPr bwMode="auto">
            <a:xfrm>
              <a:off x="1619250" y="2590800"/>
              <a:ext cx="0" cy="2514600"/>
            </a:xfrm>
            <a:prstGeom prst="line">
              <a:avLst/>
            </a:prstGeom>
            <a:noFill/>
            <a:ln w="9525">
              <a:solidFill>
                <a:schemeClr val="tx1"/>
              </a:solidFill>
              <a:round/>
              <a:headEnd/>
              <a:tailEnd/>
            </a:ln>
            <a:effectLst/>
          </p:spPr>
          <p:txBody>
            <a:bodyPr/>
            <a:lstStyle/>
            <a:p>
              <a:endParaRPr lang="en-US"/>
            </a:p>
          </p:txBody>
        </p:sp>
        <p:sp>
          <p:nvSpPr>
            <p:cNvPr id="110602" name="Line 10"/>
            <p:cNvSpPr>
              <a:spLocks noChangeShapeType="1"/>
            </p:cNvSpPr>
            <p:nvPr/>
          </p:nvSpPr>
          <p:spPr bwMode="auto">
            <a:xfrm>
              <a:off x="2228850" y="2590800"/>
              <a:ext cx="0" cy="2209800"/>
            </a:xfrm>
            <a:prstGeom prst="line">
              <a:avLst/>
            </a:prstGeom>
            <a:noFill/>
            <a:ln w="9525">
              <a:solidFill>
                <a:schemeClr val="tx1"/>
              </a:solidFill>
              <a:round/>
              <a:headEnd/>
              <a:tailEnd/>
            </a:ln>
            <a:effectLst/>
          </p:spPr>
          <p:txBody>
            <a:bodyPr/>
            <a:lstStyle/>
            <a:p>
              <a:endParaRPr lang="en-US"/>
            </a:p>
          </p:txBody>
        </p:sp>
        <p:sp>
          <p:nvSpPr>
            <p:cNvPr id="110603" name="Line 11"/>
            <p:cNvSpPr>
              <a:spLocks noChangeShapeType="1"/>
            </p:cNvSpPr>
            <p:nvPr/>
          </p:nvSpPr>
          <p:spPr bwMode="auto">
            <a:xfrm>
              <a:off x="2852738" y="2586038"/>
              <a:ext cx="0" cy="1909763"/>
            </a:xfrm>
            <a:prstGeom prst="line">
              <a:avLst/>
            </a:prstGeom>
            <a:noFill/>
            <a:ln w="9525">
              <a:solidFill>
                <a:schemeClr val="tx1"/>
              </a:solidFill>
              <a:round/>
              <a:headEnd/>
              <a:tailEnd/>
            </a:ln>
            <a:effectLst/>
          </p:spPr>
          <p:txBody>
            <a:bodyPr/>
            <a:lstStyle/>
            <a:p>
              <a:endParaRPr lang="en-US"/>
            </a:p>
          </p:txBody>
        </p:sp>
        <p:sp>
          <p:nvSpPr>
            <p:cNvPr id="110604" name="Line 12"/>
            <p:cNvSpPr>
              <a:spLocks noChangeShapeType="1"/>
            </p:cNvSpPr>
            <p:nvPr/>
          </p:nvSpPr>
          <p:spPr bwMode="auto">
            <a:xfrm>
              <a:off x="4095750" y="2590800"/>
              <a:ext cx="0" cy="1676400"/>
            </a:xfrm>
            <a:prstGeom prst="line">
              <a:avLst/>
            </a:prstGeom>
            <a:noFill/>
            <a:ln w="9525">
              <a:solidFill>
                <a:schemeClr val="tx1"/>
              </a:solidFill>
              <a:round/>
              <a:headEnd/>
              <a:tailEnd/>
            </a:ln>
            <a:effectLst/>
          </p:spPr>
          <p:txBody>
            <a:bodyPr/>
            <a:lstStyle/>
            <a:p>
              <a:endParaRPr lang="en-US"/>
            </a:p>
          </p:txBody>
        </p:sp>
        <p:sp>
          <p:nvSpPr>
            <p:cNvPr id="110605" name="Text Box 13"/>
            <p:cNvSpPr txBox="1">
              <a:spLocks noChangeArrowheads="1"/>
            </p:cNvSpPr>
            <p:nvPr/>
          </p:nvSpPr>
          <p:spPr bwMode="auto">
            <a:xfrm>
              <a:off x="735196" y="5410200"/>
              <a:ext cx="1734770" cy="338554"/>
            </a:xfrm>
            <a:prstGeom prst="rect">
              <a:avLst/>
            </a:prstGeom>
            <a:noFill/>
            <a:ln w="9525">
              <a:noFill/>
              <a:miter lim="800000"/>
              <a:headEnd/>
              <a:tailEnd/>
            </a:ln>
            <a:effectLst/>
          </p:spPr>
          <p:txBody>
            <a:bodyPr wrap="none">
              <a:spAutoFit/>
            </a:bodyPr>
            <a:lstStyle/>
            <a:p>
              <a:r>
                <a:rPr lang="en-US" sz="1600" dirty="0"/>
                <a:t>VMware founded</a:t>
              </a:r>
            </a:p>
          </p:txBody>
        </p:sp>
        <p:sp>
          <p:nvSpPr>
            <p:cNvPr id="110606" name="Text Box 14"/>
            <p:cNvSpPr txBox="1">
              <a:spLocks noChangeArrowheads="1"/>
            </p:cNvSpPr>
            <p:nvPr/>
          </p:nvSpPr>
          <p:spPr bwMode="auto">
            <a:xfrm>
              <a:off x="1290102" y="5060950"/>
              <a:ext cx="1607620" cy="338554"/>
            </a:xfrm>
            <a:prstGeom prst="rect">
              <a:avLst/>
            </a:prstGeom>
            <a:noFill/>
            <a:ln w="9525">
              <a:noFill/>
              <a:miter lim="800000"/>
              <a:headEnd/>
              <a:tailEnd/>
            </a:ln>
            <a:effectLst/>
          </p:spPr>
          <p:txBody>
            <a:bodyPr wrap="none">
              <a:spAutoFit/>
            </a:bodyPr>
            <a:lstStyle/>
            <a:p>
              <a:r>
                <a:rPr lang="en-US" sz="1600" dirty="0"/>
                <a:t>Workstation 1.0</a:t>
              </a:r>
            </a:p>
          </p:txBody>
        </p:sp>
        <p:sp>
          <p:nvSpPr>
            <p:cNvPr id="110609" name="Text Box 17"/>
            <p:cNvSpPr txBox="1">
              <a:spLocks noChangeArrowheads="1"/>
            </p:cNvSpPr>
            <p:nvPr/>
          </p:nvSpPr>
          <p:spPr bwMode="auto">
            <a:xfrm>
              <a:off x="1912402" y="4730750"/>
              <a:ext cx="1607620" cy="338554"/>
            </a:xfrm>
            <a:prstGeom prst="rect">
              <a:avLst/>
            </a:prstGeom>
            <a:noFill/>
            <a:ln w="9525">
              <a:noFill/>
              <a:miter lim="800000"/>
              <a:headEnd/>
              <a:tailEnd/>
            </a:ln>
            <a:effectLst/>
          </p:spPr>
          <p:txBody>
            <a:bodyPr wrap="none">
              <a:spAutoFit/>
            </a:bodyPr>
            <a:lstStyle/>
            <a:p>
              <a:r>
                <a:rPr lang="en-US" sz="1600" dirty="0"/>
                <a:t>Workstation 2.0</a:t>
              </a:r>
            </a:p>
          </p:txBody>
        </p:sp>
        <p:sp>
          <p:nvSpPr>
            <p:cNvPr id="110610" name="Text Box 18"/>
            <p:cNvSpPr txBox="1">
              <a:spLocks noChangeArrowheads="1"/>
            </p:cNvSpPr>
            <p:nvPr/>
          </p:nvSpPr>
          <p:spPr bwMode="auto">
            <a:xfrm>
              <a:off x="2564655" y="4464050"/>
              <a:ext cx="1598515" cy="338554"/>
            </a:xfrm>
            <a:prstGeom prst="rect">
              <a:avLst/>
            </a:prstGeom>
            <a:noFill/>
            <a:ln w="9525">
              <a:noFill/>
              <a:miter lim="800000"/>
              <a:headEnd/>
              <a:tailEnd/>
            </a:ln>
            <a:effectLst/>
          </p:spPr>
          <p:txBody>
            <a:bodyPr wrap="none">
              <a:spAutoFit/>
            </a:bodyPr>
            <a:lstStyle/>
            <a:p>
              <a:r>
                <a:rPr lang="en-US" sz="1600" dirty="0"/>
                <a:t>ESX Server 1.0</a:t>
              </a:r>
            </a:p>
          </p:txBody>
        </p:sp>
        <p:sp>
          <p:nvSpPr>
            <p:cNvPr id="110611" name="Text Box 19"/>
            <p:cNvSpPr txBox="1">
              <a:spLocks noChangeArrowheads="1"/>
            </p:cNvSpPr>
            <p:nvPr/>
          </p:nvSpPr>
          <p:spPr bwMode="auto">
            <a:xfrm>
              <a:off x="3554868" y="4191000"/>
              <a:ext cx="1678665" cy="338554"/>
            </a:xfrm>
            <a:prstGeom prst="rect">
              <a:avLst/>
            </a:prstGeom>
            <a:noFill/>
            <a:ln w="9525">
              <a:noFill/>
              <a:miter lim="800000"/>
              <a:headEnd/>
              <a:tailEnd/>
            </a:ln>
            <a:effectLst/>
          </p:spPr>
          <p:txBody>
            <a:bodyPr wrap="none">
              <a:spAutoFit/>
            </a:bodyPr>
            <a:lstStyle/>
            <a:p>
              <a:r>
                <a:rPr lang="en-US" sz="1600" dirty="0"/>
                <a:t>ESX 2.0 (</a:t>
              </a:r>
              <a:r>
                <a:rPr lang="en-US" sz="1600" dirty="0" err="1"/>
                <a:t>vSMP</a:t>
              </a:r>
              <a:r>
                <a:rPr lang="en-US" sz="1600" dirty="0"/>
                <a:t>)</a:t>
              </a:r>
            </a:p>
          </p:txBody>
        </p:sp>
        <p:sp>
          <p:nvSpPr>
            <p:cNvPr id="110612" name="Line 20"/>
            <p:cNvSpPr>
              <a:spLocks noChangeShapeType="1"/>
            </p:cNvSpPr>
            <p:nvPr/>
          </p:nvSpPr>
          <p:spPr bwMode="auto">
            <a:xfrm>
              <a:off x="4705350" y="1447800"/>
              <a:ext cx="0" cy="1447800"/>
            </a:xfrm>
            <a:prstGeom prst="line">
              <a:avLst/>
            </a:prstGeom>
            <a:noFill/>
            <a:ln w="9525">
              <a:solidFill>
                <a:schemeClr val="tx1"/>
              </a:solidFill>
              <a:round/>
              <a:headEnd/>
              <a:tailEnd/>
            </a:ln>
            <a:effectLst/>
          </p:spPr>
          <p:txBody>
            <a:bodyPr/>
            <a:lstStyle/>
            <a:p>
              <a:endParaRPr lang="en-US"/>
            </a:p>
          </p:txBody>
        </p:sp>
        <p:sp>
          <p:nvSpPr>
            <p:cNvPr id="110613" name="Line 21"/>
            <p:cNvSpPr>
              <a:spLocks noChangeShapeType="1"/>
            </p:cNvSpPr>
            <p:nvPr/>
          </p:nvSpPr>
          <p:spPr bwMode="auto">
            <a:xfrm>
              <a:off x="5343525" y="1752600"/>
              <a:ext cx="0" cy="2057400"/>
            </a:xfrm>
            <a:prstGeom prst="line">
              <a:avLst/>
            </a:prstGeom>
            <a:noFill/>
            <a:ln w="9525">
              <a:solidFill>
                <a:schemeClr val="tx1"/>
              </a:solidFill>
              <a:round/>
              <a:headEnd/>
              <a:tailEnd/>
            </a:ln>
            <a:effectLst/>
          </p:spPr>
          <p:txBody>
            <a:bodyPr/>
            <a:lstStyle/>
            <a:p>
              <a:endParaRPr lang="en-US"/>
            </a:p>
          </p:txBody>
        </p:sp>
        <p:sp>
          <p:nvSpPr>
            <p:cNvPr id="110614" name="Text Box 22"/>
            <p:cNvSpPr txBox="1">
              <a:spLocks noChangeArrowheads="1"/>
            </p:cNvSpPr>
            <p:nvPr/>
          </p:nvSpPr>
          <p:spPr bwMode="auto">
            <a:xfrm>
              <a:off x="4457586" y="1127125"/>
              <a:ext cx="811440" cy="338554"/>
            </a:xfrm>
            <a:prstGeom prst="rect">
              <a:avLst/>
            </a:prstGeom>
            <a:noFill/>
            <a:ln w="9525">
              <a:noFill/>
              <a:miter lim="800000"/>
              <a:headEnd/>
              <a:tailEnd/>
            </a:ln>
            <a:effectLst/>
          </p:spPr>
          <p:txBody>
            <a:bodyPr wrap="none">
              <a:spAutoFit/>
            </a:bodyPr>
            <a:lstStyle/>
            <a:p>
              <a:r>
                <a:rPr lang="en-US" sz="1600" dirty="0"/>
                <a:t>x86-64</a:t>
              </a:r>
            </a:p>
          </p:txBody>
        </p:sp>
        <p:sp>
          <p:nvSpPr>
            <p:cNvPr id="110615" name="Text Box 23"/>
            <p:cNvSpPr txBox="1">
              <a:spLocks noChangeArrowheads="1"/>
            </p:cNvSpPr>
            <p:nvPr/>
          </p:nvSpPr>
          <p:spPr bwMode="auto">
            <a:xfrm>
              <a:off x="4541079" y="3806825"/>
              <a:ext cx="2966966" cy="338554"/>
            </a:xfrm>
            <a:prstGeom prst="rect">
              <a:avLst/>
            </a:prstGeom>
            <a:noFill/>
            <a:ln w="9525">
              <a:noFill/>
              <a:miter lim="800000"/>
              <a:headEnd/>
              <a:tailEnd/>
            </a:ln>
            <a:effectLst/>
          </p:spPr>
          <p:txBody>
            <a:bodyPr wrap="none">
              <a:spAutoFit/>
            </a:bodyPr>
            <a:lstStyle/>
            <a:p>
              <a:r>
                <a:rPr lang="en-US" sz="1600" dirty="0"/>
                <a:t>Workstation 5.5 (64 bit guests)</a:t>
              </a:r>
            </a:p>
          </p:txBody>
        </p:sp>
        <p:sp>
          <p:nvSpPr>
            <p:cNvPr id="110616" name="Text Box 24"/>
            <p:cNvSpPr txBox="1">
              <a:spLocks noChangeArrowheads="1"/>
            </p:cNvSpPr>
            <p:nvPr/>
          </p:nvSpPr>
          <p:spPr bwMode="auto">
            <a:xfrm>
              <a:off x="5163718" y="1447800"/>
              <a:ext cx="1051763" cy="338554"/>
            </a:xfrm>
            <a:prstGeom prst="rect">
              <a:avLst/>
            </a:prstGeom>
            <a:noFill/>
            <a:ln w="9525">
              <a:noFill/>
              <a:miter lim="800000"/>
              <a:headEnd/>
              <a:tailEnd/>
            </a:ln>
            <a:effectLst/>
          </p:spPr>
          <p:txBody>
            <a:bodyPr wrap="none">
              <a:spAutoFit/>
            </a:bodyPr>
            <a:lstStyle/>
            <a:p>
              <a:r>
                <a:rPr lang="en-US" sz="1600" dirty="0"/>
                <a:t>Intel VT-x</a:t>
              </a:r>
            </a:p>
          </p:txBody>
        </p:sp>
        <p:sp>
          <p:nvSpPr>
            <p:cNvPr id="110617" name="Line 25"/>
            <p:cNvSpPr>
              <a:spLocks noChangeShapeType="1"/>
            </p:cNvSpPr>
            <p:nvPr/>
          </p:nvSpPr>
          <p:spPr bwMode="auto">
            <a:xfrm>
              <a:off x="5972175" y="2133600"/>
              <a:ext cx="0" cy="1362075"/>
            </a:xfrm>
            <a:prstGeom prst="line">
              <a:avLst/>
            </a:prstGeom>
            <a:noFill/>
            <a:ln w="9525">
              <a:solidFill>
                <a:schemeClr val="tx1"/>
              </a:solidFill>
              <a:round/>
              <a:headEnd/>
              <a:tailEnd/>
            </a:ln>
            <a:effectLst/>
          </p:spPr>
          <p:txBody>
            <a:bodyPr/>
            <a:lstStyle/>
            <a:p>
              <a:endParaRPr lang="en-US"/>
            </a:p>
          </p:txBody>
        </p:sp>
        <p:sp>
          <p:nvSpPr>
            <p:cNvPr id="110618" name="Text Box 26"/>
            <p:cNvSpPr txBox="1">
              <a:spLocks noChangeArrowheads="1"/>
            </p:cNvSpPr>
            <p:nvPr/>
          </p:nvSpPr>
          <p:spPr bwMode="auto">
            <a:xfrm>
              <a:off x="5599982" y="3432175"/>
              <a:ext cx="936475" cy="338554"/>
            </a:xfrm>
            <a:prstGeom prst="rect">
              <a:avLst/>
            </a:prstGeom>
            <a:noFill/>
            <a:ln w="9525">
              <a:noFill/>
              <a:miter lim="800000"/>
              <a:headEnd/>
              <a:tailEnd/>
            </a:ln>
            <a:effectLst/>
          </p:spPr>
          <p:txBody>
            <a:bodyPr wrap="none">
              <a:spAutoFit/>
            </a:bodyPr>
            <a:lstStyle/>
            <a:p>
              <a:r>
                <a:rPr lang="en-US" sz="1600" dirty="0"/>
                <a:t>ESX 3.0</a:t>
              </a:r>
            </a:p>
          </p:txBody>
        </p:sp>
        <p:sp>
          <p:nvSpPr>
            <p:cNvPr id="110619" name="Text Box 27"/>
            <p:cNvSpPr txBox="1">
              <a:spLocks noChangeArrowheads="1"/>
            </p:cNvSpPr>
            <p:nvPr/>
          </p:nvSpPr>
          <p:spPr bwMode="auto">
            <a:xfrm>
              <a:off x="5768699" y="1828800"/>
              <a:ext cx="845103" cy="338554"/>
            </a:xfrm>
            <a:prstGeom prst="rect">
              <a:avLst/>
            </a:prstGeom>
            <a:noFill/>
            <a:ln w="9525">
              <a:noFill/>
              <a:miter lim="800000"/>
              <a:headEnd/>
              <a:tailEnd/>
            </a:ln>
            <a:effectLst/>
          </p:spPr>
          <p:txBody>
            <a:bodyPr wrap="none">
              <a:spAutoFit/>
            </a:bodyPr>
            <a:lstStyle/>
            <a:p>
              <a:r>
                <a:rPr lang="en-US" sz="1600" dirty="0"/>
                <a:t>AMD-V</a:t>
              </a:r>
              <a:endParaRPr lang="en-US" dirty="0"/>
            </a:p>
          </p:txBody>
        </p:sp>
        <p:sp>
          <p:nvSpPr>
            <p:cNvPr id="110620" name="Line 28"/>
            <p:cNvSpPr>
              <a:spLocks noChangeShapeType="1"/>
            </p:cNvSpPr>
            <p:nvPr/>
          </p:nvSpPr>
          <p:spPr bwMode="auto">
            <a:xfrm>
              <a:off x="6858000" y="2286000"/>
              <a:ext cx="0" cy="876300"/>
            </a:xfrm>
            <a:prstGeom prst="line">
              <a:avLst/>
            </a:prstGeom>
            <a:noFill/>
            <a:ln w="9525">
              <a:solidFill>
                <a:schemeClr val="tx1"/>
              </a:solidFill>
              <a:round/>
              <a:headEnd/>
              <a:tailEnd/>
            </a:ln>
            <a:effectLst/>
          </p:spPr>
          <p:txBody>
            <a:bodyPr/>
            <a:lstStyle/>
            <a:p>
              <a:endParaRPr lang="en-US"/>
            </a:p>
          </p:txBody>
        </p:sp>
        <p:sp>
          <p:nvSpPr>
            <p:cNvPr id="110621" name="Text Box 29"/>
            <p:cNvSpPr txBox="1">
              <a:spLocks noChangeArrowheads="1"/>
            </p:cNvSpPr>
            <p:nvPr/>
          </p:nvSpPr>
          <p:spPr bwMode="auto">
            <a:xfrm>
              <a:off x="6426845" y="2006600"/>
              <a:ext cx="1035348" cy="338554"/>
            </a:xfrm>
            <a:prstGeom prst="rect">
              <a:avLst/>
            </a:prstGeom>
            <a:noFill/>
            <a:ln w="9525">
              <a:noFill/>
              <a:miter lim="800000"/>
              <a:headEnd/>
              <a:tailEnd/>
            </a:ln>
            <a:effectLst/>
          </p:spPr>
          <p:txBody>
            <a:bodyPr wrap="none">
              <a:spAutoFit/>
            </a:bodyPr>
            <a:lstStyle/>
            <a:p>
              <a:r>
                <a:rPr lang="en-US" sz="1600" dirty="0"/>
                <a:t>AMD RVI</a:t>
              </a:r>
            </a:p>
          </p:txBody>
        </p:sp>
        <p:sp>
          <p:nvSpPr>
            <p:cNvPr id="110622" name="Text Box 30"/>
            <p:cNvSpPr txBox="1">
              <a:spLocks noChangeArrowheads="1"/>
            </p:cNvSpPr>
            <p:nvPr/>
          </p:nvSpPr>
          <p:spPr bwMode="auto">
            <a:xfrm>
              <a:off x="7129890" y="1438275"/>
              <a:ext cx="1027845" cy="338554"/>
            </a:xfrm>
            <a:prstGeom prst="rect">
              <a:avLst/>
            </a:prstGeom>
            <a:noFill/>
            <a:ln w="9525">
              <a:noFill/>
              <a:miter lim="800000"/>
              <a:headEnd/>
              <a:tailEnd/>
            </a:ln>
            <a:effectLst/>
          </p:spPr>
          <p:txBody>
            <a:bodyPr wrap="none">
              <a:spAutoFit/>
            </a:bodyPr>
            <a:lstStyle/>
            <a:p>
              <a:r>
                <a:rPr lang="en-US" sz="1600" dirty="0"/>
                <a:t>Intel EPT</a:t>
              </a:r>
            </a:p>
          </p:txBody>
        </p:sp>
        <p:sp>
          <p:nvSpPr>
            <p:cNvPr id="110624" name="Text Box 32"/>
            <p:cNvSpPr txBox="1">
              <a:spLocks noChangeArrowheads="1"/>
            </p:cNvSpPr>
            <p:nvPr/>
          </p:nvSpPr>
          <p:spPr bwMode="auto">
            <a:xfrm>
              <a:off x="6361982" y="3111500"/>
              <a:ext cx="936475" cy="338554"/>
            </a:xfrm>
            <a:prstGeom prst="rect">
              <a:avLst/>
            </a:prstGeom>
            <a:noFill/>
            <a:ln w="9525">
              <a:noFill/>
              <a:miter lim="800000"/>
              <a:headEnd/>
              <a:tailEnd/>
            </a:ln>
            <a:effectLst/>
          </p:spPr>
          <p:txBody>
            <a:bodyPr wrap="none">
              <a:spAutoFit/>
            </a:bodyPr>
            <a:lstStyle/>
            <a:p>
              <a:r>
                <a:rPr lang="en-US" sz="1600" dirty="0"/>
                <a:t>ESX 3.5</a:t>
              </a:r>
            </a:p>
          </p:txBody>
        </p:sp>
        <p:sp>
          <p:nvSpPr>
            <p:cNvPr id="110626" name="Line 34"/>
            <p:cNvSpPr>
              <a:spLocks noChangeShapeType="1"/>
            </p:cNvSpPr>
            <p:nvPr/>
          </p:nvSpPr>
          <p:spPr bwMode="auto">
            <a:xfrm>
              <a:off x="7791450" y="1743075"/>
              <a:ext cx="0" cy="1171575"/>
            </a:xfrm>
            <a:prstGeom prst="line">
              <a:avLst/>
            </a:prstGeom>
            <a:noFill/>
            <a:ln w="9525">
              <a:solidFill>
                <a:schemeClr val="tx1"/>
              </a:solidFill>
              <a:round/>
              <a:headEnd/>
              <a:tailEnd/>
            </a:ln>
            <a:effectLst/>
          </p:spPr>
          <p:txBody>
            <a:bodyPr/>
            <a:lstStyle/>
            <a:p>
              <a:endParaRPr lang="en-US"/>
            </a:p>
          </p:txBody>
        </p:sp>
        <p:sp>
          <p:nvSpPr>
            <p:cNvPr id="110627" name="Text Box 35"/>
            <p:cNvSpPr txBox="1">
              <a:spLocks noChangeArrowheads="1"/>
            </p:cNvSpPr>
            <p:nvPr/>
          </p:nvSpPr>
          <p:spPr bwMode="auto">
            <a:xfrm>
              <a:off x="7304957" y="2854325"/>
              <a:ext cx="936475" cy="338554"/>
            </a:xfrm>
            <a:prstGeom prst="rect">
              <a:avLst/>
            </a:prstGeom>
            <a:noFill/>
            <a:ln w="9525">
              <a:noFill/>
              <a:miter lim="800000"/>
              <a:headEnd/>
              <a:tailEnd/>
            </a:ln>
            <a:effectLst/>
          </p:spPr>
          <p:txBody>
            <a:bodyPr wrap="none">
              <a:spAutoFit/>
            </a:bodyPr>
            <a:lstStyle/>
            <a:p>
              <a:r>
                <a:rPr lang="en-US" sz="1600" dirty="0"/>
                <a:t>ESX 4.0</a:t>
              </a:r>
            </a:p>
          </p:txBody>
        </p:sp>
      </p:gr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5746" name="Rectangle 2"/>
          <p:cNvSpPr>
            <a:spLocks noGrp="1" noChangeArrowheads="1"/>
          </p:cNvSpPr>
          <p:nvPr>
            <p:ph type="title"/>
          </p:nvPr>
        </p:nvSpPr>
        <p:spPr/>
        <p:txBody>
          <a:bodyPr/>
          <a:lstStyle/>
          <a:p>
            <a:r>
              <a:rPr lang="en-US" dirty="0" err="1"/>
              <a:t>Passthrough</a:t>
            </a:r>
            <a:r>
              <a:rPr lang="en-US" dirty="0"/>
              <a:t> I/O Virtualization</a:t>
            </a:r>
          </a:p>
        </p:txBody>
      </p:sp>
      <p:sp>
        <p:nvSpPr>
          <p:cNvPr id="1055747" name="Rectangle 3"/>
          <p:cNvSpPr>
            <a:spLocks noGrp="1" noChangeArrowheads="1"/>
          </p:cNvSpPr>
          <p:nvPr>
            <p:ph type="body" idx="4294967295"/>
          </p:nvPr>
        </p:nvSpPr>
        <p:spPr>
          <a:xfrm>
            <a:off x="5715000" y="1752600"/>
            <a:ext cx="3136769" cy="4167187"/>
          </a:xfrm>
        </p:spPr>
        <p:txBody>
          <a:bodyPr>
            <a:noAutofit/>
          </a:bodyPr>
          <a:lstStyle/>
          <a:p>
            <a:r>
              <a:rPr lang="en-US" sz="2000" dirty="0"/>
              <a:t>High Performance</a:t>
            </a:r>
          </a:p>
          <a:p>
            <a:pPr lvl="1"/>
            <a:r>
              <a:rPr lang="en-US" sz="1600" dirty="0"/>
              <a:t>Guest drives device directly</a:t>
            </a:r>
          </a:p>
          <a:p>
            <a:pPr lvl="1"/>
            <a:r>
              <a:rPr lang="en-US" sz="1600" dirty="0"/>
              <a:t>Minimizes CPU utilization</a:t>
            </a:r>
          </a:p>
          <a:p>
            <a:r>
              <a:rPr lang="en-US" sz="2000" dirty="0"/>
              <a:t>Enabled by HW Assists</a:t>
            </a:r>
          </a:p>
          <a:p>
            <a:pPr lvl="1"/>
            <a:r>
              <a:rPr lang="en-US" sz="1600" dirty="0"/>
              <a:t>I/O-MMU for DMA isolation</a:t>
            </a:r>
            <a:br>
              <a:rPr lang="en-US" sz="1600" dirty="0"/>
            </a:br>
            <a:r>
              <a:rPr lang="en-US" sz="1600" i="1" dirty="0"/>
              <a:t>e.g.</a:t>
            </a:r>
            <a:r>
              <a:rPr lang="en-US" sz="1600" dirty="0"/>
              <a:t> Intel VT-d, AMD IOMMU</a:t>
            </a:r>
          </a:p>
          <a:p>
            <a:pPr lvl="1"/>
            <a:r>
              <a:rPr lang="en-US" sz="1600" dirty="0" err="1"/>
              <a:t>Partitionable</a:t>
            </a:r>
            <a:r>
              <a:rPr lang="en-US" sz="1600" dirty="0"/>
              <a:t> I/O device</a:t>
            </a:r>
            <a:br>
              <a:rPr lang="en-US" sz="1600" dirty="0"/>
            </a:br>
            <a:r>
              <a:rPr lang="en-US" sz="1600" i="1" dirty="0"/>
              <a:t>e.g.</a:t>
            </a:r>
            <a:r>
              <a:rPr lang="en-US" sz="1600" dirty="0"/>
              <a:t> PCI-SIG IOV spec</a:t>
            </a:r>
          </a:p>
          <a:p>
            <a:r>
              <a:rPr lang="en-US" sz="2000" dirty="0">
                <a:sym typeface="Symbol" pitchFamily="18" charset="2"/>
              </a:rPr>
              <a:t>Challenges</a:t>
            </a:r>
          </a:p>
          <a:p>
            <a:pPr lvl="1"/>
            <a:r>
              <a:rPr lang="en-US" sz="1600" dirty="0">
                <a:sym typeface="Symbol" pitchFamily="18" charset="2"/>
              </a:rPr>
              <a:t>Hardware independence</a:t>
            </a:r>
          </a:p>
          <a:p>
            <a:pPr lvl="1"/>
            <a:r>
              <a:rPr lang="en-US" sz="1600" dirty="0">
                <a:sym typeface="Symbol" pitchFamily="18" charset="2"/>
              </a:rPr>
              <a:t>Migration, suspend/resume</a:t>
            </a:r>
          </a:p>
          <a:p>
            <a:pPr lvl="1"/>
            <a:r>
              <a:rPr lang="en-US" sz="1600" dirty="0">
                <a:sym typeface="Symbol" pitchFamily="18" charset="2"/>
              </a:rPr>
              <a:t>Memory overcommitment</a:t>
            </a:r>
          </a:p>
        </p:txBody>
      </p:sp>
      <p:grpSp>
        <p:nvGrpSpPr>
          <p:cNvPr id="2" name="Group 19"/>
          <p:cNvGrpSpPr>
            <a:grpSpLocks/>
          </p:cNvGrpSpPr>
          <p:nvPr/>
        </p:nvGrpSpPr>
        <p:grpSpPr bwMode="auto">
          <a:xfrm>
            <a:off x="533400" y="1752600"/>
            <a:ext cx="4738688" cy="3689350"/>
            <a:chOff x="268" y="1428"/>
            <a:chExt cx="2985" cy="2324"/>
          </a:xfrm>
        </p:grpSpPr>
        <p:sp>
          <p:nvSpPr>
            <p:cNvPr id="1055764" name="AutoShape 20"/>
            <p:cNvSpPr>
              <a:spLocks noChangeArrowheads="1"/>
            </p:cNvSpPr>
            <p:nvPr/>
          </p:nvSpPr>
          <p:spPr bwMode="auto">
            <a:xfrm flipH="1">
              <a:off x="280" y="2535"/>
              <a:ext cx="2964" cy="168"/>
            </a:xfrm>
            <a:prstGeom prst="roundRect">
              <a:avLst>
                <a:gd name="adj" fmla="val 10542"/>
              </a:avLst>
            </a:prstGeom>
            <a:solidFill>
              <a:schemeClr val="accent1"/>
            </a:solidFill>
            <a:ln w="38100" algn="ctr">
              <a:solidFill>
                <a:srgbClr val="0066CC"/>
              </a:solidFill>
              <a:round/>
              <a:headEnd/>
              <a:tailEnd/>
            </a:ln>
            <a:effectLst/>
          </p:spPr>
          <p:txBody>
            <a:bodyPr wrap="none" anchor="ctr"/>
            <a:lstStyle/>
            <a:p>
              <a:pPr algn="l" eaLnBrk="0" hangingPunct="0">
                <a:lnSpc>
                  <a:spcPct val="100000"/>
                </a:lnSpc>
                <a:buClrTx/>
                <a:buSzTx/>
              </a:pPr>
              <a:r>
                <a:rPr lang="en-US" sz="1400" b="1">
                  <a:solidFill>
                    <a:schemeClr val="bg2"/>
                  </a:solidFill>
                  <a:cs typeface="Arial" charset="0"/>
                </a:rPr>
                <a:t>                    </a:t>
              </a:r>
              <a:r>
                <a:rPr lang="en-US" sz="1200" b="1">
                  <a:cs typeface="Arial" charset="0"/>
                </a:rPr>
                <a:t>I/O MMU</a:t>
              </a:r>
            </a:p>
          </p:txBody>
        </p:sp>
        <p:sp>
          <p:nvSpPr>
            <p:cNvPr id="1055765" name="AutoShape 21"/>
            <p:cNvSpPr>
              <a:spLocks noChangeArrowheads="1"/>
            </p:cNvSpPr>
            <p:nvPr/>
          </p:nvSpPr>
          <p:spPr bwMode="auto">
            <a:xfrm flipH="1">
              <a:off x="280" y="2103"/>
              <a:ext cx="2964" cy="414"/>
            </a:xfrm>
            <a:prstGeom prst="roundRect">
              <a:avLst>
                <a:gd name="adj" fmla="val 10542"/>
              </a:avLst>
            </a:prstGeom>
            <a:solidFill>
              <a:schemeClr val="tx2">
                <a:alpha val="70000"/>
              </a:schemeClr>
            </a:solidFill>
            <a:ln w="38100" algn="ctr">
              <a:solidFill>
                <a:srgbClr val="0066CC"/>
              </a:solidFill>
              <a:round/>
              <a:headEnd/>
              <a:tailEnd/>
            </a:ln>
            <a:effectLst/>
          </p:spPr>
          <p:txBody>
            <a:bodyPr wrap="none" anchor="ctr"/>
            <a:lstStyle/>
            <a:p>
              <a:endParaRPr lang="en-US"/>
            </a:p>
          </p:txBody>
        </p:sp>
        <p:sp>
          <p:nvSpPr>
            <p:cNvPr id="1055766" name="AutoShape 22"/>
            <p:cNvSpPr>
              <a:spLocks noChangeArrowheads="1"/>
            </p:cNvSpPr>
            <p:nvPr/>
          </p:nvSpPr>
          <p:spPr bwMode="auto">
            <a:xfrm>
              <a:off x="274" y="2725"/>
              <a:ext cx="2979" cy="846"/>
            </a:xfrm>
            <a:prstGeom prst="roundRect">
              <a:avLst>
                <a:gd name="adj" fmla="val 16667"/>
              </a:avLst>
            </a:prstGeom>
            <a:solidFill>
              <a:srgbClr val="B2D0E4"/>
            </a:solidFill>
            <a:ln w="38100" algn="ctr">
              <a:solidFill>
                <a:srgbClr val="0066CC"/>
              </a:solidFill>
              <a:round/>
              <a:headEnd/>
              <a:tailEnd/>
            </a:ln>
            <a:effectLst/>
          </p:spPr>
          <p:txBody>
            <a:bodyPr wrap="none" anchor="ctr"/>
            <a:lstStyle/>
            <a:p>
              <a:pPr>
                <a:lnSpc>
                  <a:spcPct val="100000"/>
                </a:lnSpc>
                <a:buClrTx/>
                <a:buSzTx/>
              </a:pPr>
              <a:endParaRPr lang="en-US" sz="2400">
                <a:solidFill>
                  <a:schemeClr val="tx1"/>
                </a:solidFill>
                <a:effectLst>
                  <a:outerShdw blurRad="38100" dist="38100" dir="2700000" algn="tl">
                    <a:srgbClr val="FFFFFF"/>
                  </a:outerShdw>
                </a:effectLst>
              </a:endParaRPr>
            </a:p>
          </p:txBody>
        </p:sp>
        <p:sp>
          <p:nvSpPr>
            <p:cNvPr id="1055767" name="AutoShape 23"/>
            <p:cNvSpPr>
              <a:spLocks noChangeArrowheads="1"/>
            </p:cNvSpPr>
            <p:nvPr/>
          </p:nvSpPr>
          <p:spPr bwMode="auto">
            <a:xfrm>
              <a:off x="1972" y="2153"/>
              <a:ext cx="545" cy="303"/>
            </a:xfrm>
            <a:prstGeom prst="roundRect">
              <a:avLst>
                <a:gd name="adj" fmla="val 16667"/>
              </a:avLst>
            </a:prstGeom>
            <a:solidFill>
              <a:srgbClr val="B2D0E4"/>
            </a:solidFill>
            <a:ln w="9525" algn="ctr">
              <a:solidFill>
                <a:srgbClr val="0066CC"/>
              </a:solidFill>
              <a:round/>
              <a:headEnd/>
              <a:tailEnd/>
            </a:ln>
            <a:effectLst/>
          </p:spPr>
          <p:txBody>
            <a:bodyPr wrap="none" anchor="ctr"/>
            <a:lstStyle/>
            <a:p>
              <a:r>
                <a:rPr lang="en-US" sz="1200" b="1">
                  <a:solidFill>
                    <a:schemeClr val="bg2"/>
                  </a:solidFill>
                </a:rPr>
                <a:t>Device</a:t>
              </a:r>
            </a:p>
            <a:p>
              <a:r>
                <a:rPr lang="en-US" sz="1200" b="1">
                  <a:solidFill>
                    <a:schemeClr val="bg2"/>
                  </a:solidFill>
                </a:rPr>
                <a:t>Manager</a:t>
              </a:r>
            </a:p>
          </p:txBody>
        </p:sp>
        <p:grpSp>
          <p:nvGrpSpPr>
            <p:cNvPr id="3" name="Group 24"/>
            <p:cNvGrpSpPr>
              <a:grpSpLocks/>
            </p:cNvGrpSpPr>
            <p:nvPr/>
          </p:nvGrpSpPr>
          <p:grpSpPr bwMode="auto">
            <a:xfrm>
              <a:off x="1473" y="3225"/>
              <a:ext cx="566" cy="295"/>
              <a:chOff x="765" y="3345"/>
              <a:chExt cx="566" cy="295"/>
            </a:xfrm>
          </p:grpSpPr>
          <p:sp>
            <p:nvSpPr>
              <p:cNvPr id="1055769" name="AutoShape 25"/>
              <p:cNvSpPr>
                <a:spLocks noChangeArrowheads="1"/>
              </p:cNvSpPr>
              <p:nvPr/>
            </p:nvSpPr>
            <p:spPr bwMode="auto">
              <a:xfrm>
                <a:off x="765" y="3345"/>
                <a:ext cx="566" cy="295"/>
              </a:xfrm>
              <a:prstGeom prst="roundRect">
                <a:avLst>
                  <a:gd name="adj" fmla="val 16667"/>
                </a:avLst>
              </a:prstGeom>
              <a:solidFill>
                <a:srgbClr val="FFFFFF"/>
              </a:solidFill>
              <a:ln w="12700" algn="ctr">
                <a:solidFill>
                  <a:srgbClr val="0066CC"/>
                </a:solidFill>
                <a:round/>
                <a:headEnd/>
                <a:tailEnd/>
              </a:ln>
              <a:effectLst/>
            </p:spPr>
            <p:txBody>
              <a:bodyPr wrap="none" anchor="ctr"/>
              <a:lstStyle/>
              <a:p>
                <a:endParaRPr lang="en-US"/>
              </a:p>
            </p:txBody>
          </p:sp>
          <p:pic>
            <p:nvPicPr>
              <p:cNvPr id="1055770" name="Picture 26" descr="th_NIC_icon">
                <a:hlinkClick r:id="rId2"/>
              </p:cNvPr>
              <p:cNvPicPr>
                <a:picLocks noChangeAspect="1" noChangeArrowheads="1"/>
              </p:cNvPicPr>
              <p:nvPr/>
            </p:nvPicPr>
            <p:blipFill>
              <a:blip r:embed="rId3" cstate="print"/>
              <a:srcRect/>
              <a:stretch>
                <a:fillRect/>
              </a:stretch>
            </p:blipFill>
            <p:spPr bwMode="auto">
              <a:xfrm>
                <a:off x="911" y="3365"/>
                <a:ext cx="265" cy="258"/>
              </a:xfrm>
              <a:prstGeom prst="rect">
                <a:avLst/>
              </a:prstGeom>
              <a:solidFill>
                <a:srgbClr val="B2D0E4"/>
              </a:solidFill>
            </p:spPr>
          </p:pic>
        </p:grpSp>
        <p:sp>
          <p:nvSpPr>
            <p:cNvPr id="1055771" name="Freeform 27"/>
            <p:cNvSpPr>
              <a:spLocks/>
            </p:cNvSpPr>
            <p:nvPr/>
          </p:nvSpPr>
          <p:spPr bwMode="auto">
            <a:xfrm>
              <a:off x="2028" y="2440"/>
              <a:ext cx="222" cy="836"/>
            </a:xfrm>
            <a:custGeom>
              <a:avLst/>
              <a:gdLst/>
              <a:ahLst/>
              <a:cxnLst>
                <a:cxn ang="0">
                  <a:pos x="216" y="0"/>
                </a:cxn>
                <a:cxn ang="0">
                  <a:pos x="222" y="836"/>
                </a:cxn>
                <a:cxn ang="0">
                  <a:pos x="0" y="836"/>
                </a:cxn>
              </a:cxnLst>
              <a:rect l="0" t="0" r="r" b="b"/>
              <a:pathLst>
                <a:path w="222" h="836">
                  <a:moveTo>
                    <a:pt x="216" y="0"/>
                  </a:moveTo>
                  <a:lnTo>
                    <a:pt x="222" y="836"/>
                  </a:lnTo>
                  <a:lnTo>
                    <a:pt x="0" y="836"/>
                  </a:lnTo>
                </a:path>
              </a:pathLst>
            </a:custGeom>
            <a:noFill/>
            <a:ln w="38100">
              <a:solidFill>
                <a:srgbClr val="993366"/>
              </a:solidFill>
              <a:round/>
              <a:headEnd type="triangle" w="med" len="med"/>
              <a:tailEnd type="triangle" w="med" len="med"/>
            </a:ln>
            <a:effectLst/>
          </p:spPr>
          <p:txBody>
            <a:bodyPr>
              <a:spAutoFit/>
            </a:bodyPr>
            <a:lstStyle/>
            <a:p>
              <a:endParaRPr lang="en-US"/>
            </a:p>
          </p:txBody>
        </p:sp>
        <p:sp>
          <p:nvSpPr>
            <p:cNvPr id="1055772" name="AutoShape 28"/>
            <p:cNvSpPr>
              <a:spLocks noChangeArrowheads="1"/>
            </p:cNvSpPr>
            <p:nvPr/>
          </p:nvSpPr>
          <p:spPr bwMode="auto">
            <a:xfrm>
              <a:off x="501" y="2781"/>
              <a:ext cx="566" cy="295"/>
            </a:xfrm>
            <a:prstGeom prst="roundRect">
              <a:avLst>
                <a:gd name="adj" fmla="val 16667"/>
              </a:avLst>
            </a:prstGeom>
            <a:solidFill>
              <a:srgbClr val="CCFFCC">
                <a:alpha val="70000"/>
              </a:srgbClr>
            </a:solidFill>
            <a:ln w="12700" algn="ctr">
              <a:solidFill>
                <a:srgbClr val="0066CC"/>
              </a:solidFill>
              <a:round/>
              <a:headEnd/>
              <a:tailEnd/>
            </a:ln>
            <a:effectLst/>
          </p:spPr>
          <p:txBody>
            <a:bodyPr wrap="none" anchor="ctr"/>
            <a:lstStyle/>
            <a:p>
              <a:endParaRPr lang="en-US"/>
            </a:p>
          </p:txBody>
        </p:sp>
        <p:sp>
          <p:nvSpPr>
            <p:cNvPr id="1055773" name="AutoShape 29"/>
            <p:cNvSpPr>
              <a:spLocks noChangeArrowheads="1"/>
            </p:cNvSpPr>
            <p:nvPr/>
          </p:nvSpPr>
          <p:spPr bwMode="auto">
            <a:xfrm>
              <a:off x="1473" y="2787"/>
              <a:ext cx="566" cy="295"/>
            </a:xfrm>
            <a:prstGeom prst="roundRect">
              <a:avLst>
                <a:gd name="adj" fmla="val 16667"/>
              </a:avLst>
            </a:prstGeom>
            <a:solidFill>
              <a:srgbClr val="FF9900"/>
            </a:solidFill>
            <a:ln w="12700" algn="ctr">
              <a:solidFill>
                <a:srgbClr val="0066CC"/>
              </a:solidFill>
              <a:round/>
              <a:headEnd/>
              <a:tailEnd/>
            </a:ln>
            <a:effectLst/>
          </p:spPr>
          <p:txBody>
            <a:bodyPr wrap="none" anchor="ctr"/>
            <a:lstStyle/>
            <a:p>
              <a:endParaRPr lang="en-US"/>
            </a:p>
          </p:txBody>
        </p:sp>
        <p:sp>
          <p:nvSpPr>
            <p:cNvPr id="1055774" name="AutoShape 30"/>
            <p:cNvSpPr>
              <a:spLocks noChangeArrowheads="1"/>
            </p:cNvSpPr>
            <p:nvPr/>
          </p:nvSpPr>
          <p:spPr bwMode="auto">
            <a:xfrm>
              <a:off x="2493" y="2793"/>
              <a:ext cx="566" cy="295"/>
            </a:xfrm>
            <a:prstGeom prst="roundRect">
              <a:avLst>
                <a:gd name="adj" fmla="val 16667"/>
              </a:avLst>
            </a:prstGeom>
            <a:solidFill>
              <a:srgbClr val="FF99CC">
                <a:alpha val="70000"/>
              </a:srgbClr>
            </a:solidFill>
            <a:ln w="12700" algn="ctr">
              <a:solidFill>
                <a:srgbClr val="0066CC"/>
              </a:solidFill>
              <a:round/>
              <a:headEnd/>
              <a:tailEnd/>
            </a:ln>
            <a:effectLst/>
          </p:spPr>
          <p:txBody>
            <a:bodyPr wrap="none" anchor="ctr"/>
            <a:lstStyle/>
            <a:p>
              <a:endParaRPr lang="en-US"/>
            </a:p>
          </p:txBody>
        </p:sp>
        <p:sp>
          <p:nvSpPr>
            <p:cNvPr id="1055775" name="Freeform 31"/>
            <p:cNvSpPr>
              <a:spLocks/>
            </p:cNvSpPr>
            <p:nvPr/>
          </p:nvSpPr>
          <p:spPr bwMode="auto">
            <a:xfrm>
              <a:off x="794" y="3076"/>
              <a:ext cx="672" cy="290"/>
            </a:xfrm>
            <a:custGeom>
              <a:avLst/>
              <a:gdLst/>
              <a:ahLst/>
              <a:cxnLst>
                <a:cxn ang="0">
                  <a:pos x="0" y="0"/>
                </a:cxn>
                <a:cxn ang="0">
                  <a:pos x="0" y="222"/>
                </a:cxn>
                <a:cxn ang="0">
                  <a:pos x="402" y="222"/>
                </a:cxn>
              </a:cxnLst>
              <a:rect l="0" t="0" r="r" b="b"/>
              <a:pathLst>
                <a:path w="402" h="222">
                  <a:moveTo>
                    <a:pt x="0" y="0"/>
                  </a:moveTo>
                  <a:lnTo>
                    <a:pt x="0" y="222"/>
                  </a:lnTo>
                  <a:lnTo>
                    <a:pt x="402" y="222"/>
                  </a:lnTo>
                </a:path>
              </a:pathLst>
            </a:custGeom>
            <a:noFill/>
            <a:ln w="38100" cap="flat" cmpd="sng">
              <a:solidFill>
                <a:srgbClr val="808080"/>
              </a:solidFill>
              <a:prstDash val="sysDot"/>
              <a:round/>
              <a:headEnd type="none" w="med" len="med"/>
              <a:tailEnd type="none" w="med" len="med"/>
            </a:ln>
            <a:effectLst/>
          </p:spPr>
          <p:txBody>
            <a:bodyPr lIns="45720" rIns="45720" anchorCtr="1"/>
            <a:lstStyle/>
            <a:p>
              <a:endParaRPr lang="en-US"/>
            </a:p>
          </p:txBody>
        </p:sp>
        <p:sp>
          <p:nvSpPr>
            <p:cNvPr id="1055776" name="Freeform 32"/>
            <p:cNvSpPr>
              <a:spLocks/>
            </p:cNvSpPr>
            <p:nvPr/>
          </p:nvSpPr>
          <p:spPr bwMode="auto">
            <a:xfrm flipH="1">
              <a:off x="2030" y="3076"/>
              <a:ext cx="750" cy="290"/>
            </a:xfrm>
            <a:custGeom>
              <a:avLst/>
              <a:gdLst/>
              <a:ahLst/>
              <a:cxnLst>
                <a:cxn ang="0">
                  <a:pos x="0" y="0"/>
                </a:cxn>
                <a:cxn ang="0">
                  <a:pos x="0" y="222"/>
                </a:cxn>
                <a:cxn ang="0">
                  <a:pos x="402" y="222"/>
                </a:cxn>
              </a:cxnLst>
              <a:rect l="0" t="0" r="r" b="b"/>
              <a:pathLst>
                <a:path w="402" h="222">
                  <a:moveTo>
                    <a:pt x="0" y="0"/>
                  </a:moveTo>
                  <a:lnTo>
                    <a:pt x="0" y="222"/>
                  </a:lnTo>
                  <a:lnTo>
                    <a:pt x="402" y="222"/>
                  </a:lnTo>
                </a:path>
              </a:pathLst>
            </a:custGeom>
            <a:noFill/>
            <a:ln w="38100" cap="flat" cmpd="sng">
              <a:solidFill>
                <a:srgbClr val="808080"/>
              </a:solidFill>
              <a:prstDash val="sysDot"/>
              <a:round/>
              <a:headEnd type="none" w="med" len="med"/>
              <a:tailEnd type="none" w="med" len="med"/>
            </a:ln>
            <a:effectLst/>
          </p:spPr>
          <p:txBody>
            <a:bodyPr lIns="45720" rIns="45720" anchorCtr="1"/>
            <a:lstStyle/>
            <a:p>
              <a:endParaRPr lang="en-US"/>
            </a:p>
          </p:txBody>
        </p:sp>
        <p:sp>
          <p:nvSpPr>
            <p:cNvPr id="1055777" name="Freeform 33"/>
            <p:cNvSpPr>
              <a:spLocks/>
            </p:cNvSpPr>
            <p:nvPr/>
          </p:nvSpPr>
          <p:spPr bwMode="auto">
            <a:xfrm flipH="1">
              <a:off x="1742" y="3088"/>
              <a:ext cx="28" cy="139"/>
            </a:xfrm>
            <a:custGeom>
              <a:avLst/>
              <a:gdLst/>
              <a:ahLst/>
              <a:cxnLst>
                <a:cxn ang="0">
                  <a:pos x="0" y="0"/>
                </a:cxn>
                <a:cxn ang="0">
                  <a:pos x="0" y="222"/>
                </a:cxn>
              </a:cxnLst>
              <a:rect l="0" t="0" r="r" b="b"/>
              <a:pathLst>
                <a:path w="1" h="222">
                  <a:moveTo>
                    <a:pt x="0" y="0"/>
                  </a:moveTo>
                  <a:lnTo>
                    <a:pt x="0" y="222"/>
                  </a:lnTo>
                </a:path>
              </a:pathLst>
            </a:custGeom>
            <a:noFill/>
            <a:ln w="38100" cap="flat" cmpd="sng">
              <a:solidFill>
                <a:srgbClr val="808080"/>
              </a:solidFill>
              <a:prstDash val="sysDot"/>
              <a:round/>
              <a:headEnd type="none" w="med" len="med"/>
              <a:tailEnd type="none" w="med" len="med"/>
            </a:ln>
            <a:effectLst/>
          </p:spPr>
          <p:txBody>
            <a:bodyPr lIns="45720" rIns="45720" anchorCtr="1"/>
            <a:lstStyle/>
            <a:p>
              <a:endParaRPr lang="en-US"/>
            </a:p>
          </p:txBody>
        </p:sp>
        <p:sp>
          <p:nvSpPr>
            <p:cNvPr id="1055778" name="Text Box 34"/>
            <p:cNvSpPr txBox="1">
              <a:spLocks noChangeArrowheads="1"/>
            </p:cNvSpPr>
            <p:nvPr/>
          </p:nvSpPr>
          <p:spPr bwMode="auto">
            <a:xfrm>
              <a:off x="486" y="2901"/>
              <a:ext cx="181" cy="173"/>
            </a:xfrm>
            <a:prstGeom prst="rect">
              <a:avLst/>
            </a:prstGeom>
            <a:noFill/>
            <a:ln w="28575" algn="ctr">
              <a:noFill/>
              <a:miter lim="800000"/>
              <a:headEnd/>
              <a:tailEnd/>
            </a:ln>
            <a:effectLst/>
          </p:spPr>
          <p:txBody>
            <a:bodyPr wrap="none" lIns="45720" rIns="45720" anchorCtr="1">
              <a:spAutoFit/>
            </a:bodyPr>
            <a:lstStyle/>
            <a:p>
              <a:pPr eaLnBrk="0" hangingPunct="0">
                <a:lnSpc>
                  <a:spcPct val="100000"/>
                </a:lnSpc>
                <a:buClrTx/>
                <a:buSzTx/>
              </a:pPr>
              <a:r>
                <a:rPr lang="en-US" sz="1200" b="1">
                  <a:solidFill>
                    <a:schemeClr val="bg2"/>
                  </a:solidFill>
                  <a:cs typeface="Arial" charset="0"/>
                </a:rPr>
                <a:t>VF</a:t>
              </a:r>
            </a:p>
          </p:txBody>
        </p:sp>
        <p:sp>
          <p:nvSpPr>
            <p:cNvPr id="1055779" name="Text Box 35"/>
            <p:cNvSpPr txBox="1">
              <a:spLocks noChangeArrowheads="1"/>
            </p:cNvSpPr>
            <p:nvPr/>
          </p:nvSpPr>
          <p:spPr bwMode="auto">
            <a:xfrm>
              <a:off x="1458" y="2913"/>
              <a:ext cx="181" cy="173"/>
            </a:xfrm>
            <a:prstGeom prst="rect">
              <a:avLst/>
            </a:prstGeom>
            <a:noFill/>
            <a:ln w="28575" algn="ctr">
              <a:noFill/>
              <a:miter lim="800000"/>
              <a:headEnd/>
              <a:tailEnd/>
            </a:ln>
            <a:effectLst/>
          </p:spPr>
          <p:txBody>
            <a:bodyPr wrap="none" lIns="45720" rIns="45720" anchorCtr="1">
              <a:spAutoFit/>
            </a:bodyPr>
            <a:lstStyle/>
            <a:p>
              <a:pPr eaLnBrk="0" hangingPunct="0">
                <a:lnSpc>
                  <a:spcPct val="100000"/>
                </a:lnSpc>
                <a:buClrTx/>
                <a:buSzTx/>
              </a:pPr>
              <a:r>
                <a:rPr lang="en-US" sz="1200" b="1">
                  <a:solidFill>
                    <a:schemeClr val="bg2"/>
                  </a:solidFill>
                  <a:cs typeface="Arial" charset="0"/>
                </a:rPr>
                <a:t>VF</a:t>
              </a:r>
            </a:p>
          </p:txBody>
        </p:sp>
        <p:sp>
          <p:nvSpPr>
            <p:cNvPr id="1055780" name="Text Box 36"/>
            <p:cNvSpPr txBox="1">
              <a:spLocks noChangeArrowheads="1"/>
            </p:cNvSpPr>
            <p:nvPr/>
          </p:nvSpPr>
          <p:spPr bwMode="auto">
            <a:xfrm>
              <a:off x="2478" y="2913"/>
              <a:ext cx="181" cy="173"/>
            </a:xfrm>
            <a:prstGeom prst="rect">
              <a:avLst/>
            </a:prstGeom>
            <a:noFill/>
            <a:ln w="28575" algn="ctr">
              <a:noFill/>
              <a:miter lim="800000"/>
              <a:headEnd/>
              <a:tailEnd/>
            </a:ln>
            <a:effectLst/>
          </p:spPr>
          <p:txBody>
            <a:bodyPr wrap="none" lIns="45720" rIns="45720" anchorCtr="1">
              <a:spAutoFit/>
            </a:bodyPr>
            <a:lstStyle/>
            <a:p>
              <a:pPr eaLnBrk="0" hangingPunct="0">
                <a:lnSpc>
                  <a:spcPct val="100000"/>
                </a:lnSpc>
                <a:buClrTx/>
                <a:buSzTx/>
              </a:pPr>
              <a:r>
                <a:rPr lang="en-US" sz="1200" b="1">
                  <a:solidFill>
                    <a:schemeClr val="bg2"/>
                  </a:solidFill>
                  <a:cs typeface="Arial" charset="0"/>
                </a:rPr>
                <a:t>VF</a:t>
              </a:r>
            </a:p>
          </p:txBody>
        </p:sp>
        <p:sp>
          <p:nvSpPr>
            <p:cNvPr id="1055781" name="Text Box 37"/>
            <p:cNvSpPr txBox="1">
              <a:spLocks noChangeArrowheads="1"/>
            </p:cNvSpPr>
            <p:nvPr/>
          </p:nvSpPr>
          <p:spPr bwMode="auto">
            <a:xfrm>
              <a:off x="1470" y="3345"/>
              <a:ext cx="181" cy="173"/>
            </a:xfrm>
            <a:prstGeom prst="rect">
              <a:avLst/>
            </a:prstGeom>
            <a:noFill/>
            <a:ln w="28575" algn="ctr">
              <a:noFill/>
              <a:miter lim="800000"/>
              <a:headEnd/>
              <a:tailEnd/>
            </a:ln>
            <a:effectLst/>
          </p:spPr>
          <p:txBody>
            <a:bodyPr wrap="none" lIns="45720" rIns="45720" anchorCtr="1">
              <a:spAutoFit/>
            </a:bodyPr>
            <a:lstStyle/>
            <a:p>
              <a:pPr eaLnBrk="0" hangingPunct="0">
                <a:lnSpc>
                  <a:spcPct val="100000"/>
                </a:lnSpc>
                <a:buClrTx/>
                <a:buSzTx/>
              </a:pPr>
              <a:r>
                <a:rPr lang="en-US" sz="1200" b="1">
                  <a:solidFill>
                    <a:schemeClr val="bg2"/>
                  </a:solidFill>
                  <a:cs typeface="Arial" charset="0"/>
                </a:rPr>
                <a:t>PF</a:t>
              </a:r>
            </a:p>
          </p:txBody>
        </p:sp>
        <p:sp>
          <p:nvSpPr>
            <p:cNvPr id="1055782" name="Text Box 38"/>
            <p:cNvSpPr txBox="1">
              <a:spLocks noChangeArrowheads="1"/>
            </p:cNvSpPr>
            <p:nvPr/>
          </p:nvSpPr>
          <p:spPr bwMode="auto">
            <a:xfrm>
              <a:off x="428" y="3579"/>
              <a:ext cx="2134" cy="173"/>
            </a:xfrm>
            <a:prstGeom prst="rect">
              <a:avLst/>
            </a:prstGeom>
            <a:noFill/>
            <a:ln w="28575" algn="ctr">
              <a:noFill/>
              <a:miter lim="800000"/>
              <a:headEnd/>
              <a:tailEnd/>
            </a:ln>
            <a:effectLst/>
          </p:spPr>
          <p:txBody>
            <a:bodyPr wrap="none" lIns="45720" rIns="45720" anchorCtr="1">
              <a:spAutoFit/>
            </a:bodyPr>
            <a:lstStyle/>
            <a:p>
              <a:pPr eaLnBrk="0" hangingPunct="0">
                <a:lnSpc>
                  <a:spcPct val="100000"/>
                </a:lnSpc>
                <a:buClrTx/>
                <a:buSzTx/>
              </a:pPr>
              <a:r>
                <a:rPr lang="en-US" sz="1200" b="1">
                  <a:solidFill>
                    <a:schemeClr val="tx1"/>
                  </a:solidFill>
                  <a:cs typeface="Arial" charset="0"/>
                </a:rPr>
                <a:t>PF = Physical Function, VF = Virtual Function</a:t>
              </a:r>
            </a:p>
          </p:txBody>
        </p:sp>
        <p:sp>
          <p:nvSpPr>
            <p:cNvPr id="1055783" name="Text Box 39"/>
            <p:cNvSpPr txBox="1">
              <a:spLocks noChangeArrowheads="1"/>
            </p:cNvSpPr>
            <p:nvPr/>
          </p:nvSpPr>
          <p:spPr bwMode="auto">
            <a:xfrm>
              <a:off x="358" y="3375"/>
              <a:ext cx="522" cy="173"/>
            </a:xfrm>
            <a:prstGeom prst="rect">
              <a:avLst/>
            </a:prstGeom>
            <a:noFill/>
            <a:ln w="28575" algn="ctr">
              <a:noFill/>
              <a:miter lim="800000"/>
              <a:headEnd/>
              <a:tailEnd/>
            </a:ln>
            <a:effectLst/>
          </p:spPr>
          <p:txBody>
            <a:bodyPr wrap="none" lIns="45720" rIns="45720" anchorCtr="1">
              <a:spAutoFit/>
            </a:bodyPr>
            <a:lstStyle/>
            <a:p>
              <a:pPr eaLnBrk="0" hangingPunct="0">
                <a:lnSpc>
                  <a:spcPct val="100000"/>
                </a:lnSpc>
                <a:buClrTx/>
                <a:buSzTx/>
              </a:pPr>
              <a:r>
                <a:rPr lang="en-US" sz="1200" b="1">
                  <a:solidFill>
                    <a:schemeClr val="bg2"/>
                  </a:solidFill>
                  <a:cs typeface="Arial" charset="0"/>
                </a:rPr>
                <a:t>I/O Device</a:t>
              </a:r>
            </a:p>
          </p:txBody>
        </p:sp>
        <p:sp>
          <p:nvSpPr>
            <p:cNvPr id="1055784" name="AutoShape 40"/>
            <p:cNvSpPr>
              <a:spLocks noChangeArrowheads="1"/>
            </p:cNvSpPr>
            <p:nvPr/>
          </p:nvSpPr>
          <p:spPr bwMode="auto">
            <a:xfrm>
              <a:off x="2272" y="1434"/>
              <a:ext cx="963" cy="655"/>
            </a:xfrm>
            <a:prstGeom prst="roundRect">
              <a:avLst>
                <a:gd name="adj" fmla="val 16667"/>
              </a:avLst>
            </a:prstGeom>
            <a:solidFill>
              <a:srgbClr val="CCECFF"/>
            </a:solidFill>
            <a:ln w="28575" algn="ctr">
              <a:solidFill>
                <a:srgbClr val="0066CC"/>
              </a:solidFill>
              <a:round/>
              <a:headEnd/>
              <a:tailEnd/>
            </a:ln>
            <a:effectLst/>
          </p:spPr>
          <p:txBody>
            <a:bodyPr wrap="none" anchor="ctr"/>
            <a:lstStyle/>
            <a:p>
              <a:endParaRPr lang="en-US"/>
            </a:p>
          </p:txBody>
        </p:sp>
        <p:sp>
          <p:nvSpPr>
            <p:cNvPr id="1055785" name="AutoShape 41"/>
            <p:cNvSpPr>
              <a:spLocks noChangeArrowheads="1"/>
            </p:cNvSpPr>
            <p:nvPr/>
          </p:nvSpPr>
          <p:spPr bwMode="auto">
            <a:xfrm>
              <a:off x="1264" y="1428"/>
              <a:ext cx="963" cy="655"/>
            </a:xfrm>
            <a:prstGeom prst="roundRect">
              <a:avLst>
                <a:gd name="adj" fmla="val 16667"/>
              </a:avLst>
            </a:prstGeom>
            <a:solidFill>
              <a:schemeClr val="tx1"/>
            </a:solidFill>
            <a:ln w="28575" algn="ctr">
              <a:solidFill>
                <a:srgbClr val="0066CC"/>
              </a:solidFill>
              <a:round/>
              <a:headEnd/>
              <a:tailEnd/>
            </a:ln>
            <a:effectLst/>
          </p:spPr>
          <p:txBody>
            <a:bodyPr wrap="none" anchor="ctr"/>
            <a:lstStyle/>
            <a:p>
              <a:endParaRPr lang="en-US"/>
            </a:p>
          </p:txBody>
        </p:sp>
        <p:sp>
          <p:nvSpPr>
            <p:cNvPr id="1055786" name="AutoShape 42"/>
            <p:cNvSpPr>
              <a:spLocks noChangeArrowheads="1"/>
            </p:cNvSpPr>
            <p:nvPr/>
          </p:nvSpPr>
          <p:spPr bwMode="auto">
            <a:xfrm>
              <a:off x="268" y="1440"/>
              <a:ext cx="963" cy="655"/>
            </a:xfrm>
            <a:prstGeom prst="roundRect">
              <a:avLst>
                <a:gd name="adj" fmla="val 16667"/>
              </a:avLst>
            </a:prstGeom>
            <a:solidFill>
              <a:srgbClr val="CCFFCC"/>
            </a:solidFill>
            <a:ln w="28575" algn="ctr">
              <a:solidFill>
                <a:srgbClr val="0066CC"/>
              </a:solidFill>
              <a:round/>
              <a:headEnd/>
              <a:tailEnd/>
            </a:ln>
            <a:effectLst/>
          </p:spPr>
          <p:txBody>
            <a:bodyPr wrap="none" anchor="ctr"/>
            <a:lstStyle/>
            <a:p>
              <a:endParaRPr lang="en-US"/>
            </a:p>
          </p:txBody>
        </p:sp>
        <p:sp>
          <p:nvSpPr>
            <p:cNvPr id="1055787" name="AutoShape 43"/>
            <p:cNvSpPr>
              <a:spLocks noChangeArrowheads="1"/>
            </p:cNvSpPr>
            <p:nvPr/>
          </p:nvSpPr>
          <p:spPr bwMode="auto">
            <a:xfrm>
              <a:off x="274" y="1434"/>
              <a:ext cx="963" cy="655"/>
            </a:xfrm>
            <a:prstGeom prst="roundRect">
              <a:avLst>
                <a:gd name="adj" fmla="val 16667"/>
              </a:avLst>
            </a:prstGeom>
            <a:solidFill>
              <a:srgbClr val="CCFFCC">
                <a:alpha val="70000"/>
              </a:srgbClr>
            </a:solidFill>
            <a:ln w="28575" algn="ctr">
              <a:solidFill>
                <a:srgbClr val="0066CC"/>
              </a:solidFill>
              <a:round/>
              <a:headEnd/>
              <a:tailEnd/>
            </a:ln>
            <a:effectLst/>
          </p:spPr>
          <p:txBody>
            <a:bodyPr wrap="none" anchor="ctr"/>
            <a:lstStyle/>
            <a:p>
              <a:endParaRPr lang="en-US"/>
            </a:p>
          </p:txBody>
        </p:sp>
        <p:sp>
          <p:nvSpPr>
            <p:cNvPr id="1055788" name="Text Box 44"/>
            <p:cNvSpPr txBox="1">
              <a:spLocks noChangeArrowheads="1"/>
            </p:cNvSpPr>
            <p:nvPr/>
          </p:nvSpPr>
          <p:spPr bwMode="auto">
            <a:xfrm>
              <a:off x="443" y="1472"/>
              <a:ext cx="625" cy="175"/>
            </a:xfrm>
            <a:prstGeom prst="rect">
              <a:avLst/>
            </a:prstGeom>
            <a:noFill/>
            <a:ln w="9525" algn="ctr">
              <a:noFill/>
              <a:miter lim="800000"/>
              <a:headEnd/>
              <a:tailEnd/>
            </a:ln>
            <a:effectLst/>
          </p:spPr>
          <p:txBody>
            <a:bodyPr wrap="none">
              <a:spAutoFit/>
            </a:bodyPr>
            <a:lstStyle/>
            <a:p>
              <a:r>
                <a:rPr lang="en-US" sz="1400" b="1">
                  <a:solidFill>
                    <a:srgbClr val="6D7173"/>
                  </a:solidFill>
                </a:rPr>
                <a:t>Guest OS</a:t>
              </a:r>
            </a:p>
          </p:txBody>
        </p:sp>
        <p:sp>
          <p:nvSpPr>
            <p:cNvPr id="1055789" name="AutoShape 45"/>
            <p:cNvSpPr>
              <a:spLocks noChangeArrowheads="1"/>
            </p:cNvSpPr>
            <p:nvPr/>
          </p:nvSpPr>
          <p:spPr bwMode="auto">
            <a:xfrm>
              <a:off x="364" y="1805"/>
              <a:ext cx="797" cy="207"/>
            </a:xfrm>
            <a:prstGeom prst="roundRect">
              <a:avLst>
                <a:gd name="adj" fmla="val 16667"/>
              </a:avLst>
            </a:prstGeom>
            <a:solidFill>
              <a:srgbClr val="B2D0E4"/>
            </a:solidFill>
            <a:ln w="9525" algn="ctr">
              <a:solidFill>
                <a:srgbClr val="0066CC"/>
              </a:solidFill>
              <a:round/>
              <a:headEnd/>
              <a:tailEnd/>
            </a:ln>
            <a:effectLst/>
          </p:spPr>
          <p:txBody>
            <a:bodyPr wrap="none" anchor="ctr"/>
            <a:lstStyle/>
            <a:p>
              <a:r>
                <a:rPr lang="en-US" sz="1200" b="1">
                  <a:solidFill>
                    <a:schemeClr val="bg2"/>
                  </a:solidFill>
                </a:rPr>
                <a:t>Device Driver</a:t>
              </a:r>
            </a:p>
          </p:txBody>
        </p:sp>
        <p:sp>
          <p:nvSpPr>
            <p:cNvPr id="1055790" name="AutoShape 46"/>
            <p:cNvSpPr>
              <a:spLocks noChangeArrowheads="1"/>
            </p:cNvSpPr>
            <p:nvPr/>
          </p:nvSpPr>
          <p:spPr bwMode="auto">
            <a:xfrm>
              <a:off x="1270" y="1434"/>
              <a:ext cx="963" cy="655"/>
            </a:xfrm>
            <a:prstGeom prst="roundRect">
              <a:avLst>
                <a:gd name="adj" fmla="val 16667"/>
              </a:avLst>
            </a:prstGeom>
            <a:solidFill>
              <a:srgbClr val="FF9900"/>
            </a:solidFill>
            <a:ln w="28575" algn="ctr">
              <a:solidFill>
                <a:srgbClr val="0066CC"/>
              </a:solidFill>
              <a:round/>
              <a:headEnd/>
              <a:tailEnd/>
            </a:ln>
            <a:effectLst/>
          </p:spPr>
          <p:txBody>
            <a:bodyPr wrap="none" anchor="ctr"/>
            <a:lstStyle/>
            <a:p>
              <a:endParaRPr lang="en-US"/>
            </a:p>
          </p:txBody>
        </p:sp>
        <p:sp>
          <p:nvSpPr>
            <p:cNvPr id="1055791" name="Text Box 47"/>
            <p:cNvSpPr txBox="1">
              <a:spLocks noChangeArrowheads="1"/>
            </p:cNvSpPr>
            <p:nvPr/>
          </p:nvSpPr>
          <p:spPr bwMode="auto">
            <a:xfrm>
              <a:off x="1439" y="1472"/>
              <a:ext cx="625" cy="175"/>
            </a:xfrm>
            <a:prstGeom prst="rect">
              <a:avLst/>
            </a:prstGeom>
            <a:noFill/>
            <a:ln w="9525" algn="ctr">
              <a:noFill/>
              <a:miter lim="800000"/>
              <a:headEnd/>
              <a:tailEnd/>
            </a:ln>
            <a:effectLst/>
          </p:spPr>
          <p:txBody>
            <a:bodyPr wrap="none">
              <a:spAutoFit/>
            </a:bodyPr>
            <a:lstStyle/>
            <a:p>
              <a:r>
                <a:rPr lang="en-US" sz="1400" b="1">
                  <a:solidFill>
                    <a:srgbClr val="6D7173"/>
                  </a:solidFill>
                </a:rPr>
                <a:t>Guest OS</a:t>
              </a:r>
            </a:p>
          </p:txBody>
        </p:sp>
        <p:sp>
          <p:nvSpPr>
            <p:cNvPr id="1055792" name="AutoShape 48"/>
            <p:cNvSpPr>
              <a:spLocks noChangeArrowheads="1"/>
            </p:cNvSpPr>
            <p:nvPr/>
          </p:nvSpPr>
          <p:spPr bwMode="auto">
            <a:xfrm>
              <a:off x="1360" y="1805"/>
              <a:ext cx="797" cy="207"/>
            </a:xfrm>
            <a:prstGeom prst="roundRect">
              <a:avLst>
                <a:gd name="adj" fmla="val 16667"/>
              </a:avLst>
            </a:prstGeom>
            <a:solidFill>
              <a:srgbClr val="B2D0E4"/>
            </a:solidFill>
            <a:ln w="9525" algn="ctr">
              <a:solidFill>
                <a:srgbClr val="0066CC"/>
              </a:solidFill>
              <a:round/>
              <a:headEnd/>
              <a:tailEnd/>
            </a:ln>
            <a:effectLst/>
          </p:spPr>
          <p:txBody>
            <a:bodyPr wrap="none" anchor="ctr"/>
            <a:lstStyle/>
            <a:p>
              <a:r>
                <a:rPr lang="en-US" sz="1200" b="1">
                  <a:solidFill>
                    <a:schemeClr val="bg2"/>
                  </a:solidFill>
                </a:rPr>
                <a:t>Device Driver</a:t>
              </a:r>
            </a:p>
          </p:txBody>
        </p:sp>
        <p:sp>
          <p:nvSpPr>
            <p:cNvPr id="1055793" name="AutoShape 49"/>
            <p:cNvSpPr>
              <a:spLocks noChangeArrowheads="1"/>
            </p:cNvSpPr>
            <p:nvPr/>
          </p:nvSpPr>
          <p:spPr bwMode="auto">
            <a:xfrm>
              <a:off x="2284" y="1434"/>
              <a:ext cx="963" cy="655"/>
            </a:xfrm>
            <a:prstGeom prst="roundRect">
              <a:avLst>
                <a:gd name="adj" fmla="val 16667"/>
              </a:avLst>
            </a:prstGeom>
            <a:solidFill>
              <a:srgbClr val="FF99CC">
                <a:alpha val="70000"/>
              </a:srgbClr>
            </a:solidFill>
            <a:ln w="28575" algn="ctr">
              <a:solidFill>
                <a:srgbClr val="0066CC"/>
              </a:solidFill>
              <a:round/>
              <a:headEnd/>
              <a:tailEnd/>
            </a:ln>
            <a:effectLst/>
          </p:spPr>
          <p:txBody>
            <a:bodyPr wrap="none" anchor="ctr"/>
            <a:lstStyle/>
            <a:p>
              <a:endParaRPr lang="en-US"/>
            </a:p>
          </p:txBody>
        </p:sp>
        <p:sp>
          <p:nvSpPr>
            <p:cNvPr id="1055794" name="Text Box 50"/>
            <p:cNvSpPr txBox="1">
              <a:spLocks noChangeArrowheads="1"/>
            </p:cNvSpPr>
            <p:nvPr/>
          </p:nvSpPr>
          <p:spPr bwMode="auto">
            <a:xfrm>
              <a:off x="2441" y="1472"/>
              <a:ext cx="625" cy="175"/>
            </a:xfrm>
            <a:prstGeom prst="rect">
              <a:avLst/>
            </a:prstGeom>
            <a:noFill/>
            <a:ln w="9525" algn="ctr">
              <a:noFill/>
              <a:miter lim="800000"/>
              <a:headEnd/>
              <a:tailEnd/>
            </a:ln>
            <a:effectLst/>
          </p:spPr>
          <p:txBody>
            <a:bodyPr wrap="none">
              <a:spAutoFit/>
            </a:bodyPr>
            <a:lstStyle/>
            <a:p>
              <a:r>
                <a:rPr lang="en-US" sz="1400" b="1">
                  <a:solidFill>
                    <a:srgbClr val="6D7173"/>
                  </a:solidFill>
                </a:rPr>
                <a:t>Guest OS</a:t>
              </a:r>
            </a:p>
          </p:txBody>
        </p:sp>
        <p:sp>
          <p:nvSpPr>
            <p:cNvPr id="1055795" name="AutoShape 51"/>
            <p:cNvSpPr>
              <a:spLocks noChangeArrowheads="1"/>
            </p:cNvSpPr>
            <p:nvPr/>
          </p:nvSpPr>
          <p:spPr bwMode="auto">
            <a:xfrm>
              <a:off x="2362" y="1805"/>
              <a:ext cx="797" cy="207"/>
            </a:xfrm>
            <a:prstGeom prst="roundRect">
              <a:avLst>
                <a:gd name="adj" fmla="val 16667"/>
              </a:avLst>
            </a:prstGeom>
            <a:solidFill>
              <a:srgbClr val="B2D0E4"/>
            </a:solidFill>
            <a:ln w="9525" algn="ctr">
              <a:solidFill>
                <a:srgbClr val="0066CC"/>
              </a:solidFill>
              <a:round/>
              <a:headEnd/>
              <a:tailEnd/>
            </a:ln>
            <a:effectLst/>
          </p:spPr>
          <p:txBody>
            <a:bodyPr wrap="none" anchor="ctr"/>
            <a:lstStyle/>
            <a:p>
              <a:r>
                <a:rPr lang="en-US" sz="1200" b="1">
                  <a:solidFill>
                    <a:schemeClr val="bg2"/>
                  </a:solidFill>
                </a:rPr>
                <a:t>Device Driver</a:t>
              </a:r>
            </a:p>
          </p:txBody>
        </p:sp>
        <p:sp>
          <p:nvSpPr>
            <p:cNvPr id="1055796" name="Text Box 52"/>
            <p:cNvSpPr txBox="1">
              <a:spLocks noChangeArrowheads="1"/>
            </p:cNvSpPr>
            <p:nvPr/>
          </p:nvSpPr>
          <p:spPr bwMode="auto">
            <a:xfrm>
              <a:off x="960" y="2181"/>
              <a:ext cx="662" cy="288"/>
            </a:xfrm>
            <a:prstGeom prst="rect">
              <a:avLst/>
            </a:prstGeom>
            <a:noFill/>
            <a:ln w="28575" algn="ctr">
              <a:noFill/>
              <a:miter lim="800000"/>
              <a:headEnd/>
              <a:tailEnd/>
            </a:ln>
            <a:effectLst/>
          </p:spPr>
          <p:txBody>
            <a:bodyPr wrap="none" lIns="45720" rIns="45720" anchorCtr="1">
              <a:spAutoFit/>
            </a:bodyPr>
            <a:lstStyle/>
            <a:p>
              <a:pPr algn="l" eaLnBrk="0" hangingPunct="0">
                <a:lnSpc>
                  <a:spcPct val="100000"/>
                </a:lnSpc>
                <a:buClrTx/>
                <a:buSzTx/>
              </a:pPr>
              <a:r>
                <a:rPr lang="en-US" sz="1200" b="1">
                  <a:solidFill>
                    <a:schemeClr val="bg2"/>
                  </a:solidFill>
                  <a:cs typeface="Arial" charset="0"/>
                </a:rPr>
                <a:t>Virtualization</a:t>
              </a:r>
            </a:p>
            <a:p>
              <a:pPr algn="l" eaLnBrk="0" hangingPunct="0">
                <a:lnSpc>
                  <a:spcPct val="100000"/>
                </a:lnSpc>
                <a:buClrTx/>
                <a:buSzTx/>
              </a:pPr>
              <a:r>
                <a:rPr lang="en-US" sz="1200" b="1">
                  <a:solidFill>
                    <a:schemeClr val="bg2"/>
                  </a:solidFill>
                  <a:cs typeface="Arial" charset="0"/>
                </a:rPr>
                <a:t>Layer</a:t>
              </a:r>
            </a:p>
          </p:txBody>
        </p:sp>
        <p:sp>
          <p:nvSpPr>
            <p:cNvPr id="1055797" name="Line 53"/>
            <p:cNvSpPr>
              <a:spLocks noChangeShapeType="1"/>
            </p:cNvSpPr>
            <p:nvPr/>
          </p:nvSpPr>
          <p:spPr bwMode="auto">
            <a:xfrm>
              <a:off x="786" y="1984"/>
              <a:ext cx="6" cy="798"/>
            </a:xfrm>
            <a:prstGeom prst="line">
              <a:avLst/>
            </a:prstGeom>
            <a:noFill/>
            <a:ln w="38100">
              <a:solidFill>
                <a:srgbClr val="993366"/>
              </a:solidFill>
              <a:round/>
              <a:headEnd type="triangle" w="med" len="med"/>
              <a:tailEnd type="triangle" w="med" len="med"/>
            </a:ln>
            <a:effectLst/>
          </p:spPr>
          <p:txBody>
            <a:bodyPr>
              <a:spAutoFit/>
            </a:bodyPr>
            <a:lstStyle/>
            <a:p>
              <a:endParaRPr lang="en-US"/>
            </a:p>
          </p:txBody>
        </p:sp>
        <p:sp>
          <p:nvSpPr>
            <p:cNvPr id="1055798" name="Line 54"/>
            <p:cNvSpPr>
              <a:spLocks noChangeShapeType="1"/>
            </p:cNvSpPr>
            <p:nvPr/>
          </p:nvSpPr>
          <p:spPr bwMode="auto">
            <a:xfrm>
              <a:off x="1758" y="1984"/>
              <a:ext cx="6" cy="798"/>
            </a:xfrm>
            <a:prstGeom prst="line">
              <a:avLst/>
            </a:prstGeom>
            <a:noFill/>
            <a:ln w="38100">
              <a:solidFill>
                <a:srgbClr val="993366"/>
              </a:solidFill>
              <a:round/>
              <a:headEnd type="triangle" w="med" len="med"/>
              <a:tailEnd type="triangle" w="med" len="med"/>
            </a:ln>
            <a:effectLst/>
          </p:spPr>
          <p:txBody>
            <a:bodyPr>
              <a:spAutoFit/>
            </a:bodyPr>
            <a:lstStyle/>
            <a:p>
              <a:endParaRPr lang="en-US"/>
            </a:p>
          </p:txBody>
        </p:sp>
        <p:sp>
          <p:nvSpPr>
            <p:cNvPr id="1055799" name="Line 55"/>
            <p:cNvSpPr>
              <a:spLocks noChangeShapeType="1"/>
            </p:cNvSpPr>
            <p:nvPr/>
          </p:nvSpPr>
          <p:spPr bwMode="auto">
            <a:xfrm>
              <a:off x="2772" y="1990"/>
              <a:ext cx="6" cy="798"/>
            </a:xfrm>
            <a:prstGeom prst="line">
              <a:avLst/>
            </a:prstGeom>
            <a:noFill/>
            <a:ln w="38100">
              <a:solidFill>
                <a:srgbClr val="993366"/>
              </a:solidFill>
              <a:round/>
              <a:headEnd type="triangle" w="med" len="med"/>
              <a:tailEnd type="triangle" w="med" len="med"/>
            </a:ln>
            <a:effectLst/>
          </p:spPr>
          <p:txBody>
            <a:bodyPr>
              <a:spAutoFit/>
            </a:bodyPr>
            <a:lstStyle/>
            <a:p>
              <a:endParaRPr lang="en-US"/>
            </a:p>
          </p:txBody>
        </p:sp>
        <p:pic>
          <p:nvPicPr>
            <p:cNvPr id="1055800" name="Picture 56" descr="NIC_icon"/>
            <p:cNvPicPr>
              <a:picLocks noChangeAspect="1" noChangeArrowheads="1"/>
            </p:cNvPicPr>
            <p:nvPr/>
          </p:nvPicPr>
          <p:blipFill>
            <a:blip r:embed="rId4" cstate="print"/>
            <a:srcRect/>
            <a:stretch>
              <a:fillRect/>
            </a:stretch>
          </p:blipFill>
          <p:spPr bwMode="auto">
            <a:xfrm>
              <a:off x="2626" y="2811"/>
              <a:ext cx="303" cy="265"/>
            </a:xfrm>
            <a:prstGeom prst="rect">
              <a:avLst/>
            </a:prstGeom>
            <a:noFill/>
          </p:spPr>
        </p:pic>
        <p:pic>
          <p:nvPicPr>
            <p:cNvPr id="1055801" name="Picture 57" descr="NIC_icon"/>
            <p:cNvPicPr>
              <a:picLocks noChangeAspect="1" noChangeArrowheads="1"/>
            </p:cNvPicPr>
            <p:nvPr/>
          </p:nvPicPr>
          <p:blipFill>
            <a:blip r:embed="rId4" cstate="print"/>
            <a:srcRect/>
            <a:stretch>
              <a:fillRect/>
            </a:stretch>
          </p:blipFill>
          <p:spPr bwMode="auto">
            <a:xfrm>
              <a:off x="1608" y="2794"/>
              <a:ext cx="303" cy="265"/>
            </a:xfrm>
            <a:prstGeom prst="rect">
              <a:avLst/>
            </a:prstGeom>
            <a:noFill/>
          </p:spPr>
        </p:pic>
        <p:pic>
          <p:nvPicPr>
            <p:cNvPr id="1055802" name="Picture 58" descr="NIC_icon"/>
            <p:cNvPicPr>
              <a:picLocks noChangeAspect="1" noChangeArrowheads="1"/>
            </p:cNvPicPr>
            <p:nvPr/>
          </p:nvPicPr>
          <p:blipFill>
            <a:blip r:embed="rId4" cstate="print"/>
            <a:srcRect/>
            <a:stretch>
              <a:fillRect/>
            </a:stretch>
          </p:blipFill>
          <p:spPr bwMode="auto">
            <a:xfrm>
              <a:off x="635" y="2791"/>
              <a:ext cx="303" cy="265"/>
            </a:xfrm>
            <a:prstGeom prst="rect">
              <a:avLst/>
            </a:prstGeom>
            <a:noFill/>
          </p:spPr>
        </p:pic>
      </p:gr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Starting Point: A Physical Machine</a:t>
            </a:r>
            <a:endParaRPr lang="en-US" dirty="0"/>
          </a:p>
        </p:txBody>
      </p:sp>
      <p:sp>
        <p:nvSpPr>
          <p:cNvPr id="6" name="Content Placeholder 5"/>
          <p:cNvSpPr>
            <a:spLocks noGrp="1"/>
          </p:cNvSpPr>
          <p:nvPr>
            <p:ph sz="half" idx="4294967295"/>
          </p:nvPr>
        </p:nvSpPr>
        <p:spPr>
          <a:xfrm>
            <a:off x="5029200" y="1600200"/>
            <a:ext cx="3926264" cy="4525963"/>
          </a:xfrm>
        </p:spPr>
        <p:txBody>
          <a:bodyPr>
            <a:normAutofit/>
          </a:bodyPr>
          <a:lstStyle/>
          <a:p>
            <a:r>
              <a:rPr lang="en-US" dirty="0" smtClean="0"/>
              <a:t>Physical Hardware</a:t>
            </a:r>
          </a:p>
          <a:p>
            <a:pPr lvl="1"/>
            <a:r>
              <a:rPr lang="en-US" dirty="0" smtClean="0"/>
              <a:t>Processors, memory, chipset, I/O devices, etc.</a:t>
            </a:r>
          </a:p>
          <a:p>
            <a:pPr lvl="1"/>
            <a:r>
              <a:rPr lang="en-US" dirty="0" smtClean="0"/>
              <a:t>Resources often grossly underutilized</a:t>
            </a:r>
          </a:p>
          <a:p>
            <a:r>
              <a:rPr lang="en-US" dirty="0" smtClean="0"/>
              <a:t>Software</a:t>
            </a:r>
          </a:p>
          <a:p>
            <a:pPr lvl="1"/>
            <a:r>
              <a:rPr lang="en-US" dirty="0" smtClean="0"/>
              <a:t>Tightly coupled to physical hardware</a:t>
            </a:r>
          </a:p>
          <a:p>
            <a:pPr lvl="1"/>
            <a:r>
              <a:rPr lang="en-US" dirty="0" smtClean="0"/>
              <a:t>Single active OS instance</a:t>
            </a:r>
          </a:p>
          <a:p>
            <a:pPr lvl="1"/>
            <a:r>
              <a:rPr lang="en-US" dirty="0" smtClean="0"/>
              <a:t>OS controls hardware</a:t>
            </a:r>
          </a:p>
        </p:txBody>
      </p:sp>
      <p:pic>
        <p:nvPicPr>
          <p:cNvPr id="5" name="Picture 4" descr="trad_arch"/>
          <p:cNvPicPr>
            <a:picLocks noChangeAspect="1" noChangeArrowheads="1"/>
          </p:cNvPicPr>
          <p:nvPr/>
        </p:nvPicPr>
        <p:blipFill>
          <a:blip r:embed="rId2" cstate="print"/>
          <a:srcRect/>
          <a:stretch>
            <a:fillRect/>
          </a:stretch>
        </p:blipFill>
        <p:spPr bwMode="auto">
          <a:xfrm>
            <a:off x="762000" y="1600200"/>
            <a:ext cx="3826899" cy="3073400"/>
          </a:xfrm>
          <a:prstGeom prst="rect">
            <a:avLst/>
          </a:prstGeom>
          <a:noFill/>
        </p:spPr>
      </p:pic>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is a Virtual Machine?</a:t>
            </a:r>
            <a:endParaRPr lang="en-US" dirty="0"/>
          </a:p>
        </p:txBody>
      </p:sp>
      <p:sp>
        <p:nvSpPr>
          <p:cNvPr id="6" name="Content Placeholder 5"/>
          <p:cNvSpPr>
            <a:spLocks noGrp="1"/>
          </p:cNvSpPr>
          <p:nvPr>
            <p:ph sz="half" idx="4294967295"/>
          </p:nvPr>
        </p:nvSpPr>
        <p:spPr>
          <a:xfrm>
            <a:off x="5029200" y="1600200"/>
            <a:ext cx="3982825" cy="4525963"/>
          </a:xfrm>
        </p:spPr>
        <p:txBody>
          <a:bodyPr>
            <a:normAutofit/>
          </a:bodyPr>
          <a:lstStyle/>
          <a:p>
            <a:r>
              <a:rPr lang="en-US" dirty="0" smtClean="0"/>
              <a:t>Software Abstraction</a:t>
            </a:r>
          </a:p>
          <a:p>
            <a:pPr lvl="1"/>
            <a:r>
              <a:rPr lang="en-US" dirty="0" smtClean="0"/>
              <a:t>Behaves like hardware</a:t>
            </a:r>
          </a:p>
          <a:p>
            <a:pPr lvl="1"/>
            <a:r>
              <a:rPr lang="en-US" dirty="0" smtClean="0"/>
              <a:t>Encapsulates all OS and application state</a:t>
            </a:r>
          </a:p>
          <a:p>
            <a:r>
              <a:rPr lang="en-US" dirty="0" smtClean="0"/>
              <a:t>Virtualization Layer</a:t>
            </a:r>
          </a:p>
          <a:p>
            <a:pPr lvl="1"/>
            <a:r>
              <a:rPr lang="en-US" dirty="0" smtClean="0"/>
              <a:t>Extra level of indirection</a:t>
            </a:r>
          </a:p>
          <a:p>
            <a:pPr lvl="1"/>
            <a:r>
              <a:rPr lang="en-US" dirty="0" smtClean="0"/>
              <a:t>Decouples hardware, OS</a:t>
            </a:r>
          </a:p>
          <a:p>
            <a:pPr lvl="1"/>
            <a:r>
              <a:rPr lang="en-US" dirty="0" smtClean="0"/>
              <a:t>Enforces isolation</a:t>
            </a:r>
          </a:p>
          <a:p>
            <a:pPr lvl="1"/>
            <a:r>
              <a:rPr lang="en-US" dirty="0" smtClean="0"/>
              <a:t>Multiplexes physical hardware across VMs</a:t>
            </a:r>
          </a:p>
        </p:txBody>
      </p:sp>
      <p:pic>
        <p:nvPicPr>
          <p:cNvPr id="7" name="Picture 4"/>
          <p:cNvPicPr>
            <a:picLocks noChangeAspect="1" noChangeArrowheads="1"/>
          </p:cNvPicPr>
          <p:nvPr/>
        </p:nvPicPr>
        <p:blipFill>
          <a:blip r:embed="rId3" cstate="print"/>
          <a:srcRect/>
          <a:stretch>
            <a:fillRect/>
          </a:stretch>
        </p:blipFill>
        <p:spPr bwMode="auto">
          <a:xfrm>
            <a:off x="761999" y="1600200"/>
            <a:ext cx="3648075" cy="3440934"/>
          </a:xfrm>
          <a:prstGeom prst="rect">
            <a:avLst/>
          </a:prstGeom>
          <a:noFill/>
          <a:ln w="9525">
            <a:noFill/>
            <a:miter lim="800000"/>
            <a:headEnd/>
            <a:tailEnd/>
          </a:ln>
          <a:effectLst/>
        </p:spPr>
      </p:pic>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Virtualization Properties</a:t>
            </a:r>
            <a:endParaRPr lang="en-US" dirty="0"/>
          </a:p>
        </p:txBody>
      </p:sp>
      <p:sp>
        <p:nvSpPr>
          <p:cNvPr id="3" name="Content Placeholder 2"/>
          <p:cNvSpPr>
            <a:spLocks noGrp="1"/>
          </p:cNvSpPr>
          <p:nvPr>
            <p:ph type="body" sz="quarter" idx="13"/>
          </p:nvPr>
        </p:nvSpPr>
        <p:spPr/>
        <p:txBody>
          <a:bodyPr>
            <a:normAutofit/>
          </a:bodyPr>
          <a:lstStyle/>
          <a:p>
            <a:r>
              <a:rPr lang="en-US" dirty="0" smtClean="0"/>
              <a:t>Isolation</a:t>
            </a:r>
          </a:p>
          <a:p>
            <a:pPr lvl="1"/>
            <a:r>
              <a:rPr lang="en-US" dirty="0" smtClean="0"/>
              <a:t>Fault isolation</a:t>
            </a:r>
          </a:p>
          <a:p>
            <a:pPr lvl="1"/>
            <a:r>
              <a:rPr lang="en-US" dirty="0" smtClean="0"/>
              <a:t>Performance isolation</a:t>
            </a:r>
          </a:p>
          <a:p>
            <a:r>
              <a:rPr lang="en-US" dirty="0" smtClean="0"/>
              <a:t>Encapsulation</a:t>
            </a:r>
          </a:p>
          <a:p>
            <a:pPr lvl="1"/>
            <a:r>
              <a:rPr lang="en-US" dirty="0" smtClean="0"/>
              <a:t>Cleanly capture all VM state</a:t>
            </a:r>
          </a:p>
          <a:p>
            <a:pPr lvl="1"/>
            <a:r>
              <a:rPr lang="en-US" dirty="0" smtClean="0"/>
              <a:t>Enables VM snapshots, clones</a:t>
            </a:r>
          </a:p>
          <a:p>
            <a:r>
              <a:rPr lang="en-US" dirty="0" smtClean="0"/>
              <a:t>Portability</a:t>
            </a:r>
          </a:p>
          <a:p>
            <a:pPr lvl="1"/>
            <a:r>
              <a:rPr lang="en-US" dirty="0" smtClean="0"/>
              <a:t>Independent of physical hardware</a:t>
            </a:r>
          </a:p>
          <a:p>
            <a:pPr lvl="1"/>
            <a:r>
              <a:rPr lang="en-US" dirty="0" smtClean="0"/>
              <a:t>Enables migration of live, running VMs</a:t>
            </a:r>
          </a:p>
          <a:p>
            <a:r>
              <a:rPr lang="en-US" dirty="0" smtClean="0"/>
              <a:t>Interposition</a:t>
            </a:r>
          </a:p>
          <a:p>
            <a:pPr lvl="1"/>
            <a:r>
              <a:rPr lang="en-US" dirty="0" smtClean="0"/>
              <a:t>Transformations on instructions, memory, I/O</a:t>
            </a:r>
          </a:p>
          <a:p>
            <a:pPr lvl="1"/>
            <a:r>
              <a:rPr lang="en-US" dirty="0" smtClean="0"/>
              <a:t>Enables transparent resource overcommitment,</a:t>
            </a:r>
            <a:br>
              <a:rPr lang="en-US" dirty="0" smtClean="0"/>
            </a:br>
            <a:r>
              <a:rPr lang="en-US" dirty="0" smtClean="0"/>
              <a:t>encryption, compression, replication …</a:t>
            </a:r>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Virtual Machine Monitor?</a:t>
            </a:r>
            <a:endParaRPr lang="en-US" dirty="0"/>
          </a:p>
        </p:txBody>
      </p:sp>
      <p:sp>
        <p:nvSpPr>
          <p:cNvPr id="20" name="Content Placeholder 5"/>
          <p:cNvSpPr>
            <a:spLocks noGrp="1"/>
          </p:cNvSpPr>
          <p:nvPr>
            <p:ph type="body" sz="quarter" idx="13"/>
          </p:nvPr>
        </p:nvSpPr>
        <p:spPr/>
        <p:txBody>
          <a:bodyPr>
            <a:noAutofit/>
          </a:bodyPr>
          <a:lstStyle/>
          <a:p>
            <a:r>
              <a:rPr lang="en-US" dirty="0" smtClean="0"/>
              <a:t>Classic Definition (</a:t>
            </a:r>
            <a:r>
              <a:rPr lang="en-US" dirty="0" err="1" smtClean="0"/>
              <a:t>Popek</a:t>
            </a:r>
            <a:r>
              <a:rPr lang="en-US" dirty="0" smtClean="0"/>
              <a:t> and Goldberg ’74</a:t>
            </a:r>
            <a:r>
              <a:rPr lang="en-US" dirty="0" smtClean="0"/>
              <a:t>)</a:t>
            </a:r>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VMM Properties</a:t>
            </a:r>
          </a:p>
          <a:p>
            <a:pPr lvl="1"/>
            <a:r>
              <a:rPr lang="en-US" dirty="0" smtClean="0"/>
              <a:t>Fidelity</a:t>
            </a:r>
          </a:p>
          <a:p>
            <a:pPr lvl="1"/>
            <a:r>
              <a:rPr lang="en-US" dirty="0" smtClean="0"/>
              <a:t>Performance</a:t>
            </a:r>
          </a:p>
          <a:p>
            <a:pPr lvl="1"/>
            <a:r>
              <a:rPr lang="en-US" dirty="0" smtClean="0"/>
              <a:t>Safety and Isolation</a:t>
            </a:r>
          </a:p>
          <a:p>
            <a:endParaRPr lang="en-US" dirty="0" smtClean="0"/>
          </a:p>
          <a:p>
            <a:endParaRPr lang="en-US" dirty="0" smtClean="0"/>
          </a:p>
        </p:txBody>
      </p:sp>
      <p:grpSp>
        <p:nvGrpSpPr>
          <p:cNvPr id="3" name="Group 21"/>
          <p:cNvGrpSpPr/>
          <p:nvPr/>
        </p:nvGrpSpPr>
        <p:grpSpPr>
          <a:xfrm>
            <a:off x="1952204" y="1338606"/>
            <a:ext cx="5239593" cy="2362200"/>
            <a:chOff x="533400" y="1295400"/>
            <a:chExt cx="5239593" cy="2362200"/>
          </a:xfrm>
        </p:grpSpPr>
        <p:sp>
          <p:nvSpPr>
            <p:cNvPr id="9" name="Rectangle 5"/>
            <p:cNvSpPr>
              <a:spLocks noChangeArrowheads="1"/>
            </p:cNvSpPr>
            <p:nvPr/>
          </p:nvSpPr>
          <p:spPr bwMode="auto">
            <a:xfrm>
              <a:off x="611581" y="2481326"/>
              <a:ext cx="5097982" cy="198574"/>
            </a:xfrm>
            <a:prstGeom prst="rect">
              <a:avLst/>
            </a:prstGeom>
            <a:solidFill>
              <a:srgbClr val="FFFF00"/>
            </a:solidFill>
            <a:ln w="9525">
              <a:noFill/>
              <a:miter lim="800000"/>
              <a:headEnd/>
              <a:tailEnd/>
            </a:ln>
            <a:effectLst/>
          </p:spPr>
          <p:txBody>
            <a:bodyPr anchor="ctr">
              <a:spAutoFit/>
            </a:bodyPr>
            <a:lstStyle/>
            <a:p>
              <a:endParaRPr lang="en-US"/>
            </a:p>
          </p:txBody>
        </p:sp>
        <p:sp>
          <p:nvSpPr>
            <p:cNvPr id="10" name="Rectangle 6"/>
            <p:cNvSpPr>
              <a:spLocks noChangeArrowheads="1"/>
            </p:cNvSpPr>
            <p:nvPr/>
          </p:nvSpPr>
          <p:spPr bwMode="auto">
            <a:xfrm>
              <a:off x="611581" y="2961213"/>
              <a:ext cx="5097982" cy="198574"/>
            </a:xfrm>
            <a:prstGeom prst="rect">
              <a:avLst/>
            </a:prstGeom>
            <a:solidFill>
              <a:srgbClr val="FFFF00"/>
            </a:solidFill>
            <a:ln w="9525">
              <a:noFill/>
              <a:miter lim="800000"/>
              <a:headEnd/>
              <a:tailEnd/>
            </a:ln>
            <a:effectLst/>
          </p:spPr>
          <p:txBody>
            <a:bodyPr anchor="ctr">
              <a:spAutoFit/>
            </a:bodyPr>
            <a:lstStyle/>
            <a:p>
              <a:endParaRPr lang="en-US"/>
            </a:p>
          </p:txBody>
        </p:sp>
        <p:sp>
          <p:nvSpPr>
            <p:cNvPr id="11" name="Rectangle 7"/>
            <p:cNvSpPr>
              <a:spLocks noChangeArrowheads="1"/>
            </p:cNvSpPr>
            <p:nvPr/>
          </p:nvSpPr>
          <p:spPr bwMode="auto">
            <a:xfrm>
              <a:off x="611581" y="3201156"/>
              <a:ext cx="5097982" cy="198574"/>
            </a:xfrm>
            <a:prstGeom prst="rect">
              <a:avLst/>
            </a:prstGeom>
            <a:solidFill>
              <a:srgbClr val="FFFF00"/>
            </a:solidFill>
            <a:ln w="9525">
              <a:noFill/>
              <a:miter lim="800000"/>
              <a:headEnd/>
              <a:tailEnd/>
            </a:ln>
            <a:effectLst/>
          </p:spPr>
          <p:txBody>
            <a:bodyPr anchor="ctr">
              <a:spAutoFit/>
            </a:bodyPr>
            <a:lstStyle/>
            <a:p>
              <a:endParaRPr lang="en-US"/>
            </a:p>
          </p:txBody>
        </p:sp>
        <p:sp>
          <p:nvSpPr>
            <p:cNvPr id="12" name="Rectangle 8"/>
            <p:cNvSpPr>
              <a:spLocks noChangeArrowheads="1"/>
            </p:cNvSpPr>
            <p:nvPr/>
          </p:nvSpPr>
          <p:spPr bwMode="auto">
            <a:xfrm>
              <a:off x="611581" y="3441099"/>
              <a:ext cx="1796685" cy="198574"/>
            </a:xfrm>
            <a:prstGeom prst="rect">
              <a:avLst/>
            </a:prstGeom>
            <a:solidFill>
              <a:srgbClr val="FFFF00"/>
            </a:solidFill>
            <a:ln w="9525">
              <a:noFill/>
              <a:miter lim="800000"/>
              <a:headEnd/>
              <a:tailEnd/>
            </a:ln>
            <a:effectLst/>
          </p:spPr>
          <p:txBody>
            <a:bodyPr anchor="ctr">
              <a:spAutoFit/>
            </a:bodyPr>
            <a:lstStyle/>
            <a:p>
              <a:endParaRPr lang="en-US"/>
            </a:p>
          </p:txBody>
        </p:sp>
        <p:sp>
          <p:nvSpPr>
            <p:cNvPr id="13" name="Rectangle 9"/>
            <p:cNvSpPr>
              <a:spLocks noChangeArrowheads="1"/>
            </p:cNvSpPr>
            <p:nvPr/>
          </p:nvSpPr>
          <p:spPr bwMode="auto">
            <a:xfrm>
              <a:off x="4134145" y="1307811"/>
              <a:ext cx="1550341" cy="198574"/>
            </a:xfrm>
            <a:prstGeom prst="rect">
              <a:avLst/>
            </a:prstGeom>
            <a:solidFill>
              <a:srgbClr val="FFFF00"/>
            </a:solidFill>
            <a:ln w="9525">
              <a:noFill/>
              <a:miter lim="800000"/>
              <a:headEnd/>
              <a:tailEnd/>
            </a:ln>
            <a:effectLst/>
          </p:spPr>
          <p:txBody>
            <a:bodyPr anchor="ctr">
              <a:spAutoFit/>
            </a:bodyPr>
            <a:lstStyle/>
            <a:p>
              <a:endParaRPr lang="en-US"/>
            </a:p>
          </p:txBody>
        </p:sp>
        <p:sp>
          <p:nvSpPr>
            <p:cNvPr id="14" name="Rectangle 10"/>
            <p:cNvSpPr>
              <a:spLocks noChangeArrowheads="1"/>
            </p:cNvSpPr>
            <p:nvPr/>
          </p:nvSpPr>
          <p:spPr bwMode="auto">
            <a:xfrm>
              <a:off x="611581" y="1539480"/>
              <a:ext cx="3354402" cy="198574"/>
            </a:xfrm>
            <a:prstGeom prst="rect">
              <a:avLst/>
            </a:prstGeom>
            <a:solidFill>
              <a:srgbClr val="FFFF00"/>
            </a:solidFill>
            <a:ln w="9525">
              <a:noFill/>
              <a:miter lim="800000"/>
              <a:headEnd/>
              <a:tailEnd/>
            </a:ln>
            <a:effectLst/>
          </p:spPr>
          <p:txBody>
            <a:bodyPr anchor="ctr">
              <a:spAutoFit/>
            </a:bodyPr>
            <a:lstStyle/>
            <a:p>
              <a:endParaRPr lang="en-US"/>
            </a:p>
          </p:txBody>
        </p:sp>
        <p:sp>
          <p:nvSpPr>
            <p:cNvPr id="15" name="Rectangle 11"/>
            <p:cNvSpPr>
              <a:spLocks noChangeArrowheads="1"/>
            </p:cNvSpPr>
            <p:nvPr/>
          </p:nvSpPr>
          <p:spPr bwMode="auto">
            <a:xfrm>
              <a:off x="3486571" y="1782181"/>
              <a:ext cx="2192014" cy="198574"/>
            </a:xfrm>
            <a:prstGeom prst="rect">
              <a:avLst/>
            </a:prstGeom>
            <a:solidFill>
              <a:srgbClr val="FFFF00"/>
            </a:solidFill>
            <a:ln w="9525">
              <a:noFill/>
              <a:miter lim="800000"/>
              <a:headEnd/>
              <a:tailEnd/>
            </a:ln>
            <a:effectLst/>
          </p:spPr>
          <p:txBody>
            <a:bodyPr anchor="ctr">
              <a:spAutoFit/>
            </a:bodyPr>
            <a:lstStyle/>
            <a:p>
              <a:endParaRPr lang="en-US"/>
            </a:p>
          </p:txBody>
        </p:sp>
        <p:sp>
          <p:nvSpPr>
            <p:cNvPr id="16" name="Rectangle 12"/>
            <p:cNvSpPr>
              <a:spLocks noChangeArrowheads="1"/>
            </p:cNvSpPr>
            <p:nvPr/>
          </p:nvSpPr>
          <p:spPr bwMode="auto">
            <a:xfrm>
              <a:off x="611581" y="2721270"/>
              <a:ext cx="5097982" cy="198574"/>
            </a:xfrm>
            <a:prstGeom prst="rect">
              <a:avLst/>
            </a:prstGeom>
            <a:solidFill>
              <a:srgbClr val="FFFF00"/>
            </a:solidFill>
            <a:ln w="9525">
              <a:noFill/>
              <a:miter lim="800000"/>
              <a:headEnd/>
              <a:tailEnd/>
            </a:ln>
            <a:effectLst/>
          </p:spPr>
          <p:txBody>
            <a:bodyPr anchor="ctr">
              <a:spAutoFit/>
            </a:bodyPr>
            <a:lstStyle/>
            <a:p>
              <a:endParaRPr lang="en-US"/>
            </a:p>
          </p:txBody>
        </p:sp>
        <p:sp>
          <p:nvSpPr>
            <p:cNvPr id="17" name="Rectangle 13"/>
            <p:cNvSpPr>
              <a:spLocks noChangeArrowheads="1"/>
            </p:cNvSpPr>
            <p:nvPr/>
          </p:nvSpPr>
          <p:spPr bwMode="auto">
            <a:xfrm>
              <a:off x="4002860" y="2234488"/>
              <a:ext cx="1708178" cy="198574"/>
            </a:xfrm>
            <a:prstGeom prst="rect">
              <a:avLst/>
            </a:prstGeom>
            <a:solidFill>
              <a:srgbClr val="FFFF00"/>
            </a:solidFill>
            <a:ln w="9525">
              <a:noFill/>
              <a:miter lim="800000"/>
              <a:headEnd/>
              <a:tailEnd/>
            </a:ln>
            <a:effectLst/>
          </p:spPr>
          <p:txBody>
            <a:bodyPr anchor="ctr">
              <a:spAutoFit/>
            </a:bodyPr>
            <a:lstStyle/>
            <a:p>
              <a:endParaRPr lang="en-US"/>
            </a:p>
          </p:txBody>
        </p:sp>
        <p:pic>
          <p:nvPicPr>
            <p:cNvPr id="18" name="Picture 14" descr="Popek-Goldberg_quote"/>
            <p:cNvPicPr>
              <a:picLocks noChangeAspect="1" noChangeArrowheads="1"/>
            </p:cNvPicPr>
            <p:nvPr/>
          </p:nvPicPr>
          <p:blipFill>
            <a:blip r:embed="rId2" cstate="print"/>
            <a:srcRect/>
            <a:stretch>
              <a:fillRect/>
            </a:stretch>
          </p:blipFill>
          <p:spPr bwMode="auto">
            <a:xfrm>
              <a:off x="533400" y="1295400"/>
              <a:ext cx="5239593" cy="2362200"/>
            </a:xfrm>
            <a:prstGeom prst="rect">
              <a:avLst/>
            </a:prstGeom>
            <a:noFill/>
          </p:spPr>
        </p:pic>
      </p:gr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Classic Virtualization and Applications</a:t>
            </a:r>
            <a:endParaRPr lang="en-US" dirty="0"/>
          </a:p>
        </p:txBody>
      </p:sp>
      <p:sp>
        <p:nvSpPr>
          <p:cNvPr id="6" name="Content Placeholder 5"/>
          <p:cNvSpPr>
            <a:spLocks noGrp="1"/>
          </p:cNvSpPr>
          <p:nvPr>
            <p:ph sz="half" idx="4294967295"/>
          </p:nvPr>
        </p:nvSpPr>
        <p:spPr>
          <a:xfrm>
            <a:off x="4876800" y="1371600"/>
            <a:ext cx="4154078" cy="4876800"/>
          </a:xfrm>
        </p:spPr>
        <p:txBody>
          <a:bodyPr>
            <a:normAutofit/>
          </a:bodyPr>
          <a:lstStyle/>
          <a:p>
            <a:r>
              <a:rPr lang="en-US" dirty="0" smtClean="0"/>
              <a:t>Classical VMM</a:t>
            </a:r>
          </a:p>
          <a:p>
            <a:pPr lvl="1"/>
            <a:r>
              <a:rPr lang="en-US" dirty="0" smtClean="0"/>
              <a:t>IBM mainframes:</a:t>
            </a:r>
            <a:br>
              <a:rPr lang="en-US" dirty="0" smtClean="0"/>
            </a:br>
            <a:r>
              <a:rPr lang="en-US" dirty="0" smtClean="0"/>
              <a:t>IBM S/360, IBM VM/370</a:t>
            </a:r>
          </a:p>
          <a:p>
            <a:pPr lvl="1"/>
            <a:r>
              <a:rPr lang="en-US" dirty="0" smtClean="0"/>
              <a:t>Co-designed proprietary hardware, OS, VMM</a:t>
            </a:r>
          </a:p>
          <a:p>
            <a:pPr lvl="1"/>
            <a:r>
              <a:rPr lang="en-US" dirty="0" smtClean="0"/>
              <a:t>“Trap and emulate” model</a:t>
            </a:r>
          </a:p>
          <a:p>
            <a:r>
              <a:rPr lang="en-US" dirty="0" smtClean="0"/>
              <a:t>Applications</a:t>
            </a:r>
          </a:p>
          <a:p>
            <a:pPr lvl="1"/>
            <a:r>
              <a:rPr lang="en-US" dirty="0" smtClean="0"/>
              <a:t>Timeshare several </a:t>
            </a:r>
            <a:br>
              <a:rPr lang="en-US" dirty="0" smtClean="0"/>
            </a:br>
            <a:r>
              <a:rPr lang="en-US" dirty="0" smtClean="0"/>
              <a:t>single-user OS instances on expensive hardware</a:t>
            </a:r>
          </a:p>
          <a:p>
            <a:pPr lvl="1"/>
            <a:r>
              <a:rPr lang="en-US" dirty="0" smtClean="0"/>
              <a:t>Compatibility</a:t>
            </a:r>
          </a:p>
          <a:p>
            <a:pPr lvl="1"/>
            <a:endParaRPr lang="en-US" dirty="0"/>
          </a:p>
        </p:txBody>
      </p:sp>
      <p:grpSp>
        <p:nvGrpSpPr>
          <p:cNvPr id="2" name="Group 4"/>
          <p:cNvGrpSpPr>
            <a:grpSpLocks/>
          </p:cNvGrpSpPr>
          <p:nvPr/>
        </p:nvGrpSpPr>
        <p:grpSpPr bwMode="auto">
          <a:xfrm>
            <a:off x="457200" y="1371600"/>
            <a:ext cx="4267200" cy="2971800"/>
            <a:chOff x="336" y="960"/>
            <a:chExt cx="2880" cy="2149"/>
          </a:xfrm>
        </p:grpSpPr>
        <p:sp>
          <p:nvSpPr>
            <p:cNvPr id="8" name="Rectangle 5"/>
            <p:cNvSpPr>
              <a:spLocks noChangeArrowheads="1"/>
            </p:cNvSpPr>
            <p:nvPr/>
          </p:nvSpPr>
          <p:spPr bwMode="auto">
            <a:xfrm>
              <a:off x="336" y="2979"/>
              <a:ext cx="2784" cy="130"/>
            </a:xfrm>
            <a:prstGeom prst="rect">
              <a:avLst/>
            </a:prstGeom>
            <a:noFill/>
            <a:ln w="9525">
              <a:noFill/>
              <a:miter lim="800000"/>
              <a:headEnd/>
              <a:tailEnd/>
            </a:ln>
            <a:effectLst/>
          </p:spPr>
          <p:txBody>
            <a:bodyPr lIns="0" tIns="0" rIns="0" bIns="0">
              <a:spAutoFit/>
            </a:bodyPr>
            <a:lstStyle/>
            <a:p>
              <a:pPr marL="177800" indent="-177800" algn="l" eaLnBrk="0" hangingPunct="0">
                <a:lnSpc>
                  <a:spcPct val="90000"/>
                </a:lnSpc>
                <a:spcBef>
                  <a:spcPct val="40000"/>
                </a:spcBef>
                <a:buClr>
                  <a:srgbClr val="518BC5"/>
                </a:buClr>
                <a:buSzTx/>
              </a:pPr>
              <a:r>
                <a:rPr lang="en-US" sz="1500">
                  <a:solidFill>
                    <a:srgbClr val="555555"/>
                  </a:solidFill>
                </a:rPr>
                <a:t>From IBM VM/370 product announcement, </a:t>
              </a:r>
              <a:r>
                <a:rPr lang="en-US" sz="1500" i="1">
                  <a:solidFill>
                    <a:srgbClr val="555555"/>
                  </a:solidFill>
                </a:rPr>
                <a:t>ca</a:t>
              </a:r>
              <a:r>
                <a:rPr lang="en-US" sz="1500">
                  <a:solidFill>
                    <a:srgbClr val="555555"/>
                  </a:solidFill>
                </a:rPr>
                <a:t>. 1972</a:t>
              </a:r>
            </a:p>
          </p:txBody>
        </p:sp>
        <p:pic>
          <p:nvPicPr>
            <p:cNvPr id="9" name="Picture 6" descr="vm370-0006-391"/>
            <p:cNvPicPr>
              <a:picLocks noChangeAspect="1" noChangeArrowheads="1"/>
            </p:cNvPicPr>
            <p:nvPr/>
          </p:nvPicPr>
          <p:blipFill>
            <a:blip r:embed="rId2" cstate="print"/>
            <a:srcRect/>
            <a:stretch>
              <a:fillRect/>
            </a:stretch>
          </p:blipFill>
          <p:spPr bwMode="auto">
            <a:xfrm>
              <a:off x="336" y="960"/>
              <a:ext cx="2880" cy="1980"/>
            </a:xfrm>
            <a:prstGeom prst="rect">
              <a:avLst/>
            </a:prstGeom>
            <a:noFill/>
          </p:spPr>
        </p:pic>
      </p:gr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Virtualization Renaissance</a:t>
            </a:r>
            <a:endParaRPr lang="en-US" dirty="0"/>
          </a:p>
        </p:txBody>
      </p:sp>
      <p:sp>
        <p:nvSpPr>
          <p:cNvPr id="3" name="Content Placeholder 2"/>
          <p:cNvSpPr>
            <a:spLocks noGrp="1"/>
          </p:cNvSpPr>
          <p:nvPr>
            <p:ph type="body" sz="quarter" idx="13"/>
          </p:nvPr>
        </p:nvSpPr>
        <p:spPr/>
        <p:txBody>
          <a:bodyPr>
            <a:normAutofit/>
          </a:bodyPr>
          <a:lstStyle/>
          <a:p>
            <a:r>
              <a:rPr lang="en-US" dirty="0" smtClean="0"/>
              <a:t>Recent Proliferation of VMs</a:t>
            </a:r>
          </a:p>
          <a:p>
            <a:pPr lvl="1"/>
            <a:r>
              <a:rPr lang="en-US" dirty="0" smtClean="0"/>
              <a:t>Considered exotic mainframe technology in 90s</a:t>
            </a:r>
          </a:p>
          <a:p>
            <a:pPr lvl="1"/>
            <a:r>
              <a:rPr lang="en-US" dirty="0" smtClean="0"/>
              <a:t>Now pervasive in datacenters and clouds</a:t>
            </a:r>
          </a:p>
          <a:p>
            <a:pPr lvl="1"/>
            <a:r>
              <a:rPr lang="en-US" dirty="0" smtClean="0"/>
              <a:t>Huge commercial success</a:t>
            </a:r>
          </a:p>
          <a:p>
            <a:r>
              <a:rPr lang="en-US" dirty="0" smtClean="0"/>
              <a:t>Why?</a:t>
            </a:r>
          </a:p>
          <a:p>
            <a:pPr lvl="1"/>
            <a:r>
              <a:rPr lang="en-US" dirty="0" smtClean="0"/>
              <a:t>Introduction on commodity x86 hardware</a:t>
            </a:r>
          </a:p>
          <a:p>
            <a:pPr lvl="1"/>
            <a:r>
              <a:rPr lang="en-US" dirty="0" smtClean="0"/>
              <a:t>Ability to “do more with less” saves $$$</a:t>
            </a:r>
          </a:p>
          <a:p>
            <a:pPr lvl="1"/>
            <a:r>
              <a:rPr lang="en-US" dirty="0" smtClean="0"/>
              <a:t>Innovative new capabilities</a:t>
            </a:r>
          </a:p>
          <a:p>
            <a:pPr lvl="1"/>
            <a:r>
              <a:rPr lang="en-US" dirty="0" smtClean="0"/>
              <a:t>Extremely versatile technology</a:t>
            </a:r>
          </a:p>
          <a:p>
            <a:endParaRPr lang="en-US" dirty="0" smtClean="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Blank">
  <a:themeElements>
    <a:clrScheme name="VMware Custom">
      <a:dk1>
        <a:srgbClr val="333333"/>
      </a:dk1>
      <a:lt1>
        <a:srgbClr val="FFFFFF"/>
      </a:lt1>
      <a:dk2>
        <a:srgbClr val="4D4D4D"/>
      </a:dk2>
      <a:lt2>
        <a:srgbClr val="C0C0C0"/>
      </a:lt2>
      <a:accent1>
        <a:srgbClr val="0095D3"/>
      </a:accent1>
      <a:accent2>
        <a:srgbClr val="89CBDF"/>
      </a:accent2>
      <a:accent3>
        <a:srgbClr val="003D79"/>
      </a:accent3>
      <a:accent4>
        <a:srgbClr val="6DB33F"/>
      </a:accent4>
      <a:accent5>
        <a:srgbClr val="F8981D"/>
      </a:accent5>
      <a:accent6>
        <a:srgbClr val="D9541E"/>
      </a:accent6>
      <a:hlink>
        <a:srgbClr val="0095D3"/>
      </a:hlink>
      <a:folHlink>
        <a:srgbClr val="89CBDF"/>
      </a:folHlink>
    </a:clrScheme>
    <a:fontScheme name="VMware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9050">
          <a:solidFill>
            <a:schemeClr val="accent3"/>
          </a:solidFill>
          <a:round/>
          <a:headEnd/>
          <a:tailEnd/>
        </a:ln>
      </a:spPr>
      <a:bodyPr wrap="none" lIns="0" tIns="0" rIns="0" bIns="0" rtlCol="0" anchor="ctr"/>
      <a:lstStyle>
        <a:defPPr marL="0" marR="0" indent="0" algn="ctr" defTabSz="914400" eaLnBrk="1" latinLnBrk="0" hangingPunct="1">
          <a:lnSpc>
            <a:spcPct val="100000"/>
          </a:lnSpc>
          <a:buClrTx/>
          <a:buSzTx/>
          <a:buFontTx/>
          <a:buNone/>
          <a:tabLst/>
          <a:defRPr sz="1800" dirty="0" err="1" smtClean="0">
            <a:solidFill>
              <a:srgbClr val="FFFFFF"/>
            </a:solidFill>
          </a:defRPr>
        </a:defPPr>
      </a:lstStyle>
    </a:spDef>
    <a:lnDef>
      <a:spPr bwMode="auto">
        <a:solidFill>
          <a:srgbClr val="0095D3"/>
        </a:solidFill>
        <a:ln w="19050" cap="flat" cmpd="sng" algn="ctr">
          <a:solidFill>
            <a:schemeClr val="tx1"/>
          </a:solidFill>
          <a:prstDash val="solid"/>
          <a:round/>
          <a:headEnd type="none" w="med" len="med"/>
          <a:tailEnd type="none" w="med" len="med"/>
        </a:ln>
        <a:effectLst/>
      </a:spPr>
      <a:bodyPr/>
      <a:lstStyle/>
    </a:lnDef>
    <a:txDef>
      <a:spPr>
        <a:noFill/>
      </a:spPr>
      <a:bodyPr wrap="square" rtlCol="0">
        <a:spAutoFit/>
      </a:bodyPr>
      <a:lstStyle>
        <a:defPPr algn="l">
          <a:defRPr sz="2000" dirty="0" err="1" smtClean="0">
            <a:solidFill>
              <a:srgbClr val="333333"/>
            </a:solidFill>
            <a:latin typeface="+mn-lt"/>
            <a:ea typeface="+mn-ea"/>
          </a:defRPr>
        </a:defPPr>
      </a:lstStyle>
    </a:txDef>
  </a:objectDefaults>
  <a:extraClrSchemeLst>
    <a:extraClrScheme>
      <a:clrScheme name="VMwar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VMware Non-Confidential">
  <a:themeElements>
    <a:clrScheme name="VMware Custom">
      <a:dk1>
        <a:srgbClr val="333333"/>
      </a:dk1>
      <a:lt1>
        <a:srgbClr val="FFFFFF"/>
      </a:lt1>
      <a:dk2>
        <a:srgbClr val="4D4D4D"/>
      </a:dk2>
      <a:lt2>
        <a:srgbClr val="C0C0C0"/>
      </a:lt2>
      <a:accent1>
        <a:srgbClr val="0095D3"/>
      </a:accent1>
      <a:accent2>
        <a:srgbClr val="89CBDF"/>
      </a:accent2>
      <a:accent3>
        <a:srgbClr val="003D79"/>
      </a:accent3>
      <a:accent4>
        <a:srgbClr val="6DB33F"/>
      </a:accent4>
      <a:accent5>
        <a:srgbClr val="F8981D"/>
      </a:accent5>
      <a:accent6>
        <a:srgbClr val="D9541E"/>
      </a:accent6>
      <a:hlink>
        <a:srgbClr val="0095D3"/>
      </a:hlink>
      <a:folHlink>
        <a:srgbClr val="89CBDF"/>
      </a:folHlink>
    </a:clrScheme>
    <a:fontScheme name="VMware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2700">
          <a:solidFill>
            <a:schemeClr val="accent3"/>
          </a:solidFill>
          <a:round/>
          <a:headEnd/>
          <a:tailEnd/>
        </a:ln>
      </a:spPr>
      <a:bodyPr wrap="none" lIns="0" tIns="0" rIns="0" bIns="0" rtlCol="0" anchor="ctr"/>
      <a:lstStyle>
        <a:defPPr marL="0" marR="0" indent="0" algn="ctr" defTabSz="914400" eaLnBrk="1" latinLnBrk="0" hangingPunct="1">
          <a:lnSpc>
            <a:spcPct val="100000"/>
          </a:lnSpc>
          <a:buClrTx/>
          <a:buSzTx/>
          <a:buFontTx/>
          <a:buNone/>
          <a:tabLst/>
          <a:defRPr sz="1800" dirty="0" err="1" smtClean="0">
            <a:solidFill>
              <a:srgbClr val="FFFFFF"/>
            </a:solidFill>
          </a:defRPr>
        </a:defPPr>
      </a:lstStyle>
    </a:spDef>
    <a:lnDef>
      <a:spPr bwMode="auto">
        <a:xfrm>
          <a:off x="0" y="0"/>
          <a:ext cx="1" cy="1"/>
        </a:xfrm>
        <a:custGeom>
          <a:avLst/>
          <a:gdLst/>
          <a:ahLst/>
          <a:cxnLst/>
          <a:rect l="0" t="0" r="0" b="0"/>
          <a:pathLst/>
        </a:custGeom>
        <a:solidFill>
          <a:srgbClr val="0095D3"/>
        </a:solidFill>
        <a:ln w="9525" cap="flat" cmpd="sng" algn="ctr">
          <a:no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40000"/>
          </a:spcAft>
          <a:buClrTx/>
          <a:buSzTx/>
          <a:buFontTx/>
          <a:buNone/>
          <a:tabLst/>
          <a:defRPr kumimoji="0" lang="en-US" sz="2400" b="0" i="0" u="none" strike="noStrike" cap="none" normalizeH="0" baseline="0" smtClean="0">
            <a:ln>
              <a:noFill/>
            </a:ln>
            <a:solidFill>
              <a:srgbClr val="0095D3"/>
            </a:solidFill>
            <a:effectLst/>
            <a:latin typeface="Arial" charset="0"/>
            <a:ea typeface="ＭＳ Ｐゴシック" pitchFamily="34" charset="-128"/>
          </a:defRPr>
        </a:defPPr>
      </a:lstStyle>
    </a:lnDef>
    <a:txDef>
      <a:spPr>
        <a:noFill/>
      </a:spPr>
      <a:bodyPr wrap="square" rtlCol="0">
        <a:spAutoFit/>
      </a:bodyPr>
      <a:lstStyle>
        <a:defPPr algn="l">
          <a:defRPr sz="2000" dirty="0" err="1" smtClean="0">
            <a:solidFill>
              <a:srgbClr val="333333"/>
            </a:solidFill>
            <a:latin typeface="+mn-lt"/>
            <a:ea typeface="+mn-ea"/>
          </a:defRPr>
        </a:defPPr>
      </a:lstStyle>
    </a:txDef>
  </a:objectDefaults>
  <a:extraClrSchemeLst>
    <a:extraClrScheme>
      <a:clrScheme name="VMwar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279c20c3caf3300dae6b438536eb8c56">
  <xsd:schema xmlns:xsd="http://www.w3.org/2001/XMLSchema" xmlns:p="http://schemas.microsoft.com/office/2006/metadata/properties" targetNamespace="http://schemas.microsoft.com/office/2006/metadata/properties" ma:root="true" ma:fieldsID="0d2e1ca116041f9e11471c52c4c9d60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0AE4C8B9-D15F-435C-B041-BEF87031AE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D65D882A-3E1F-410D-8827-37DDB0291213}">
  <ds:schemaRefs>
    <ds:schemaRef ds:uri="http://schemas.microsoft.com/sharepoint/v3/contenttype/forms"/>
  </ds:schemaRefs>
</ds:datastoreItem>
</file>

<file path=customXml/itemProps3.xml><?xml version="1.0" encoding="utf-8"?>
<ds:datastoreItem xmlns:ds="http://schemas.openxmlformats.org/officeDocument/2006/customXml" ds:itemID="{336E631D-E222-4224-A80A-497A77439186}">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blank</Template>
  <TotalTime>26</TotalTime>
  <Words>3644</Words>
  <Application>Microsoft Office PowerPoint</Application>
  <PresentationFormat>On-screen Show (4:3)</PresentationFormat>
  <Paragraphs>480</Paragraphs>
  <Slides>33</Slides>
  <Notes>24</Notes>
  <HiddenSlides>0</HiddenSlides>
  <MMClips>0</MMClips>
  <ScaleCrop>false</ScaleCrop>
  <HeadingPairs>
    <vt:vector size="4" baseType="variant">
      <vt:variant>
        <vt:lpstr>Theme</vt:lpstr>
      </vt:variant>
      <vt:variant>
        <vt:i4>2</vt:i4>
      </vt:variant>
      <vt:variant>
        <vt:lpstr>Slide Titles</vt:lpstr>
      </vt:variant>
      <vt:variant>
        <vt:i4>33</vt:i4>
      </vt:variant>
    </vt:vector>
  </HeadingPairs>
  <TitlesOfParts>
    <vt:vector size="35" baseType="lpstr">
      <vt:lpstr>Blank</vt:lpstr>
      <vt:lpstr>VMware Non-Confidential</vt:lpstr>
      <vt:lpstr>Introduction to Virtual Machines</vt:lpstr>
      <vt:lpstr>Overview</vt:lpstr>
      <vt:lpstr>Types of Virtualization</vt:lpstr>
      <vt:lpstr>Starting Point: A Physical Machine</vt:lpstr>
      <vt:lpstr>What is a Virtual Machine?</vt:lpstr>
      <vt:lpstr>Virtualization Properties</vt:lpstr>
      <vt:lpstr>What is a Virtual Machine Monitor?</vt:lpstr>
      <vt:lpstr>Classic Virtualization and Applications</vt:lpstr>
      <vt:lpstr>Modern Virtualization Renaissance</vt:lpstr>
      <vt:lpstr>Modern Virtualization Applications</vt:lpstr>
      <vt:lpstr>Processor Virtualization</vt:lpstr>
      <vt:lpstr>Trap and Emulate</vt:lpstr>
      <vt:lpstr>“Strictly Virtualizable”</vt:lpstr>
      <vt:lpstr>Issues with Trap and Emulate</vt:lpstr>
      <vt:lpstr>Binary Translation</vt:lpstr>
      <vt:lpstr>Issues with Binary Translation</vt:lpstr>
      <vt:lpstr>Memory Virtualization</vt:lpstr>
      <vt:lpstr>Traditional Address Spaces</vt:lpstr>
      <vt:lpstr>Traditional Address Translation</vt:lpstr>
      <vt:lpstr>Virtualized Address Spaces</vt:lpstr>
      <vt:lpstr>Virtualized Address Spaces w/ Shadow Page Tables</vt:lpstr>
      <vt:lpstr>Virtualized Address Translation w/ Shadow Page Tables</vt:lpstr>
      <vt:lpstr>Issues with Shadow Page Tables</vt:lpstr>
      <vt:lpstr>Virtualized Address Spaces w/ Nested Page Tables</vt:lpstr>
      <vt:lpstr>Virtualized Address Translation w/ Nested Page Tables</vt:lpstr>
      <vt:lpstr>Issues with Nested Page Tables</vt:lpstr>
      <vt:lpstr>Interposition with Memory Virtualization Page Sharing</vt:lpstr>
      <vt:lpstr>I/O Virtualization</vt:lpstr>
      <vt:lpstr>I/O Virtualization Implementations</vt:lpstr>
      <vt:lpstr>Issues with I/O Virtualization</vt:lpstr>
      <vt:lpstr>Backup Slides</vt:lpstr>
      <vt:lpstr>Brief History of VMware x86 Virtualization</vt:lpstr>
      <vt:lpstr>Passthrough I/O Virtualization</vt:lpstr>
    </vt:vector>
  </TitlesOfParts>
  <Company>VMware,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Virtual Machines</dc:title>
  <dc:creator>dasua</dc:creator>
  <cp:lastModifiedBy>dasua</cp:lastModifiedBy>
  <cp:revision>3</cp:revision>
  <dcterms:created xsi:type="dcterms:W3CDTF">2010-12-14T22:24:55Z</dcterms:created>
  <dcterms:modified xsi:type="dcterms:W3CDTF">2010-12-14T22:51:52Z</dcterms:modified>
</cp:coreProperties>
</file>