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64" r:id="rId9"/>
    <p:sldId id="266" r:id="rId10"/>
    <p:sldId id="268" r:id="rId11"/>
    <p:sldId id="267" r:id="rId12"/>
    <p:sldId id="269" r:id="rId13"/>
    <p:sldId id="270" r:id="rId14"/>
    <p:sldId id="263" r:id="rId15"/>
    <p:sldId id="272" r:id="rId16"/>
    <p:sldId id="285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4" r:id="rId26"/>
    <p:sldId id="281" r:id="rId27"/>
    <p:sldId id="282" r:id="rId28"/>
    <p:sldId id="283" r:id="rId29"/>
    <p:sldId id="265" r:id="rId30"/>
    <p:sldId id="26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87713-F59B-4AAD-8040-4247BC04AF46}" type="datetimeFigureOut">
              <a:rPr lang="tr-TR" smtClean="0"/>
              <a:t>26.11.2012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154B2-A7CB-4358-93B4-3FADC70938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0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154B2-A7CB-4358-93B4-3FADC70938B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830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0E90-6AE6-48DE-BB3F-3A6A85C2DB67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BA6B-9A96-4409-8609-BDD153B9092B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162B-159F-408C-9783-8ADACC6EEE8D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9914-C639-45A5-B5E1-0D5C52E0EC95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41B-CFDD-47E7-AA0F-469C0257815A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9F1-7546-4CBA-AA56-2FFEE5426CAE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5730-AA02-4AB3-B63B-5B2F930AC7C7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B8B3-2923-4312-A9C9-9B83DB805A9C}" type="datetime1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314C-0C75-42BF-86CD-6CAB15EF9C63}" type="datetime1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913A-1224-4AC7-A9B6-B4760CC4CBE9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97F-1EB9-406F-8A63-0347A97579D5}" type="datetime1">
              <a:rPr lang="en-US" smtClean="0"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648960"/>
            <a:ext cx="68580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tr-TR" dirty="0" smtClean="0"/>
              <a:t>/40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92E46-F871-4960-869F-E3B3F2AA6158}" type="datetime1">
              <a:rPr lang="en-US" smtClean="0"/>
              <a:t>11/26/2012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youtu.be/hShY6xZWV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Auto Speech Recognition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by </a:t>
            </a:r>
          </a:p>
          <a:p>
            <a:r>
              <a:rPr lang="tr-TR" dirty="0" smtClean="0"/>
              <a:t>İlkay ATIL</a:t>
            </a:r>
          </a:p>
          <a:p>
            <a:r>
              <a:rPr lang="tr-TR" dirty="0" smtClean="0"/>
              <a:t>1448372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9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Acoustic Models Cont.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333271" cy="428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What to model?</a:t>
            </a:r>
          </a:p>
          <a:p>
            <a:pPr lvl="1"/>
            <a:r>
              <a:rPr lang="tr-TR" dirty="0" smtClean="0"/>
              <a:t>Every possible word, each letter?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477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*Image taken from [2]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182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Acoustic</a:t>
            </a:r>
            <a:r>
              <a:rPr lang="tr-TR" dirty="0" smtClean="0"/>
              <a:t> </a:t>
            </a:r>
            <a:r>
              <a:rPr lang="tr-TR" dirty="0" smtClean="0"/>
              <a:t>Analysis &amp; </a:t>
            </a:r>
            <a:r>
              <a:rPr lang="tr-TR" dirty="0" err="1" smtClean="0"/>
              <a:t>Alignment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tr-TR" dirty="0" smtClean="0"/>
              <a:t>Apply all acoustic model to all speech frames and obtain score for each acoustic model.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72569"/>
            <a:ext cx="6239142" cy="43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6477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*Image taken from [2]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9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Time Alignment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Given the frame scores, time alignment finds the best alignment of acoustic models given a language model</a:t>
            </a:r>
          </a:p>
          <a:p>
            <a:pPr algn="just"/>
            <a:r>
              <a:rPr lang="tr-TR" b="1" i="1" dirty="0"/>
              <a:t>Language </a:t>
            </a:r>
            <a:r>
              <a:rPr lang="tr-TR" b="1" i="1" dirty="0" smtClean="0"/>
              <a:t>Model </a:t>
            </a:r>
            <a:r>
              <a:rPr lang="tr-TR" dirty="0" err="1" smtClean="0"/>
              <a:t>defines</a:t>
            </a:r>
            <a:r>
              <a:rPr lang="tr-TR" dirty="0" smtClean="0"/>
              <a:t> </a:t>
            </a:r>
            <a:r>
              <a:rPr lang="tr-TR" dirty="0" err="1" smtClean="0"/>
              <a:t>s</a:t>
            </a:r>
            <a:r>
              <a:rPr lang="tr-TR" dirty="0" err="1" smtClean="0"/>
              <a:t>equential</a:t>
            </a:r>
            <a:r>
              <a:rPr lang="tr-TR" dirty="0" smtClean="0"/>
              <a:t> </a:t>
            </a:r>
            <a:r>
              <a:rPr lang="tr-TR" dirty="0" err="1" smtClean="0"/>
              <a:t>constraints</a:t>
            </a:r>
            <a:endParaRPr lang="tr-TR" dirty="0" smtClean="0"/>
          </a:p>
          <a:p>
            <a:pPr lvl="1" algn="just"/>
            <a:r>
              <a:rPr lang="tr-TR" i="1" dirty="0" smtClean="0"/>
              <a:t>Inside </a:t>
            </a:r>
            <a:r>
              <a:rPr lang="tr-TR" i="1" dirty="0" smtClean="0"/>
              <a:t>a word</a:t>
            </a:r>
            <a:r>
              <a:rPr lang="tr-TR" dirty="0" smtClean="0"/>
              <a:t>: Possible sequence of states or frames (defined by phonetic pronounciations in a dictionary)</a:t>
            </a:r>
          </a:p>
          <a:p>
            <a:pPr lvl="1" algn="just"/>
            <a:r>
              <a:rPr lang="tr-TR" i="1" dirty="0" smtClean="0"/>
              <a:t>Between words</a:t>
            </a:r>
            <a:r>
              <a:rPr lang="tr-TR" dirty="0" smtClean="0"/>
              <a:t>: Grammar</a:t>
            </a:r>
          </a:p>
          <a:p>
            <a:pPr algn="just"/>
            <a:r>
              <a:rPr lang="tr-TR" dirty="0" smtClean="0"/>
              <a:t>Can be performed by Dynamic Time Warping or Viterbi algorithm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6F15528-21DE-4FAA-801E-634DDDAF4B2B}" type="slidenum">
              <a:rPr lang="en-US" smtClean="0"/>
              <a:pPr algn="just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Output: Text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After the time alignment, we obtain the text represented by the speech.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6705600" cy="1555875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4114800" y="41148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914400" y="4707308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«Mining a year of speech.»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442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Evaluation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Based on accuracy and speed of a system</a:t>
                </a:r>
              </a:p>
              <a:p>
                <a:r>
                  <a:rPr lang="tr-TR" i="1" dirty="0" smtClean="0"/>
                  <a:t>Accuracy</a:t>
                </a:r>
              </a:p>
              <a:p>
                <a:pPr lvl="1"/>
                <a:r>
                  <a:rPr lang="tr-TR" dirty="0" smtClean="0"/>
                  <a:t>Word Error Rate (WER):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dirty="0"/>
                          <m:t>(# </m:t>
                        </m:r>
                        <m:r>
                          <m:rPr>
                            <m:nor/>
                          </m:rPr>
                          <a:rPr lang="tr-TR" dirty="0"/>
                          <m:t>of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  <m:r>
                          <m:rPr>
                            <m:nor/>
                          </m:rPr>
                          <a:rPr lang="tr-TR" dirty="0"/>
                          <m:t>substitutions</m:t>
                        </m:r>
                        <m:r>
                          <m:rPr>
                            <m:nor/>
                          </m:rPr>
                          <a:rPr lang="tr-TR" dirty="0"/>
                          <m:t> + # </m:t>
                        </m:r>
                        <m:r>
                          <m:rPr>
                            <m:nor/>
                          </m:rPr>
                          <a:rPr lang="tr-TR" dirty="0"/>
                          <m:t>of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  <m:r>
                          <m:rPr>
                            <m:nor/>
                          </m:rPr>
                          <a:rPr lang="tr-TR" dirty="0"/>
                          <m:t>deletions</m:t>
                        </m:r>
                        <m:r>
                          <m:rPr>
                            <m:nor/>
                          </m:rPr>
                          <a:rPr lang="tr-TR" dirty="0"/>
                          <m:t> + # </m:t>
                        </m:r>
                        <m:r>
                          <m:rPr>
                            <m:nor/>
                          </m:rPr>
                          <a:rPr lang="tr-TR" dirty="0"/>
                          <m:t>of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  <m:r>
                          <m:rPr>
                            <m:nor/>
                          </m:rPr>
                          <a:rPr lang="tr-TR" dirty="0"/>
                          <m:t>insertions</m:t>
                        </m:r>
                        <m:r>
                          <m:rPr>
                            <m:nor/>
                          </m:rPr>
                          <a:rPr lang="tr-TR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dirty="0"/>
                          <m:t># </m:t>
                        </m:r>
                        <m:r>
                          <m:rPr>
                            <m:nor/>
                          </m:rPr>
                          <a:rPr lang="tr-TR" dirty="0"/>
                          <m:t>of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  <m:r>
                          <m:rPr>
                            <m:nor/>
                          </m:rPr>
                          <a:rPr lang="tr-TR" dirty="0"/>
                          <m:t>words</m:t>
                        </m:r>
                      </m:den>
                    </m:f>
                  </m:oMath>
                </a14:m>
                <a:endParaRPr lang="tr-TR" dirty="0" smtClean="0"/>
              </a:p>
              <a:p>
                <a:pPr lvl="1"/>
                <a:r>
                  <a:rPr lang="tr-TR" dirty="0" smtClean="0"/>
                  <a:t>Single Word Error Rate (SWER)</a:t>
                </a:r>
              </a:p>
              <a:p>
                <a:r>
                  <a:rPr lang="tr-TR" i="1" dirty="0" smtClean="0"/>
                  <a:t>Speed</a:t>
                </a:r>
              </a:p>
              <a:p>
                <a:pPr lvl="1"/>
                <a:r>
                  <a:rPr lang="tr-TR" dirty="0" smtClean="0"/>
                  <a:t>Real time factor:</a:t>
                </a:r>
              </a:p>
              <a:p>
                <a:pPr lvl="2"/>
                <a:r>
                  <a:rPr lang="tr-TR" dirty="0" smtClean="0"/>
                  <a:t>(Time required to process = RTF*speech duration)</a:t>
                </a:r>
              </a:p>
              <a:p>
                <a:r>
                  <a:rPr lang="tr-TR" dirty="0" smtClean="0"/>
                  <a:t>Acceptible accuracy and speed </a:t>
                </a:r>
                <a:r>
                  <a:rPr lang="tr-TR" dirty="0" err="1" smtClean="0"/>
                  <a:t>scores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change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depending</a:t>
                </a:r>
                <a:r>
                  <a:rPr lang="tr-TR" dirty="0" smtClean="0"/>
                  <a:t> </a:t>
                </a:r>
                <a:r>
                  <a:rPr lang="tr-TR" dirty="0" smtClean="0"/>
                  <a:t>on </a:t>
                </a:r>
                <a:r>
                  <a:rPr lang="tr-TR" dirty="0" err="1" smtClean="0"/>
                  <a:t>application</a:t>
                </a:r>
                <a:r>
                  <a:rPr lang="tr-TR" dirty="0" smtClean="0"/>
                  <a:t> </a:t>
                </a:r>
                <a:r>
                  <a:rPr lang="tr-TR" dirty="0" smtClean="0"/>
                  <a:t>area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dirty="0" smtClean="0"/>
              <a:t>Google Search by Voice</a:t>
            </a:r>
            <a:endParaRPr lang="tr-TR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Outline-2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History</a:t>
            </a:r>
            <a:r>
              <a:rPr lang="tr-TR" dirty="0" smtClean="0"/>
              <a:t> of </a:t>
            </a:r>
            <a:r>
              <a:rPr lang="tr-TR" dirty="0" err="1" smtClean="0"/>
              <a:t>Search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Voice</a:t>
            </a:r>
          </a:p>
          <a:p>
            <a:r>
              <a:rPr lang="tr-TR" dirty="0" err="1" smtClean="0"/>
              <a:t>Technology</a:t>
            </a:r>
            <a:endParaRPr lang="tr-TR" dirty="0" smtClean="0"/>
          </a:p>
          <a:p>
            <a:r>
              <a:rPr lang="tr-TR" dirty="0" err="1" smtClean="0"/>
              <a:t>Metric</a:t>
            </a:r>
            <a:endParaRPr lang="tr-TR" dirty="0" smtClean="0"/>
          </a:p>
          <a:p>
            <a:r>
              <a:rPr lang="tr-TR" dirty="0" err="1" smtClean="0"/>
              <a:t>Acoustic</a:t>
            </a:r>
            <a:r>
              <a:rPr lang="tr-TR" dirty="0" smtClean="0"/>
              <a:t> </a:t>
            </a:r>
            <a:r>
              <a:rPr lang="tr-TR" dirty="0" err="1" smtClean="0"/>
              <a:t>Modelling</a:t>
            </a:r>
            <a:endParaRPr lang="tr-TR" dirty="0" smtClean="0"/>
          </a:p>
          <a:p>
            <a:r>
              <a:rPr lang="tr-TR" dirty="0" smtClean="0"/>
              <a:t>Language </a:t>
            </a:r>
            <a:r>
              <a:rPr lang="tr-TR" dirty="0" err="1" smtClean="0"/>
              <a:t>Modelling</a:t>
            </a:r>
            <a:endParaRPr lang="tr-TR" dirty="0" smtClean="0"/>
          </a:p>
          <a:p>
            <a:pPr lvl="1"/>
            <a:r>
              <a:rPr lang="tr-TR" dirty="0" smtClean="0"/>
              <a:t>Data Size</a:t>
            </a:r>
          </a:p>
          <a:p>
            <a:pPr lvl="1"/>
            <a:r>
              <a:rPr lang="tr-TR" dirty="0" err="1" smtClean="0"/>
              <a:t>Locality</a:t>
            </a:r>
            <a:endParaRPr lang="tr-TR" dirty="0" smtClean="0"/>
          </a:p>
          <a:p>
            <a:r>
              <a:rPr lang="tr-TR" dirty="0" err="1" smtClean="0"/>
              <a:t>Summary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43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History of Voice Search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800-GOOG-411: Telephone service</a:t>
            </a:r>
            <a:endParaRPr lang="tr-TR" dirty="0" smtClean="0"/>
          </a:p>
          <a:p>
            <a:pPr lvl="1"/>
            <a:r>
              <a:rPr lang="tr-TR" dirty="0" smtClean="0"/>
              <a:t>Local business search</a:t>
            </a:r>
          </a:p>
          <a:p>
            <a:r>
              <a:rPr lang="tr-TR" dirty="0" smtClean="0"/>
              <a:t>Google Maps for Mobile (GMM)</a:t>
            </a:r>
          </a:p>
          <a:p>
            <a:pPr lvl="1"/>
            <a:r>
              <a:rPr lang="tr-TR" dirty="0" smtClean="0"/>
              <a:t>Search by voice for locations</a:t>
            </a:r>
          </a:p>
          <a:p>
            <a:r>
              <a:rPr lang="tr-TR" dirty="0" smtClean="0"/>
              <a:t>Google Search by Voice</a:t>
            </a:r>
          </a:p>
          <a:p>
            <a:pPr lvl="1"/>
            <a:r>
              <a:rPr lang="tr-TR" dirty="0" smtClean="0"/>
              <a:t>Search for anything on the web</a:t>
            </a:r>
          </a:p>
          <a:p>
            <a:pPr lvl="1"/>
            <a:r>
              <a:rPr lang="tr-TR" dirty="0" smtClean="0"/>
              <a:t>Mainly for smartphones</a:t>
            </a:r>
          </a:p>
          <a:p>
            <a:r>
              <a:rPr lang="tr-TR" dirty="0" smtClean="0"/>
              <a:t>GOAL: Return the same results with </a:t>
            </a:r>
            <a:r>
              <a:rPr lang="tr-TR" dirty="0" err="1" smtClean="0"/>
              <a:t>typed</a:t>
            </a:r>
            <a:r>
              <a:rPr lang="tr-TR" dirty="0" smtClean="0"/>
              <a:t> </a:t>
            </a:r>
            <a:r>
              <a:rPr lang="tr-TR" dirty="0" err="1" smtClean="0"/>
              <a:t>queries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google.com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Technology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Very similar to a general ASR system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72" y="2133600"/>
            <a:ext cx="7228454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2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Metrics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Important because they define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goal</a:t>
            </a:r>
            <a:r>
              <a:rPr lang="tr-TR" dirty="0" smtClean="0"/>
              <a:t> </a:t>
            </a:r>
            <a:r>
              <a:rPr lang="tr-TR" dirty="0" smtClean="0"/>
              <a:t>of a </a:t>
            </a:r>
            <a:r>
              <a:rPr lang="tr-TR" dirty="0" err="1" smtClean="0"/>
              <a:t>developed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tr-TR" dirty="0" smtClean="0"/>
          </a:p>
          <a:p>
            <a:r>
              <a:rPr lang="tr-TR" dirty="0" smtClean="0"/>
              <a:t>Alter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parameters</a:t>
            </a:r>
            <a:r>
              <a:rPr lang="tr-TR" dirty="0" smtClean="0"/>
              <a:t>/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dirty="0" smtClean="0"/>
              <a:t>based on metrics</a:t>
            </a:r>
          </a:p>
          <a:p>
            <a:r>
              <a:rPr lang="tr-TR" dirty="0" smtClean="0"/>
              <a:t>Metrics used to evaluate systems:</a:t>
            </a:r>
          </a:p>
          <a:p>
            <a:pPr marL="868680" lvl="1" indent="-457200">
              <a:buFont typeface="+mj-lt"/>
              <a:buAutoNum type="arabicPeriod"/>
            </a:pPr>
            <a:r>
              <a:rPr lang="tr-TR" dirty="0" smtClean="0"/>
              <a:t>Word Error Rate (WER)</a:t>
            </a:r>
          </a:p>
          <a:p>
            <a:pPr marL="868680" lvl="1" indent="-457200">
              <a:buFont typeface="+mj-lt"/>
              <a:buAutoNum type="arabicPeriod"/>
            </a:pPr>
            <a:r>
              <a:rPr lang="tr-TR" b="1" dirty="0" smtClean="0"/>
              <a:t>Semantic Quality (WebScore)</a:t>
            </a:r>
          </a:p>
          <a:p>
            <a:pPr marL="868680" lvl="1" indent="-457200">
              <a:buFont typeface="+mj-lt"/>
              <a:buAutoNum type="arabicPeriod"/>
            </a:pPr>
            <a:r>
              <a:rPr lang="tr-TR" dirty="0" smtClean="0"/>
              <a:t>Perplexity (PPL)</a:t>
            </a:r>
          </a:p>
          <a:p>
            <a:pPr marL="868680" lvl="1" indent="-457200">
              <a:buFont typeface="+mj-lt"/>
              <a:buAutoNum type="arabicPeriod"/>
            </a:pPr>
            <a:r>
              <a:rPr lang="tr-TR" dirty="0" smtClean="0"/>
              <a:t>Out-of-vocabulary rate (OOV)</a:t>
            </a:r>
          </a:p>
          <a:p>
            <a:pPr marL="868680" lvl="1" indent="-457200">
              <a:buFont typeface="+mj-lt"/>
              <a:buAutoNum type="arabicPeriod"/>
            </a:pPr>
            <a:r>
              <a:rPr lang="tr-TR" dirty="0" smtClean="0"/>
              <a:t>Latency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Outline-1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Introduction</a:t>
            </a:r>
          </a:p>
          <a:p>
            <a:r>
              <a:rPr lang="tr-TR" sz="2800" dirty="0" smtClean="0"/>
              <a:t>Today and Future of ASR</a:t>
            </a:r>
          </a:p>
          <a:p>
            <a:r>
              <a:rPr lang="tr-TR" sz="2800" dirty="0" smtClean="0"/>
              <a:t>Automatic Speech Recognition</a:t>
            </a:r>
          </a:p>
          <a:p>
            <a:pPr lvl="1"/>
            <a:r>
              <a:rPr lang="tr-TR" sz="2600" dirty="0" smtClean="0"/>
              <a:t>Types of ASR systems</a:t>
            </a:r>
          </a:p>
          <a:p>
            <a:pPr lvl="1"/>
            <a:r>
              <a:rPr lang="tr-TR" sz="2800" dirty="0" smtClean="0"/>
              <a:t>Fundamentals</a:t>
            </a:r>
          </a:p>
          <a:p>
            <a:r>
              <a:rPr lang="tr-TR" sz="2800" dirty="0" smtClean="0"/>
              <a:t>Google </a:t>
            </a:r>
            <a:r>
              <a:rPr lang="tr-TR" sz="2800" dirty="0" err="1" smtClean="0"/>
              <a:t>Search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Voice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Modelling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Aim: Scalable Model, Continous Evolution</a:t>
            </a:r>
          </a:p>
          <a:p>
            <a:r>
              <a:rPr lang="en-US" dirty="0" smtClean="0"/>
              <a:t>Started with GOOG-411 acoustic model</a:t>
            </a:r>
          </a:p>
          <a:p>
            <a:r>
              <a:rPr lang="en-US" dirty="0" smtClean="0"/>
              <a:t>Language model is generated from web text</a:t>
            </a:r>
          </a:p>
          <a:p>
            <a:r>
              <a:rPr lang="en-US" dirty="0" smtClean="0"/>
              <a:t>Working system is used to gather more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usage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Two ways to label collected data: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Supervised: Paid transcribers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Unsupervised: Probabilistic decision on label correctness</a:t>
            </a:r>
          </a:p>
          <a:p>
            <a:r>
              <a:rPr lang="en-US" dirty="0" smtClean="0"/>
              <a:t>Data </a:t>
            </a:r>
            <a:r>
              <a:rPr lang="tr-TR" dirty="0" smtClean="0"/>
              <a:t>is represented by using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39-dim Perceptual Linear Predictive coefficients (</a:t>
            </a:r>
            <a:r>
              <a:rPr lang="tr-TR" dirty="0" smtClean="0"/>
              <a:t>power </a:t>
            </a:r>
            <a:r>
              <a:rPr lang="en-US" dirty="0" err="1" smtClean="0"/>
              <a:t>cepstrals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Linear Discriminant Analysis on 9 consecutive frames</a:t>
            </a:r>
            <a:endParaRPr lang="tr-TR" dirty="0" smtClean="0"/>
          </a:p>
          <a:p>
            <a:pPr lvl="1"/>
            <a:r>
              <a:rPr lang="tr-TR" dirty="0" smtClean="0"/>
              <a:t>Semi-tied full-covariance (STC) matrices for Hidden Markov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Acoustic</a:t>
            </a:r>
            <a:r>
              <a:rPr lang="tr-TR" dirty="0" smtClean="0"/>
              <a:t> </a:t>
            </a:r>
            <a:r>
              <a:rPr lang="tr-TR" dirty="0" err="1" smtClean="0"/>
              <a:t>Modelling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Used triphone systems </a:t>
            </a:r>
          </a:p>
          <a:p>
            <a:pPr lvl="1"/>
            <a:r>
              <a:rPr lang="tr-TR" dirty="0" smtClean="0"/>
              <a:t>Like 3-gram for monophones </a:t>
            </a:r>
          </a:p>
          <a:p>
            <a:pPr marL="411480" lvl="1" indent="0">
              <a:buNone/>
            </a:pPr>
            <a:r>
              <a:rPr lang="tr-TR" dirty="0" smtClean="0"/>
              <a:t>but not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endParaRPr lang="tr-TR" dirty="0"/>
          </a:p>
          <a:p>
            <a:pPr lvl="1"/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endParaRPr lang="tr-TR" dirty="0" smtClean="0"/>
          </a:p>
          <a:p>
            <a:pPr marL="411480" lvl="1" indent="0">
              <a:buNone/>
            </a:pPr>
            <a:endParaRPr lang="tr-TR" dirty="0" smtClean="0"/>
          </a:p>
          <a:p>
            <a:r>
              <a:rPr lang="tr-TR" dirty="0" smtClean="0"/>
              <a:t>For training:</a:t>
            </a:r>
          </a:p>
          <a:p>
            <a:pPr lvl="1"/>
            <a:r>
              <a:rPr lang="tr-TR" dirty="0" smtClean="0"/>
              <a:t>Maximum Likelihood</a:t>
            </a:r>
          </a:p>
          <a:p>
            <a:pPr lvl="1"/>
            <a:r>
              <a:rPr lang="tr-TR" dirty="0" smtClean="0"/>
              <a:t>Maximum Mutual Information (MMI)</a:t>
            </a:r>
          </a:p>
          <a:p>
            <a:pPr lvl="1"/>
            <a:r>
              <a:rPr lang="tr-TR" dirty="0" smtClean="0"/>
              <a:t>Boosted-MMI</a:t>
            </a:r>
          </a:p>
          <a:p>
            <a:r>
              <a:rPr lang="tr-TR" dirty="0" smtClean="0"/>
              <a:t>As more data is collected, continously update the models </a:t>
            </a:r>
          </a:p>
          <a:p>
            <a:pPr lvl="1"/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6" t="15087" r="41771" b="69825"/>
          <a:stretch/>
        </p:blipFill>
        <p:spPr bwMode="auto">
          <a:xfrm>
            <a:off x="4612593" y="1784647"/>
            <a:ext cx="2870661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3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Evaluation of Evolution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tr-TR" dirty="0" smtClean="0"/>
              <a:t>Baseline</a:t>
            </a:r>
          </a:p>
          <a:p>
            <a:pPr marL="571500" indent="-457200">
              <a:buFont typeface="+mj-lt"/>
              <a:buAutoNum type="arabicPeriod"/>
            </a:pPr>
            <a:r>
              <a:rPr lang="tr-TR" dirty="0" smtClean="0"/>
              <a:t>1K hour labeled</a:t>
            </a:r>
          </a:p>
          <a:p>
            <a:pPr marL="571500" indent="-457200">
              <a:buFont typeface="+mj-lt"/>
              <a:buAutoNum type="arabicPeriod"/>
            </a:pPr>
            <a:r>
              <a:rPr lang="tr-TR" dirty="0" smtClean="0"/>
              <a:t>2K labeled + variable </a:t>
            </a:r>
            <a:br>
              <a:rPr lang="tr-TR" dirty="0" smtClean="0"/>
            </a:br>
            <a:r>
              <a:rPr lang="tr-TR" dirty="0" smtClean="0"/>
              <a:t>GMM</a:t>
            </a:r>
          </a:p>
          <a:p>
            <a:pPr marL="571500" indent="-457200">
              <a:buFont typeface="+mj-lt"/>
              <a:buAutoNum type="arabicPeriod"/>
            </a:pPr>
            <a:r>
              <a:rPr lang="tr-TR" dirty="0" smtClean="0"/>
              <a:t>Boosted-MMI + 5K </a:t>
            </a:r>
            <a:br>
              <a:rPr lang="tr-TR" dirty="0" smtClean="0"/>
            </a:br>
            <a:r>
              <a:rPr lang="tr-TR" dirty="0" smtClean="0"/>
              <a:t>unlabeled data</a:t>
            </a:r>
          </a:p>
          <a:p>
            <a:pPr marL="571500" indent="-457200">
              <a:buFont typeface="+mj-lt"/>
              <a:buAutoNum type="arabicPeriod"/>
            </a:pPr>
            <a:r>
              <a:rPr lang="tr-TR" dirty="0" smtClean="0"/>
              <a:t>Even more data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85" y="1524000"/>
            <a:ext cx="497991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9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Language Model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Use typed queries to google.com</a:t>
            </a:r>
          </a:p>
          <a:p>
            <a:r>
              <a:rPr lang="tr-TR" dirty="0" smtClean="0"/>
              <a:t>Requires normalization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obtain</a:t>
            </a:r>
            <a:r>
              <a:rPr lang="tr-TR" dirty="0" smtClean="0"/>
              <a:t> </a:t>
            </a:r>
            <a:r>
              <a:rPr lang="tr-TR" dirty="0" smtClean="0"/>
              <a:t>speech equivalent</a:t>
            </a:r>
          </a:p>
          <a:p>
            <a:pPr lvl="1"/>
            <a:r>
              <a:rPr lang="tr-TR" dirty="0" err="1" smtClean="0"/>
              <a:t>Typed</a:t>
            </a:r>
            <a:r>
              <a:rPr lang="tr-TR" dirty="0" smtClean="0"/>
              <a:t> </a:t>
            </a:r>
            <a:r>
              <a:rPr lang="tr-TR" dirty="0" smtClean="0"/>
              <a:t>query: «CENG784 presentation week 2»</a:t>
            </a:r>
          </a:p>
          <a:p>
            <a:pPr lvl="1"/>
            <a:r>
              <a:rPr lang="tr-TR" dirty="0" err="1" smtClean="0"/>
              <a:t>Spoken</a:t>
            </a:r>
            <a:r>
              <a:rPr lang="tr-TR" dirty="0" smtClean="0"/>
              <a:t> </a:t>
            </a:r>
            <a:r>
              <a:rPr lang="tr-TR" dirty="0" err="1" smtClean="0"/>
              <a:t>query</a:t>
            </a:r>
            <a:r>
              <a:rPr lang="tr-TR" dirty="0" smtClean="0"/>
              <a:t>:«</a:t>
            </a:r>
            <a:r>
              <a:rPr lang="tr-TR" dirty="0" smtClean="0"/>
              <a:t>ceng seven eight four presentation week two»</a:t>
            </a:r>
          </a:p>
          <a:p>
            <a:r>
              <a:rPr lang="tr-TR" dirty="0" smtClean="0"/>
              <a:t>Apply Text Normalization to obtain spoken query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typed</a:t>
            </a:r>
            <a:r>
              <a:rPr lang="tr-TR" dirty="0" smtClean="0"/>
              <a:t> </a:t>
            </a:r>
            <a:r>
              <a:rPr lang="tr-TR" dirty="0" err="1" smtClean="0"/>
              <a:t>query</a:t>
            </a:r>
            <a:endParaRPr lang="tr-TR" dirty="0" smtClean="0"/>
          </a:p>
          <a:p>
            <a:r>
              <a:rPr lang="tr-TR" dirty="0" smtClean="0"/>
              <a:t>There might be more than one way to read a query</a:t>
            </a:r>
          </a:p>
          <a:p>
            <a:pPr lvl="1"/>
            <a:r>
              <a:rPr lang="tr-TR" dirty="0" smtClean="0"/>
              <a:t>«CENG784»</a:t>
            </a:r>
          </a:p>
          <a:p>
            <a:pPr lvl="2"/>
            <a:r>
              <a:rPr lang="tr-TR" dirty="0" smtClean="0"/>
              <a:t>«CENG seven eight four»</a:t>
            </a:r>
          </a:p>
          <a:p>
            <a:pPr lvl="2"/>
            <a:r>
              <a:rPr lang="tr-TR" dirty="0" smtClean="0"/>
              <a:t>«CENG seven hundred and eighty four»</a:t>
            </a:r>
          </a:p>
          <a:p>
            <a:pPr lvl="1"/>
            <a:r>
              <a:rPr lang="tr-TR" dirty="0" smtClean="0"/>
              <a:t>Use bestpath to select the best candidate</a:t>
            </a:r>
          </a:p>
          <a:p>
            <a:r>
              <a:rPr lang="tr-TR" dirty="0" smtClean="0"/>
              <a:t>Finally, form n-grams to create language model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Specialized Text Normalization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For different parts of text, use specialized normalizers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2209800"/>
            <a:ext cx="5774044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Data Size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typical</a:t>
            </a:r>
            <a:r>
              <a:rPr lang="tr-TR" dirty="0" smtClean="0"/>
              <a:t> model is </a:t>
            </a:r>
            <a:r>
              <a:rPr lang="tr-TR" dirty="0" err="1" smtClean="0"/>
              <a:t>trained</a:t>
            </a:r>
            <a:r>
              <a:rPr lang="tr-TR" dirty="0" smtClean="0"/>
              <a:t> on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b="1" dirty="0" smtClean="0"/>
              <a:t>230 </a:t>
            </a:r>
            <a:r>
              <a:rPr lang="tr-TR" b="1" dirty="0" err="1" smtClean="0"/>
              <a:t>Billion</a:t>
            </a:r>
            <a:r>
              <a:rPr lang="tr-TR" b="1" dirty="0" smtClean="0"/>
              <a:t> </a:t>
            </a:r>
            <a:r>
              <a:rPr lang="tr-TR" dirty="0" err="1" smtClean="0"/>
              <a:t>words</a:t>
            </a:r>
            <a:endParaRPr lang="tr-TR" dirty="0" smtClean="0"/>
          </a:p>
          <a:p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generated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normalization</a:t>
            </a:r>
            <a:r>
              <a:rPr lang="tr-TR" dirty="0" smtClean="0"/>
              <a:t>: 1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endParaRPr lang="tr-TR" dirty="0" smtClean="0"/>
          </a:p>
          <a:p>
            <a:r>
              <a:rPr lang="tr-TR" dirty="0" err="1" smtClean="0"/>
              <a:t>Huge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derived</a:t>
            </a:r>
            <a:r>
              <a:rPr lang="tr-TR" dirty="0" smtClean="0"/>
              <a:t> n-</a:t>
            </a:r>
            <a:r>
              <a:rPr lang="tr-TR" dirty="0" err="1" smtClean="0"/>
              <a:t>grams</a:t>
            </a:r>
            <a:r>
              <a:rPr lang="tr-TR" dirty="0" smtClean="0"/>
              <a:t>!</a:t>
            </a:r>
          </a:p>
          <a:p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tr-TR" dirty="0" err="1" smtClean="0"/>
              <a:t>shows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</a:t>
            </a:r>
            <a:r>
              <a:rPr lang="tr-TR" dirty="0" err="1" smtClean="0"/>
              <a:t>metrics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sizes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3" y="3324480"/>
            <a:ext cx="8121177" cy="155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6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Performance</a:t>
            </a:r>
            <a:r>
              <a:rPr lang="tr-TR" dirty="0" smtClean="0"/>
              <a:t> Analysis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Language Model size?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2" y="1700507"/>
            <a:ext cx="6205538" cy="508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5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Locality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Locality</a:t>
            </a:r>
            <a:r>
              <a:rPr lang="tr-TR" dirty="0" smtClean="0"/>
              <a:t> </a:t>
            </a:r>
            <a:r>
              <a:rPr lang="tr-TR" dirty="0" err="1" smtClean="0"/>
              <a:t>strongly</a:t>
            </a:r>
            <a:r>
              <a:rPr lang="tr-TR" dirty="0" smtClean="0"/>
              <a:t> </a:t>
            </a:r>
            <a:r>
              <a:rPr lang="tr-TR" dirty="0" err="1" smtClean="0"/>
              <a:t>affects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2933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0391" y="3886200"/>
            <a:ext cx="2933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OOV Rate</a:t>
            </a: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972" y="2250067"/>
            <a:ext cx="3124200" cy="163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47972" y="38862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/>
              <a:t>Perplexity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1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Summary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Paper</a:t>
            </a:r>
            <a:r>
              <a:rPr lang="tr-TR" dirty="0" smtClean="0"/>
              <a:t> </a:t>
            </a:r>
            <a:r>
              <a:rPr lang="tr-TR" dirty="0" err="1" smtClean="0"/>
              <a:t>Summary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Model </a:t>
            </a:r>
            <a:r>
              <a:rPr lang="tr-TR" dirty="0" err="1" smtClean="0"/>
              <a:t>generation</a:t>
            </a:r>
            <a:r>
              <a:rPr lang="tr-TR" dirty="0" smtClean="0"/>
              <a:t> </a:t>
            </a:r>
            <a:r>
              <a:rPr lang="tr-TR" dirty="0" err="1" smtClean="0"/>
              <a:t>greatly</a:t>
            </a:r>
            <a:r>
              <a:rPr lang="tr-TR" dirty="0" smtClean="0"/>
              <a:t> </a:t>
            </a:r>
            <a:r>
              <a:rPr lang="tr-TR" dirty="0" err="1" smtClean="0"/>
              <a:t>affects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endParaRPr lang="tr-TR" dirty="0" smtClean="0"/>
          </a:p>
          <a:p>
            <a:pPr lvl="1"/>
            <a:r>
              <a:rPr lang="tr-TR" dirty="0" err="1" smtClean="0"/>
              <a:t>Big</a:t>
            </a:r>
            <a:r>
              <a:rPr lang="tr-TR" dirty="0" smtClean="0"/>
              <a:t> data </a:t>
            </a:r>
            <a:r>
              <a:rPr lang="tr-TR" dirty="0" err="1" smtClean="0"/>
              <a:t>brings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endParaRPr lang="tr-TR" dirty="0" smtClean="0"/>
          </a:p>
          <a:p>
            <a:pPr lvl="1"/>
            <a:r>
              <a:rPr lang="tr-TR" dirty="0" err="1" smtClean="0"/>
              <a:t>Scalable</a:t>
            </a:r>
            <a:r>
              <a:rPr lang="tr-TR" dirty="0" smtClean="0"/>
              <a:t> </a:t>
            </a:r>
            <a:r>
              <a:rPr lang="tr-TR" dirty="0" err="1" smtClean="0"/>
              <a:t>models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endParaRPr lang="tr-TR" dirty="0" smtClean="0"/>
          </a:p>
          <a:p>
            <a:pPr lvl="1"/>
            <a:r>
              <a:rPr lang="tr-TR" dirty="0" err="1" smtClean="0"/>
              <a:t>Locality</a:t>
            </a:r>
            <a:r>
              <a:rPr lang="tr-TR" dirty="0" smtClean="0"/>
              <a:t> is an </a:t>
            </a:r>
            <a:r>
              <a:rPr lang="tr-TR" dirty="0" err="1" smtClean="0"/>
              <a:t>issue</a:t>
            </a:r>
            <a:endParaRPr lang="tr-TR" dirty="0" smtClean="0"/>
          </a:p>
          <a:p>
            <a:r>
              <a:rPr lang="tr-TR" dirty="0" smtClean="0"/>
              <a:t>General </a:t>
            </a:r>
            <a:r>
              <a:rPr lang="tr-TR" dirty="0" err="1" smtClean="0"/>
              <a:t>Summary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ASR has </a:t>
            </a:r>
            <a:r>
              <a:rPr lang="tr-TR" dirty="0" err="1" smtClean="0"/>
              <a:t>already</a:t>
            </a:r>
            <a:r>
              <a:rPr lang="tr-TR" dirty="0" smtClean="0"/>
              <a:t> </a:t>
            </a:r>
            <a:r>
              <a:rPr lang="tr-TR" dirty="0" err="1" smtClean="0"/>
              <a:t>changed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lives</a:t>
            </a:r>
            <a:r>
              <a:rPr lang="tr-TR" dirty="0" smtClean="0"/>
              <a:t>,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endParaRPr lang="tr-TR" dirty="0" smtClean="0"/>
          </a:p>
          <a:p>
            <a:pPr lvl="1"/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lots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do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en-US" sz="2000" dirty="0" smtClean="0"/>
              <a:t>Davis</a:t>
            </a:r>
            <a:r>
              <a:rPr lang="en-US" sz="2000" dirty="0"/>
              <a:t>, C. (2001). </a:t>
            </a:r>
            <a:r>
              <a:rPr lang="tr-TR" sz="2000" dirty="0" smtClean="0"/>
              <a:t>«</a:t>
            </a:r>
            <a:r>
              <a:rPr lang="en-US" sz="2000" dirty="0" smtClean="0"/>
              <a:t>Automatic </a:t>
            </a:r>
            <a:r>
              <a:rPr lang="en-US" sz="2000" dirty="0"/>
              <a:t>Speech Recognition and Access: 20 years, 20 months, or tomorrow</a:t>
            </a:r>
            <a:r>
              <a:rPr lang="en-US" sz="2000" dirty="0" smtClean="0"/>
              <a:t>?</a:t>
            </a:r>
            <a:r>
              <a:rPr lang="tr-TR" sz="2000" dirty="0" smtClean="0"/>
              <a:t>»,</a:t>
            </a:r>
            <a:r>
              <a:rPr lang="en-US" sz="2000" dirty="0"/>
              <a:t> </a:t>
            </a:r>
            <a:r>
              <a:rPr lang="en-US" sz="2000" i="1" dirty="0"/>
              <a:t>Hearing Loss, </a:t>
            </a:r>
            <a:r>
              <a:rPr lang="en-US" sz="2000" dirty="0"/>
              <a:t>22</a:t>
            </a:r>
            <a:r>
              <a:rPr lang="en-US" sz="2000" i="1" dirty="0"/>
              <a:t>(4), </a:t>
            </a:r>
            <a:r>
              <a:rPr lang="en-US" sz="2000" dirty="0"/>
              <a:t>p. 11-14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571500" indent="-457200" algn="just">
              <a:buFont typeface="+mj-lt"/>
              <a:buAutoNum type="arabicPeriod"/>
            </a:pPr>
            <a:r>
              <a:rPr lang="en-US" sz="2000" dirty="0" smtClean="0"/>
              <a:t>Joe </a:t>
            </a:r>
            <a:r>
              <a:rPr lang="en-US" sz="2000" dirty="0" err="1"/>
              <a:t>Tebelskis</a:t>
            </a:r>
            <a:r>
              <a:rPr lang="en-US" sz="2000" dirty="0"/>
              <a:t> (</a:t>
            </a:r>
            <a:r>
              <a:rPr lang="en-US" sz="2000" dirty="0" smtClean="0"/>
              <a:t>1995)</a:t>
            </a:r>
            <a:r>
              <a:rPr lang="tr-TR" sz="2000" dirty="0" smtClean="0"/>
              <a:t>, </a:t>
            </a:r>
            <a:r>
              <a:rPr lang="tr-TR" sz="2000" dirty="0" smtClean="0"/>
              <a:t>«</a:t>
            </a:r>
            <a:r>
              <a:rPr lang="en-US" sz="2000" dirty="0" smtClean="0"/>
              <a:t>Speech </a:t>
            </a:r>
            <a:r>
              <a:rPr lang="en-US" sz="2000" dirty="0"/>
              <a:t>Recognition using Neural </a:t>
            </a:r>
            <a:r>
              <a:rPr lang="en-US" sz="2000" dirty="0" smtClean="0"/>
              <a:t>Networks</a:t>
            </a:r>
            <a:r>
              <a:rPr lang="tr-TR" sz="2000" dirty="0" smtClean="0"/>
              <a:t>»</a:t>
            </a:r>
            <a:r>
              <a:rPr lang="tr-TR" sz="2000" i="1" dirty="0" smtClean="0"/>
              <a:t>, </a:t>
            </a:r>
            <a:r>
              <a:rPr lang="tr-TR" sz="2000" i="1" dirty="0" smtClean="0"/>
              <a:t>Ph.D. Thesis </a:t>
            </a:r>
            <a:r>
              <a:rPr lang="en-US" sz="2000" i="1" dirty="0" smtClean="0"/>
              <a:t>School </a:t>
            </a:r>
            <a:r>
              <a:rPr lang="en-US" sz="2000" i="1" dirty="0"/>
              <a:t>of Computer </a:t>
            </a:r>
            <a:r>
              <a:rPr lang="en-US" sz="2000" i="1" dirty="0" smtClean="0"/>
              <a:t>Science</a:t>
            </a:r>
            <a:r>
              <a:rPr lang="tr-TR" sz="2000" i="1" dirty="0" smtClean="0"/>
              <a:t>, </a:t>
            </a:r>
            <a:r>
              <a:rPr lang="en-US" sz="2000" i="1" dirty="0" smtClean="0"/>
              <a:t>Carnegie </a:t>
            </a:r>
            <a:r>
              <a:rPr lang="en-US" sz="2000" i="1" dirty="0"/>
              <a:t>Mellon </a:t>
            </a:r>
            <a:r>
              <a:rPr lang="en-US" sz="2000" i="1" dirty="0" smtClean="0"/>
              <a:t>University</a:t>
            </a:r>
            <a:r>
              <a:rPr lang="tr-TR" sz="2000" dirty="0" smtClean="0"/>
              <a:t>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en-US" sz="2000" dirty="0" err="1"/>
              <a:t>Schalkwyk</a:t>
            </a:r>
            <a:r>
              <a:rPr lang="en-US" sz="2000" dirty="0"/>
              <a:t>, J. and </a:t>
            </a:r>
            <a:r>
              <a:rPr lang="en-US" sz="2000" dirty="0" err="1"/>
              <a:t>Beeferman</a:t>
            </a:r>
            <a:r>
              <a:rPr lang="en-US" sz="2000" dirty="0"/>
              <a:t>, D. and </a:t>
            </a:r>
            <a:r>
              <a:rPr lang="en-US" sz="2000" dirty="0" err="1"/>
              <a:t>Beaufays</a:t>
            </a:r>
            <a:r>
              <a:rPr lang="en-US" sz="2000" dirty="0"/>
              <a:t>, F. and Byrne, B. and </a:t>
            </a:r>
            <a:r>
              <a:rPr lang="en-US" sz="2000" dirty="0" err="1"/>
              <a:t>Chelba</a:t>
            </a:r>
            <a:r>
              <a:rPr lang="en-US" sz="2000" dirty="0"/>
              <a:t>, C. and Cohen, M. and </a:t>
            </a:r>
            <a:r>
              <a:rPr lang="en-US" sz="2000" dirty="0" err="1"/>
              <a:t>Kamvar</a:t>
            </a:r>
            <a:r>
              <a:rPr lang="en-US" sz="2000" dirty="0"/>
              <a:t>, M. and </a:t>
            </a:r>
            <a:r>
              <a:rPr lang="en-US" sz="2000" dirty="0" err="1"/>
              <a:t>Strope</a:t>
            </a:r>
            <a:r>
              <a:rPr lang="en-US" sz="2000" dirty="0"/>
              <a:t>, B</a:t>
            </a:r>
            <a:r>
              <a:rPr lang="en-US" sz="2000" dirty="0" smtClean="0"/>
              <a:t>.</a:t>
            </a:r>
            <a:r>
              <a:rPr lang="tr-TR" sz="2000" dirty="0" smtClean="0"/>
              <a:t> (2010). «</a:t>
            </a:r>
            <a:r>
              <a:rPr lang="en-US" sz="2000" dirty="0" smtClean="0"/>
              <a:t>Google </a:t>
            </a:r>
            <a:r>
              <a:rPr lang="en-US" sz="2000" dirty="0"/>
              <a:t>Search by Voice: A case </a:t>
            </a:r>
            <a:r>
              <a:rPr lang="en-US" sz="2000" dirty="0" smtClean="0"/>
              <a:t>study</a:t>
            </a:r>
            <a:r>
              <a:rPr lang="tr-TR" sz="2000" dirty="0" smtClean="0"/>
              <a:t>», </a:t>
            </a:r>
            <a:r>
              <a:rPr lang="en-US" sz="2000" i="1" dirty="0"/>
              <a:t>Visions of Speech: Exploring New Voice Apps in Mobile Environments, Call Centers and </a:t>
            </a:r>
            <a:r>
              <a:rPr lang="en-US" sz="2000" i="1" dirty="0" smtClean="0"/>
              <a:t>Clinics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vol</a:t>
            </a:r>
            <a:r>
              <a:rPr lang="tr-TR" sz="2000" i="1" dirty="0" smtClean="0"/>
              <a:t>. 2.</a:t>
            </a:r>
            <a:endParaRPr lang="tr-TR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096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*All images used in this presentation are taken from internet sources for educational purposes only, all rights reserved to their owners.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0216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Introduction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Automatic Speech Recognition:</a:t>
            </a:r>
          </a:p>
          <a:p>
            <a:pPr lvl="1"/>
            <a:r>
              <a:rPr lang="tr-TR" dirty="0" smtClean="0"/>
              <a:t>«Translation of spoken language into text by a computer»</a:t>
            </a:r>
          </a:p>
          <a:p>
            <a:r>
              <a:rPr lang="tr-TR" dirty="0" smtClean="0"/>
              <a:t>Also known as:</a:t>
            </a:r>
          </a:p>
          <a:p>
            <a:pPr lvl="1"/>
            <a:r>
              <a:rPr lang="tr-TR" dirty="0" smtClean="0"/>
              <a:t>Speech-to-Text</a:t>
            </a:r>
          </a:p>
          <a:p>
            <a:pPr lvl="1"/>
            <a:r>
              <a:rPr lang="tr-TR" dirty="0" smtClean="0"/>
              <a:t>Computer Speech Recognition</a:t>
            </a:r>
          </a:p>
          <a:p>
            <a:pPr lvl="1"/>
            <a:r>
              <a:rPr lang="tr-TR" dirty="0" smtClean="0"/>
              <a:t>Or just Speech Recognition</a:t>
            </a:r>
          </a:p>
          <a:p>
            <a:r>
              <a:rPr lang="tr-TR" dirty="0" smtClean="0"/>
              <a:t>An important milestone for human-computer interaction</a:t>
            </a:r>
          </a:p>
          <a:p>
            <a:pPr lvl="1"/>
            <a:r>
              <a:rPr lang="tr-TR" dirty="0" smtClean="0"/>
              <a:t>Keyboard</a:t>
            </a:r>
          </a:p>
          <a:p>
            <a:pPr lvl="1"/>
            <a:r>
              <a:rPr lang="tr-TR" dirty="0" smtClean="0"/>
              <a:t>Mouse</a:t>
            </a:r>
          </a:p>
          <a:p>
            <a:pPr lvl="1"/>
            <a:r>
              <a:rPr lang="tr-TR" dirty="0" smtClean="0"/>
              <a:t>Touch panels</a:t>
            </a:r>
          </a:p>
          <a:p>
            <a:pPr lvl="1"/>
            <a:r>
              <a:rPr lang="tr-TR" dirty="0" smtClean="0"/>
              <a:t>3D </a:t>
            </a:r>
            <a:r>
              <a:rPr lang="tr-TR" dirty="0" err="1" smtClean="0"/>
              <a:t>sensors</a:t>
            </a:r>
            <a:r>
              <a:rPr lang="tr-TR" dirty="0" smtClean="0"/>
              <a:t> (</a:t>
            </a:r>
            <a:r>
              <a:rPr lang="tr-TR" dirty="0" err="1" smtClean="0"/>
              <a:t>hand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body </a:t>
            </a:r>
            <a:r>
              <a:rPr lang="tr-TR" dirty="0" err="1" smtClean="0"/>
              <a:t>gestures</a:t>
            </a:r>
            <a:r>
              <a:rPr lang="tr-TR" dirty="0" smtClean="0"/>
              <a:t>)</a:t>
            </a:r>
            <a:endParaRPr lang="tr-TR" dirty="0" smtClean="0"/>
          </a:p>
          <a:p>
            <a:pPr lvl="1"/>
            <a:r>
              <a:rPr lang="tr-TR" b="1" i="1" dirty="0" smtClean="0"/>
              <a:t>Speech</a:t>
            </a:r>
            <a:endParaRPr lang="tr-TR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67000"/>
            <a:ext cx="7620000" cy="1143000"/>
          </a:xfrm>
        </p:spPr>
        <p:txBody>
          <a:bodyPr/>
          <a:lstStyle/>
          <a:p>
            <a:pPr algn="ctr"/>
            <a:r>
              <a:rPr lang="tr-TR" dirty="0" smtClean="0"/>
              <a:t>Thank You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Today and Future of ASR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2667000"/>
          </a:xfrm>
        </p:spPr>
        <p:txBody>
          <a:bodyPr/>
          <a:lstStyle/>
          <a:p>
            <a:r>
              <a:rPr lang="tr-TR" dirty="0" smtClean="0"/>
              <a:t>For today: fast text input and dictation</a:t>
            </a:r>
          </a:p>
          <a:p>
            <a:pPr lvl="1"/>
            <a:r>
              <a:rPr lang="tr-TR" dirty="0" smtClean="0"/>
              <a:t>Fast text input:</a:t>
            </a:r>
          </a:p>
          <a:p>
            <a:pPr lvl="2"/>
            <a:r>
              <a:rPr lang="tr-TR" dirty="0" smtClean="0"/>
              <a:t>Writing 20-30 wpm, Typing 25-40 wpm (words-per-minute)</a:t>
            </a:r>
          </a:p>
          <a:p>
            <a:pPr lvl="2"/>
            <a:r>
              <a:rPr lang="tr-TR" dirty="0" smtClean="0"/>
              <a:t>ASR 100-160 wpm [1]</a:t>
            </a:r>
          </a:p>
          <a:p>
            <a:pPr lvl="1"/>
            <a:r>
              <a:rPr lang="tr-TR" dirty="0" smtClean="0"/>
              <a:t>Dictation: Hands free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1618"/>
            <a:ext cx="2246883" cy="22537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2747" y="5498068"/>
            <a:ext cx="243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Smartphones</a:t>
            </a:r>
            <a:endParaRPr lang="tr-T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421618"/>
            <a:ext cx="2774874" cy="1771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9400" y="5498068"/>
            <a:ext cx="277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Automobiles</a:t>
            </a:r>
            <a:endParaRPr lang="tr-T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430876"/>
            <a:ext cx="2362200" cy="1771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67400" y="5498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Personal Computers</a:t>
            </a:r>
            <a:endParaRPr lang="tr-TR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6019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[1] </a:t>
            </a:r>
            <a:r>
              <a:rPr lang="en-US" sz="1400" dirty="0"/>
              <a:t>Davis, C. (2001). Automatic Speech Recognition and Access: 20 years, 20 months, or tomorrow? </a:t>
            </a:r>
            <a:r>
              <a:rPr lang="en-US" sz="1400" i="1" dirty="0"/>
              <a:t>Hearing Loss, </a:t>
            </a:r>
            <a:r>
              <a:rPr lang="en-US" sz="1400" dirty="0"/>
              <a:t>22</a:t>
            </a:r>
            <a:r>
              <a:rPr lang="en-US" sz="1400" i="1" dirty="0"/>
              <a:t>(4), </a:t>
            </a:r>
            <a:r>
              <a:rPr lang="en-US" sz="1400" dirty="0"/>
              <a:t>p. 11-14.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42707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Future of ASR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first step of a vision of computers able to comprehend spoken language in the future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80" y="2667000"/>
            <a:ext cx="329332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853" y="2667001"/>
            <a:ext cx="3443347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1480" y="4848807"/>
            <a:ext cx="329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No keyboards in the future</a:t>
            </a:r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4633853" y="4861407"/>
            <a:ext cx="3443347" cy="376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IBM’s Watson wins Jeopardy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4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Types of ASR Systems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ASR system can be designed to work in different conditions:</a:t>
            </a:r>
          </a:p>
          <a:p>
            <a:pPr lvl="1"/>
            <a:r>
              <a:rPr lang="tr-TR" dirty="0" smtClean="0"/>
              <a:t>Speaker dependent vs independent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Isolated words, discontinous speech vs continous speech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Reading vs spontaneous speech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Vocabulary: Daily vs Technical</a:t>
            </a:r>
          </a:p>
          <a:p>
            <a:r>
              <a:rPr lang="tr-TR" dirty="0" smtClean="0"/>
              <a:t>Each type has different requirements in terms of acoustic and language models and required training data.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Fundamentals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generic ASR system looks like this: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66870" y="3390900"/>
            <a:ext cx="1600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Signal Analysis</a:t>
            </a:r>
            <a:endParaRPr lang="tr-TR" dirty="0"/>
          </a:p>
        </p:txBody>
      </p:sp>
      <p:sp>
        <p:nvSpPr>
          <p:cNvPr id="12" name="Rectangle 11"/>
          <p:cNvSpPr/>
          <p:nvPr/>
        </p:nvSpPr>
        <p:spPr>
          <a:xfrm>
            <a:off x="613516" y="4651375"/>
            <a:ext cx="1506908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Speech Frames</a:t>
            </a:r>
            <a:endParaRPr lang="tr-TR" dirty="0"/>
          </a:p>
        </p:txBody>
      </p:sp>
      <p:cxnSp>
        <p:nvCxnSpPr>
          <p:cNvPr id="14" name="Elbow Connector 13"/>
          <p:cNvCxnSpPr>
            <a:stCxn id="6" idx="2"/>
            <a:endCxn id="12" idx="0"/>
          </p:cNvCxnSpPr>
          <p:nvPr/>
        </p:nvCxnSpPr>
        <p:spPr>
          <a:xfrm rot="5400000">
            <a:off x="1155833" y="4440237"/>
            <a:ext cx="422275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590802" y="4652354"/>
            <a:ext cx="1600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Acoustic Analysis</a:t>
            </a:r>
            <a:endParaRPr lang="tr-TR" dirty="0"/>
          </a:p>
        </p:txBody>
      </p:sp>
      <p:sp>
        <p:nvSpPr>
          <p:cNvPr id="22" name="Rectangle 21"/>
          <p:cNvSpPr/>
          <p:nvPr/>
        </p:nvSpPr>
        <p:spPr>
          <a:xfrm>
            <a:off x="2660651" y="2983845"/>
            <a:ext cx="1447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Acoustic Model</a:t>
            </a:r>
            <a:endParaRPr lang="tr-TR" dirty="0"/>
          </a:p>
        </p:txBody>
      </p:sp>
      <p:cxnSp>
        <p:nvCxnSpPr>
          <p:cNvPr id="24" name="Elbow Connector 23"/>
          <p:cNvCxnSpPr>
            <a:stCxn id="22" idx="2"/>
            <a:endCxn id="21" idx="0"/>
          </p:cNvCxnSpPr>
          <p:nvPr/>
        </p:nvCxnSpPr>
        <p:spPr>
          <a:xfrm rot="16200000" flipH="1">
            <a:off x="3010672" y="4272123"/>
            <a:ext cx="754109" cy="635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2" idx="3"/>
            <a:endCxn id="21" idx="1"/>
          </p:cNvCxnSpPr>
          <p:nvPr/>
        </p:nvCxnSpPr>
        <p:spPr>
          <a:xfrm>
            <a:off x="2120424" y="5070475"/>
            <a:ext cx="470378" cy="97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72000" y="4660900"/>
            <a:ext cx="1447800" cy="83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Frame Scores</a:t>
            </a:r>
            <a:endParaRPr lang="tr-TR" dirty="0"/>
          </a:p>
        </p:txBody>
      </p:sp>
      <p:cxnSp>
        <p:nvCxnSpPr>
          <p:cNvPr id="29" name="Elbow Connector 28"/>
          <p:cNvCxnSpPr>
            <a:stCxn id="21" idx="3"/>
            <a:endCxn id="27" idx="1"/>
          </p:cNvCxnSpPr>
          <p:nvPr/>
        </p:nvCxnSpPr>
        <p:spPr>
          <a:xfrm>
            <a:off x="4191002" y="5071454"/>
            <a:ext cx="380998" cy="537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00800" y="4349750"/>
            <a:ext cx="1600200" cy="106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Time Alignment</a:t>
            </a:r>
            <a:endParaRPr lang="tr-TR" dirty="0"/>
          </a:p>
        </p:txBody>
      </p:sp>
      <p:sp>
        <p:nvSpPr>
          <p:cNvPr id="31" name="Rectangle 30"/>
          <p:cNvSpPr/>
          <p:nvPr/>
        </p:nvSpPr>
        <p:spPr>
          <a:xfrm>
            <a:off x="6477000" y="2895599"/>
            <a:ext cx="14478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Language Model</a:t>
            </a:r>
            <a:endParaRPr lang="tr-TR" dirty="0"/>
          </a:p>
        </p:txBody>
      </p:sp>
      <p:sp>
        <p:nvSpPr>
          <p:cNvPr id="32" name="Rectangle 31"/>
          <p:cNvSpPr/>
          <p:nvPr/>
        </p:nvSpPr>
        <p:spPr>
          <a:xfrm>
            <a:off x="6447446" y="59436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Text</a:t>
            </a:r>
            <a:endParaRPr lang="tr-TR" dirty="0"/>
          </a:p>
        </p:txBody>
      </p:sp>
      <p:cxnSp>
        <p:nvCxnSpPr>
          <p:cNvPr id="34" name="Elbow Connector 33"/>
          <p:cNvCxnSpPr>
            <a:stCxn id="27" idx="3"/>
            <a:endCxn id="30" idx="1"/>
          </p:cNvCxnSpPr>
          <p:nvPr/>
        </p:nvCxnSpPr>
        <p:spPr>
          <a:xfrm flipV="1">
            <a:off x="6019800" y="4879975"/>
            <a:ext cx="381000" cy="1968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31" idx="2"/>
            <a:endCxn id="30" idx="0"/>
          </p:cNvCxnSpPr>
          <p:nvPr/>
        </p:nvCxnSpPr>
        <p:spPr>
          <a:xfrm rot="5400000">
            <a:off x="6969125" y="4117974"/>
            <a:ext cx="463551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0" idx="2"/>
            <a:endCxn id="32" idx="0"/>
          </p:cNvCxnSpPr>
          <p:nvPr/>
        </p:nvCxnSpPr>
        <p:spPr>
          <a:xfrm rot="16200000" flipH="1">
            <a:off x="6938473" y="5672627"/>
            <a:ext cx="533400" cy="854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3516" y="2209800"/>
            <a:ext cx="1506908" cy="774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Waveform</a:t>
            </a:r>
            <a:r>
              <a:rPr lang="tr-TR" dirty="0" smtClean="0"/>
              <a:t> (</a:t>
            </a:r>
            <a:r>
              <a:rPr lang="tr-TR" dirty="0" err="1" smtClean="0"/>
              <a:t>Raw</a:t>
            </a:r>
            <a:r>
              <a:rPr lang="tr-TR" dirty="0" smtClean="0"/>
              <a:t> Speech)</a:t>
            </a:r>
            <a:endParaRPr lang="tr-TR" dirty="0"/>
          </a:p>
        </p:txBody>
      </p:sp>
      <p:cxnSp>
        <p:nvCxnSpPr>
          <p:cNvPr id="9" name="Elbow Connector 8"/>
          <p:cNvCxnSpPr>
            <a:stCxn id="7" idx="2"/>
            <a:endCxn id="6" idx="0"/>
          </p:cNvCxnSpPr>
          <p:nvPr/>
        </p:nvCxnSpPr>
        <p:spPr>
          <a:xfrm rot="5400000">
            <a:off x="1163443" y="3187372"/>
            <a:ext cx="407055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" y="6248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Data</a:t>
            </a:r>
            <a:endParaRPr lang="tr-TR" dirty="0"/>
          </a:p>
        </p:txBody>
      </p:sp>
      <p:sp>
        <p:nvSpPr>
          <p:cNvPr id="13" name="Rounded Rectangle 12"/>
          <p:cNvSpPr/>
          <p:nvPr/>
        </p:nvSpPr>
        <p:spPr>
          <a:xfrm>
            <a:off x="1905000" y="62484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Process</a:t>
            </a:r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867400"/>
            <a:ext cx="1974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Legend</a:t>
            </a:r>
            <a:r>
              <a:rPr lang="tr-TR" dirty="0" smtClean="0"/>
              <a:t>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00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Fundamentals Cont.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tr-TR" b="1" dirty="0" smtClean="0"/>
              <a:t>Raw Speech</a:t>
            </a:r>
            <a:r>
              <a:rPr lang="tr-TR" dirty="0" smtClean="0"/>
              <a:t>: Human speech is typically captured at 8 kHz for telephone and 16kHz for microphone.</a:t>
            </a:r>
          </a:p>
          <a:p>
            <a:r>
              <a:rPr lang="tr-TR" b="1" dirty="0" smtClean="0"/>
              <a:t>Signal Anaysis</a:t>
            </a:r>
            <a:r>
              <a:rPr lang="tr-TR" dirty="0" smtClean="0"/>
              <a:t>: Simplify and divide continuous waveform into parts</a:t>
            </a:r>
          </a:p>
          <a:p>
            <a:pPr marL="868680" lvl="1" indent="-457200">
              <a:buFont typeface="+mj-lt"/>
              <a:buAutoNum type="arabicPeriod"/>
            </a:pPr>
            <a:r>
              <a:rPr lang="tr-TR" dirty="0" smtClean="0"/>
              <a:t>Divide into frames of predefined duration (~10 msec)</a:t>
            </a:r>
          </a:p>
          <a:p>
            <a:pPr marL="868680" lvl="1" indent="-457200">
              <a:buFont typeface="+mj-lt"/>
              <a:buAutoNum type="arabicPeriod"/>
            </a:pPr>
            <a:r>
              <a:rPr lang="tr-TR" dirty="0" smtClean="0"/>
              <a:t>Dimensionality reduction (FFT, LDA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581400"/>
            <a:ext cx="6705600" cy="1555875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4191000" y="525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1053269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solidFill>
                  <a:schemeClr val="tx1"/>
                </a:solidFill>
              </a:rPr>
              <a:t>...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0" name="Rectangle 9"/>
          <p:cNvSpPr/>
          <p:nvPr/>
        </p:nvSpPr>
        <p:spPr>
          <a:xfrm>
            <a:off x="1540380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1" name="Rectangle 10"/>
          <p:cNvSpPr/>
          <p:nvPr/>
        </p:nvSpPr>
        <p:spPr>
          <a:xfrm>
            <a:off x="1782511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2" name="Rectangle 11"/>
          <p:cNvSpPr/>
          <p:nvPr/>
        </p:nvSpPr>
        <p:spPr>
          <a:xfrm>
            <a:off x="2043869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3" name="Rectangle 12"/>
          <p:cNvSpPr/>
          <p:nvPr/>
        </p:nvSpPr>
        <p:spPr>
          <a:xfrm>
            <a:off x="2286000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4" name="Rectangle 13"/>
          <p:cNvSpPr/>
          <p:nvPr/>
        </p:nvSpPr>
        <p:spPr>
          <a:xfrm>
            <a:off x="2530980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5" name="Rectangle 14"/>
          <p:cNvSpPr/>
          <p:nvPr/>
        </p:nvSpPr>
        <p:spPr>
          <a:xfrm>
            <a:off x="2773111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6" name="Rectangle 15"/>
          <p:cNvSpPr/>
          <p:nvPr/>
        </p:nvSpPr>
        <p:spPr>
          <a:xfrm>
            <a:off x="3034469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7" name="Rectangle 16"/>
          <p:cNvSpPr/>
          <p:nvPr/>
        </p:nvSpPr>
        <p:spPr>
          <a:xfrm>
            <a:off x="3276600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8" name="Rectangle 17"/>
          <p:cNvSpPr/>
          <p:nvPr/>
        </p:nvSpPr>
        <p:spPr>
          <a:xfrm>
            <a:off x="3521580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19" name="Rectangle 18"/>
          <p:cNvSpPr/>
          <p:nvPr/>
        </p:nvSpPr>
        <p:spPr>
          <a:xfrm>
            <a:off x="3763711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0" name="Rectangle 19"/>
          <p:cNvSpPr/>
          <p:nvPr/>
        </p:nvSpPr>
        <p:spPr>
          <a:xfrm>
            <a:off x="4025069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4267200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2" name="Rectangle 21"/>
          <p:cNvSpPr/>
          <p:nvPr/>
        </p:nvSpPr>
        <p:spPr>
          <a:xfrm>
            <a:off x="4512180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3" name="Rectangle 22"/>
          <p:cNvSpPr/>
          <p:nvPr/>
        </p:nvSpPr>
        <p:spPr>
          <a:xfrm>
            <a:off x="4754311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4" name="Rectangle 23"/>
          <p:cNvSpPr/>
          <p:nvPr/>
        </p:nvSpPr>
        <p:spPr>
          <a:xfrm>
            <a:off x="5015669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5" name="Rectangle 24"/>
          <p:cNvSpPr/>
          <p:nvPr/>
        </p:nvSpPr>
        <p:spPr>
          <a:xfrm>
            <a:off x="5257800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6" name="Rectangle 25"/>
          <p:cNvSpPr/>
          <p:nvPr/>
        </p:nvSpPr>
        <p:spPr>
          <a:xfrm>
            <a:off x="5502780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7" name="Rectangle 26"/>
          <p:cNvSpPr/>
          <p:nvPr/>
        </p:nvSpPr>
        <p:spPr>
          <a:xfrm>
            <a:off x="5744911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8" name="Rectangle 27"/>
          <p:cNvSpPr/>
          <p:nvPr/>
        </p:nvSpPr>
        <p:spPr>
          <a:xfrm>
            <a:off x="6006269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29" name="Rectangle 28"/>
          <p:cNvSpPr/>
          <p:nvPr/>
        </p:nvSpPr>
        <p:spPr>
          <a:xfrm>
            <a:off x="6248400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30" name="Rectangle 29"/>
          <p:cNvSpPr/>
          <p:nvPr/>
        </p:nvSpPr>
        <p:spPr>
          <a:xfrm>
            <a:off x="6493380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31" name="Rectangle 30"/>
          <p:cNvSpPr/>
          <p:nvPr/>
        </p:nvSpPr>
        <p:spPr>
          <a:xfrm>
            <a:off x="6735511" y="5715000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32" name="Rectangle 31"/>
          <p:cNvSpPr/>
          <p:nvPr/>
        </p:nvSpPr>
        <p:spPr>
          <a:xfrm>
            <a:off x="6996869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33" name="Rectangle 32"/>
          <p:cNvSpPr/>
          <p:nvPr/>
        </p:nvSpPr>
        <p:spPr>
          <a:xfrm>
            <a:off x="7239000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34" name="Rectangle 33"/>
          <p:cNvSpPr/>
          <p:nvPr/>
        </p:nvSpPr>
        <p:spPr>
          <a:xfrm>
            <a:off x="7483980" y="5707167"/>
            <a:ext cx="15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rgbClr val="2F2B20"/>
                </a:solidFill>
              </a:rPr>
              <a:t>...</a:t>
            </a:r>
            <a:endParaRPr lang="tr-TR" dirty="0"/>
          </a:p>
        </p:txBody>
      </p:sp>
      <p:sp>
        <p:nvSpPr>
          <p:cNvPr id="40" name="TextBox 39"/>
          <p:cNvSpPr txBox="1"/>
          <p:nvPr/>
        </p:nvSpPr>
        <p:spPr>
          <a:xfrm>
            <a:off x="1615155" y="6336268"/>
            <a:ext cx="545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Speech frames with reduced dimensionality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75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Acoustic Model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There are many kinds of acoustic models. Two popular ones: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35995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477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*Image taken from [2]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6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697</TotalTime>
  <Words>1082</Words>
  <Application>Microsoft Office PowerPoint</Application>
  <PresentationFormat>On-screen Show (4:3)</PresentationFormat>
  <Paragraphs>253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Adjacency</vt:lpstr>
      <vt:lpstr>Auto Speech Recognition</vt:lpstr>
      <vt:lpstr>Outline-1</vt:lpstr>
      <vt:lpstr>Introduction</vt:lpstr>
      <vt:lpstr>Today and Future of ASR</vt:lpstr>
      <vt:lpstr>Future of ASR</vt:lpstr>
      <vt:lpstr>Types of ASR Systems</vt:lpstr>
      <vt:lpstr>Fundamentals</vt:lpstr>
      <vt:lpstr>Fundamentals Cont.</vt:lpstr>
      <vt:lpstr>Acoustic Model</vt:lpstr>
      <vt:lpstr>Acoustic Models Cont.</vt:lpstr>
      <vt:lpstr>Acoustic Analysis &amp; Alignment</vt:lpstr>
      <vt:lpstr>Time Alignment</vt:lpstr>
      <vt:lpstr>Output: Text</vt:lpstr>
      <vt:lpstr>Evaluation</vt:lpstr>
      <vt:lpstr>Google Search by Voice</vt:lpstr>
      <vt:lpstr>Outline-2</vt:lpstr>
      <vt:lpstr>History of Voice Search</vt:lpstr>
      <vt:lpstr>Technology</vt:lpstr>
      <vt:lpstr>Metrics</vt:lpstr>
      <vt:lpstr>Modelling</vt:lpstr>
      <vt:lpstr>Acoustic Modelling</vt:lpstr>
      <vt:lpstr>Evaluation of Evolution</vt:lpstr>
      <vt:lpstr>Language Model</vt:lpstr>
      <vt:lpstr>Specialized Text Normalization</vt:lpstr>
      <vt:lpstr>Data Size</vt:lpstr>
      <vt:lpstr>Performance Analysis</vt:lpstr>
      <vt:lpstr>Locality</vt:lpstr>
      <vt:lpstr>Summary</vt:lpstr>
      <vt:lpstr>References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Speech Recognition</dc:title>
  <dc:creator>ilkay</dc:creator>
  <cp:lastModifiedBy>Ilkay Atıl</cp:lastModifiedBy>
  <cp:revision>39</cp:revision>
  <dcterms:created xsi:type="dcterms:W3CDTF">2006-08-16T00:00:00Z</dcterms:created>
  <dcterms:modified xsi:type="dcterms:W3CDTF">2012-11-26T10:55:54Z</dcterms:modified>
</cp:coreProperties>
</file>