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70" r:id="rId3"/>
    <p:sldId id="257" r:id="rId4"/>
    <p:sldId id="259" r:id="rId5"/>
    <p:sldId id="258" r:id="rId6"/>
    <p:sldId id="275" r:id="rId7"/>
    <p:sldId id="260" r:id="rId8"/>
    <p:sldId id="272" r:id="rId9"/>
    <p:sldId id="283" r:id="rId10"/>
    <p:sldId id="281" r:id="rId11"/>
    <p:sldId id="284" r:id="rId12"/>
    <p:sldId id="286" r:id="rId13"/>
    <p:sldId id="287" r:id="rId14"/>
    <p:sldId id="273" r:id="rId15"/>
    <p:sldId id="288" r:id="rId16"/>
    <p:sldId id="289" r:id="rId17"/>
    <p:sldId id="278" r:id="rId18"/>
    <p:sldId id="268" r:id="rId19"/>
    <p:sldId id="271" r:id="rId20"/>
    <p:sldId id="274" r:id="rId21"/>
    <p:sldId id="290" r:id="rId22"/>
    <p:sldId id="29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665BA-C91C-584F-A34C-A0639F62CF7D}" type="datetimeFigureOut">
              <a:rPr lang="en-US" smtClean="0"/>
              <a:t>2/18/13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14E71-BF0A-F04C-A90C-DDD2E5C1D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36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14E71-BF0A-F04C-A90C-DDD2E5C1D1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0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14E71-BF0A-F04C-A90C-DDD2E5C1D1B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03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14E71-BF0A-F04C-A90C-DDD2E5C1D1B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18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14E71-BF0A-F04C-A90C-DDD2E5C1D1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0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14E71-BF0A-F04C-A90C-DDD2E5C1D1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11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14E71-BF0A-F04C-A90C-DDD2E5C1D1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50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14E71-BF0A-F04C-A90C-DDD2E5C1D1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25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14E71-BF0A-F04C-A90C-DDD2E5C1D1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41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14E71-BF0A-F04C-A90C-DDD2E5C1D1B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73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14E71-BF0A-F04C-A90C-DDD2E5C1D1B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921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14E71-BF0A-F04C-A90C-DDD2E5C1D1B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6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2/18/13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2/18/13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2/18/13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2/18/13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nl-NL" dirty="0" smtClean="0"/>
              <a:t>pee</a:t>
            </a:r>
            <a:r>
              <a:rPr lang="en-US" dirty="0" smtClean="0"/>
              <a:t>ch recognition using THE hidden markov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 Nicole Cappella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778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Speech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classes based on types of utterances they are able to recognize</a:t>
            </a:r>
          </a:p>
          <a:p>
            <a:pPr lvl="1"/>
            <a:r>
              <a:rPr lang="en-US" dirty="0" smtClean="0"/>
              <a:t>1.  Isolated Words</a:t>
            </a:r>
          </a:p>
          <a:p>
            <a:pPr lvl="3"/>
            <a:r>
              <a:rPr lang="en-US" dirty="0" smtClean="0"/>
              <a:t>“Listen/Not-Listen” states</a:t>
            </a:r>
          </a:p>
          <a:p>
            <a:pPr lvl="1"/>
            <a:r>
              <a:rPr lang="en-US" dirty="0" smtClean="0"/>
              <a:t>2.  Connected Words</a:t>
            </a:r>
          </a:p>
          <a:p>
            <a:pPr lvl="3"/>
            <a:r>
              <a:rPr lang="en-US" dirty="0" smtClean="0"/>
              <a:t>“run-together”</a:t>
            </a:r>
          </a:p>
          <a:p>
            <a:pPr lvl="1"/>
            <a:r>
              <a:rPr lang="en-US" dirty="0" smtClean="0"/>
              <a:t>3.  Continuous Speech</a:t>
            </a:r>
          </a:p>
          <a:p>
            <a:pPr lvl="3"/>
            <a:r>
              <a:rPr lang="en-US" dirty="0" smtClean="0"/>
              <a:t>Natural speech</a:t>
            </a:r>
          </a:p>
          <a:p>
            <a:pPr lvl="1"/>
            <a:r>
              <a:rPr lang="en-US" dirty="0" smtClean="0"/>
              <a:t>4.  Spontaneous Speech</a:t>
            </a:r>
          </a:p>
          <a:p>
            <a:pPr lvl="3"/>
            <a:r>
              <a:rPr lang="en-US" dirty="0" smtClean="0"/>
              <a:t>“ums”, “ahs”, stutter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079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Approaches to Speech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different approaches:</a:t>
            </a:r>
          </a:p>
          <a:p>
            <a:pPr lvl="1"/>
            <a:r>
              <a:rPr lang="en-US" dirty="0" smtClean="0"/>
              <a:t>1.  Acoustic Phonetic Approach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2.  Pattern Recognition Approach</a:t>
            </a:r>
          </a:p>
          <a:p>
            <a:pPr lvl="3"/>
            <a:r>
              <a:rPr lang="en-US" dirty="0" smtClean="0"/>
              <a:t>HMM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3.  Artificial Intelligence Approach</a:t>
            </a:r>
          </a:p>
        </p:txBody>
      </p:sp>
    </p:spTree>
    <p:extLst>
      <p:ext uri="{BB962C8B-B14F-4D97-AF65-F5344CB8AC3E}">
        <p14:creationId xmlns:p14="http://schemas.microsoft.com/office/powerpoint/2010/main" val="954585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Pattern Recognition Approach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t="-27051" b="-41669"/>
          <a:stretch/>
        </p:blipFill>
        <p:spPr>
          <a:xfrm>
            <a:off x="457200" y="1600200"/>
            <a:ext cx="3657600" cy="452596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4531" y="1562408"/>
            <a:ext cx="4090956" cy="512644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2 steps:</a:t>
            </a:r>
          </a:p>
          <a:p>
            <a:pPr lvl="1"/>
            <a:r>
              <a:rPr lang="en-US" dirty="0" smtClean="0"/>
              <a:t>Pattern Training</a:t>
            </a:r>
          </a:p>
          <a:p>
            <a:pPr lvl="1"/>
            <a:r>
              <a:rPr lang="en-US" dirty="0" smtClean="0"/>
              <a:t>Pattern Comparison</a:t>
            </a:r>
          </a:p>
          <a:p>
            <a:endParaRPr lang="en-US" dirty="0"/>
          </a:p>
          <a:p>
            <a:r>
              <a:rPr lang="en-US" dirty="0" smtClean="0"/>
              <a:t>Uses mathematical framework</a:t>
            </a:r>
          </a:p>
          <a:p>
            <a:endParaRPr lang="en-US" dirty="0" smtClean="0"/>
          </a:p>
          <a:p>
            <a:r>
              <a:rPr lang="en-US" dirty="0" smtClean="0"/>
              <a:t>Forms:</a:t>
            </a:r>
          </a:p>
          <a:p>
            <a:pPr lvl="1"/>
            <a:r>
              <a:rPr lang="en-US" dirty="0" smtClean="0"/>
              <a:t>Speech Template</a:t>
            </a:r>
          </a:p>
          <a:p>
            <a:pPr lvl="1"/>
            <a:r>
              <a:rPr lang="en-US" dirty="0" smtClean="0"/>
              <a:t>Statistical Model (HMM)</a:t>
            </a:r>
          </a:p>
          <a:p>
            <a:pPr marL="448056" lvl="1" indent="0">
              <a:buNone/>
            </a:pPr>
            <a:endParaRPr lang="en-US" dirty="0" smtClean="0"/>
          </a:p>
          <a:p>
            <a:r>
              <a:rPr lang="en-US" dirty="0" smtClean="0"/>
              <a:t>Goal to determine identity of unknown speech according to how well patterns match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665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Methods in Pattern Comparison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Template Based Approach</a:t>
            </a:r>
          </a:p>
          <a:p>
            <a:pPr lvl="1"/>
            <a:r>
              <a:rPr lang="en-US" dirty="0" smtClean="0"/>
              <a:t>Patterns stored as dictionary of words</a:t>
            </a:r>
          </a:p>
          <a:p>
            <a:pPr lvl="1"/>
            <a:r>
              <a:rPr lang="en-US" dirty="0" smtClean="0"/>
              <a:t>Match unknown utterance with reference templates</a:t>
            </a:r>
          </a:p>
          <a:p>
            <a:pPr lvl="1"/>
            <a:r>
              <a:rPr lang="en-US" dirty="0" smtClean="0"/>
              <a:t>Select best matching pattern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Stochastic Approach (HMM)</a:t>
            </a:r>
          </a:p>
          <a:p>
            <a:pPr lvl="1"/>
            <a:r>
              <a:rPr lang="en-US" dirty="0" smtClean="0"/>
              <a:t>Probabilistic Models</a:t>
            </a:r>
          </a:p>
          <a:p>
            <a:pPr lvl="1"/>
            <a:r>
              <a:rPr lang="en-US" dirty="0" smtClean="0"/>
              <a:t>Uncertainty and Incompleteness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06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HMM is used in the technique to implement speech recognition systems</a:t>
            </a:r>
          </a:p>
          <a:p>
            <a:endParaRPr lang="en-US" dirty="0"/>
          </a:p>
          <a:p>
            <a:r>
              <a:rPr lang="en-US" dirty="0" smtClean="0"/>
              <a:t>Characterized by finite state Markov Model and set of output distributions</a:t>
            </a:r>
          </a:p>
          <a:p>
            <a:endParaRPr lang="en-US" dirty="0"/>
          </a:p>
          <a:p>
            <a:r>
              <a:rPr lang="en-US" dirty="0" smtClean="0"/>
              <a:t>Doubly stochastic</a:t>
            </a:r>
          </a:p>
          <a:p>
            <a:pPr lvl="1"/>
            <a:r>
              <a:rPr lang="en-US" dirty="0" smtClean="0"/>
              <a:t>Underlying stochastic process which is not observable</a:t>
            </a:r>
          </a:p>
        </p:txBody>
      </p:sp>
    </p:spTree>
    <p:extLst>
      <p:ext uri="{BB962C8B-B14F-4D97-AF65-F5344CB8AC3E}">
        <p14:creationId xmlns:p14="http://schemas.microsoft.com/office/powerpoint/2010/main" val="3708776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“Hidden” Part of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System being modeled is assumed to be a Markov process with unobserved states</a:t>
            </a:r>
          </a:p>
          <a:p>
            <a:endParaRPr lang="en-US" dirty="0" smtClean="0"/>
          </a:p>
          <a:p>
            <a:r>
              <a:rPr lang="en-US" dirty="0" smtClean="0"/>
              <a:t>States not visible</a:t>
            </a:r>
          </a:p>
          <a:p>
            <a:pPr lvl="1"/>
            <a:r>
              <a:rPr lang="en-US" dirty="0" smtClean="0"/>
              <a:t>output is visible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Each state has probability distribution</a:t>
            </a:r>
          </a:p>
          <a:p>
            <a:endParaRPr lang="en-US" dirty="0" smtClean="0"/>
          </a:p>
          <a:p>
            <a:r>
              <a:rPr lang="en-US" dirty="0" smtClean="0"/>
              <a:t>Hidden refers to the state sequence through which model passes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11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Diagram and Representation of HMM</a:t>
            </a:r>
            <a:endParaRPr lang="en-US" dirty="0"/>
          </a:p>
        </p:txBody>
      </p:sp>
      <p:pic>
        <p:nvPicPr>
          <p:cNvPr id="5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124883" b="-124883"/>
          <a:stretch>
            <a:fillRect/>
          </a:stretch>
        </p:blipFill>
        <p:spPr>
          <a:xfrm>
            <a:off x="457200" y="793852"/>
            <a:ext cx="3657600" cy="4525963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271459" b="-271459"/>
          <a:stretch>
            <a:fillRect/>
          </a:stretch>
        </p:blipFill>
        <p:spPr>
          <a:xfrm>
            <a:off x="457200" y="1911591"/>
            <a:ext cx="3657600" cy="6509587"/>
          </a:xfrm>
        </p:spPr>
      </p:pic>
      <p:sp>
        <p:nvSpPr>
          <p:cNvPr id="11" name="TextBox 10"/>
          <p:cNvSpPr txBox="1"/>
          <p:nvPr/>
        </p:nvSpPr>
        <p:spPr>
          <a:xfrm>
            <a:off x="4586332" y="2222786"/>
            <a:ext cx="41806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-Three Probability Densities</a:t>
            </a:r>
          </a:p>
          <a:p>
            <a:endParaRPr lang="en-US" sz="2800" dirty="0"/>
          </a:p>
          <a:p>
            <a:r>
              <a:rPr lang="en-US" sz="2800" dirty="0" smtClean="0"/>
              <a:t>-Least important</a:t>
            </a:r>
          </a:p>
          <a:p>
            <a:endParaRPr lang="en-US" sz="2800" dirty="0"/>
          </a:p>
          <a:p>
            <a:r>
              <a:rPr lang="en-US" sz="2800" dirty="0" smtClean="0"/>
              <a:t>-Most important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3905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Why HMM’s Used in Speech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General purpose speech recognition systems are based on HMM</a:t>
            </a:r>
          </a:p>
          <a:p>
            <a:endParaRPr lang="en-US" dirty="0"/>
          </a:p>
          <a:p>
            <a:r>
              <a:rPr lang="en-US" dirty="0" smtClean="0"/>
              <a:t>Used because speech signal can be viewed as: </a:t>
            </a:r>
          </a:p>
          <a:p>
            <a:pPr lvl="1"/>
            <a:r>
              <a:rPr lang="en-US" dirty="0" smtClean="0"/>
              <a:t> a piecewise stationary signal </a:t>
            </a:r>
          </a:p>
          <a:p>
            <a:pPr lvl="1"/>
            <a:r>
              <a:rPr lang="en-US" dirty="0" smtClean="0"/>
              <a:t> short-time stationary signal</a:t>
            </a:r>
          </a:p>
          <a:p>
            <a:endParaRPr lang="en-US" dirty="0"/>
          </a:p>
          <a:p>
            <a:r>
              <a:rPr lang="en-US" dirty="0" smtClean="0"/>
              <a:t>Can be trained automatically</a:t>
            </a:r>
          </a:p>
          <a:p>
            <a:pPr lvl="1"/>
            <a:r>
              <a:rPr lang="en-US" dirty="0" smtClean="0"/>
              <a:t>Simple</a:t>
            </a:r>
          </a:p>
          <a:p>
            <a:pPr lvl="1"/>
            <a:r>
              <a:rPr lang="en-US" dirty="0" smtClean="0"/>
              <a:t>Computationally feasible</a:t>
            </a:r>
          </a:p>
        </p:txBody>
      </p:sp>
    </p:spTree>
    <p:extLst>
      <p:ext uri="{BB962C8B-B14F-4D97-AF65-F5344CB8AC3E}">
        <p14:creationId xmlns:p14="http://schemas.microsoft.com/office/powerpoint/2010/main" val="801568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Problems with HMM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problems</a:t>
            </a:r>
          </a:p>
          <a:p>
            <a:pPr lvl="1"/>
            <a:r>
              <a:rPr lang="en-US" dirty="0" smtClean="0"/>
              <a:t>1.  Evaluation Problem</a:t>
            </a:r>
          </a:p>
          <a:p>
            <a:pPr lvl="3"/>
            <a:r>
              <a:rPr lang="en-US" dirty="0" smtClean="0"/>
              <a:t>How do we “score” or evaluate the model?</a:t>
            </a:r>
            <a:endParaRPr lang="en-US" dirty="0"/>
          </a:p>
          <a:p>
            <a:pPr lvl="1"/>
            <a:r>
              <a:rPr lang="en-US" dirty="0" smtClean="0"/>
              <a:t>2.  Estimation Problem</a:t>
            </a:r>
          </a:p>
          <a:p>
            <a:pPr lvl="3"/>
            <a:r>
              <a:rPr lang="en-US" dirty="0" smtClean="0"/>
              <a:t> How do we uncover state sequence?</a:t>
            </a:r>
          </a:p>
          <a:p>
            <a:pPr lvl="1"/>
            <a:r>
              <a:rPr lang="en-US" dirty="0" smtClean="0"/>
              <a:t>3.  Training Problem</a:t>
            </a:r>
          </a:p>
          <a:p>
            <a:pPr lvl="3"/>
            <a:r>
              <a:rPr lang="en-US" dirty="0" smtClean="0"/>
              <a:t>It adapts the model parameters to observed training data </a:t>
            </a:r>
            <a:r>
              <a:rPr lang="en-US" dirty="0" smtClean="0">
                <a:sym typeface="Wingdings"/>
              </a:rPr>
              <a:t> will create the best models for real phenomena</a:t>
            </a:r>
            <a:endParaRPr lang="en-US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526770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Solutions to HMM Problems select word: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How use Problem 3 ( Training Problem)</a:t>
            </a:r>
            <a:endParaRPr lang="en-US" dirty="0"/>
          </a:p>
          <a:p>
            <a:pPr lvl="3"/>
            <a:r>
              <a:rPr lang="en-US" dirty="0" smtClean="0"/>
              <a:t>Get model parameters for each word model</a:t>
            </a:r>
          </a:p>
          <a:p>
            <a:pPr marL="1042416" lvl="3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How use Problem 2 ( Estimation Problem)</a:t>
            </a:r>
          </a:p>
          <a:p>
            <a:pPr lvl="3"/>
            <a:r>
              <a:rPr lang="en-US" dirty="0" smtClean="0"/>
              <a:t>Understand the physical meaning of the model states</a:t>
            </a:r>
          </a:p>
          <a:p>
            <a:pPr lvl="3"/>
            <a:endParaRPr lang="en-US" dirty="0"/>
          </a:p>
          <a:p>
            <a:pPr lvl="1"/>
            <a:r>
              <a:rPr lang="en-US" dirty="0" smtClean="0"/>
              <a:t>How use Problem 1 (Evaluation Problem)</a:t>
            </a:r>
          </a:p>
          <a:p>
            <a:pPr lvl="3"/>
            <a:r>
              <a:rPr lang="en-US" dirty="0" smtClean="0"/>
              <a:t>To recognize an unknown word</a:t>
            </a:r>
          </a:p>
          <a:p>
            <a:pPr lvl="3"/>
            <a:r>
              <a:rPr lang="en-US" dirty="0" smtClean="0"/>
              <a:t>Score each word based on given test observation sequence and select word whose model scored the highest</a:t>
            </a:r>
          </a:p>
        </p:txBody>
      </p:sp>
    </p:spTree>
    <p:extLst>
      <p:ext uri="{BB962C8B-B14F-4D97-AF65-F5344CB8AC3E}">
        <p14:creationId xmlns:p14="http://schemas.microsoft.com/office/powerpoint/2010/main" val="1062645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Why I chose Speech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Always interested me</a:t>
            </a:r>
          </a:p>
          <a:p>
            <a:endParaRPr lang="en-US" dirty="0" smtClean="0"/>
          </a:p>
          <a:p>
            <a:r>
              <a:rPr lang="en-US" dirty="0" smtClean="0"/>
              <a:t>Dr. Phil Show</a:t>
            </a:r>
          </a:p>
          <a:p>
            <a:pPr lvl="1"/>
            <a:r>
              <a:rPr lang="en-US" dirty="0" smtClean="0"/>
              <a:t>Manti </a:t>
            </a:r>
            <a:r>
              <a:rPr lang="en-US" dirty="0" err="1" smtClean="0"/>
              <a:t>Teo</a:t>
            </a:r>
            <a:r>
              <a:rPr lang="en-US" dirty="0" smtClean="0"/>
              <a:t> Girlfriend Hoax</a:t>
            </a:r>
          </a:p>
          <a:p>
            <a:pPr marL="36576" indent="0">
              <a:buNone/>
            </a:pPr>
            <a:endParaRPr lang="en-US" dirty="0"/>
          </a:p>
          <a:p>
            <a:r>
              <a:rPr lang="en-US" dirty="0" smtClean="0"/>
              <a:t>Three separate voice analysts proved Roniaha was girlfriends voice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612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Voice Recognition vs. Speech Recognition</a:t>
            </a:r>
          </a:p>
          <a:p>
            <a:endParaRPr lang="en-US" dirty="0" smtClean="0"/>
          </a:p>
          <a:p>
            <a:r>
              <a:rPr lang="en-US" dirty="0" smtClean="0"/>
              <a:t>Approaches to Speech Recognition</a:t>
            </a:r>
          </a:p>
          <a:p>
            <a:endParaRPr lang="en-US" dirty="0" smtClean="0"/>
          </a:p>
          <a:p>
            <a:r>
              <a:rPr lang="en-US" dirty="0" smtClean="0"/>
              <a:t>Pattern Recognition leading to HMM</a:t>
            </a:r>
          </a:p>
          <a:p>
            <a:endParaRPr lang="en-US" dirty="0" smtClean="0"/>
          </a:p>
          <a:p>
            <a:r>
              <a:rPr lang="en-US" dirty="0" smtClean="0"/>
              <a:t>How HMM works </a:t>
            </a:r>
          </a:p>
          <a:p>
            <a:endParaRPr lang="en-US" dirty="0" smtClean="0"/>
          </a:p>
          <a:p>
            <a:r>
              <a:rPr lang="en-US" dirty="0" smtClean="0"/>
              <a:t>Problems and Solutions to HMM</a:t>
            </a:r>
          </a:p>
        </p:txBody>
      </p:sp>
    </p:spTree>
    <p:extLst>
      <p:ext uri="{BB962C8B-B14F-4D97-AF65-F5344CB8AC3E}">
        <p14:creationId xmlns:p14="http://schemas.microsoft.com/office/powerpoint/2010/main" val="3054641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Thompson, Lawrence. "Key Differences Between Speech 	</a:t>
            </a:r>
            <a:r>
              <a:rPr lang="en-US" sz="1800" dirty="0" smtClean="0"/>
              <a:t>Recognition </a:t>
            </a:r>
            <a:r>
              <a:rPr lang="en-US" sz="1800" dirty="0"/>
              <a:t>and Voice Recognition." </a:t>
            </a:r>
            <a:r>
              <a:rPr lang="en-US" sz="1800" i="1" dirty="0"/>
              <a:t>Key Differences Between </a:t>
            </a:r>
            <a:r>
              <a:rPr lang="en-US" sz="1800" i="1" dirty="0" smtClean="0"/>
              <a:t>	Speech </a:t>
            </a:r>
            <a:r>
              <a:rPr lang="en-US" sz="1800" i="1" dirty="0"/>
              <a:t>Recognition and Voice Recognition</a:t>
            </a:r>
            <a:r>
              <a:rPr lang="en-US" sz="1800" dirty="0"/>
              <a:t>. N.p., n.d. Web. 10 </a:t>
            </a:r>
            <a:r>
              <a:rPr lang="en-US" sz="1800" dirty="0" smtClean="0"/>
              <a:t>	Feb</a:t>
            </a:r>
            <a:r>
              <a:rPr lang="en-US" sz="1800" dirty="0"/>
              <a:t>. 2013</a:t>
            </a:r>
            <a:r>
              <a:rPr lang="en-US" sz="1800" dirty="0" smtClean="0"/>
              <a:t>.</a:t>
            </a:r>
          </a:p>
          <a:p>
            <a:r>
              <a:rPr lang="en-US" sz="1800" dirty="0"/>
              <a:t>Nilssan, Mikael, and Marcus Ejnarsson. </a:t>
            </a:r>
            <a:r>
              <a:rPr lang="en-US" sz="1800" i="1" dirty="0"/>
              <a:t>Speech Recognition Using </a:t>
            </a:r>
            <a:r>
              <a:rPr lang="en-US" sz="1800" i="1" dirty="0" smtClean="0"/>
              <a:t>	Hidden </a:t>
            </a:r>
            <a:r>
              <a:rPr lang="en-US" sz="1800" i="1" dirty="0"/>
              <a:t>Markov Model</a:t>
            </a:r>
            <a:r>
              <a:rPr lang="en-US" sz="1800" dirty="0"/>
              <a:t>. Tech. N.p.: n.p., 2002. Print.</a:t>
            </a:r>
          </a:p>
          <a:p>
            <a:r>
              <a:rPr lang="en-US" sz="1800" dirty="0"/>
              <a:t>Stamp, Mark. </a:t>
            </a:r>
            <a:r>
              <a:rPr lang="en-US" sz="1800" i="1" dirty="0"/>
              <a:t>A Revealing Introduction to Hidden Markov Models</a:t>
            </a:r>
            <a:r>
              <a:rPr lang="en-US" sz="1800" dirty="0"/>
              <a:t>. </a:t>
            </a:r>
            <a:r>
              <a:rPr lang="en-US" sz="1800" dirty="0" smtClean="0"/>
              <a:t>	Rep</a:t>
            </a:r>
            <a:r>
              <a:rPr lang="en-US" sz="1800" dirty="0"/>
              <a:t>. San Jose State University: n.p., 2012. 28 Sept. 2012. </a:t>
            </a:r>
            <a:r>
              <a:rPr lang="en-US" sz="1800" dirty="0" smtClean="0"/>
              <a:t>	Web</a:t>
            </a:r>
            <a:r>
              <a:rPr lang="en-US" sz="1800" dirty="0"/>
              <a:t>. 9 Feb. 2013</a:t>
            </a:r>
            <a:r>
              <a:rPr lang="en-US" sz="1800" dirty="0" smtClean="0"/>
              <a:t>.</a:t>
            </a:r>
          </a:p>
          <a:p>
            <a:r>
              <a:rPr lang="en-US" sz="1800" dirty="0"/>
              <a:t>Li, Jia. "Hidden Markov Model." </a:t>
            </a:r>
            <a:r>
              <a:rPr lang="en-US" sz="1800" i="1" dirty="0"/>
              <a:t>Hidden Markov Model</a:t>
            </a:r>
            <a:r>
              <a:rPr lang="en-US" sz="1800" dirty="0"/>
              <a:t>. N.p., Mar. </a:t>
            </a:r>
            <a:r>
              <a:rPr lang="en-US" sz="1800" dirty="0" smtClean="0"/>
              <a:t>	2006</a:t>
            </a:r>
            <a:r>
              <a:rPr lang="en-US" sz="1800" dirty="0"/>
              <a:t>. Web. 17 Feb. 2013.</a:t>
            </a:r>
          </a:p>
          <a:p>
            <a:r>
              <a:rPr lang="en-US" sz="1800" dirty="0"/>
              <a:t> Rabiner, L. R., and B. H. Juang. IEEE ASSP MAGAZINE, Jan. </a:t>
            </a:r>
            <a:r>
              <a:rPr lang="en-US" sz="1800" dirty="0" smtClean="0"/>
              <a:t>	1986</a:t>
            </a:r>
            <a:r>
              <a:rPr lang="en-US" sz="1800" dirty="0"/>
              <a:t>. Web. 10 Feb. 2013.</a:t>
            </a:r>
          </a:p>
          <a:p>
            <a:pPr marL="36576" indent="0">
              <a:buNone/>
            </a:pPr>
            <a:r>
              <a:rPr lang="en-US" sz="1800" dirty="0"/>
              <a:t> 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01939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Young, Steve. "HMMs and Related Speech Recognition </a:t>
            </a:r>
            <a:r>
              <a:rPr lang="en-US" sz="1800" dirty="0" smtClean="0"/>
              <a:t>	Technologies</a:t>
            </a:r>
            <a:r>
              <a:rPr lang="en-US" sz="1800" dirty="0"/>
              <a:t>." N.p., n.d. Web. 11 Feb. 2013</a:t>
            </a:r>
            <a:r>
              <a:rPr lang="en-US" sz="1800" dirty="0" smtClean="0"/>
              <a:t>.</a:t>
            </a:r>
          </a:p>
          <a:p>
            <a:r>
              <a:rPr lang="en-US" sz="1800" dirty="0"/>
              <a:t>Anusuya, M. A., and S. K. Kattie. "Speech Recognition by Machine: </a:t>
            </a:r>
            <a:r>
              <a:rPr lang="en-US" sz="1800" dirty="0" smtClean="0"/>
              <a:t>	A </a:t>
            </a:r>
            <a:r>
              <a:rPr lang="en-US" sz="1800" dirty="0"/>
              <a:t>Review." International Journal of Computer Science and </a:t>
            </a:r>
            <a:r>
              <a:rPr lang="en-US" sz="1800" dirty="0" smtClean="0"/>
              <a:t>	Information </a:t>
            </a:r>
            <a:r>
              <a:rPr lang="en-US" sz="1800" dirty="0"/>
              <a:t>Security, 2009. Web. 12 Feb. 2013</a:t>
            </a:r>
            <a:r>
              <a:rPr lang="en-US" sz="1800" dirty="0" smtClean="0"/>
              <a:t>.</a:t>
            </a:r>
          </a:p>
          <a:p>
            <a:r>
              <a:rPr lang="en-US" sz="1800" dirty="0"/>
              <a:t>"Hidden Markov Model." </a:t>
            </a:r>
            <a:r>
              <a:rPr lang="en-US" sz="1800" i="1" dirty="0"/>
              <a:t>Wikipedia</a:t>
            </a:r>
            <a:r>
              <a:rPr lang="en-US" sz="1800" dirty="0"/>
              <a:t>. Wikimedia Foundation, 4 Feb. </a:t>
            </a:r>
            <a:r>
              <a:rPr lang="en-US" sz="1800" dirty="0" smtClean="0"/>
              <a:t>	2013</a:t>
            </a:r>
            <a:r>
              <a:rPr lang="en-US" sz="1800" dirty="0"/>
              <a:t>. Web. 11 Feb. 2013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1800" dirty="0"/>
              <a:t>Srinivasan, A. "Speech Recognition Using Hidden Markov Model." </a:t>
            </a:r>
            <a:r>
              <a:rPr lang="en-US" sz="1800" dirty="0" smtClean="0"/>
              <a:t>	Applied </a:t>
            </a:r>
            <a:r>
              <a:rPr lang="en-US" sz="1800" dirty="0"/>
              <a:t>Mathematical Sciences, 2011. Web. 9 Feb. 2013.</a:t>
            </a:r>
          </a:p>
          <a:p>
            <a:r>
              <a:rPr lang="en-US" sz="1800" dirty="0"/>
              <a:t>Mori, Renato De, and Fabio Brugnara. "1.5: HMM Methods in </a:t>
            </a:r>
            <a:r>
              <a:rPr lang="en-US" sz="1800" dirty="0" smtClean="0"/>
              <a:t>	Speech </a:t>
            </a:r>
            <a:r>
              <a:rPr lang="en-US" sz="1800" dirty="0"/>
              <a:t>Recognition." </a:t>
            </a:r>
            <a:r>
              <a:rPr lang="en-US" sz="1800" i="1" dirty="0"/>
              <a:t>HMM Methods in Speech Recognition</a:t>
            </a:r>
            <a:r>
              <a:rPr lang="en-US" sz="1800" dirty="0"/>
              <a:t>. </a:t>
            </a:r>
            <a:r>
              <a:rPr lang="en-US" sz="1800" dirty="0" smtClean="0"/>
              <a:t>	N.p</a:t>
            </a:r>
            <a:r>
              <a:rPr lang="en-US" sz="1800" dirty="0"/>
              <a:t>., n.d. Web. 12 Feb. 2013.</a:t>
            </a:r>
          </a:p>
          <a:p>
            <a:r>
              <a:rPr lang="en-US" sz="1800" dirty="0"/>
              <a:t>"Speech Recognition." </a:t>
            </a:r>
            <a:r>
              <a:rPr lang="en-US" sz="1800" i="1" dirty="0"/>
              <a:t>Wikipedia</a:t>
            </a:r>
            <a:r>
              <a:rPr lang="en-US" sz="1800" dirty="0"/>
              <a:t>. Wikimedia Foundation, 30 Jan. </a:t>
            </a:r>
            <a:r>
              <a:rPr lang="en-US" sz="1800" dirty="0" smtClean="0"/>
              <a:t>	2013</a:t>
            </a:r>
            <a:r>
              <a:rPr lang="en-US" sz="1800" dirty="0"/>
              <a:t>. Web. 12 Feb. 2013.</a:t>
            </a:r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39796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What is Speech Recognition?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Voice Recognition?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Process from Speech Production to Speech </a:t>
            </a:r>
            <a:r>
              <a:rPr lang="en-US" sz="2400" dirty="0" smtClean="0"/>
              <a:t>Perception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How Speech is Represented 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Models of Speech Recognition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Types of Speech Recognition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Hidden </a:t>
            </a:r>
            <a:r>
              <a:rPr lang="en-US" sz="2400" dirty="0"/>
              <a:t>Markov </a:t>
            </a:r>
            <a:r>
              <a:rPr lang="en-US" sz="2400" dirty="0" smtClean="0"/>
              <a:t>Model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Why HMM used in Speech Recognition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Three Basic Problems of HMM</a:t>
            </a:r>
          </a:p>
          <a:p>
            <a:pPr marL="749808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9252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Voice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Aimed towards identifying the person who is speaking</a:t>
            </a:r>
          </a:p>
          <a:p>
            <a:r>
              <a:rPr lang="en-US" dirty="0" smtClean="0"/>
              <a:t>How it works</a:t>
            </a:r>
          </a:p>
          <a:p>
            <a:r>
              <a:rPr lang="en-US" dirty="0" smtClean="0"/>
              <a:t>Every individual has unique pattern of speech due to their anatomy and behavioral patterns</a:t>
            </a:r>
          </a:p>
          <a:p>
            <a:r>
              <a:rPr lang="en-US" dirty="0" smtClean="0"/>
              <a:t>Speaker verification vs. Speaker identification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07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Speech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Also known as Automatic Speech Recognition or Computer Speech Recognition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Translation of spoken words into text</a:t>
            </a:r>
          </a:p>
          <a:p>
            <a:pPr lvl="1"/>
            <a:r>
              <a:rPr lang="en-US" dirty="0" smtClean="0"/>
              <a:t>Speaker Independent</a:t>
            </a:r>
          </a:p>
          <a:p>
            <a:pPr lvl="1"/>
            <a:r>
              <a:rPr lang="en-US" dirty="0" smtClean="0"/>
              <a:t>Speaker Dependent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Performance of speech:</a:t>
            </a:r>
          </a:p>
          <a:p>
            <a:pPr lvl="1"/>
            <a:r>
              <a:rPr lang="en-US" dirty="0" smtClean="0"/>
              <a:t>Accuracy</a:t>
            </a:r>
          </a:p>
          <a:p>
            <a:pPr lvl="1"/>
            <a:r>
              <a:rPr lang="en-US" dirty="0" smtClean="0"/>
              <a:t>Speed</a:t>
            </a:r>
          </a:p>
          <a:p>
            <a:pPr lvl="1"/>
            <a:endParaRPr lang="en-US" dirty="0"/>
          </a:p>
          <a:p>
            <a:r>
              <a:rPr lang="en-US" dirty="0" smtClean="0"/>
              <a:t>Problem?</a:t>
            </a:r>
          </a:p>
        </p:txBody>
      </p:sp>
    </p:spTree>
    <p:extLst>
      <p:ext uri="{BB962C8B-B14F-4D97-AF65-F5344CB8AC3E}">
        <p14:creationId xmlns:p14="http://schemas.microsoft.com/office/powerpoint/2010/main" val="303768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Speech Recognition Applications: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Voice User Interfaces</a:t>
            </a:r>
          </a:p>
          <a:p>
            <a:r>
              <a:rPr lang="en-US" dirty="0" smtClean="0"/>
              <a:t>Call Routing</a:t>
            </a:r>
          </a:p>
          <a:p>
            <a:r>
              <a:rPr lang="en-US" dirty="0" smtClean="0"/>
              <a:t>Domestic Appliance Control</a:t>
            </a:r>
          </a:p>
          <a:p>
            <a:r>
              <a:rPr lang="en-US" dirty="0" smtClean="0"/>
              <a:t>Search</a:t>
            </a:r>
          </a:p>
          <a:p>
            <a:r>
              <a:rPr lang="en-US" dirty="0" smtClean="0"/>
              <a:t>Simple Data Entry</a:t>
            </a:r>
          </a:p>
          <a:p>
            <a:r>
              <a:rPr lang="en-US" dirty="0" smtClean="0"/>
              <a:t>Radiology Report</a:t>
            </a:r>
          </a:p>
          <a:p>
            <a:r>
              <a:rPr lang="en-US" dirty="0" smtClean="0"/>
              <a:t>Speech-to-text Processing</a:t>
            </a:r>
          </a:p>
          <a:p>
            <a:r>
              <a:rPr lang="en-US" dirty="0" smtClean="0"/>
              <a:t>Aircrafts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288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Diagram of the Speech Production/Perception Process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l="7569" r="7569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758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Speech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Speech signal represented in two different domains:  time and the frequency domain</a:t>
            </a:r>
          </a:p>
          <a:p>
            <a:pPr marL="36576" indent="0">
              <a:buNone/>
            </a:pPr>
            <a:endParaRPr lang="en-US" dirty="0"/>
          </a:p>
          <a:p>
            <a:r>
              <a:rPr lang="en-US" dirty="0" smtClean="0"/>
              <a:t>Three speech representations:</a:t>
            </a:r>
          </a:p>
          <a:p>
            <a:pPr lvl="1"/>
            <a:r>
              <a:rPr lang="en-US" dirty="0" smtClean="0"/>
              <a:t>Able to use speech signal and interpret its characteristics</a:t>
            </a:r>
          </a:p>
          <a:p>
            <a:pPr lvl="2"/>
            <a:r>
              <a:rPr lang="en-US" dirty="0" smtClean="0"/>
              <a:t>Three-state Representation</a:t>
            </a:r>
          </a:p>
          <a:p>
            <a:pPr lvl="2"/>
            <a:r>
              <a:rPr lang="en-US" dirty="0" smtClean="0"/>
              <a:t>Spectral Representation</a:t>
            </a:r>
          </a:p>
          <a:p>
            <a:pPr lvl="2"/>
            <a:r>
              <a:rPr lang="en-US" dirty="0" smtClean="0"/>
              <a:t>Parameterization of the Spectral Activity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Useful to label the speech waveform being analyzed in a linguistic sense</a:t>
            </a:r>
          </a:p>
        </p:txBody>
      </p:sp>
    </p:spTree>
    <p:extLst>
      <p:ext uri="{BB962C8B-B14F-4D97-AF65-F5344CB8AC3E}">
        <p14:creationId xmlns:p14="http://schemas.microsoft.com/office/powerpoint/2010/main" val="1281590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Basic Model of Speech Recognition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3182" r="3182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This is a diagram of the recognition process</a:t>
            </a:r>
          </a:p>
          <a:p>
            <a:endParaRPr lang="en-US" dirty="0" smtClean="0"/>
          </a:p>
          <a:p>
            <a:r>
              <a:rPr lang="en-US" dirty="0" smtClean="0"/>
              <a:t>Standard Approach</a:t>
            </a:r>
          </a:p>
          <a:p>
            <a:pPr lvl="1"/>
            <a:r>
              <a:rPr lang="en-US" dirty="0" smtClean="0"/>
              <a:t>P(W,Y)</a:t>
            </a:r>
          </a:p>
          <a:p>
            <a:endParaRPr lang="en-US" dirty="0"/>
          </a:p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Decode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80135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7635</TotalTime>
  <Words>711</Words>
  <Application>Microsoft Macintosh PowerPoint</Application>
  <PresentationFormat>On-screen Show (4:3)</PresentationFormat>
  <Paragraphs>190</Paragraphs>
  <Slides>22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Technic</vt:lpstr>
      <vt:lpstr>Speech recognition using THE hidden markov model</vt:lpstr>
      <vt:lpstr>Why I chose Speech Recognition</vt:lpstr>
      <vt:lpstr>Roadmap</vt:lpstr>
      <vt:lpstr>Voice Recognition</vt:lpstr>
      <vt:lpstr>Speech Recognition</vt:lpstr>
      <vt:lpstr>Speech Recognition Applications:</vt:lpstr>
      <vt:lpstr>Diagram of the Speech Production/Perception Process</vt:lpstr>
      <vt:lpstr>Speech Representation</vt:lpstr>
      <vt:lpstr>Basic Model of Speech Recognition</vt:lpstr>
      <vt:lpstr>Types of Speech Recognition</vt:lpstr>
      <vt:lpstr>Approaches to Speech Recognition</vt:lpstr>
      <vt:lpstr>Pattern Recognition Approach</vt:lpstr>
      <vt:lpstr>Methods in Pattern Comparison Approach</vt:lpstr>
      <vt:lpstr>HMM</vt:lpstr>
      <vt:lpstr>The “Hidden” Part of the Model</vt:lpstr>
      <vt:lpstr>Diagram and Representation of HMM</vt:lpstr>
      <vt:lpstr>Why HMM’s Used in Speech Recognition</vt:lpstr>
      <vt:lpstr>Problems with HMM</vt:lpstr>
      <vt:lpstr>How Solutions to HMM Problems select word:</vt:lpstr>
      <vt:lpstr>Recap</vt:lpstr>
      <vt:lpstr>References</vt:lpstr>
      <vt:lpstr>References</vt:lpstr>
    </vt:vector>
  </TitlesOfParts>
  <Company>Nicole's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Cappella</dc:creator>
  <cp:lastModifiedBy>Nicole Cappella</cp:lastModifiedBy>
  <cp:revision>53</cp:revision>
  <dcterms:created xsi:type="dcterms:W3CDTF">2013-02-12T22:34:57Z</dcterms:created>
  <dcterms:modified xsi:type="dcterms:W3CDTF">2013-02-19T00:15:50Z</dcterms:modified>
</cp:coreProperties>
</file>