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2408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8637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197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6903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2823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7543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1339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0814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695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3210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8514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0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129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7DC9-C5F8-4545-A317-EEF2EA05201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A8CD-5859-4B9D-953D-40509EDAF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16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7DC9-C5F8-4545-A317-EEF2EA05201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A8CD-5859-4B9D-953D-40509EDAF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629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7DC9-C5F8-4545-A317-EEF2EA05201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A8CD-5859-4B9D-953D-40509EDAF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42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7DC9-C5F8-4545-A317-EEF2EA05201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A8CD-5859-4B9D-953D-40509EDAF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037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7DC9-C5F8-4545-A317-EEF2EA05201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A8CD-5859-4B9D-953D-40509EDAF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295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7DC9-C5F8-4545-A317-EEF2EA05201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A8CD-5859-4B9D-953D-40509EDAF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713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7DC9-C5F8-4545-A317-EEF2EA05201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A8CD-5859-4B9D-953D-40509EDAF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115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7DC9-C5F8-4545-A317-EEF2EA05201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A8CD-5859-4B9D-953D-40509EDAF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399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7DC9-C5F8-4545-A317-EEF2EA05201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A8CD-5859-4B9D-953D-40509EDAF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583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7DC9-C5F8-4545-A317-EEF2EA05201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A8CD-5859-4B9D-953D-40509EDAF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7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7DC9-C5F8-4545-A317-EEF2EA05201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A8CD-5859-4B9D-953D-40509EDAF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937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17DC9-C5F8-4545-A317-EEF2EA05201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FA8CD-5859-4B9D-953D-40509EDAF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46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DNS –</a:t>
            </a:r>
            <a:br>
              <a:rPr lang="en-US" dirty="0" smtClean="0"/>
            </a:br>
            <a:r>
              <a:rPr lang="en-US" dirty="0" smtClean="0"/>
              <a:t>Domain Name system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Converting domain names to IP addresses since 1983 </a:t>
            </a:r>
          </a:p>
        </p:txBody>
      </p:sp>
    </p:spTree>
    <p:extLst>
      <p:ext uri="{BB962C8B-B14F-4D97-AF65-F5344CB8AC3E}">
        <p14:creationId xmlns:p14="http://schemas.microsoft.com/office/powerpoint/2010/main" xmlns="" val="270428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Local Name Server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Local Name Servers do not strictly belong to hierarchy</a:t>
            </a:r>
          </a:p>
          <a:p>
            <a:r>
              <a:rPr lang="en-US" altLang="ko-KR" dirty="0">
                <a:ea typeface="Gulim" panose="020B0600000101010101" pitchFamily="34" charset="-127"/>
              </a:rPr>
              <a:t>Every ISP (residential ISP, company, university) has a local server also called “default name server”</a:t>
            </a:r>
          </a:p>
          <a:p>
            <a:r>
              <a:rPr lang="en-US" altLang="ko-KR" dirty="0">
                <a:ea typeface="Gulim" panose="020B0600000101010101" pitchFamily="34" charset="-127"/>
              </a:rPr>
              <a:t>When a host makes a DNS query, query is sent to its local DNS server which acts as proxy, forwards query into hierarchy.</a:t>
            </a:r>
          </a:p>
          <a:p>
            <a:r>
              <a:rPr lang="en-US" altLang="ko-KR" dirty="0">
                <a:ea typeface="Gulim" panose="020B0600000101010101" pitchFamily="34" charset="-127"/>
              </a:rPr>
              <a:t>These local networks implement cache </a:t>
            </a:r>
            <a:r>
              <a:rPr lang="en-US" altLang="ko-KR" dirty="0" smtClean="0">
                <a:ea typeface="Gulim" panose="020B0600000101010101" pitchFamily="34" charset="-127"/>
              </a:rPr>
              <a:t>resolvers to </a:t>
            </a:r>
            <a:r>
              <a:rPr lang="en-US" altLang="ko-KR" dirty="0">
                <a:ea typeface="Gulim" panose="020B0600000101010101" pitchFamily="34" charset="-127"/>
              </a:rPr>
              <a:t>improve the efficiency.</a:t>
            </a:r>
          </a:p>
        </p:txBody>
      </p:sp>
      <p:sp>
        <p:nvSpPr>
          <p:cNvPr id="183300" name="Footer Placeholder 2"/>
          <p:cNvSpPr txBox="1">
            <a:spLocks noGrp="1"/>
          </p:cNvSpPr>
          <p:nvPr/>
        </p:nvSpPr>
        <p:spPr bwMode="auto">
          <a:xfrm>
            <a:off x="9142413" y="6532563"/>
            <a:ext cx="14525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Application  2-</a:t>
            </a:r>
            <a:fld id="{3EBD115E-18AE-4CED-8C05-4DDD222CA863}" type="slidenum"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pPr algn="r"/>
              <a:t>10</a:t>
            </a:fld>
            <a:endParaRPr lang="en-US" altLang="ko-KR" sz="12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58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4"/>
          <p:cNvGraphicFramePr>
            <a:graphicFrameLocks noChangeAspect="1"/>
          </p:cNvGraphicFramePr>
          <p:nvPr/>
        </p:nvGraphicFramePr>
        <p:xfrm>
          <a:off x="6513514" y="4303714"/>
          <a:ext cx="833437" cy="638175"/>
        </p:xfrm>
        <a:graphic>
          <a:graphicData uri="http://schemas.openxmlformats.org/presentationml/2006/ole">
            <p:oleObj spid="_x0000_s28673" name="Clip" r:id="rId4" imgW="1307263" imgH="1084139" progId="">
              <p:embed/>
            </p:oleObj>
          </a:graphicData>
        </a:graphic>
      </p:graphicFrame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5730875" y="4881564"/>
            <a:ext cx="174625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ko-KR" sz="1800">
                <a:latin typeface="Arial" panose="020B0604020202020204" pitchFamily="34" charset="0"/>
                <a:ea typeface="Gulim" panose="020B0600000101010101" pitchFamily="34" charset="-127"/>
              </a:rPr>
              <a:t>requesting host</a:t>
            </a:r>
            <a:endParaRPr lang="en-US" altLang="ko-KR">
              <a:latin typeface="Arial" panose="020B0604020202020204" pitchFamily="34" charset="0"/>
              <a:ea typeface="Gulim" panose="020B0600000101010101" pitchFamily="34" charset="-127"/>
            </a:endParaRPr>
          </a:p>
          <a:p>
            <a:pPr algn="ctr"/>
            <a:r>
              <a:rPr lang="en-US" altLang="ko-KR" sz="1600" b="1">
                <a:latin typeface="Arial" panose="020B0604020202020204" pitchFamily="34" charset="0"/>
                <a:ea typeface="Gulim" panose="020B0600000101010101" pitchFamily="34" charset="-127"/>
              </a:rPr>
              <a:t>cis.poly.edu</a:t>
            </a:r>
            <a:endParaRPr lang="en-US" altLang="ko-KR" sz="1600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8142289" y="5656263"/>
            <a:ext cx="1990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ko-KR" sz="1600" b="1">
                <a:latin typeface="Arial" panose="020B0604020202020204" pitchFamily="34" charset="0"/>
                <a:ea typeface="Gulim" panose="020B0600000101010101" pitchFamily="34" charset="-127"/>
              </a:rPr>
              <a:t>gaia.cs.umass.edu</a:t>
            </a:r>
            <a:endParaRPr lang="en-US" altLang="ko-KR" sz="1600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  <p:graphicFrame>
        <p:nvGraphicFramePr>
          <p:cNvPr id="37891" name="Object 7"/>
          <p:cNvGraphicFramePr>
            <a:graphicFrameLocks noChangeAspect="1"/>
          </p:cNvGraphicFramePr>
          <p:nvPr/>
        </p:nvGraphicFramePr>
        <p:xfrm>
          <a:off x="8637589" y="5103814"/>
          <a:ext cx="833437" cy="638175"/>
        </p:xfrm>
        <a:graphic>
          <a:graphicData uri="http://schemas.openxmlformats.org/presentationml/2006/ole">
            <p:oleObj spid="_x0000_s28674" name="Clip" r:id="rId5" imgW="1307263" imgH="1084139" progId="">
              <p:embed/>
            </p:oleObj>
          </a:graphicData>
        </a:graphic>
      </p:graphicFrame>
      <p:grpSp>
        <p:nvGrpSpPr>
          <p:cNvPr id="37894" name="Group 8"/>
          <p:cNvGrpSpPr>
            <a:grpSpLocks/>
          </p:cNvGrpSpPr>
          <p:nvPr/>
        </p:nvGrpSpPr>
        <p:grpSpPr bwMode="auto">
          <a:xfrm>
            <a:off x="6761164" y="2228851"/>
            <a:ext cx="369887" cy="657225"/>
            <a:chOff x="4180" y="783"/>
            <a:chExt cx="150" cy="307"/>
          </a:xfrm>
        </p:grpSpPr>
        <p:sp>
          <p:nvSpPr>
            <p:cNvPr id="37948" name="AutoShape 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49" name="Rectangle 1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50" name="Rectangle 1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51" name="AutoShape 1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52" name="Line 1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3" name="Line 1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4" name="Rectangle 1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55" name="Rectangle 1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</p:grpSp>
      <p:sp>
        <p:nvSpPr>
          <p:cNvPr id="37895" name="Text Box 17"/>
          <p:cNvSpPr txBox="1">
            <a:spLocks noChangeArrowheads="1"/>
          </p:cNvSpPr>
          <p:nvPr/>
        </p:nvSpPr>
        <p:spPr bwMode="auto">
          <a:xfrm>
            <a:off x="7315201" y="481013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ko-KR" sz="1800">
                <a:latin typeface="Arial" panose="020B0604020202020204" pitchFamily="34" charset="0"/>
                <a:ea typeface="Gulim" panose="020B0600000101010101" pitchFamily="34" charset="-127"/>
              </a:rPr>
              <a:t>root DNS server</a:t>
            </a:r>
            <a:endParaRPr lang="en-US" altLang="ko-KR" sz="1600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 flipH="1" flipV="1">
            <a:off x="6810375" y="2916238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1" name="Line 19"/>
          <p:cNvSpPr>
            <a:spLocks noChangeShapeType="1"/>
          </p:cNvSpPr>
          <p:nvPr/>
        </p:nvSpPr>
        <p:spPr bwMode="auto">
          <a:xfrm flipV="1">
            <a:off x="6924675" y="1220788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 flipV="1">
            <a:off x="7210425" y="2382839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 flipH="1" flipV="1">
            <a:off x="7210426" y="2554288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>
            <a:off x="7134226" y="1449388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>
            <a:off x="7000876" y="2944814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02" name="Group 24"/>
          <p:cNvGrpSpPr>
            <a:grpSpLocks/>
          </p:cNvGrpSpPr>
          <p:nvPr/>
        </p:nvGrpSpPr>
        <p:grpSpPr bwMode="auto">
          <a:xfrm>
            <a:off x="5703888" y="3062289"/>
            <a:ext cx="1898650" cy="611187"/>
            <a:chOff x="2831" y="2132"/>
            <a:chExt cx="1196" cy="385"/>
          </a:xfrm>
        </p:grpSpPr>
        <p:sp>
          <p:nvSpPr>
            <p:cNvPr id="37946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47" name="Text Box 26"/>
            <p:cNvSpPr txBox="1">
              <a:spLocks noChangeArrowheads="1"/>
            </p:cNvSpPr>
            <p:nvPr/>
          </p:nvSpPr>
          <p:spPr bwMode="auto">
            <a:xfrm>
              <a:off x="2831" y="2132"/>
              <a:ext cx="1196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ko-KR" sz="1800">
                  <a:latin typeface="Arial" panose="020B0604020202020204" pitchFamily="34" charset="0"/>
                  <a:ea typeface="Gulim" panose="020B0600000101010101" pitchFamily="34" charset="-127"/>
                </a:rPr>
                <a:t>local DNS server</a:t>
              </a:r>
              <a:endParaRPr lang="en-US" altLang="ko-KR">
                <a:latin typeface="Arial" panose="020B0604020202020204" pitchFamily="34" charset="0"/>
                <a:ea typeface="Gulim" panose="020B0600000101010101" pitchFamily="34" charset="-127"/>
              </a:endParaRPr>
            </a:p>
            <a:p>
              <a:pPr algn="ctr"/>
              <a:r>
                <a:rPr lang="en-US" altLang="ko-KR" sz="1600" b="1">
                  <a:latin typeface="Arial" panose="020B0604020202020204" pitchFamily="34" charset="0"/>
                  <a:ea typeface="Gulim" panose="020B0600000101010101" pitchFamily="34" charset="-127"/>
                </a:rPr>
                <a:t>dns.poly.edu</a:t>
              </a:r>
              <a:endParaRPr lang="en-US" altLang="ko-KR" sz="160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</p:grp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6521450" y="377190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ko-KR" sz="1800">
                <a:solidFill>
                  <a:srgbClr val="FF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1</a:t>
            </a:r>
            <a:endParaRPr lang="en-US" altLang="ko-KR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  <p:sp>
        <p:nvSpPr>
          <p:cNvPr id="202780" name="Text Box 28"/>
          <p:cNvSpPr txBox="1">
            <a:spLocks noChangeArrowheads="1"/>
          </p:cNvSpPr>
          <p:nvPr/>
        </p:nvSpPr>
        <p:spPr bwMode="auto">
          <a:xfrm>
            <a:off x="7064375" y="1438276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ko-KR" sz="1800">
                <a:solidFill>
                  <a:srgbClr val="FF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2</a:t>
            </a:r>
            <a:endParaRPr lang="en-US" altLang="ko-KR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  <p:sp>
        <p:nvSpPr>
          <p:cNvPr id="202781" name="Text Box 29"/>
          <p:cNvSpPr txBox="1">
            <a:spLocks noChangeArrowheads="1"/>
          </p:cNvSpPr>
          <p:nvPr/>
        </p:nvSpPr>
        <p:spPr bwMode="auto">
          <a:xfrm>
            <a:off x="7502525" y="167640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ko-KR" sz="1800">
                <a:solidFill>
                  <a:srgbClr val="FF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3</a:t>
            </a:r>
            <a:endParaRPr lang="en-US" altLang="ko-KR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  <p:sp>
        <p:nvSpPr>
          <p:cNvPr id="202782" name="Text Box 30"/>
          <p:cNvSpPr txBox="1">
            <a:spLocks noChangeArrowheads="1"/>
          </p:cNvSpPr>
          <p:nvPr/>
        </p:nvSpPr>
        <p:spPr bwMode="auto">
          <a:xfrm>
            <a:off x="7816850" y="2085976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ko-KR" sz="1800">
                <a:solidFill>
                  <a:srgbClr val="FF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4</a:t>
            </a:r>
            <a:endParaRPr lang="en-US" altLang="ko-KR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  <p:sp>
        <p:nvSpPr>
          <p:cNvPr id="202783" name="Text Box 31"/>
          <p:cNvSpPr txBox="1">
            <a:spLocks noChangeArrowheads="1"/>
          </p:cNvSpPr>
          <p:nvPr/>
        </p:nvSpPr>
        <p:spPr bwMode="auto">
          <a:xfrm>
            <a:off x="7847013" y="2573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ko-KR" sz="1800">
                <a:solidFill>
                  <a:srgbClr val="FF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5</a:t>
            </a:r>
            <a:endParaRPr lang="en-US" altLang="ko-KR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8443913" y="361315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ko-KR" sz="1800">
                <a:solidFill>
                  <a:srgbClr val="FF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6</a:t>
            </a:r>
            <a:endParaRPr lang="en-US" altLang="ko-KR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  <p:grpSp>
        <p:nvGrpSpPr>
          <p:cNvPr id="37909" name="Group 33"/>
          <p:cNvGrpSpPr>
            <a:grpSpLocks/>
          </p:cNvGrpSpPr>
          <p:nvPr/>
        </p:nvGrpSpPr>
        <p:grpSpPr bwMode="auto">
          <a:xfrm>
            <a:off x="7875589" y="809626"/>
            <a:ext cx="369887" cy="657225"/>
            <a:chOff x="4180" y="783"/>
            <a:chExt cx="150" cy="307"/>
          </a:xfrm>
        </p:grpSpPr>
        <p:sp>
          <p:nvSpPr>
            <p:cNvPr id="37938" name="AutoShape 3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39" name="Rectangle 3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40" name="Rectangle 3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41" name="AutoShape 3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42" name="Line 3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3" name="Line 3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4" name="Rectangle 4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45" name="Rectangle 4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37910" name="Group 42"/>
          <p:cNvGrpSpPr>
            <a:grpSpLocks/>
          </p:cNvGrpSpPr>
          <p:nvPr/>
        </p:nvGrpSpPr>
        <p:grpSpPr bwMode="auto">
          <a:xfrm>
            <a:off x="8704264" y="2238376"/>
            <a:ext cx="369887" cy="657225"/>
            <a:chOff x="4180" y="783"/>
            <a:chExt cx="150" cy="307"/>
          </a:xfrm>
        </p:grpSpPr>
        <p:sp>
          <p:nvSpPr>
            <p:cNvPr id="37930" name="AutoShape 4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31" name="Rectangle 4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32" name="Rectangle 4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33" name="AutoShape 4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34" name="Line 4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5" name="Line 4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6" name="Rectangle 4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37" name="Rectangle 5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37911" name="Group 51"/>
          <p:cNvGrpSpPr>
            <a:grpSpLocks/>
          </p:cNvGrpSpPr>
          <p:nvPr/>
        </p:nvGrpSpPr>
        <p:grpSpPr bwMode="auto">
          <a:xfrm>
            <a:off x="8685214" y="3857626"/>
            <a:ext cx="369887" cy="657225"/>
            <a:chOff x="4180" y="783"/>
            <a:chExt cx="150" cy="307"/>
          </a:xfrm>
        </p:grpSpPr>
        <p:sp>
          <p:nvSpPr>
            <p:cNvPr id="37922" name="AutoShape 5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23" name="Rectangle 5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24" name="Rectangle 5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25" name="AutoShape 5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26" name="Line 5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7" name="Line 5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8" name="Rectangle 5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7929" name="Rectangle 5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ko-KR" altLang="en-US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</p:grpSp>
      <p:sp>
        <p:nvSpPr>
          <p:cNvPr id="37912" name="Text Box 60"/>
          <p:cNvSpPr txBox="1">
            <a:spLocks noChangeArrowheads="1"/>
          </p:cNvSpPr>
          <p:nvPr/>
        </p:nvSpPr>
        <p:spPr bwMode="auto">
          <a:xfrm>
            <a:off x="7877176" y="4429126"/>
            <a:ext cx="2397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ko-KR" sz="1600">
                <a:latin typeface="Arial" panose="020B0604020202020204" pitchFamily="34" charset="0"/>
                <a:ea typeface="Gulim" panose="020B0600000101010101" pitchFamily="34" charset="-127"/>
              </a:rPr>
              <a:t>authoritative DNS server</a:t>
            </a:r>
            <a:endParaRPr lang="en-US" altLang="ko-KR">
              <a:latin typeface="Arial" panose="020B0604020202020204" pitchFamily="34" charset="0"/>
              <a:ea typeface="Gulim" panose="020B0600000101010101" pitchFamily="34" charset="-127"/>
            </a:endParaRPr>
          </a:p>
          <a:p>
            <a:pPr algn="ctr"/>
            <a:r>
              <a:rPr lang="en-US" altLang="ko-KR" sz="1600" b="1">
                <a:latin typeface="Arial" panose="020B0604020202020204" pitchFamily="34" charset="0"/>
                <a:ea typeface="Gulim" panose="020B0600000101010101" pitchFamily="34" charset="-127"/>
              </a:rPr>
              <a:t>dns.cs.umass.edu</a:t>
            </a:r>
            <a:endParaRPr lang="en-US" altLang="ko-KR" sz="1600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  <p:sp>
        <p:nvSpPr>
          <p:cNvPr id="202813" name="Text Box 61"/>
          <p:cNvSpPr txBox="1">
            <a:spLocks noChangeArrowheads="1"/>
          </p:cNvSpPr>
          <p:nvPr/>
        </p:nvSpPr>
        <p:spPr bwMode="auto">
          <a:xfrm>
            <a:off x="7816850" y="364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ko-KR" sz="1800">
                <a:solidFill>
                  <a:srgbClr val="FF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7</a:t>
            </a:r>
            <a:endParaRPr lang="en-US" altLang="ko-KR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  <p:sp>
        <p:nvSpPr>
          <p:cNvPr id="202814" name="Text Box 62"/>
          <p:cNvSpPr txBox="1">
            <a:spLocks noChangeArrowheads="1"/>
          </p:cNvSpPr>
          <p:nvPr/>
        </p:nvSpPr>
        <p:spPr bwMode="auto">
          <a:xfrm>
            <a:off x="7073900" y="379095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ko-KR" sz="1800">
                <a:solidFill>
                  <a:srgbClr val="FF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8</a:t>
            </a:r>
            <a:endParaRPr lang="en-US" altLang="ko-KR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  <p:sp>
        <p:nvSpPr>
          <p:cNvPr id="202815" name="Line 63"/>
          <p:cNvSpPr>
            <a:spLocks noChangeShapeType="1"/>
          </p:cNvSpPr>
          <p:nvPr/>
        </p:nvSpPr>
        <p:spPr bwMode="auto">
          <a:xfrm>
            <a:off x="7143750" y="2714625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816" name="Line 64"/>
          <p:cNvSpPr>
            <a:spLocks noChangeShapeType="1"/>
          </p:cNvSpPr>
          <p:nvPr/>
        </p:nvSpPr>
        <p:spPr bwMode="auto">
          <a:xfrm flipH="1" flipV="1">
            <a:off x="7104064" y="2830513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7" name="Text Box 65"/>
          <p:cNvSpPr txBox="1">
            <a:spLocks noChangeArrowheads="1"/>
          </p:cNvSpPr>
          <p:nvPr/>
        </p:nvSpPr>
        <p:spPr bwMode="auto">
          <a:xfrm>
            <a:off x="8075613" y="1852613"/>
            <a:ext cx="2011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ko-KR" sz="1800">
                <a:latin typeface="Arial" panose="020B0604020202020204" pitchFamily="34" charset="0"/>
                <a:ea typeface="Gulim" panose="020B0600000101010101" pitchFamily="34" charset="-127"/>
              </a:rPr>
              <a:t>TLD DNS server</a:t>
            </a:r>
            <a:endParaRPr lang="en-US" altLang="ko-KR" sz="1600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  <p:sp>
        <p:nvSpPr>
          <p:cNvPr id="37918" name="Rectangle 6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z="3600">
                <a:ea typeface="Gulim" panose="020B0600000101010101" pitchFamily="34" charset="-127"/>
              </a:rPr>
              <a:t>DNS name </a:t>
            </a:r>
            <a:br>
              <a:rPr lang="en-US" altLang="ko-KR" sz="3600">
                <a:ea typeface="Gulim" panose="020B0600000101010101" pitchFamily="34" charset="-127"/>
              </a:rPr>
            </a:br>
            <a:r>
              <a:rPr lang="en-US" altLang="ko-KR" sz="3600">
                <a:ea typeface="Gulim" panose="020B0600000101010101" pitchFamily="34" charset="-127"/>
              </a:rPr>
              <a:t>resolution example</a:t>
            </a:r>
          </a:p>
        </p:txBody>
      </p:sp>
      <p:sp>
        <p:nvSpPr>
          <p:cNvPr id="37919" name="Rectangle 6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55801" y="1725613"/>
            <a:ext cx="3565525" cy="4648200"/>
          </a:xfrm>
        </p:spPr>
        <p:txBody>
          <a:bodyPr/>
          <a:lstStyle/>
          <a:p>
            <a:r>
              <a:rPr lang="en-US" altLang="ko-KR" sz="2400" dirty="0">
                <a:ea typeface="Gulim" panose="020B0600000101010101" pitchFamily="34" charset="-127"/>
              </a:rPr>
              <a:t>When a host at cis.poly.edu wants IP address for gaia.cs.umass.edu</a:t>
            </a:r>
          </a:p>
        </p:txBody>
      </p:sp>
      <p:sp>
        <p:nvSpPr>
          <p:cNvPr id="37920" name="Rectangle 69"/>
          <p:cNvSpPr>
            <a:spLocks noChangeArrowheads="1"/>
          </p:cNvSpPr>
          <p:nvPr/>
        </p:nvSpPr>
        <p:spPr bwMode="auto">
          <a:xfrm>
            <a:off x="2106613" y="3094039"/>
            <a:ext cx="3162300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ko-KR" u="sng">
                <a:solidFill>
                  <a:srgbClr val="FF0000"/>
                </a:solidFill>
                <a:latin typeface="Comic Sans MS" panose="030F0702030302020204" pitchFamily="66" charset="0"/>
                <a:ea typeface="Gulim" panose="020B0600000101010101" pitchFamily="34" charset="-127"/>
              </a:rPr>
              <a:t>Iterated query:</a:t>
            </a:r>
            <a:endParaRPr lang="en-US" altLang="ko-KR" sz="2000">
              <a:solidFill>
                <a:srgbClr val="FF0000"/>
              </a:solidFill>
              <a:latin typeface="Comic Sans MS" panose="030F0702030302020204" pitchFamily="66" charset="0"/>
              <a:ea typeface="Gulim" panose="020B0600000101010101" pitchFamily="34" charset="-127"/>
            </a:endParaRPr>
          </a:p>
          <a:p>
            <a:pPr>
              <a:spcBef>
                <a:spcPct val="2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ko-KR" sz="2000">
                <a:latin typeface="Comic Sans MS" panose="030F0702030302020204" pitchFamily="66" charset="0"/>
                <a:ea typeface="Gulim" panose="020B0600000101010101" pitchFamily="34" charset="-127"/>
              </a:rPr>
              <a:t>Contacted server replies with name of server to contact</a:t>
            </a:r>
          </a:p>
          <a:p>
            <a:pPr>
              <a:spcBef>
                <a:spcPct val="2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endParaRPr lang="en-US" altLang="ko-KR" sz="2000">
              <a:latin typeface="Comic Sans MS" panose="030F0702030302020204" pitchFamily="66" charset="0"/>
              <a:ea typeface="Gulim" panose="020B0600000101010101" pitchFamily="34" charset="-127"/>
            </a:endParaRPr>
          </a:p>
          <a:p>
            <a:pPr>
              <a:spcBef>
                <a:spcPct val="2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ko-KR" sz="2000">
                <a:latin typeface="Comic Sans MS" panose="030F0702030302020204" pitchFamily="66" charset="0"/>
                <a:ea typeface="Gulim" panose="020B0600000101010101" pitchFamily="34" charset="-127"/>
              </a:rPr>
              <a:t>“I don’t know this name, but ask this server”</a:t>
            </a:r>
          </a:p>
        </p:txBody>
      </p:sp>
      <p:sp>
        <p:nvSpPr>
          <p:cNvPr id="37921" name="Footer Placeholder 2"/>
          <p:cNvSpPr txBox="1">
            <a:spLocks noGrp="1"/>
          </p:cNvSpPr>
          <p:nvPr/>
        </p:nvSpPr>
        <p:spPr bwMode="auto">
          <a:xfrm>
            <a:off x="9142413" y="6532563"/>
            <a:ext cx="14525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Application  2-</a:t>
            </a:r>
            <a:fld id="{0D0CC8E7-1A4E-441D-BC6E-2E632DAB3AC7}" type="slidenum"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pPr algn="r"/>
              <a:t>11</a:t>
            </a:fld>
            <a:endParaRPr lang="en-US" altLang="ko-KR" sz="12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97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0" grpId="0" animBg="1"/>
      <p:bldP spid="202771" grpId="0" animBg="1"/>
      <p:bldP spid="202772" grpId="0" animBg="1"/>
      <p:bldP spid="202773" grpId="0" animBg="1"/>
      <p:bldP spid="202774" grpId="0" animBg="1"/>
      <p:bldP spid="202775" grpId="0" animBg="1"/>
      <p:bldP spid="202779" grpId="0"/>
      <p:bldP spid="202780" grpId="0"/>
      <p:bldP spid="202781" grpId="0"/>
      <p:bldP spid="202782" grpId="0"/>
      <p:bldP spid="202783" grpId="0"/>
      <p:bldP spid="202784" grpId="0"/>
      <p:bldP spid="202813" grpId="0"/>
      <p:bldP spid="202814" grpId="0"/>
      <p:bldP spid="202815" grpId="0" animBg="1"/>
      <p:bldP spid="2028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6" name="Group 65"/>
          <p:cNvGrpSpPr>
            <a:grpSpLocks/>
          </p:cNvGrpSpPr>
          <p:nvPr/>
        </p:nvGrpSpPr>
        <p:grpSpPr bwMode="auto">
          <a:xfrm>
            <a:off x="5617042" y="725466"/>
            <a:ext cx="5678487" cy="5511800"/>
            <a:chOff x="1530" y="384"/>
            <a:chExt cx="3577" cy="3472"/>
          </a:xfrm>
        </p:grpSpPr>
        <p:graphicFrame>
          <p:nvGraphicFramePr>
            <p:cNvPr id="38914" name="Object 2"/>
            <p:cNvGraphicFramePr>
              <a:graphicFrameLocks noChangeAspect="1"/>
            </p:cNvGraphicFramePr>
            <p:nvPr/>
          </p:nvGraphicFramePr>
          <p:xfrm>
            <a:off x="2040" y="2792"/>
            <a:ext cx="525" cy="402"/>
          </p:xfrm>
          <a:graphic>
            <a:graphicData uri="http://schemas.openxmlformats.org/presentationml/2006/ole">
              <p:oleObj spid="_x0000_s30721" name="Clip" r:id="rId4" imgW="1307263" imgH="1084139" progId="">
                <p:embed/>
              </p:oleObj>
            </a:graphicData>
          </a:graphic>
        </p:graphicFrame>
        <p:sp>
          <p:nvSpPr>
            <p:cNvPr id="38920" name="Text Box 3"/>
            <p:cNvSpPr txBox="1">
              <a:spLocks noChangeArrowheads="1"/>
            </p:cNvSpPr>
            <p:nvPr/>
          </p:nvSpPr>
          <p:spPr bwMode="auto">
            <a:xfrm>
              <a:off x="1547" y="3156"/>
              <a:ext cx="110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ko-KR" sz="1800">
                  <a:latin typeface="Arial" panose="020B0604020202020204" pitchFamily="34" charset="0"/>
                  <a:ea typeface="Gulim" panose="020B0600000101010101" pitchFamily="34" charset="-127"/>
                </a:rPr>
                <a:t>requesting host</a:t>
              </a:r>
              <a:endParaRPr lang="en-US" altLang="ko-KR">
                <a:latin typeface="Arial" panose="020B0604020202020204" pitchFamily="34" charset="0"/>
                <a:ea typeface="Gulim" panose="020B0600000101010101" pitchFamily="34" charset="-127"/>
              </a:endParaRPr>
            </a:p>
            <a:p>
              <a:pPr algn="ctr"/>
              <a:r>
                <a:rPr lang="en-US" altLang="ko-KR" sz="1600" b="1">
                  <a:latin typeface="Arial" panose="020B0604020202020204" pitchFamily="34" charset="0"/>
                  <a:ea typeface="Gulim" panose="020B0600000101010101" pitchFamily="34" charset="-127"/>
                </a:rPr>
                <a:t>cis.poly.edu</a:t>
              </a:r>
              <a:endParaRPr lang="en-US" altLang="ko-KR" sz="160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8921" name="Text Box 4"/>
            <p:cNvSpPr txBox="1">
              <a:spLocks noChangeArrowheads="1"/>
            </p:cNvSpPr>
            <p:nvPr/>
          </p:nvSpPr>
          <p:spPr bwMode="auto">
            <a:xfrm>
              <a:off x="3066" y="3644"/>
              <a:ext cx="125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ko-KR" sz="1600" b="1">
                  <a:latin typeface="Arial" panose="020B0604020202020204" pitchFamily="34" charset="0"/>
                  <a:ea typeface="Gulim" panose="020B0600000101010101" pitchFamily="34" charset="-127"/>
                </a:rPr>
                <a:t>gaia.cs.umass.edu</a:t>
              </a:r>
              <a:endParaRPr lang="en-US" altLang="ko-KR" sz="160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graphicFrame>
          <p:nvGraphicFramePr>
            <p:cNvPr id="38915" name="Object 5"/>
            <p:cNvGraphicFramePr>
              <a:graphicFrameLocks noChangeAspect="1"/>
            </p:cNvGraphicFramePr>
            <p:nvPr/>
          </p:nvGraphicFramePr>
          <p:xfrm>
            <a:off x="3378" y="3296"/>
            <a:ext cx="525" cy="402"/>
          </p:xfrm>
          <a:graphic>
            <a:graphicData uri="http://schemas.openxmlformats.org/presentationml/2006/ole">
              <p:oleObj spid="_x0000_s30722" name="Clip" r:id="rId5" imgW="1307263" imgH="1084139" progId="">
                <p:embed/>
              </p:oleObj>
            </a:graphicData>
          </a:graphic>
        </p:graphicFrame>
        <p:grpSp>
          <p:nvGrpSpPr>
            <p:cNvPr id="38922" name="Group 6"/>
            <p:cNvGrpSpPr>
              <a:grpSpLocks/>
            </p:cNvGrpSpPr>
            <p:nvPr/>
          </p:nvGrpSpPr>
          <p:grpSpPr bwMode="auto">
            <a:xfrm>
              <a:off x="2196" y="1485"/>
              <a:ext cx="233" cy="414"/>
              <a:chOff x="4180" y="783"/>
              <a:chExt cx="150" cy="307"/>
            </a:xfrm>
          </p:grpSpPr>
          <p:sp>
            <p:nvSpPr>
              <p:cNvPr id="38972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73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74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75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76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7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8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79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</p:grpSp>
        <p:sp>
          <p:nvSpPr>
            <p:cNvPr id="38923" name="Text Box 15"/>
            <p:cNvSpPr txBox="1">
              <a:spLocks noChangeArrowheads="1"/>
            </p:cNvSpPr>
            <p:nvPr/>
          </p:nvSpPr>
          <p:spPr bwMode="auto">
            <a:xfrm>
              <a:off x="2545" y="384"/>
              <a:ext cx="12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ko-KR" sz="1800">
                  <a:latin typeface="Arial" panose="020B0604020202020204" pitchFamily="34" charset="0"/>
                  <a:ea typeface="Gulim" panose="020B0600000101010101" pitchFamily="34" charset="-127"/>
                </a:rPr>
                <a:t>root DNS server</a:t>
              </a:r>
              <a:endParaRPr lang="en-US" altLang="ko-KR" sz="160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8924" name="Line 16"/>
            <p:cNvSpPr>
              <a:spLocks noChangeShapeType="1"/>
            </p:cNvSpPr>
            <p:nvPr/>
          </p:nvSpPr>
          <p:spPr bwMode="auto">
            <a:xfrm flipH="1" flipV="1">
              <a:off x="2227" y="1918"/>
              <a:ext cx="0" cy="8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5" name="Line 17"/>
            <p:cNvSpPr>
              <a:spLocks noChangeShapeType="1"/>
            </p:cNvSpPr>
            <p:nvPr/>
          </p:nvSpPr>
          <p:spPr bwMode="auto">
            <a:xfrm flipV="1">
              <a:off x="2299" y="850"/>
              <a:ext cx="576" cy="6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6" name="Line 18"/>
            <p:cNvSpPr>
              <a:spLocks noChangeShapeType="1"/>
            </p:cNvSpPr>
            <p:nvPr/>
          </p:nvSpPr>
          <p:spPr bwMode="auto">
            <a:xfrm>
              <a:off x="2347" y="1936"/>
              <a:ext cx="6" cy="8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927" name="Group 19"/>
            <p:cNvGrpSpPr>
              <a:grpSpLocks/>
            </p:cNvGrpSpPr>
            <p:nvPr/>
          </p:nvGrpSpPr>
          <p:grpSpPr bwMode="auto">
            <a:xfrm>
              <a:off x="1530" y="2010"/>
              <a:ext cx="1196" cy="385"/>
              <a:chOff x="2831" y="2132"/>
              <a:chExt cx="1196" cy="385"/>
            </a:xfrm>
          </p:grpSpPr>
          <p:sp>
            <p:nvSpPr>
              <p:cNvPr id="38970" name="Rectangle 20"/>
              <p:cNvSpPr>
                <a:spLocks noChangeArrowheads="1"/>
              </p:cNvSpPr>
              <p:nvPr/>
            </p:nvSpPr>
            <p:spPr bwMode="auto">
              <a:xfrm>
                <a:off x="2838" y="2178"/>
                <a:ext cx="1182" cy="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71" name="Text Box 21"/>
              <p:cNvSpPr txBox="1">
                <a:spLocks noChangeArrowheads="1"/>
              </p:cNvSpPr>
              <p:nvPr/>
            </p:nvSpPr>
            <p:spPr bwMode="auto">
              <a:xfrm>
                <a:off x="2831" y="2132"/>
                <a:ext cx="1196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ko-KR" sz="1800">
                    <a:latin typeface="Arial" panose="020B0604020202020204" pitchFamily="34" charset="0"/>
                    <a:ea typeface="Gulim" panose="020B0600000101010101" pitchFamily="34" charset="-127"/>
                  </a:rPr>
                  <a:t>local DNS server</a:t>
                </a:r>
                <a:endParaRPr lang="en-US" altLang="ko-KR">
                  <a:latin typeface="Arial" panose="020B0604020202020204" pitchFamily="34" charset="0"/>
                  <a:ea typeface="Gulim" panose="020B0600000101010101" pitchFamily="34" charset="-127"/>
                </a:endParaRPr>
              </a:p>
              <a:p>
                <a:pPr algn="ctr"/>
                <a:r>
                  <a:rPr lang="en-US" altLang="ko-KR" sz="1600" b="1">
                    <a:latin typeface="Arial" panose="020B0604020202020204" pitchFamily="34" charset="0"/>
                    <a:ea typeface="Gulim" panose="020B0600000101010101" pitchFamily="34" charset="-127"/>
                  </a:rPr>
                  <a:t>dns.poly.edu</a:t>
                </a:r>
                <a:endParaRPr lang="en-US" altLang="ko-KR" sz="1600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</p:grpSp>
        <p:sp>
          <p:nvSpPr>
            <p:cNvPr id="38928" name="Text Box 22"/>
            <p:cNvSpPr txBox="1">
              <a:spLocks noChangeArrowheads="1"/>
            </p:cNvSpPr>
            <p:nvPr/>
          </p:nvSpPr>
          <p:spPr bwMode="auto">
            <a:xfrm>
              <a:off x="2045" y="245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ko-KR" sz="1800">
                  <a:solidFill>
                    <a:srgbClr val="FF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1</a:t>
              </a:r>
              <a:endParaRPr lang="en-US" altLang="ko-KR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8929" name="Text Box 23"/>
            <p:cNvSpPr txBox="1">
              <a:spLocks noChangeArrowheads="1"/>
            </p:cNvSpPr>
            <p:nvPr/>
          </p:nvSpPr>
          <p:spPr bwMode="auto">
            <a:xfrm>
              <a:off x="2387" y="98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ko-KR" sz="1800">
                  <a:solidFill>
                    <a:srgbClr val="FF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2</a:t>
              </a:r>
              <a:endParaRPr lang="en-US" altLang="ko-KR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8930" name="Text Box 24"/>
            <p:cNvSpPr txBox="1">
              <a:spLocks noChangeArrowheads="1"/>
            </p:cNvSpPr>
            <p:nvPr/>
          </p:nvSpPr>
          <p:spPr bwMode="auto">
            <a:xfrm>
              <a:off x="3600" y="211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ko-KR" sz="1800">
                  <a:solidFill>
                    <a:srgbClr val="FF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4</a:t>
              </a:r>
              <a:endParaRPr lang="en-US" altLang="ko-KR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8931" name="Text Box 25"/>
            <p:cNvSpPr txBox="1">
              <a:spLocks noChangeArrowheads="1"/>
            </p:cNvSpPr>
            <p:nvPr/>
          </p:nvSpPr>
          <p:spPr bwMode="auto">
            <a:xfrm>
              <a:off x="3312" y="216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ko-KR" sz="1800">
                  <a:solidFill>
                    <a:srgbClr val="FF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5</a:t>
              </a:r>
              <a:endParaRPr lang="en-US" altLang="ko-KR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8932" name="Text Box 26"/>
            <p:cNvSpPr txBox="1">
              <a:spLocks noChangeArrowheads="1"/>
            </p:cNvSpPr>
            <p:nvPr/>
          </p:nvSpPr>
          <p:spPr bwMode="auto">
            <a:xfrm>
              <a:off x="3120" y="129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ko-KR" sz="1800">
                  <a:solidFill>
                    <a:srgbClr val="FF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6</a:t>
              </a:r>
              <a:endParaRPr lang="en-US" altLang="ko-KR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grpSp>
          <p:nvGrpSpPr>
            <p:cNvPr id="38933" name="Group 27"/>
            <p:cNvGrpSpPr>
              <a:grpSpLocks/>
            </p:cNvGrpSpPr>
            <p:nvPr/>
          </p:nvGrpSpPr>
          <p:grpSpPr bwMode="auto">
            <a:xfrm>
              <a:off x="2898" y="591"/>
              <a:ext cx="233" cy="414"/>
              <a:chOff x="4180" y="783"/>
              <a:chExt cx="150" cy="307"/>
            </a:xfrm>
          </p:grpSpPr>
          <p:sp>
            <p:nvSpPr>
              <p:cNvPr id="38962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63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64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65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66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67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68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69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</p:grpSp>
        <p:grpSp>
          <p:nvGrpSpPr>
            <p:cNvPr id="38934" name="Group 36"/>
            <p:cNvGrpSpPr>
              <a:grpSpLocks/>
            </p:cNvGrpSpPr>
            <p:nvPr/>
          </p:nvGrpSpPr>
          <p:grpSpPr bwMode="auto">
            <a:xfrm>
              <a:off x="3420" y="1491"/>
              <a:ext cx="233" cy="414"/>
              <a:chOff x="4180" y="783"/>
              <a:chExt cx="150" cy="307"/>
            </a:xfrm>
          </p:grpSpPr>
          <p:sp>
            <p:nvSpPr>
              <p:cNvPr id="38954" name="AutoShape 3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55" name="Rectangle 3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56" name="Rectangle 3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57" name="AutoShape 4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58" name="Line 4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9" name="Line 4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60" name="Rectangle 4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61" name="Rectangle 4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</p:grpSp>
        <p:grpSp>
          <p:nvGrpSpPr>
            <p:cNvPr id="38935" name="Group 45"/>
            <p:cNvGrpSpPr>
              <a:grpSpLocks/>
            </p:cNvGrpSpPr>
            <p:nvPr/>
          </p:nvGrpSpPr>
          <p:grpSpPr bwMode="auto">
            <a:xfrm>
              <a:off x="3408" y="2511"/>
              <a:ext cx="233" cy="414"/>
              <a:chOff x="4180" y="783"/>
              <a:chExt cx="150" cy="307"/>
            </a:xfrm>
          </p:grpSpPr>
          <p:sp>
            <p:nvSpPr>
              <p:cNvPr id="38946" name="AutoShape 4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47" name="Rectangle 4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48" name="Rectangle 4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49" name="AutoShape 4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50" name="Line 5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1" name="Line 5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2" name="Rectangle 5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38953" name="Rectangle 5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ko-KR" altLang="en-US">
                  <a:latin typeface="Arial" panose="020B0604020202020204" pitchFamily="34" charset="0"/>
                  <a:ea typeface="Gulim" panose="020B0600000101010101" pitchFamily="34" charset="-127"/>
                </a:endParaRPr>
              </a:p>
            </p:txBody>
          </p:sp>
        </p:grpSp>
        <p:sp>
          <p:nvSpPr>
            <p:cNvPr id="38936" name="Text Box 54"/>
            <p:cNvSpPr txBox="1">
              <a:spLocks noChangeArrowheads="1"/>
            </p:cNvSpPr>
            <p:nvPr/>
          </p:nvSpPr>
          <p:spPr bwMode="auto">
            <a:xfrm>
              <a:off x="2899" y="2871"/>
              <a:ext cx="151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ko-KR" sz="1600">
                  <a:latin typeface="Arial" panose="020B0604020202020204" pitchFamily="34" charset="0"/>
                  <a:ea typeface="Gulim" panose="020B0600000101010101" pitchFamily="34" charset="-127"/>
                </a:rPr>
                <a:t>authoritative DNS server</a:t>
              </a:r>
              <a:endParaRPr lang="en-US" altLang="ko-KR">
                <a:latin typeface="Arial" panose="020B0604020202020204" pitchFamily="34" charset="0"/>
                <a:ea typeface="Gulim" panose="020B0600000101010101" pitchFamily="34" charset="-127"/>
              </a:endParaRPr>
            </a:p>
            <a:p>
              <a:pPr algn="ctr"/>
              <a:r>
                <a:rPr lang="en-US" altLang="ko-KR" sz="1600" b="1">
                  <a:latin typeface="Arial" panose="020B0604020202020204" pitchFamily="34" charset="0"/>
                  <a:ea typeface="Gulim" panose="020B0600000101010101" pitchFamily="34" charset="-127"/>
                </a:rPr>
                <a:t>dns.cs.umass.edu</a:t>
              </a:r>
              <a:endParaRPr lang="en-US" altLang="ko-KR" sz="160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8937" name="Text Box 55"/>
            <p:cNvSpPr txBox="1">
              <a:spLocks noChangeArrowheads="1"/>
            </p:cNvSpPr>
            <p:nvPr/>
          </p:nvSpPr>
          <p:spPr bwMode="auto">
            <a:xfrm>
              <a:off x="2592" y="134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ko-KR" sz="1800">
                  <a:solidFill>
                    <a:srgbClr val="FF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7</a:t>
              </a:r>
              <a:endParaRPr lang="en-US" altLang="ko-KR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8938" name="Text Box 56"/>
            <p:cNvSpPr txBox="1">
              <a:spLocks noChangeArrowheads="1"/>
            </p:cNvSpPr>
            <p:nvPr/>
          </p:nvSpPr>
          <p:spPr bwMode="auto">
            <a:xfrm>
              <a:off x="2393" y="246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ko-KR" sz="1800">
                  <a:solidFill>
                    <a:srgbClr val="FF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8</a:t>
              </a:r>
              <a:endParaRPr lang="en-US" altLang="ko-KR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8939" name="Line 57"/>
            <p:cNvSpPr>
              <a:spLocks noChangeShapeType="1"/>
            </p:cNvSpPr>
            <p:nvPr/>
          </p:nvSpPr>
          <p:spPr bwMode="auto">
            <a:xfrm>
              <a:off x="3120" y="768"/>
              <a:ext cx="432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0" name="Text Box 59"/>
            <p:cNvSpPr txBox="1">
              <a:spLocks noChangeArrowheads="1"/>
            </p:cNvSpPr>
            <p:nvPr/>
          </p:nvSpPr>
          <p:spPr bwMode="auto">
            <a:xfrm>
              <a:off x="3840" y="1536"/>
              <a:ext cx="12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ko-KR" sz="1800">
                  <a:latin typeface="Arial" panose="020B0604020202020204" pitchFamily="34" charset="0"/>
                  <a:ea typeface="Gulim" panose="020B0600000101010101" pitchFamily="34" charset="-127"/>
                </a:rPr>
                <a:t>TLD DNS server</a:t>
              </a:r>
              <a:endParaRPr lang="en-US" altLang="ko-KR" sz="1600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8941" name="Line 60"/>
            <p:cNvSpPr>
              <a:spLocks noChangeShapeType="1"/>
            </p:cNvSpPr>
            <p:nvPr/>
          </p:nvSpPr>
          <p:spPr bwMode="auto">
            <a:xfrm>
              <a:off x="3600" y="1872"/>
              <a:ext cx="0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2" name="Line 61"/>
            <p:cNvSpPr>
              <a:spLocks noChangeShapeType="1"/>
            </p:cNvSpPr>
            <p:nvPr/>
          </p:nvSpPr>
          <p:spPr bwMode="auto">
            <a:xfrm flipH="1" flipV="1">
              <a:off x="3504" y="1920"/>
              <a:ext cx="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3" name="Line 62"/>
            <p:cNvSpPr>
              <a:spLocks noChangeShapeType="1"/>
            </p:cNvSpPr>
            <p:nvPr/>
          </p:nvSpPr>
          <p:spPr bwMode="auto">
            <a:xfrm flipH="1" flipV="1">
              <a:off x="3072" y="1008"/>
              <a:ext cx="336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4" name="Text Box 63"/>
            <p:cNvSpPr txBox="1">
              <a:spLocks noChangeArrowheads="1"/>
            </p:cNvSpPr>
            <p:nvPr/>
          </p:nvSpPr>
          <p:spPr bwMode="auto">
            <a:xfrm>
              <a:off x="3408" y="100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ko-KR" sz="1800">
                  <a:solidFill>
                    <a:srgbClr val="FF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3</a:t>
              </a:r>
              <a:endParaRPr lang="en-US" altLang="ko-KR">
                <a:latin typeface="Arial" panose="020B0604020202020204" pitchFamily="34" charset="0"/>
                <a:ea typeface="Gulim" panose="020B0600000101010101" pitchFamily="34" charset="-127"/>
              </a:endParaRPr>
            </a:p>
          </p:txBody>
        </p:sp>
        <p:sp>
          <p:nvSpPr>
            <p:cNvPr id="38945" name="Line 64"/>
            <p:cNvSpPr>
              <a:spLocks noChangeShapeType="1"/>
            </p:cNvSpPr>
            <p:nvPr/>
          </p:nvSpPr>
          <p:spPr bwMode="auto">
            <a:xfrm flipH="1">
              <a:off x="2448" y="1008"/>
              <a:ext cx="480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17" name="Rectangle 67"/>
          <p:cNvSpPr>
            <a:spLocks noChangeArrowheads="1"/>
          </p:cNvSpPr>
          <p:nvPr/>
        </p:nvSpPr>
        <p:spPr bwMode="auto">
          <a:xfrm>
            <a:off x="640590" y="1614264"/>
            <a:ext cx="4367213" cy="508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ko-KR" u="sng" dirty="0">
                <a:solidFill>
                  <a:srgbClr val="FF0000"/>
                </a:solidFill>
                <a:latin typeface="Comic Sans MS" panose="030F0702030302020204" pitchFamily="66" charset="0"/>
                <a:ea typeface="Gulim" panose="020B0600000101010101" pitchFamily="34" charset="-127"/>
              </a:rPr>
              <a:t>Recursive query:</a:t>
            </a:r>
            <a:endParaRPr lang="en-US" altLang="ko-KR" sz="2000" dirty="0">
              <a:latin typeface="Comic Sans MS" panose="030F0702030302020204" pitchFamily="66" charset="0"/>
              <a:ea typeface="Gulim" panose="020B0600000101010101" pitchFamily="34" charset="-127"/>
            </a:endParaRPr>
          </a:p>
          <a:p>
            <a:pPr>
              <a:spcBef>
                <a:spcPct val="2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ko-KR" sz="2000" dirty="0">
                <a:latin typeface="Comic Sans MS" panose="030F0702030302020204" pitchFamily="66" charset="0"/>
                <a:ea typeface="Gulim" panose="020B0600000101010101" pitchFamily="34" charset="-127"/>
              </a:rPr>
              <a:t>It resolves any query that it </a:t>
            </a:r>
            <a:r>
              <a:rPr lang="en-US" altLang="ko-KR" sz="2000" dirty="0" smtClean="0">
                <a:latin typeface="Comic Sans MS" panose="030F0702030302020204" pitchFamily="66" charset="0"/>
                <a:ea typeface="Gulim" panose="020B0600000101010101" pitchFamily="34" charset="-127"/>
              </a:rPr>
              <a:t>receives </a:t>
            </a:r>
            <a:r>
              <a:rPr lang="en-US" altLang="ko-KR" sz="2000" dirty="0">
                <a:latin typeface="Comic Sans MS" panose="030F0702030302020204" pitchFamily="66" charset="0"/>
                <a:ea typeface="Gulim" panose="020B0600000101010101" pitchFamily="34" charset="-127"/>
              </a:rPr>
              <a:t>even if they are not authoritative for the </a:t>
            </a:r>
            <a:r>
              <a:rPr lang="en-US" altLang="ko-KR" sz="2000" dirty="0" smtClean="0">
                <a:latin typeface="Comic Sans MS" panose="030F0702030302020204" pitchFamily="66" charset="0"/>
                <a:ea typeface="Gulim" panose="020B0600000101010101" pitchFamily="34" charset="-127"/>
              </a:rPr>
              <a:t>question </a:t>
            </a:r>
            <a:r>
              <a:rPr lang="en-US" altLang="ko-KR" sz="2000" dirty="0">
                <a:latin typeface="Comic Sans MS" panose="030F0702030302020204" pitchFamily="66" charset="0"/>
                <a:ea typeface="Gulim" panose="020B0600000101010101" pitchFamily="34" charset="-127"/>
              </a:rPr>
              <a:t>being asked , by consulting server or servers that are authoritative for the question</a:t>
            </a:r>
          </a:p>
          <a:p>
            <a:pPr>
              <a:spcBef>
                <a:spcPct val="2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ko-KR" sz="2000" dirty="0">
                <a:solidFill>
                  <a:srgbClr val="252525"/>
                </a:solidFill>
                <a:latin typeface="Comic Sans MS" charset="0"/>
                <a:ea typeface="Gulim" panose="020B0600000101010101" pitchFamily="34" charset="-127"/>
              </a:rPr>
              <a:t>If a name server cannot answer a query because it does not contain an entry for the host in its database, it may recursively query name servers higher up in the hierarchy. This is known as a recursive query or recursive lookup. </a:t>
            </a:r>
          </a:p>
          <a:p>
            <a:pPr>
              <a:spcBef>
                <a:spcPct val="2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endParaRPr lang="en-US" altLang="ko-KR" sz="2000" dirty="0">
              <a:solidFill>
                <a:srgbClr val="252525"/>
              </a:solidFill>
              <a:latin typeface="Comic Sans MS" charset="0"/>
              <a:ea typeface="Gulim" panose="020B0600000101010101" pitchFamily="34" charset="-127"/>
            </a:endParaRPr>
          </a:p>
        </p:txBody>
      </p:sp>
      <p:sp>
        <p:nvSpPr>
          <p:cNvPr id="38918" name="Rectangle 70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altLang="ko-KR" sz="3600">
                <a:ea typeface="Gulim" panose="020B0600000101010101" pitchFamily="34" charset="-127"/>
              </a:rPr>
              <a:t>DNS name </a:t>
            </a:r>
            <a:br>
              <a:rPr lang="en-US" altLang="ko-KR" sz="3600">
                <a:ea typeface="Gulim" panose="020B0600000101010101" pitchFamily="34" charset="-127"/>
              </a:rPr>
            </a:br>
            <a:r>
              <a:rPr lang="en-US" altLang="ko-KR" sz="3600">
                <a:ea typeface="Gulim" panose="020B0600000101010101" pitchFamily="34" charset="-127"/>
              </a:rPr>
              <a:t>resolution example</a:t>
            </a:r>
          </a:p>
        </p:txBody>
      </p:sp>
      <p:sp>
        <p:nvSpPr>
          <p:cNvPr id="38919" name="Footer Placeholder 2"/>
          <p:cNvSpPr txBox="1">
            <a:spLocks noGrp="1"/>
          </p:cNvSpPr>
          <p:nvPr/>
        </p:nvSpPr>
        <p:spPr bwMode="auto">
          <a:xfrm>
            <a:off x="9142413" y="6532563"/>
            <a:ext cx="14525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Application  2-</a:t>
            </a:r>
            <a:fld id="{2988D54A-AE91-4D48-813E-4096631683C8}" type="slidenum"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pPr algn="r"/>
              <a:t>12</a:t>
            </a:fld>
            <a:endParaRPr lang="en-US" altLang="ko-KR" sz="12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3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z="3600">
                <a:ea typeface="Gulim" panose="020B0600000101010101" pitchFamily="34" charset="-127"/>
              </a:rPr>
              <a:t>DNS: Updating records and Caching</a:t>
            </a:r>
            <a:endParaRPr lang="en-US" altLang="ko-KR">
              <a:ea typeface="Gulim" panose="020B0600000101010101" pitchFamily="34" charset="-127"/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43125" y="1438276"/>
            <a:ext cx="7816850" cy="4733925"/>
          </a:xfrm>
        </p:spPr>
        <p:txBody>
          <a:bodyPr>
            <a:normAutofit lnSpcReduction="10000"/>
          </a:bodyPr>
          <a:lstStyle/>
          <a:p>
            <a:r>
              <a:rPr lang="en-US" altLang="ko-KR" sz="2400" dirty="0">
                <a:ea typeface="Gulim" panose="020B0600000101010101" pitchFamily="34" charset="-127"/>
              </a:rPr>
              <a:t>An Authoritative name server can be either primary or secondary.</a:t>
            </a:r>
          </a:p>
          <a:p>
            <a:r>
              <a:rPr lang="en-US" altLang="ko-KR" sz="2400" dirty="0">
                <a:ea typeface="Gulim" panose="020B0600000101010101" pitchFamily="34" charset="-127"/>
              </a:rPr>
              <a:t>Primary servers store the </a:t>
            </a:r>
            <a:r>
              <a:rPr lang="en-US" altLang="ko-KR" sz="2400" dirty="0" smtClean="0">
                <a:ea typeface="Gulim" panose="020B0600000101010101" pitchFamily="34" charset="-127"/>
              </a:rPr>
              <a:t>definitive </a:t>
            </a:r>
            <a:r>
              <a:rPr lang="en-US" altLang="ko-KR" sz="2400" dirty="0">
                <a:ea typeface="Gulim" panose="020B0600000101010101" pitchFamily="34" charset="-127"/>
              </a:rPr>
              <a:t>versions of the record in that zone and the secondary server maintains an identical copy of the primary server's database </a:t>
            </a:r>
          </a:p>
          <a:p>
            <a:r>
              <a:rPr lang="en-US" altLang="ko-KR" sz="2400" dirty="0">
                <a:latin typeface="Calibri" charset="0"/>
                <a:ea typeface="Gulim" panose="020B0600000101010101" pitchFamily="34" charset="-127"/>
              </a:rPr>
              <a:t>The update/notify mechanisms proposed IETF standard </a:t>
            </a:r>
          </a:p>
          <a:p>
            <a:pPr marL="0" indent="0">
              <a:buNone/>
            </a:pPr>
            <a:r>
              <a:rPr lang="en-US" altLang="ko-KR" sz="2400" dirty="0">
                <a:latin typeface="Calibri" charset="0"/>
                <a:ea typeface="Gulim" panose="020B0600000101010101" pitchFamily="34" charset="-127"/>
              </a:rPr>
              <a:t>    RFC 2136 known as Dynamic DNS . </a:t>
            </a:r>
          </a:p>
          <a:p>
            <a:r>
              <a:rPr lang="en-US" altLang="ko-KR" sz="2400" u="sng" dirty="0">
                <a:latin typeface="Calibri" charset="0"/>
                <a:ea typeface="Gulim" panose="020B0600000101010101" pitchFamily="34" charset="-127"/>
              </a:rPr>
              <a:t>Caching :</a:t>
            </a:r>
          </a:p>
          <a:p>
            <a:r>
              <a:rPr lang="en-US" altLang="ko-KR" sz="2400" dirty="0">
                <a:latin typeface="Calibri" charset="0"/>
                <a:ea typeface="Gulim" panose="020B0600000101010101" pitchFamily="34" charset="-127"/>
              </a:rPr>
              <a:t>Once </a:t>
            </a:r>
            <a:r>
              <a:rPr lang="en-US" altLang="ko-KR" sz="2400" dirty="0">
                <a:ea typeface="Gulim" panose="020B0600000101010101" pitchFamily="34" charset="-127"/>
              </a:rPr>
              <a:t>(any) name server learns mapping, it </a:t>
            </a:r>
            <a:r>
              <a:rPr lang="en-US" altLang="ko-KR" sz="2400" i="1" dirty="0">
                <a:solidFill>
                  <a:srgbClr val="000099"/>
                </a:solidFill>
                <a:ea typeface="Gulim" panose="020B0600000101010101" pitchFamily="34" charset="-127"/>
              </a:rPr>
              <a:t>caches</a:t>
            </a:r>
            <a:r>
              <a:rPr lang="en-US" altLang="ko-KR" sz="2400" dirty="0">
                <a:ea typeface="Gulim" panose="020B0600000101010101" pitchFamily="34" charset="-127"/>
              </a:rPr>
              <a:t> mapping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cache entries timeout (disappear) after some time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TLD servers typically cached in local name servers</a:t>
            </a:r>
          </a:p>
          <a:p>
            <a:pPr lvl="2"/>
            <a:r>
              <a:rPr lang="en-US" altLang="ko-KR" dirty="0">
                <a:ea typeface="Gulim" panose="020B0600000101010101" pitchFamily="34" charset="-127"/>
              </a:rPr>
              <a:t>Thus root name servers not often visited and improves efficiency.</a:t>
            </a:r>
          </a:p>
        </p:txBody>
      </p:sp>
      <p:sp>
        <p:nvSpPr>
          <p:cNvPr id="184324" name="Footer Placeholder 2"/>
          <p:cNvSpPr txBox="1">
            <a:spLocks noGrp="1"/>
          </p:cNvSpPr>
          <p:nvPr/>
        </p:nvSpPr>
        <p:spPr bwMode="auto">
          <a:xfrm>
            <a:off x="9142413" y="6532563"/>
            <a:ext cx="14525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Application  2-</a:t>
            </a:r>
            <a:fld id="{811191E8-184A-4DF3-BCEF-757604156252}" type="slidenum"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pPr algn="r"/>
              <a:t>13</a:t>
            </a:fld>
            <a:endParaRPr lang="en-US" altLang="ko-KR" sz="12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63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z="3600">
                <a:ea typeface="Gulim" panose="020B0600000101010101" pitchFamily="34" charset="-127"/>
              </a:rPr>
              <a:t>DNS records</a:t>
            </a:r>
            <a:endParaRPr lang="en-US" altLang="ko-KR" smtClean="0">
              <a:ea typeface="Gulim" panose="020B0600000101010101" pitchFamily="34" charset="-127"/>
            </a:endParaRP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066926" y="1343025"/>
            <a:ext cx="7820025" cy="5143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ko-KR" sz="2400" u="sng">
                <a:solidFill>
                  <a:srgbClr val="000099"/>
                </a:solidFill>
                <a:ea typeface="Gulim" panose="020B0600000101010101" pitchFamily="34" charset="-127"/>
              </a:rPr>
              <a:t>DNS:</a:t>
            </a:r>
            <a:r>
              <a:rPr lang="en-US" altLang="ko-KR" sz="2400">
                <a:ea typeface="Gulim" panose="020B0600000101010101" pitchFamily="34" charset="-127"/>
              </a:rPr>
              <a:t> distributed db storing resource records </a:t>
            </a:r>
            <a:r>
              <a:rPr lang="en-US" altLang="ko-KR" sz="2400">
                <a:solidFill>
                  <a:srgbClr val="FF0000"/>
                </a:solidFill>
                <a:ea typeface="Gulim" panose="020B0600000101010101" pitchFamily="34" charset="-127"/>
              </a:rPr>
              <a:t>(RR)</a:t>
            </a:r>
            <a:endParaRPr lang="en-US" altLang="ko-KR" sz="2400">
              <a:ea typeface="Gulim" panose="020B0600000101010101" pitchFamily="34" charset="-127"/>
            </a:endParaRP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047875" y="3895725"/>
            <a:ext cx="4000500" cy="18669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ko-KR" sz="2400">
                <a:solidFill>
                  <a:srgbClr val="FF0000"/>
                </a:solidFill>
                <a:ea typeface="Gulim" panose="020B0600000101010101" pitchFamily="34" charset="-127"/>
              </a:rPr>
              <a:t>Type=NS</a:t>
            </a:r>
          </a:p>
          <a:p>
            <a:pPr lvl="1"/>
            <a:r>
              <a:rPr lang="en-US" altLang="ko-KR" sz="2000" b="1">
                <a:latin typeface="Courier New" panose="02070309020205020404" pitchFamily="49" charset="0"/>
                <a:ea typeface="Gulim" panose="020B0600000101010101" pitchFamily="34" charset="-127"/>
              </a:rPr>
              <a:t>name</a:t>
            </a:r>
            <a:r>
              <a:rPr lang="en-US" altLang="ko-KR" sz="2000">
                <a:ea typeface="Gulim" panose="020B0600000101010101" pitchFamily="34" charset="-127"/>
              </a:rPr>
              <a:t> is domain (e.g., foo.com)</a:t>
            </a:r>
          </a:p>
          <a:p>
            <a:pPr lvl="1"/>
            <a:r>
              <a:rPr lang="en-US" altLang="ko-KR" sz="2000" b="1">
                <a:latin typeface="Courier New" panose="02070309020205020404" pitchFamily="49" charset="0"/>
                <a:ea typeface="Gulim" panose="020B0600000101010101" pitchFamily="34" charset="-127"/>
              </a:rPr>
              <a:t>value</a:t>
            </a:r>
            <a:r>
              <a:rPr lang="en-US" altLang="ko-KR" sz="2000">
                <a:ea typeface="Gulim" panose="020B0600000101010101" pitchFamily="34" charset="-127"/>
              </a:rPr>
              <a:t> is hostname of authoritative name server for this domain</a:t>
            </a:r>
          </a:p>
          <a:p>
            <a:endParaRPr lang="ko-KR" altLang="en-US" sz="2400">
              <a:ea typeface="Gulim" panose="020B0600000101010101" pitchFamily="34" charset="-127"/>
            </a:endParaRPr>
          </a:p>
        </p:txBody>
      </p:sp>
      <p:sp>
        <p:nvSpPr>
          <p:cNvPr id="185349" name="Text Box 6"/>
          <p:cNvSpPr txBox="1">
            <a:spLocks noChangeArrowheads="1"/>
          </p:cNvSpPr>
          <p:nvPr/>
        </p:nvSpPr>
        <p:spPr bwMode="auto">
          <a:xfrm>
            <a:off x="3319463" y="1908175"/>
            <a:ext cx="5364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ko-KR">
                <a:latin typeface="Comic Sans MS" panose="030F0702030302020204" pitchFamily="66" charset="0"/>
                <a:ea typeface="Gulim" panose="020B0600000101010101" pitchFamily="34" charset="-127"/>
              </a:rPr>
              <a:t>RR format: </a:t>
            </a:r>
            <a:r>
              <a:rPr lang="en-US" altLang="ko-KR" sz="1800" b="1">
                <a:latin typeface="Courier New" panose="02070309020205020404" pitchFamily="49" charset="0"/>
                <a:ea typeface="Gulim" panose="020B0600000101010101" pitchFamily="34" charset="-127"/>
              </a:rPr>
              <a:t>(name, value, type, ttl)</a:t>
            </a:r>
            <a:endParaRPr lang="en-US" altLang="ko-KR">
              <a:ea typeface="Gulim" panose="020B0600000101010101" pitchFamily="34" charset="-127"/>
            </a:endParaRPr>
          </a:p>
        </p:txBody>
      </p:sp>
      <p:sp>
        <p:nvSpPr>
          <p:cNvPr id="185350" name="Rectangle 7"/>
          <p:cNvSpPr>
            <a:spLocks noChangeArrowheads="1"/>
          </p:cNvSpPr>
          <p:nvPr/>
        </p:nvSpPr>
        <p:spPr bwMode="auto">
          <a:xfrm>
            <a:off x="3400426" y="1895475"/>
            <a:ext cx="5267325" cy="5715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ko-KR" altLang="en-US">
              <a:solidFill>
                <a:schemeClr val="accent2"/>
              </a:solidFill>
              <a:ea typeface="Gulim" panose="020B0600000101010101" pitchFamily="34" charset="-127"/>
            </a:endParaRPr>
          </a:p>
        </p:txBody>
      </p:sp>
      <p:sp>
        <p:nvSpPr>
          <p:cNvPr id="185351" name="Rectangle 8"/>
          <p:cNvSpPr>
            <a:spLocks noChangeArrowheads="1"/>
          </p:cNvSpPr>
          <p:nvPr/>
        </p:nvSpPr>
        <p:spPr bwMode="auto">
          <a:xfrm>
            <a:off x="2047875" y="2657476"/>
            <a:ext cx="38100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FF0000"/>
                </a:solidFill>
                <a:latin typeface="Comic Sans MS" panose="030F0702030302020204" pitchFamily="66" charset="0"/>
                <a:ea typeface="Gulim" panose="020B0600000101010101" pitchFamily="34" charset="-127"/>
              </a:rPr>
              <a:t>Type=A</a:t>
            </a:r>
          </a:p>
          <a:p>
            <a:pPr lvl="1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ko-KR" sz="2000" b="1">
                <a:latin typeface="Courier New" panose="02070309020205020404" pitchFamily="49" charset="0"/>
                <a:ea typeface="Gulim" panose="020B0600000101010101" pitchFamily="34" charset="-127"/>
              </a:rPr>
              <a:t>name</a:t>
            </a:r>
            <a:r>
              <a:rPr lang="en-US" altLang="ko-KR" sz="2000">
                <a:latin typeface="Comic Sans MS" panose="030F0702030302020204" pitchFamily="66" charset="0"/>
                <a:ea typeface="Gulim" panose="020B0600000101010101" pitchFamily="34" charset="-127"/>
              </a:rPr>
              <a:t> is hostname</a:t>
            </a:r>
          </a:p>
          <a:p>
            <a:pPr lvl="1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ko-KR" sz="2000" b="1">
                <a:latin typeface="Courier New" panose="02070309020205020404" pitchFamily="49" charset="0"/>
                <a:ea typeface="Gulim" panose="020B0600000101010101" pitchFamily="34" charset="-127"/>
              </a:rPr>
              <a:t>value</a:t>
            </a:r>
            <a:r>
              <a:rPr lang="en-US" altLang="ko-KR" sz="2000">
                <a:latin typeface="Comic Sans MS" panose="030F0702030302020204" pitchFamily="66" charset="0"/>
                <a:ea typeface="Gulim" panose="020B0600000101010101" pitchFamily="34" charset="-127"/>
              </a:rPr>
              <a:t> is IP address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ko-KR" altLang="en-US">
              <a:latin typeface="Comic Sans MS" panose="030F0702030302020204" pitchFamily="66" charset="0"/>
              <a:ea typeface="Gulim" panose="020B0600000101010101" pitchFamily="34" charset="-127"/>
            </a:endParaRPr>
          </a:p>
        </p:txBody>
      </p:sp>
      <p:sp>
        <p:nvSpPr>
          <p:cNvPr id="185352" name="Rectangle 9"/>
          <p:cNvSpPr>
            <a:spLocks noChangeArrowheads="1"/>
          </p:cNvSpPr>
          <p:nvPr/>
        </p:nvSpPr>
        <p:spPr bwMode="auto">
          <a:xfrm>
            <a:off x="5741988" y="2697163"/>
            <a:ext cx="45148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ko-KR">
                <a:solidFill>
                  <a:srgbClr val="FF0000"/>
                </a:solidFill>
                <a:latin typeface="Comic Sans MS" panose="030F0702030302020204" pitchFamily="66" charset="0"/>
                <a:ea typeface="Gulim" panose="020B0600000101010101" pitchFamily="34" charset="-127"/>
              </a:rPr>
              <a:t>Type=CNAME</a:t>
            </a:r>
          </a:p>
          <a:p>
            <a:pPr lvl="1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ko-KR" sz="2000" b="1">
                <a:latin typeface="Courier New" panose="02070309020205020404" pitchFamily="49" charset="0"/>
                <a:ea typeface="Gulim" panose="020B0600000101010101" pitchFamily="34" charset="-127"/>
              </a:rPr>
              <a:t>name</a:t>
            </a:r>
            <a:r>
              <a:rPr lang="en-US" altLang="ko-KR" sz="2000">
                <a:latin typeface="Comic Sans MS" panose="030F0702030302020204" pitchFamily="66" charset="0"/>
                <a:ea typeface="Gulim" panose="020B0600000101010101" pitchFamily="34" charset="-127"/>
              </a:rPr>
              <a:t> is alias name for some “canonical” (the real) name</a:t>
            </a:r>
          </a:p>
          <a:p>
            <a:pPr lvl="1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ko-KR" sz="1800">
                <a:latin typeface="Courier New" panose="02070309020205020404" pitchFamily="49" charset="0"/>
                <a:ea typeface="Gulim" panose="020B0600000101010101" pitchFamily="34" charset="-127"/>
              </a:rPr>
              <a:t>www.ibm.com </a:t>
            </a:r>
            <a:r>
              <a:rPr lang="en-US" altLang="ko-KR" sz="2000">
                <a:latin typeface="Comic Sans MS" panose="030F0702030302020204" pitchFamily="66" charset="0"/>
                <a:ea typeface="Gulim" panose="020B0600000101010101" pitchFamily="34" charset="-127"/>
              </a:rPr>
              <a:t>is really</a:t>
            </a:r>
            <a:endParaRPr lang="en-US" altLang="ko-KR" sz="1800">
              <a:latin typeface="Courier New" panose="02070309020205020404" pitchFamily="49" charset="0"/>
              <a:ea typeface="Gulim" panose="020B0600000101010101" pitchFamily="34" charset="-127"/>
            </a:endParaRPr>
          </a:p>
          <a:p>
            <a:pPr lvl="1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  <a:ea typeface="Gulim" panose="020B0600000101010101" pitchFamily="34" charset="-127"/>
              </a:rPr>
              <a:t>  servereast.backup2.ibm.com</a:t>
            </a:r>
          </a:p>
          <a:p>
            <a:pPr lvl="1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ko-KR" sz="2000" b="1">
                <a:latin typeface="Courier New" panose="02070309020205020404" pitchFamily="49" charset="0"/>
                <a:ea typeface="Gulim" panose="020B0600000101010101" pitchFamily="34" charset="-127"/>
              </a:rPr>
              <a:t>value</a:t>
            </a:r>
            <a:r>
              <a:rPr lang="en-US" altLang="ko-KR" sz="2000">
                <a:latin typeface="Comic Sans MS" panose="030F0702030302020204" pitchFamily="66" charset="0"/>
                <a:ea typeface="Gulim" panose="020B0600000101010101" pitchFamily="34" charset="-127"/>
              </a:rPr>
              <a:t> is canonical name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ko-KR" altLang="en-US">
              <a:latin typeface="Comic Sans MS" panose="030F0702030302020204" pitchFamily="66" charset="0"/>
              <a:ea typeface="Gulim" panose="020B0600000101010101" pitchFamily="34" charset="-127"/>
            </a:endParaRPr>
          </a:p>
        </p:txBody>
      </p:sp>
      <p:sp>
        <p:nvSpPr>
          <p:cNvPr id="185353" name="Rectangle 10"/>
          <p:cNvSpPr>
            <a:spLocks noChangeArrowheads="1"/>
          </p:cNvSpPr>
          <p:nvPr/>
        </p:nvSpPr>
        <p:spPr bwMode="auto">
          <a:xfrm>
            <a:off x="5776914" y="5032375"/>
            <a:ext cx="4408487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ko-KR" dirty="0" smtClean="0">
                <a:solidFill>
                  <a:srgbClr val="FF0000"/>
                </a:solidFill>
                <a:latin typeface="Comic Sans MS" panose="030F0702030302020204" pitchFamily="66" charset="0"/>
                <a:ea typeface="Gulim" panose="020B0600000101010101" pitchFamily="34" charset="-127"/>
              </a:rPr>
              <a:t> Type=MX</a:t>
            </a:r>
            <a:endParaRPr lang="en-US" altLang="ko-KR" dirty="0">
              <a:solidFill>
                <a:srgbClr val="FF0000"/>
              </a:solidFill>
              <a:latin typeface="Comic Sans MS" panose="030F0702030302020204" pitchFamily="66" charset="0"/>
              <a:ea typeface="Gulim" panose="020B0600000101010101" pitchFamily="34" charset="-127"/>
            </a:endParaRPr>
          </a:p>
          <a:p>
            <a:pPr lvl="1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ko-KR" sz="2000" b="1" dirty="0">
                <a:latin typeface="Courier New" panose="02070309020205020404" pitchFamily="49" charset="0"/>
                <a:ea typeface="Gulim" panose="020B0600000101010101" pitchFamily="34" charset="-127"/>
              </a:rPr>
              <a:t>value</a:t>
            </a:r>
            <a:r>
              <a:rPr lang="en-US" altLang="ko-KR" sz="2000" dirty="0">
                <a:latin typeface="Comic Sans MS" panose="030F0702030302020204" pitchFamily="66" charset="0"/>
                <a:ea typeface="Gulim" panose="020B0600000101010101" pitchFamily="34" charset="-127"/>
              </a:rPr>
              <a:t> is name of </a:t>
            </a:r>
            <a:r>
              <a:rPr lang="en-US" altLang="ko-KR" sz="2000" dirty="0" smtClean="0">
                <a:latin typeface="Comic Sans MS" panose="030F0702030302020204" pitchFamily="66" charset="0"/>
                <a:ea typeface="Gulim" panose="020B0600000101010101" pitchFamily="34" charset="-127"/>
              </a:rPr>
              <a:t>mail server </a:t>
            </a:r>
            <a:r>
              <a:rPr lang="en-US" altLang="ko-KR" sz="2000" dirty="0">
                <a:latin typeface="Comic Sans MS" panose="030F0702030302020204" pitchFamily="66" charset="0"/>
                <a:ea typeface="Gulim" panose="020B0600000101010101" pitchFamily="34" charset="-127"/>
              </a:rPr>
              <a:t>associated with </a:t>
            </a:r>
            <a:r>
              <a:rPr lang="en-US" altLang="ko-KR" sz="2000" b="1" dirty="0">
                <a:latin typeface="Courier New" panose="02070309020205020404" pitchFamily="49" charset="0"/>
                <a:ea typeface="Gulim" panose="020B0600000101010101" pitchFamily="34" charset="-127"/>
              </a:rPr>
              <a:t>name</a:t>
            </a:r>
            <a:endParaRPr lang="en-US" altLang="ko-KR" sz="2000" dirty="0">
              <a:latin typeface="Comic Sans MS" panose="030F0702030302020204" pitchFamily="66" charset="0"/>
              <a:ea typeface="Gulim" panose="020B0600000101010101" pitchFamily="34" charset="-127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ko-KR" altLang="en-US" dirty="0">
              <a:latin typeface="Comic Sans MS" panose="030F0702030302020204" pitchFamily="66" charset="0"/>
              <a:ea typeface="Gulim" panose="020B0600000101010101" pitchFamily="34" charset="-127"/>
            </a:endParaRPr>
          </a:p>
        </p:txBody>
      </p:sp>
      <p:sp>
        <p:nvSpPr>
          <p:cNvPr id="185354" name="Footer Placeholder 2"/>
          <p:cNvSpPr txBox="1">
            <a:spLocks noGrp="1"/>
          </p:cNvSpPr>
          <p:nvPr/>
        </p:nvSpPr>
        <p:spPr bwMode="auto">
          <a:xfrm>
            <a:off x="9142413" y="6532563"/>
            <a:ext cx="14525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Application  2-</a:t>
            </a:r>
            <a:fld id="{3AF2D71F-61F8-4D24-8E22-BE099699FE39}" type="slidenum"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pPr algn="r"/>
              <a:t>14</a:t>
            </a:fld>
            <a:endParaRPr lang="en-US" altLang="ko-KR" sz="12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38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z="3600" dirty="0">
                <a:ea typeface="Gulim" panose="020B0600000101010101" pitchFamily="34" charset="-127"/>
              </a:rPr>
              <a:t>DNS protocol, messages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066926" y="1343025"/>
            <a:ext cx="7820025" cy="51435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ko-KR" sz="2400" u="sng" dirty="0">
                <a:solidFill>
                  <a:srgbClr val="000099"/>
                </a:solidFill>
                <a:ea typeface="Gulim" panose="020B0600000101010101" pitchFamily="34" charset="-127"/>
              </a:rPr>
              <a:t>DNS protocol :</a:t>
            </a:r>
            <a:r>
              <a:rPr lang="en-US" altLang="ko-KR" sz="2400" dirty="0">
                <a:ea typeface="Gulim" panose="020B0600000101010101" pitchFamily="34" charset="-127"/>
              </a:rPr>
              <a:t> </a:t>
            </a:r>
            <a:r>
              <a:rPr lang="en-US" altLang="ko-KR" sz="2400" i="1" dirty="0">
                <a:solidFill>
                  <a:srgbClr val="FF0000"/>
                </a:solidFill>
                <a:ea typeface="Gulim" panose="020B0600000101010101" pitchFamily="34" charset="-127"/>
              </a:rPr>
              <a:t>query</a:t>
            </a:r>
            <a:r>
              <a:rPr lang="en-US" altLang="ko-KR" sz="2400" dirty="0">
                <a:solidFill>
                  <a:srgbClr val="FF0000"/>
                </a:solidFill>
                <a:ea typeface="Gulim" panose="020B0600000101010101" pitchFamily="34" charset="-127"/>
              </a:rPr>
              <a:t> </a:t>
            </a:r>
            <a:r>
              <a:rPr lang="en-US" altLang="ko-KR" sz="2400" dirty="0">
                <a:ea typeface="Gulim" panose="020B0600000101010101" pitchFamily="34" charset="-127"/>
              </a:rPr>
              <a:t>and </a:t>
            </a:r>
            <a:r>
              <a:rPr lang="en-US" altLang="ko-KR" sz="2400" i="1" dirty="0">
                <a:solidFill>
                  <a:srgbClr val="FF0000"/>
                </a:solidFill>
                <a:ea typeface="Gulim" panose="020B0600000101010101" pitchFamily="34" charset="-127"/>
              </a:rPr>
              <a:t>reply</a:t>
            </a:r>
            <a:r>
              <a:rPr lang="en-US" altLang="ko-KR" sz="2400" dirty="0">
                <a:ea typeface="Gulim" panose="020B0600000101010101" pitchFamily="34" charset="-127"/>
              </a:rPr>
              <a:t> messages, both with same </a:t>
            </a:r>
            <a:r>
              <a:rPr lang="en-US" altLang="ko-KR" sz="2400" i="1" dirty="0">
                <a:solidFill>
                  <a:srgbClr val="FF0000"/>
                </a:solidFill>
                <a:ea typeface="Gulim" panose="020B0600000101010101" pitchFamily="34" charset="-127"/>
              </a:rPr>
              <a:t>message format</a:t>
            </a:r>
            <a:endParaRPr lang="en-US" altLang="ko-KR" sz="2400" dirty="0">
              <a:solidFill>
                <a:srgbClr val="FF0000"/>
              </a:solidFill>
              <a:ea typeface="Gulim" panose="020B0600000101010101" pitchFamily="34" charset="-127"/>
            </a:endParaRP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2057400" y="2352676"/>
            <a:ext cx="357505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ko-KR" dirty="0" err="1">
                <a:latin typeface="Comic Sans MS" panose="030F0702030302020204" pitchFamily="66" charset="0"/>
                <a:ea typeface="Gulim" panose="020B0600000101010101" pitchFamily="34" charset="-127"/>
              </a:rPr>
              <a:t>msg</a:t>
            </a:r>
            <a:r>
              <a:rPr lang="en-US" altLang="ko-KR" dirty="0">
                <a:latin typeface="Comic Sans MS" panose="030F0702030302020204" pitchFamily="66" charset="0"/>
                <a:ea typeface="Gulim" panose="020B0600000101010101" pitchFamily="34" charset="-127"/>
              </a:rPr>
              <a:t> header</a:t>
            </a:r>
          </a:p>
          <a:p>
            <a:pPr>
              <a:spcBef>
                <a:spcPct val="2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ko-KR" sz="2000" dirty="0">
                <a:solidFill>
                  <a:srgbClr val="000099"/>
                </a:solidFill>
                <a:latin typeface="Comic Sans MS" panose="030F0702030302020204" pitchFamily="66" charset="0"/>
                <a:ea typeface="Gulim" panose="020B0600000101010101" pitchFamily="34" charset="-127"/>
              </a:rPr>
              <a:t>identification:</a:t>
            </a:r>
            <a:r>
              <a:rPr lang="en-US" altLang="ko-KR" sz="2000" dirty="0">
                <a:latin typeface="Comic Sans MS" panose="030F0702030302020204" pitchFamily="66" charset="0"/>
                <a:ea typeface="Gulim" panose="020B0600000101010101" pitchFamily="34" charset="-127"/>
              </a:rPr>
              <a:t> 16 bit # for query, reply to query uses same #</a:t>
            </a:r>
          </a:p>
          <a:p>
            <a:pPr>
              <a:spcBef>
                <a:spcPct val="2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ko-KR" sz="2000" dirty="0">
                <a:solidFill>
                  <a:srgbClr val="000099"/>
                </a:solidFill>
                <a:latin typeface="Comic Sans MS" panose="030F0702030302020204" pitchFamily="66" charset="0"/>
                <a:ea typeface="Gulim" panose="020B0600000101010101" pitchFamily="34" charset="-127"/>
              </a:rPr>
              <a:t>flags:</a:t>
            </a:r>
          </a:p>
          <a:p>
            <a:pPr lvl="1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ko-KR" sz="2000" dirty="0">
                <a:latin typeface="Comic Sans MS" panose="030F0702030302020204" pitchFamily="66" charset="0"/>
                <a:ea typeface="Gulim" panose="020B0600000101010101" pitchFamily="34" charset="-127"/>
              </a:rPr>
              <a:t>query or reply</a:t>
            </a:r>
          </a:p>
          <a:p>
            <a:pPr lvl="1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ko-KR" sz="2000" dirty="0">
                <a:latin typeface="Comic Sans MS" panose="030F0702030302020204" pitchFamily="66" charset="0"/>
                <a:ea typeface="Gulim" panose="020B0600000101010101" pitchFamily="34" charset="-127"/>
              </a:rPr>
              <a:t>recursion desired </a:t>
            </a:r>
          </a:p>
          <a:p>
            <a:pPr lvl="1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ko-KR" sz="2000" dirty="0">
                <a:latin typeface="Comic Sans MS" panose="030F0702030302020204" pitchFamily="66" charset="0"/>
                <a:ea typeface="Gulim" panose="020B0600000101010101" pitchFamily="34" charset="-127"/>
              </a:rPr>
              <a:t>recursion available</a:t>
            </a:r>
          </a:p>
          <a:p>
            <a:pPr lvl="1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ko-KR" sz="2000" dirty="0">
                <a:latin typeface="Comic Sans MS" panose="030F0702030302020204" pitchFamily="66" charset="0"/>
                <a:ea typeface="Gulim" panose="020B0600000101010101" pitchFamily="34" charset="-127"/>
              </a:rPr>
              <a:t>reply is authoritative</a:t>
            </a:r>
          </a:p>
        </p:txBody>
      </p:sp>
      <p:pic>
        <p:nvPicPr>
          <p:cNvPr id="186373" name="Picture 5" descr="DNSmess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5475" y="2090739"/>
            <a:ext cx="5132388" cy="416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6374" name="Footer Placeholder 2"/>
          <p:cNvSpPr txBox="1">
            <a:spLocks noGrp="1"/>
          </p:cNvSpPr>
          <p:nvPr/>
        </p:nvSpPr>
        <p:spPr bwMode="auto">
          <a:xfrm>
            <a:off x="9142413" y="6532563"/>
            <a:ext cx="14525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Application  2-</a:t>
            </a:r>
            <a:fld id="{92475A33-9689-4E15-A5EE-BDC9ADDAD73C}" type="slidenum"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pPr algn="r"/>
              <a:t>15</a:t>
            </a:fld>
            <a:endParaRPr lang="en-US" altLang="ko-KR" sz="12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60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z="3600">
                <a:ea typeface="Gulim" panose="020B0600000101010101" pitchFamily="34" charset="-127"/>
              </a:rPr>
              <a:t>DNS protocol, messages</a:t>
            </a:r>
            <a:endParaRPr lang="en-US" altLang="ko-KR" smtClean="0">
              <a:ea typeface="Gulim" panose="020B0600000101010101" pitchFamily="34" charset="-127"/>
            </a:endParaRPr>
          </a:p>
        </p:txBody>
      </p:sp>
      <p:pic>
        <p:nvPicPr>
          <p:cNvPr id="187395" name="Picture 3" descr="DNSmess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7725" y="1509713"/>
            <a:ext cx="438785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2466975" y="1830389"/>
            <a:ext cx="228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2000">
                <a:latin typeface="Comic Sans MS" panose="030F0702030302020204" pitchFamily="66" charset="0"/>
                <a:ea typeface="Gulim" panose="020B0600000101010101" pitchFamily="34" charset="-127"/>
              </a:rPr>
              <a:t>Name, type fields</a:t>
            </a:r>
          </a:p>
          <a:p>
            <a:pPr algn="r"/>
            <a:r>
              <a:rPr lang="en-US" altLang="ko-KR" sz="2000">
                <a:latin typeface="Comic Sans MS" panose="030F0702030302020204" pitchFamily="66" charset="0"/>
                <a:ea typeface="Gulim" panose="020B0600000101010101" pitchFamily="34" charset="-127"/>
              </a:rPr>
              <a:t> for a query</a:t>
            </a:r>
            <a:endParaRPr lang="en-US" altLang="ko-KR">
              <a:ea typeface="Gulim" panose="020B0600000101010101" pitchFamily="34" charset="-127"/>
            </a:endParaRP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2587626" y="2830514"/>
            <a:ext cx="2168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2000">
                <a:latin typeface="Comic Sans MS" panose="030F0702030302020204" pitchFamily="66" charset="0"/>
                <a:ea typeface="Gulim" panose="020B0600000101010101" pitchFamily="34" charset="-127"/>
              </a:rPr>
              <a:t>RRs in response</a:t>
            </a:r>
          </a:p>
          <a:p>
            <a:pPr algn="r"/>
            <a:r>
              <a:rPr lang="en-US" altLang="ko-KR" sz="2000">
                <a:latin typeface="Comic Sans MS" panose="030F0702030302020204" pitchFamily="66" charset="0"/>
                <a:ea typeface="Gulim" panose="020B0600000101010101" pitchFamily="34" charset="-127"/>
              </a:rPr>
              <a:t>to query</a:t>
            </a:r>
            <a:endParaRPr lang="en-US" altLang="ko-KR">
              <a:ea typeface="Gulim" panose="020B0600000101010101" pitchFamily="34" charset="-127"/>
            </a:endParaRPr>
          </a:p>
        </p:txBody>
      </p:sp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2046289" y="3716339"/>
            <a:ext cx="27130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2000">
                <a:latin typeface="Comic Sans MS" panose="030F0702030302020204" pitchFamily="66" charset="0"/>
                <a:ea typeface="Gulim" panose="020B0600000101010101" pitchFamily="34" charset="-127"/>
              </a:rPr>
              <a:t>records for</a:t>
            </a:r>
          </a:p>
          <a:p>
            <a:pPr algn="r"/>
            <a:r>
              <a:rPr lang="en-US" altLang="ko-KR" sz="2000">
                <a:latin typeface="Comic Sans MS" panose="030F0702030302020204" pitchFamily="66" charset="0"/>
                <a:ea typeface="Gulim" panose="020B0600000101010101" pitchFamily="34" charset="-127"/>
              </a:rPr>
              <a:t>authoritative servers</a:t>
            </a:r>
            <a:endParaRPr lang="en-US" altLang="ko-KR">
              <a:ea typeface="Gulim" panose="020B0600000101010101" pitchFamily="34" charset="-127"/>
            </a:endParaRPr>
          </a:p>
        </p:txBody>
      </p:sp>
      <p:sp>
        <p:nvSpPr>
          <p:cNvPr id="187399" name="Text Box 7"/>
          <p:cNvSpPr txBox="1">
            <a:spLocks noChangeArrowheads="1"/>
          </p:cNvSpPr>
          <p:nvPr/>
        </p:nvSpPr>
        <p:spPr bwMode="auto">
          <a:xfrm>
            <a:off x="1982789" y="4668839"/>
            <a:ext cx="27638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2000">
                <a:latin typeface="Comic Sans MS" panose="030F0702030302020204" pitchFamily="66" charset="0"/>
                <a:ea typeface="Gulim" panose="020B0600000101010101" pitchFamily="34" charset="-127"/>
              </a:rPr>
              <a:t>additional “helpful”</a:t>
            </a:r>
          </a:p>
          <a:p>
            <a:pPr algn="r"/>
            <a:r>
              <a:rPr lang="en-US" altLang="ko-KR" sz="2000">
                <a:latin typeface="Comic Sans MS" panose="030F0702030302020204" pitchFamily="66" charset="0"/>
                <a:ea typeface="Gulim" panose="020B0600000101010101" pitchFamily="34" charset="-127"/>
              </a:rPr>
              <a:t>info that may be used</a:t>
            </a:r>
            <a:endParaRPr lang="en-US" altLang="ko-KR">
              <a:ea typeface="Gulim" panose="020B0600000101010101" pitchFamily="34" charset="-127"/>
            </a:endParaRPr>
          </a:p>
        </p:txBody>
      </p:sp>
      <p:sp>
        <p:nvSpPr>
          <p:cNvPr id="187400" name="Line 8"/>
          <p:cNvSpPr>
            <a:spLocks noChangeShapeType="1"/>
          </p:cNvSpPr>
          <p:nvPr/>
        </p:nvSpPr>
        <p:spPr bwMode="auto">
          <a:xfrm>
            <a:off x="4676775" y="2171700"/>
            <a:ext cx="1447800" cy="800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1" name="Line 9"/>
          <p:cNvSpPr>
            <a:spLocks noChangeShapeType="1"/>
          </p:cNvSpPr>
          <p:nvPr/>
        </p:nvSpPr>
        <p:spPr bwMode="auto">
          <a:xfrm>
            <a:off x="4676776" y="3200401"/>
            <a:ext cx="1514475" cy="371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2" name="Line 10"/>
          <p:cNvSpPr>
            <a:spLocks noChangeShapeType="1"/>
          </p:cNvSpPr>
          <p:nvPr/>
        </p:nvSpPr>
        <p:spPr bwMode="auto">
          <a:xfrm>
            <a:off x="4705350" y="4076700"/>
            <a:ext cx="1447800" cy="133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3" name="Line 11"/>
          <p:cNvSpPr>
            <a:spLocks noChangeShapeType="1"/>
          </p:cNvSpPr>
          <p:nvPr/>
        </p:nvSpPr>
        <p:spPr bwMode="auto">
          <a:xfrm flipV="1">
            <a:off x="4714876" y="4743451"/>
            <a:ext cx="143827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4" name="Footer Placeholder 2"/>
          <p:cNvSpPr txBox="1">
            <a:spLocks noGrp="1"/>
          </p:cNvSpPr>
          <p:nvPr/>
        </p:nvSpPr>
        <p:spPr bwMode="auto">
          <a:xfrm>
            <a:off x="9142413" y="6532563"/>
            <a:ext cx="14525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Application  2-</a:t>
            </a:r>
            <a:fld id="{090718AB-1D7E-4C94-8837-B65FCCD1D6CD}" type="slidenum"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pPr algn="r"/>
              <a:t>16</a:t>
            </a:fld>
            <a:endParaRPr lang="en-US" altLang="ko-KR" sz="12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03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u="sng" dirty="0" smtClean="0">
                <a:ea typeface="Gulim" panose="020B0600000101010101" pitchFamily="34" charset="-127"/>
              </a:rPr>
              <a:t>Inserting records into DNS</a:t>
            </a:r>
          </a:p>
        </p:txBody>
      </p:sp>
      <p:sp>
        <p:nvSpPr>
          <p:cNvPr id="18841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057401" y="1600200"/>
            <a:ext cx="8107363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400" dirty="0">
                <a:ea typeface="Gulim" panose="020B0600000101010101" pitchFamily="34" charset="-127"/>
              </a:rPr>
              <a:t>example: new startup “Network Utopia”</a:t>
            </a:r>
          </a:p>
          <a:p>
            <a:pPr>
              <a:lnSpc>
                <a:spcPct val="80000"/>
              </a:lnSpc>
            </a:pPr>
            <a:r>
              <a:rPr lang="en-US" altLang="ko-KR" sz="2400" dirty="0">
                <a:ea typeface="Gulim" panose="020B0600000101010101" pitchFamily="34" charset="-127"/>
              </a:rPr>
              <a:t>register name networkuptopia.com at </a:t>
            </a:r>
            <a:r>
              <a:rPr lang="en-US" altLang="ko-KR" sz="2400" i="1" dirty="0">
                <a:ea typeface="Gulim" panose="020B0600000101010101" pitchFamily="34" charset="-127"/>
              </a:rPr>
              <a:t>DNS </a:t>
            </a:r>
            <a:r>
              <a:rPr lang="en-US" altLang="ko-KR" sz="2400" i="1" dirty="0">
                <a:solidFill>
                  <a:srgbClr val="FF0000"/>
                </a:solidFill>
                <a:ea typeface="Gulim" panose="020B0600000101010101" pitchFamily="34" charset="-127"/>
              </a:rPr>
              <a:t>registrar</a:t>
            </a:r>
            <a:r>
              <a:rPr lang="en-US" altLang="ko-KR" sz="2400" dirty="0">
                <a:ea typeface="Gulim" panose="020B0600000101010101" pitchFamily="34" charset="-127"/>
              </a:rPr>
              <a:t> (e.g., Network Solutions)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>
                <a:ea typeface="Gulim" panose="020B0600000101010101" pitchFamily="34" charset="-127"/>
              </a:rPr>
              <a:t>provide names, IP addresses of authoritative name server (primary and secondary)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>
                <a:ea typeface="Gulim" panose="020B0600000101010101" pitchFamily="34" charset="-127"/>
              </a:rPr>
              <a:t>registrar inserts two RRs into com TLD server:</a:t>
            </a:r>
            <a:br>
              <a:rPr lang="en-US" altLang="ko-KR" sz="2000" dirty="0">
                <a:ea typeface="Gulim" panose="020B0600000101010101" pitchFamily="34" charset="-127"/>
              </a:rPr>
            </a:br>
            <a:endParaRPr lang="en-US" altLang="ko-KR" sz="2000" dirty="0">
              <a:ea typeface="Gulim" panose="020B0600000101010101" pitchFamily="34" charset="-127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(networkutopia.com, dns1.networkutopia.com, NS)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(dns1.networkutopia.com, 212.212.212.1, A)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Gulim" panose="020B0600000101010101" pitchFamily="34" charset="-127"/>
              </a:rPr>
              <a:t/>
            </a:r>
            <a:b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Gulim" panose="020B0600000101010101" pitchFamily="34" charset="-127"/>
              </a:rPr>
            </a:br>
            <a:endParaRPr lang="en-US" altLang="ko-KR" sz="2000" dirty="0">
              <a:solidFill>
                <a:schemeClr val="accent2"/>
              </a:solidFill>
              <a:latin typeface="Courier New" panose="02070309020205020404" pitchFamily="49" charset="0"/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400" dirty="0">
                <a:ea typeface="Gulim" panose="020B0600000101010101" pitchFamily="34" charset="-127"/>
              </a:rPr>
              <a:t>create authoritative server Type A record for www.networkuptopia.com; Type MX record for networkutopia.com</a:t>
            </a:r>
          </a:p>
          <a:p>
            <a:pPr>
              <a:lnSpc>
                <a:spcPct val="80000"/>
              </a:lnSpc>
            </a:pPr>
            <a:r>
              <a:rPr lang="en-US" altLang="ko-KR" sz="2400" dirty="0">
                <a:solidFill>
                  <a:srgbClr val="FF0000"/>
                </a:solidFill>
                <a:ea typeface="Gulim" panose="020B0600000101010101" pitchFamily="34" charset="-127"/>
              </a:rPr>
              <a:t>How do people get IP address of your Web site?</a:t>
            </a:r>
          </a:p>
          <a:p>
            <a:pPr>
              <a:lnSpc>
                <a:spcPct val="80000"/>
              </a:lnSpc>
            </a:pPr>
            <a:endParaRPr lang="ko-KR" altLang="en-US" sz="2400" dirty="0">
              <a:ea typeface="Gulim" panose="020B0600000101010101" pitchFamily="34" charset="-127"/>
            </a:endParaRPr>
          </a:p>
        </p:txBody>
      </p:sp>
      <p:sp>
        <p:nvSpPr>
          <p:cNvPr id="188420" name="Footer Placeholder 2"/>
          <p:cNvSpPr txBox="1">
            <a:spLocks noGrp="1"/>
          </p:cNvSpPr>
          <p:nvPr/>
        </p:nvSpPr>
        <p:spPr bwMode="auto">
          <a:xfrm>
            <a:off x="9142413" y="6532563"/>
            <a:ext cx="14525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Application  2-</a:t>
            </a:r>
            <a:fld id="{C5BCB19A-DC43-4651-9196-5F4609A1ADAF}" type="slidenum"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pPr algn="r"/>
              <a:t>17</a:t>
            </a:fld>
            <a:endParaRPr lang="en-US" altLang="ko-KR" sz="12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30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Named Data networking	- NDN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312400" cy="4351338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alternative approach to the architecture of computer networks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Important Ideal-a </a:t>
            </a:r>
            <a:r>
              <a:rPr lang="en-US" dirty="0"/>
              <a:t>communication network should allow a user to focus on the data he or she needs, rather than having to reference a specific, physical location where that data is to be retrieved from. </a:t>
            </a:r>
            <a:endParaRPr lang="en-US" dirty="0" smtClean="0"/>
          </a:p>
          <a:p>
            <a:r>
              <a:rPr lang="en-US" dirty="0" smtClean="0"/>
              <a:t>Based on fact </a:t>
            </a:r>
            <a:r>
              <a:rPr lang="en-US" dirty="0"/>
              <a:t>that the vast majority of current Internet usage (a "high 90% level of traffic") consists of data being disseminated from a source to a number of users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research effort undertaken by UCLA , UCSD , UCI , </a:t>
            </a:r>
            <a:r>
              <a:rPr lang="en-US" dirty="0" err="1" smtClean="0"/>
              <a:t>UoA</a:t>
            </a:r>
            <a:r>
              <a:rPr lang="en-US" dirty="0" smtClean="0"/>
              <a:t> , UIUC hand in hand with Xerox </a:t>
            </a:r>
            <a:r>
              <a:rPr lang="en-US" dirty="0" err="1" smtClean="0"/>
              <a:t>Parc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600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NDN - goals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769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aims to develop a new Internet architecture that can capitalize on strengths -- and address weaknesses -- of the Internet's current host-based, point-to-point communication </a:t>
            </a:r>
            <a:r>
              <a:rPr lang="en-US" dirty="0" smtClean="0"/>
              <a:t>architecture</a:t>
            </a:r>
          </a:p>
          <a:p>
            <a:r>
              <a:rPr lang="en-US" dirty="0" smtClean="0"/>
              <a:t> </a:t>
            </a:r>
            <a:r>
              <a:rPr lang="en-US" dirty="0"/>
              <a:t>in order to naturally accommodate emerging patterns of communication.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naming data instead of their locations, NDN transforms data into </a:t>
            </a:r>
            <a:r>
              <a:rPr lang="en-US" dirty="0" smtClean="0"/>
              <a:t>the most important entity.</a:t>
            </a:r>
          </a:p>
          <a:p>
            <a:r>
              <a:rPr lang="en-US" dirty="0" smtClean="0"/>
              <a:t>The </a:t>
            </a:r>
            <a:r>
              <a:rPr lang="en-US" dirty="0"/>
              <a:t>current Internet </a:t>
            </a:r>
            <a:r>
              <a:rPr lang="en-US" dirty="0" smtClean="0"/>
              <a:t>emphasizes on the </a:t>
            </a:r>
            <a:r>
              <a:rPr lang="en-US" dirty="0"/>
              <a:t>data </a:t>
            </a:r>
            <a:r>
              <a:rPr lang="en-US" dirty="0" smtClean="0"/>
              <a:t>container- location of data</a:t>
            </a:r>
          </a:p>
          <a:p>
            <a:r>
              <a:rPr lang="en-US" dirty="0" smtClean="0"/>
              <a:t>NDN secures the data itself, a design choice that decouples trust in data from trust in hosts, enabling several radically scalable communication mechanisms such as automatic caching to optimize bandwidth. </a:t>
            </a:r>
          </a:p>
          <a:p>
            <a:r>
              <a:rPr lang="en-US" dirty="0" smtClean="0"/>
              <a:t>The project uses end-to-end test bed deployments, simulation, and theoretical analysis to evaluate the proposed architecture, and is developing specifications and prototype implementations of NDN protocols and applications.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41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Chapter 2: Application layer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057400" y="1600200"/>
            <a:ext cx="3810000" cy="4648200"/>
          </a:xfrm>
        </p:spPr>
        <p:txBody>
          <a:bodyPr/>
          <a:lstStyle/>
          <a:p>
            <a:r>
              <a:rPr lang="en-US" altLang="ko-KR" sz="2400" dirty="0">
                <a:ea typeface="Gulim" panose="020B0600000101010101" pitchFamily="34" charset="-127"/>
              </a:rPr>
              <a:t>2.1 Principles of network applications</a:t>
            </a:r>
          </a:p>
          <a:p>
            <a:r>
              <a:rPr lang="en-US" altLang="ko-KR" sz="2400" dirty="0">
                <a:ea typeface="Gulim" panose="020B0600000101010101" pitchFamily="34" charset="-127"/>
              </a:rPr>
              <a:t>2.2 Web and HTTP</a:t>
            </a:r>
          </a:p>
          <a:p>
            <a:r>
              <a:rPr lang="en-US" altLang="ko-KR" sz="2400" dirty="0">
                <a:ea typeface="Gulim" panose="020B0600000101010101" pitchFamily="34" charset="-127"/>
              </a:rPr>
              <a:t>2.3 FTP </a:t>
            </a:r>
            <a:endParaRPr lang="en-US" altLang="ko-KR" sz="2400" dirty="0">
              <a:solidFill>
                <a:srgbClr val="FF0000"/>
              </a:solidFill>
              <a:ea typeface="Gulim" panose="020B0600000101010101" pitchFamily="34" charset="-127"/>
            </a:endParaRPr>
          </a:p>
          <a:p>
            <a:r>
              <a:rPr lang="en-US" altLang="ko-KR" sz="2400" dirty="0">
                <a:ea typeface="Gulim" panose="020B0600000101010101" pitchFamily="34" charset="-127"/>
              </a:rPr>
              <a:t>2.4 Electronic Mail</a:t>
            </a:r>
          </a:p>
          <a:p>
            <a:pPr lvl="1"/>
            <a:r>
              <a:rPr lang="en-US" altLang="ko-KR" sz="2000" dirty="0">
                <a:ea typeface="Gulim" panose="020B0600000101010101" pitchFamily="34" charset="-127"/>
              </a:rPr>
              <a:t>SMTP, POP3, IMAP</a:t>
            </a:r>
          </a:p>
          <a:p>
            <a:r>
              <a:rPr lang="en-US" altLang="ko-KR" sz="2400" dirty="0">
                <a:solidFill>
                  <a:srgbClr val="FF0000"/>
                </a:solidFill>
                <a:ea typeface="Gulim" panose="020B0600000101010101" pitchFamily="34" charset="-127"/>
              </a:rPr>
              <a:t>2.5 </a:t>
            </a:r>
            <a:r>
              <a:rPr lang="en-US" altLang="ko-KR" sz="2400" dirty="0" smtClean="0">
                <a:solidFill>
                  <a:srgbClr val="FF0000"/>
                </a:solidFill>
                <a:ea typeface="Gulim" panose="020B0600000101010101" pitchFamily="34" charset="-127"/>
              </a:rPr>
              <a:t>DNS &amp;&amp; Named Data Networking</a:t>
            </a:r>
            <a:endParaRPr lang="en-US" altLang="ko-KR" sz="2400" dirty="0">
              <a:solidFill>
                <a:srgbClr val="FF0000"/>
              </a:solidFill>
              <a:ea typeface="Gulim" panose="020B0600000101010101" pitchFamily="34" charset="-127"/>
            </a:endParaRPr>
          </a:p>
          <a:p>
            <a:endParaRPr lang="ko-KR" altLang="en-US" sz="2400" dirty="0">
              <a:ea typeface="Gulim" panose="020B0600000101010101" pitchFamily="34" charset="-127"/>
            </a:endParaRP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19801" y="1600200"/>
            <a:ext cx="4054475" cy="4648200"/>
          </a:xfrm>
        </p:spPr>
        <p:txBody>
          <a:bodyPr/>
          <a:lstStyle/>
          <a:p>
            <a:r>
              <a:rPr lang="en-US" altLang="ko-KR" sz="2400">
                <a:ea typeface="Gulim" panose="020B0600000101010101" pitchFamily="34" charset="-127"/>
              </a:rPr>
              <a:t>2.6 P2P applications</a:t>
            </a:r>
          </a:p>
          <a:p>
            <a:r>
              <a:rPr lang="en-US" altLang="ko-KR" sz="2400">
                <a:ea typeface="Gulim" panose="020B0600000101010101" pitchFamily="34" charset="-127"/>
              </a:rPr>
              <a:t>2.7 Socket programming with TCP</a:t>
            </a:r>
          </a:p>
          <a:p>
            <a:r>
              <a:rPr lang="en-US" altLang="ko-KR" sz="2400">
                <a:ea typeface="Gulim" panose="020B0600000101010101" pitchFamily="34" charset="-127"/>
              </a:rPr>
              <a:t>2.8 Socket programming with UDP</a:t>
            </a:r>
          </a:p>
          <a:p>
            <a:pPr>
              <a:buFont typeface="Wingdings" panose="05000000000000000000" pitchFamily="2" charset="2"/>
              <a:buNone/>
            </a:pPr>
            <a:endParaRPr lang="ko-KR" altLang="en-US" sz="2400">
              <a:ea typeface="Gulim" panose="020B0600000101010101" pitchFamily="34" charset="-127"/>
            </a:endParaRPr>
          </a:p>
        </p:txBody>
      </p:sp>
      <p:sp>
        <p:nvSpPr>
          <p:cNvPr id="177157" name="Footer Placeholder 2"/>
          <p:cNvSpPr txBox="1">
            <a:spLocks noGrp="1"/>
          </p:cNvSpPr>
          <p:nvPr/>
        </p:nvSpPr>
        <p:spPr bwMode="auto">
          <a:xfrm>
            <a:off x="9142413" y="6532563"/>
            <a:ext cx="14525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Application  2-</a:t>
            </a:r>
            <a:fld id="{54B55F72-F162-4155-A4F1-8BEA38DC5672}" type="slidenum"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pPr algn="r"/>
              <a:t>2</a:t>
            </a:fld>
            <a:endParaRPr lang="en-US" altLang="ko-KR" sz="12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838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Architectural principles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Retention of the hourglass shape of the internet- the narrow waist of IP</a:t>
            </a:r>
          </a:p>
          <a:p>
            <a:r>
              <a:rPr lang="en-US" dirty="0" smtClean="0"/>
              <a:t>Built in security</a:t>
            </a:r>
          </a:p>
          <a:p>
            <a:r>
              <a:rPr lang="en-US" i="1" dirty="0" smtClean="0"/>
              <a:t>End-to-end </a:t>
            </a:r>
            <a:r>
              <a:rPr lang="en-US" i="1" dirty="0"/>
              <a:t>principle </a:t>
            </a:r>
            <a:r>
              <a:rPr lang="en-US" dirty="0" smtClean="0"/>
              <a:t>enables </a:t>
            </a:r>
            <a:r>
              <a:rPr lang="en-US" dirty="0"/>
              <a:t>development of robust applications in the face of network failures</a:t>
            </a:r>
            <a:r>
              <a:rPr lang="en-US" dirty="0" smtClean="0"/>
              <a:t>.</a:t>
            </a:r>
          </a:p>
          <a:p>
            <a:r>
              <a:rPr lang="en-US" dirty="0"/>
              <a:t>Network traffic must </a:t>
            </a:r>
            <a:r>
              <a:rPr lang="en-US" dirty="0" smtClean="0"/>
              <a:t>regulate itself – self regulating </a:t>
            </a:r>
          </a:p>
          <a:p>
            <a:r>
              <a:rPr lang="en-US" dirty="0"/>
              <a:t>Routing and forwarding </a:t>
            </a:r>
            <a:r>
              <a:rPr lang="en-US" dirty="0" smtClean="0"/>
              <a:t>plane isolation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929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Basic idea of working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03200" y="114300"/>
            <a:ext cx="11785600" cy="5854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69000" y="6203950"/>
            <a:ext cx="4873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Courtesy – NDN Xerox </a:t>
            </a:r>
            <a:r>
              <a:rPr lang="en-US" dirty="0" smtClean="0"/>
              <a:t>PARC </a:t>
            </a:r>
            <a:r>
              <a:rPr lang="en-US" dirty="0"/>
              <a:t>Tech Report 2010-003</a:t>
            </a:r>
          </a:p>
        </p:txBody>
      </p:sp>
    </p:spTree>
    <p:extLst>
      <p:ext uri="{BB962C8B-B14F-4D97-AF65-F5344CB8AC3E}">
        <p14:creationId xmlns:p14="http://schemas.microsoft.com/office/powerpoint/2010/main" xmlns="" val="178572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49300" y="939800"/>
            <a:ext cx="1536700" cy="1066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cxnSp>
        <p:nvCxnSpPr>
          <p:cNvPr id="7" name="Straight Connector 6"/>
          <p:cNvCxnSpPr>
            <a:stCxn id="5" idx="3"/>
          </p:cNvCxnSpPr>
          <p:nvPr/>
        </p:nvCxnSpPr>
        <p:spPr>
          <a:xfrm>
            <a:off x="2286000" y="1473200"/>
            <a:ext cx="223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21200" y="1257300"/>
            <a:ext cx="2654300" cy="1155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“Interest” Message</a:t>
            </a:r>
          </a:p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3"/>
          </p:cNvCxnSpPr>
          <p:nvPr/>
        </p:nvCxnSpPr>
        <p:spPr>
          <a:xfrm>
            <a:off x="2286000" y="1473200"/>
            <a:ext cx="2235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270000" y="3632200"/>
            <a:ext cx="3962400" cy="22987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Router – which has the routing logic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3"/>
          </p:cNvCxnSpPr>
          <p:nvPr/>
        </p:nvCxnSpPr>
        <p:spPr>
          <a:xfrm>
            <a:off x="5232400" y="4781550"/>
            <a:ext cx="2895600" cy="19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128000" y="4267200"/>
            <a:ext cx="2959100" cy="124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 server with the data.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223000" y="4356100"/>
            <a:ext cx="1066800" cy="444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083300" y="5118100"/>
            <a:ext cx="1612900" cy="977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actual data</a:t>
            </a:r>
          </a:p>
          <a:p>
            <a:pPr algn="ctr"/>
            <a:r>
              <a:rPr lang="en-US" dirty="0" smtClean="0"/>
              <a:t>‘D’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232400" y="5118100"/>
            <a:ext cx="2895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051300" y="2413000"/>
            <a:ext cx="1409700" cy="1219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1727200" y="2006600"/>
            <a:ext cx="1028700" cy="162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927100" y="2527300"/>
            <a:ext cx="11684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actual data ‘D’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733800" y="316984"/>
            <a:ext cx="810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NDN – A high level illustration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782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NDN – research hotspots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655300" cy="4351338"/>
          </a:xfrm>
        </p:spPr>
        <p:txBody>
          <a:bodyPr/>
          <a:lstStyle/>
          <a:p>
            <a:r>
              <a:rPr lang="en-US" dirty="0" smtClean="0"/>
              <a:t>Routing</a:t>
            </a:r>
          </a:p>
          <a:p>
            <a:r>
              <a:rPr lang="en-US" dirty="0" smtClean="0"/>
              <a:t>Forwarding</a:t>
            </a:r>
          </a:p>
          <a:p>
            <a:r>
              <a:rPr lang="en-US" dirty="0" smtClean="0"/>
              <a:t>Security and Privacy</a:t>
            </a:r>
          </a:p>
          <a:p>
            <a:r>
              <a:rPr lang="en-US" dirty="0" smtClean="0"/>
              <a:t>Driver Applications</a:t>
            </a:r>
          </a:p>
          <a:p>
            <a:r>
              <a:rPr lang="en-US" dirty="0" smtClean="0"/>
              <a:t>Implementation and deployment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417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z="3600" dirty="0">
                <a:ea typeface="Gulim" panose="020B0600000101010101" pitchFamily="34" charset="-127"/>
              </a:rPr>
              <a:t>DNS: Domain Name System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03438" y="1600200"/>
            <a:ext cx="3810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ko-KR" sz="2400" dirty="0">
                <a:solidFill>
                  <a:srgbClr val="FF0000"/>
                </a:solidFill>
                <a:ea typeface="Gulim" panose="020B0600000101010101" pitchFamily="34" charset="-127"/>
              </a:rPr>
              <a:t>people:</a:t>
            </a:r>
            <a:r>
              <a:rPr lang="en-US" altLang="ko-KR" sz="2400" dirty="0">
                <a:ea typeface="Gulim" panose="020B0600000101010101" pitchFamily="34" charset="-127"/>
              </a:rPr>
              <a:t> many identifiers:</a:t>
            </a:r>
          </a:p>
          <a:p>
            <a:pPr lvl="1"/>
            <a:r>
              <a:rPr lang="en-US" altLang="ko-KR" sz="2000" dirty="0">
                <a:ea typeface="Gulim" panose="020B0600000101010101" pitchFamily="34" charset="-127"/>
              </a:rPr>
              <a:t>SSN, name, passport #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400" dirty="0">
                <a:solidFill>
                  <a:srgbClr val="FF0000"/>
                </a:solidFill>
                <a:ea typeface="Gulim" panose="020B0600000101010101" pitchFamily="34" charset="-127"/>
              </a:rPr>
              <a:t>Internet hosts, routers:</a:t>
            </a:r>
          </a:p>
          <a:p>
            <a:pPr lvl="1"/>
            <a:r>
              <a:rPr lang="en-US" altLang="ko-KR" sz="2000" dirty="0">
                <a:ea typeface="Gulim" panose="020B0600000101010101" pitchFamily="34" charset="-127"/>
              </a:rPr>
              <a:t>IP address (32 bit) - used for addressing datagrams</a:t>
            </a:r>
          </a:p>
          <a:p>
            <a:pPr lvl="1"/>
            <a:r>
              <a:rPr lang="en-US" altLang="ko-KR" sz="2000" dirty="0">
                <a:ea typeface="Gulim" panose="020B0600000101010101" pitchFamily="34" charset="-127"/>
              </a:rPr>
              <a:t>“name”, e.g., www.yahoo.com - used by humans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400" u="sng" dirty="0">
                <a:solidFill>
                  <a:srgbClr val="FF0000"/>
                </a:solidFill>
                <a:ea typeface="Gulim" panose="020B0600000101010101" pitchFamily="34" charset="-127"/>
              </a:rPr>
              <a:t>Q:</a:t>
            </a:r>
            <a:r>
              <a:rPr lang="en-US" altLang="ko-KR" sz="2400" dirty="0">
                <a:ea typeface="Gulim" panose="020B0600000101010101" pitchFamily="34" charset="-127"/>
              </a:rPr>
              <a:t> map between IP address and name, and vice versa ?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19800" y="1600200"/>
            <a:ext cx="41529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ko-KR" sz="2400">
                <a:solidFill>
                  <a:srgbClr val="FF0000"/>
                </a:solidFill>
                <a:ea typeface="Gulim" panose="020B0600000101010101" pitchFamily="34" charset="-127"/>
              </a:rPr>
              <a:t>Domain Name System:</a:t>
            </a:r>
            <a:endParaRPr lang="en-US" altLang="ko-KR" sz="2400">
              <a:ea typeface="Gulim" panose="020B0600000101010101" pitchFamily="34" charset="-127"/>
            </a:endParaRPr>
          </a:p>
          <a:p>
            <a:r>
              <a:rPr lang="en-US" altLang="ko-KR" sz="2000" i="1">
                <a:solidFill>
                  <a:srgbClr val="FF0000"/>
                </a:solidFill>
                <a:ea typeface="Gulim" panose="020B0600000101010101" pitchFamily="34" charset="-127"/>
              </a:rPr>
              <a:t>distributed database</a:t>
            </a:r>
            <a:r>
              <a:rPr lang="en-US" altLang="ko-KR" sz="2000">
                <a:ea typeface="Gulim" panose="020B0600000101010101" pitchFamily="34" charset="-127"/>
              </a:rPr>
              <a:t> implemented in hierarchy of many </a:t>
            </a:r>
            <a:r>
              <a:rPr lang="en-US" altLang="ko-KR" sz="2000" i="1">
                <a:solidFill>
                  <a:srgbClr val="FF0000"/>
                </a:solidFill>
                <a:ea typeface="Gulim" panose="020B0600000101010101" pitchFamily="34" charset="-127"/>
              </a:rPr>
              <a:t>name servers</a:t>
            </a:r>
            <a:endParaRPr lang="en-US" altLang="ko-KR" sz="2000">
              <a:solidFill>
                <a:srgbClr val="FF0000"/>
              </a:solidFill>
              <a:ea typeface="Gulim" panose="020B0600000101010101" pitchFamily="34" charset="-127"/>
            </a:endParaRPr>
          </a:p>
          <a:p>
            <a:r>
              <a:rPr lang="en-US" altLang="ko-KR" sz="2000" i="1">
                <a:solidFill>
                  <a:srgbClr val="FF0000"/>
                </a:solidFill>
                <a:ea typeface="Gulim" panose="020B0600000101010101" pitchFamily="34" charset="-127"/>
              </a:rPr>
              <a:t>application-layer protocol</a:t>
            </a:r>
            <a:r>
              <a:rPr lang="en-US" altLang="ko-KR" sz="2000">
                <a:ea typeface="Gulim" panose="020B0600000101010101" pitchFamily="34" charset="-127"/>
              </a:rPr>
              <a:t> host, routers, name servers to communicate to </a:t>
            </a:r>
            <a:r>
              <a:rPr lang="en-US" altLang="ko-KR" sz="2000" i="1">
                <a:solidFill>
                  <a:srgbClr val="FF0000"/>
                </a:solidFill>
                <a:ea typeface="Gulim" panose="020B0600000101010101" pitchFamily="34" charset="-127"/>
              </a:rPr>
              <a:t>resolve</a:t>
            </a:r>
            <a:r>
              <a:rPr lang="en-US" altLang="ko-KR" sz="2000">
                <a:solidFill>
                  <a:srgbClr val="FF0000"/>
                </a:solidFill>
                <a:ea typeface="Gulim" panose="020B0600000101010101" pitchFamily="34" charset="-127"/>
              </a:rPr>
              <a:t> </a:t>
            </a:r>
            <a:r>
              <a:rPr lang="en-US" altLang="ko-KR" sz="2000">
                <a:ea typeface="Gulim" panose="020B0600000101010101" pitchFamily="34" charset="-127"/>
              </a:rPr>
              <a:t>names (address/name translation)</a:t>
            </a:r>
          </a:p>
          <a:p>
            <a:pPr lvl="1"/>
            <a:r>
              <a:rPr lang="en-US" altLang="ko-KR" sz="2000">
                <a:ea typeface="Gulim" panose="020B0600000101010101" pitchFamily="34" charset="-127"/>
              </a:rPr>
              <a:t>note: core Internet function, implemented as application-layer protocol</a:t>
            </a:r>
          </a:p>
          <a:p>
            <a:pPr lvl="1"/>
            <a:r>
              <a:rPr lang="en-US" altLang="ko-KR" sz="2000">
                <a:ea typeface="Gulim" panose="020B0600000101010101" pitchFamily="34" charset="-127"/>
              </a:rPr>
              <a:t>complexity at network’s “edge”</a:t>
            </a:r>
            <a:endParaRPr lang="en-US" altLang="ko-KR" sz="1800">
              <a:ea typeface="Gulim" panose="020B0600000101010101" pitchFamily="34" charset="-127"/>
            </a:endParaRPr>
          </a:p>
        </p:txBody>
      </p:sp>
      <p:sp>
        <p:nvSpPr>
          <p:cNvPr id="178181" name="Footer Placeholder 2"/>
          <p:cNvSpPr txBox="1">
            <a:spLocks noGrp="1"/>
          </p:cNvSpPr>
          <p:nvPr/>
        </p:nvSpPr>
        <p:spPr bwMode="auto">
          <a:xfrm>
            <a:off x="9142413" y="6532563"/>
            <a:ext cx="14525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Application  2-</a:t>
            </a:r>
            <a:fld id="{DC6110EA-A545-439E-ADAC-6DDD2CEC6570}" type="slidenum"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pPr algn="r"/>
              <a:t>3</a:t>
            </a:fld>
            <a:endParaRPr lang="en-US" altLang="ko-KR" sz="12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905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DNS- a brief history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782300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1983</a:t>
            </a:r>
            <a:r>
              <a:rPr lang="en-US" dirty="0" smtClean="0"/>
              <a:t>-Designed by </a:t>
            </a:r>
            <a:r>
              <a:rPr lang="en-US" dirty="0"/>
              <a:t>Paul </a:t>
            </a:r>
            <a:r>
              <a:rPr lang="en-US" dirty="0" err="1"/>
              <a:t>Mockapetris</a:t>
            </a:r>
            <a:r>
              <a:rPr lang="en-US" dirty="0"/>
              <a:t> </a:t>
            </a:r>
            <a:r>
              <a:rPr lang="en-US" dirty="0" smtClean="0"/>
              <a:t>at</a:t>
            </a:r>
            <a:r>
              <a:rPr lang="en-US" dirty="0"/>
              <a:t> </a:t>
            </a:r>
            <a:r>
              <a:rPr lang="en-US" dirty="0">
                <a:solidFill>
                  <a:srgbClr val="FF0000"/>
                </a:solidFill>
              </a:rPr>
              <a:t>UC Irvine</a:t>
            </a:r>
            <a:r>
              <a:rPr lang="en-US" dirty="0"/>
              <a:t> in 1983, and wrote the first implementation at the request of </a:t>
            </a:r>
            <a:r>
              <a:rPr lang="en-US" u="sng" dirty="0"/>
              <a:t>Jon </a:t>
            </a:r>
            <a:r>
              <a:rPr lang="en-US" u="sng" dirty="0" err="1"/>
              <a:t>Postel</a:t>
            </a:r>
            <a:r>
              <a:rPr lang="en-US" dirty="0"/>
              <a:t> from </a:t>
            </a:r>
            <a:r>
              <a:rPr lang="en-US" dirty="0" smtClean="0"/>
              <a:t>UCLA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1983</a:t>
            </a:r>
            <a:r>
              <a:rPr lang="en-US" dirty="0" smtClean="0"/>
              <a:t>-The</a:t>
            </a:r>
            <a:r>
              <a:rPr lang="en-US" dirty="0"/>
              <a:t> Internet Engineering Task Force published the original specifications in RFC 882 and RFC 883 in November </a:t>
            </a:r>
            <a:r>
              <a:rPr lang="en-US" dirty="0" smtClean="0"/>
              <a:t>1983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1984</a:t>
            </a:r>
            <a:r>
              <a:rPr lang="en-US" dirty="0" smtClean="0"/>
              <a:t>- A team of graduate students from UC Berkeley , wrote the Unix implementation , BIND(</a:t>
            </a:r>
            <a:r>
              <a:rPr lang="en-US" i="1" dirty="0"/>
              <a:t>Berkeley Internet Name </a:t>
            </a:r>
            <a:r>
              <a:rPr lang="en-US" i="1" dirty="0" smtClean="0"/>
              <a:t>Domain)</a:t>
            </a:r>
            <a:r>
              <a:rPr lang="en-US" dirty="0" smtClean="0"/>
              <a:t> (now named) which is the most widely used DNS implementation in the internet today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808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z="3600">
                <a:ea typeface="Gulim" panose="020B0600000101010101" pitchFamily="34" charset="-127"/>
              </a:rPr>
              <a:t>DNS </a:t>
            </a:r>
            <a:endParaRPr lang="en-US" altLang="ko-KR" smtClean="0">
              <a:ea typeface="Gulim" panose="020B0600000101010101" pitchFamily="34" charset="-127"/>
            </a:endParaRPr>
          </a:p>
        </p:txBody>
      </p:sp>
      <p:sp>
        <p:nvSpPr>
          <p:cNvPr id="179203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0" y="1271588"/>
            <a:ext cx="4191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ko-KR" sz="2400" u="sng" dirty="0">
                <a:solidFill>
                  <a:srgbClr val="FF0000"/>
                </a:solidFill>
                <a:ea typeface="Gulim" panose="020B0600000101010101" pitchFamily="34" charset="-127"/>
              </a:rPr>
              <a:t>Why not centralize DNS?</a:t>
            </a:r>
          </a:p>
          <a:p>
            <a:r>
              <a:rPr lang="en-US" altLang="ko-KR" sz="2400" dirty="0">
                <a:ea typeface="Gulim" panose="020B0600000101010101" pitchFamily="34" charset="-127"/>
              </a:rPr>
              <a:t>single point of failure</a:t>
            </a:r>
          </a:p>
          <a:p>
            <a:r>
              <a:rPr lang="en-US" altLang="ko-KR" sz="2400" dirty="0">
                <a:ea typeface="Gulim" panose="020B0600000101010101" pitchFamily="34" charset="-127"/>
              </a:rPr>
              <a:t>traffic volume</a:t>
            </a:r>
          </a:p>
          <a:p>
            <a:r>
              <a:rPr lang="en-US" altLang="ko-KR" sz="2400" dirty="0">
                <a:ea typeface="Gulim" panose="020B0600000101010101" pitchFamily="34" charset="-127"/>
              </a:rPr>
              <a:t>distant centralized database</a:t>
            </a:r>
          </a:p>
          <a:p>
            <a:r>
              <a:rPr lang="en-US" altLang="ko-KR" sz="2400" dirty="0">
                <a:ea typeface="Gulim" panose="020B0600000101010101" pitchFamily="34" charset="-127"/>
              </a:rPr>
              <a:t>maintenance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sz="2400" dirty="0">
              <a:ea typeface="Gulim" panose="020B0600000101010101" pitchFamily="34" charset="-127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400" dirty="0">
                <a:ea typeface="Gulim" panose="020B0600000101010101" pitchFamily="34" charset="-127"/>
              </a:rPr>
              <a:t>doesn’t </a:t>
            </a:r>
            <a:r>
              <a:rPr lang="en-US" altLang="ko-KR" sz="2400" i="1" dirty="0">
                <a:ea typeface="Gulim" panose="020B0600000101010101" pitchFamily="34" charset="-127"/>
              </a:rPr>
              <a:t>scale!</a:t>
            </a:r>
            <a:endParaRPr lang="en-US" altLang="ko-KR" sz="2400" dirty="0">
              <a:ea typeface="Gulim" panose="020B0600000101010101" pitchFamily="34" charset="-127"/>
            </a:endParaRPr>
          </a:p>
        </p:txBody>
      </p:sp>
      <p:sp>
        <p:nvSpPr>
          <p:cNvPr id="179204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01863" y="1300163"/>
            <a:ext cx="3810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ko-KR" sz="2400" u="sng" dirty="0">
                <a:solidFill>
                  <a:srgbClr val="FF0000"/>
                </a:solidFill>
                <a:ea typeface="Gulim" panose="020B0600000101010101" pitchFamily="34" charset="-127"/>
              </a:rPr>
              <a:t>DNS services</a:t>
            </a:r>
          </a:p>
          <a:p>
            <a:r>
              <a:rPr lang="en-US" altLang="ko-KR" sz="2400" dirty="0">
                <a:ea typeface="Gulim" panose="020B0600000101010101" pitchFamily="34" charset="-127"/>
              </a:rPr>
              <a:t>hostname to IP address translation</a:t>
            </a:r>
          </a:p>
          <a:p>
            <a:r>
              <a:rPr lang="en-US" altLang="ko-KR" sz="2400" dirty="0">
                <a:ea typeface="Gulim" panose="020B0600000101010101" pitchFamily="34" charset="-127"/>
              </a:rPr>
              <a:t>host aliasing</a:t>
            </a:r>
          </a:p>
          <a:p>
            <a:pPr lvl="1"/>
            <a:r>
              <a:rPr lang="en-US" altLang="ko-KR" sz="2000" dirty="0">
                <a:ea typeface="Gulim" panose="020B0600000101010101" pitchFamily="34" charset="-127"/>
              </a:rPr>
              <a:t>Canonical, alias names</a:t>
            </a:r>
          </a:p>
          <a:p>
            <a:r>
              <a:rPr lang="en-US" altLang="ko-KR" sz="2400" dirty="0">
                <a:ea typeface="Gulim" panose="020B0600000101010101" pitchFamily="34" charset="-127"/>
              </a:rPr>
              <a:t>mail server aliasing</a:t>
            </a:r>
          </a:p>
          <a:p>
            <a:r>
              <a:rPr lang="en-US" altLang="ko-KR" sz="2400" dirty="0">
                <a:ea typeface="Gulim" panose="020B0600000101010101" pitchFamily="34" charset="-127"/>
              </a:rPr>
              <a:t>load distribution</a:t>
            </a:r>
          </a:p>
          <a:p>
            <a:pPr lvl="1"/>
            <a:r>
              <a:rPr lang="en-US" altLang="ko-KR" sz="2000" dirty="0">
                <a:ea typeface="Gulim" panose="020B0600000101010101" pitchFamily="34" charset="-127"/>
              </a:rPr>
              <a:t>replicated Web servers: set of IP addresses for one canonical name</a:t>
            </a:r>
          </a:p>
          <a:p>
            <a:endParaRPr lang="ko-KR" altLang="en-US" sz="2400" dirty="0">
              <a:ea typeface="Gulim" panose="020B0600000101010101" pitchFamily="34" charset="-127"/>
            </a:endParaRPr>
          </a:p>
        </p:txBody>
      </p:sp>
      <p:sp>
        <p:nvSpPr>
          <p:cNvPr id="179205" name="Footer Placeholder 2"/>
          <p:cNvSpPr txBox="1">
            <a:spLocks noGrp="1"/>
          </p:cNvSpPr>
          <p:nvPr/>
        </p:nvSpPr>
        <p:spPr bwMode="auto">
          <a:xfrm>
            <a:off x="9142413" y="6532563"/>
            <a:ext cx="14525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Application  2-</a:t>
            </a:r>
            <a:fld id="{22DEF852-D325-46A5-BCA4-FFD20D1FAFDB}" type="slidenum"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pPr algn="r"/>
              <a:t>5</a:t>
            </a:fld>
            <a:endParaRPr lang="en-US" altLang="ko-KR" sz="12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26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226" name="Group 23"/>
          <p:cNvGrpSpPr>
            <a:grpSpLocks/>
          </p:cNvGrpSpPr>
          <p:nvPr/>
        </p:nvGrpSpPr>
        <p:grpSpPr bwMode="auto">
          <a:xfrm>
            <a:off x="1962150" y="1093788"/>
            <a:ext cx="8205788" cy="2444750"/>
            <a:chOff x="230" y="576"/>
            <a:chExt cx="5504" cy="1757"/>
          </a:xfrm>
        </p:grpSpPr>
        <p:sp>
          <p:nvSpPr>
            <p:cNvPr id="180230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ko-KR" sz="1800">
                  <a:latin typeface="Arial" panose="020B0604020202020204" pitchFamily="34" charset="0"/>
                  <a:ea typeface="Gulim" panose="020B0600000101010101" pitchFamily="34" charset="-127"/>
                </a:rPr>
                <a:t>Root DNS Servers</a:t>
              </a:r>
            </a:p>
          </p:txBody>
        </p:sp>
        <p:sp>
          <p:nvSpPr>
            <p:cNvPr id="180231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ko-KR" sz="1800">
                  <a:latin typeface="Arial" panose="020B0604020202020204" pitchFamily="34" charset="0"/>
                  <a:ea typeface="Gulim" panose="020B0600000101010101" pitchFamily="34" charset="-127"/>
                </a:rPr>
                <a:t>com DNS servers</a:t>
              </a:r>
            </a:p>
          </p:txBody>
        </p:sp>
        <p:sp>
          <p:nvSpPr>
            <p:cNvPr id="180232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ko-KR" sz="1800">
                  <a:latin typeface="Arial" panose="020B0604020202020204" pitchFamily="34" charset="0"/>
                  <a:ea typeface="Gulim" panose="020B0600000101010101" pitchFamily="34" charset="-127"/>
                </a:rPr>
                <a:t>org DNS servers</a:t>
              </a:r>
            </a:p>
          </p:txBody>
        </p:sp>
        <p:sp>
          <p:nvSpPr>
            <p:cNvPr id="180233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ko-KR" sz="1800">
                  <a:latin typeface="Arial" panose="020B0604020202020204" pitchFamily="34" charset="0"/>
                  <a:ea typeface="Gulim" panose="020B0600000101010101" pitchFamily="34" charset="-127"/>
                </a:rPr>
                <a:t>edu DNS servers</a:t>
              </a:r>
            </a:p>
          </p:txBody>
        </p:sp>
        <p:sp>
          <p:nvSpPr>
            <p:cNvPr id="180234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35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36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37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ko-KR" sz="1800">
                  <a:latin typeface="Arial" panose="020B0604020202020204" pitchFamily="34" charset="0"/>
                  <a:ea typeface="Gulim" panose="020B0600000101010101" pitchFamily="34" charset="-127"/>
                </a:rPr>
                <a:t>poly.edu</a:t>
              </a:r>
            </a:p>
            <a:p>
              <a:pPr eaLnBrk="1" hangingPunct="1"/>
              <a:r>
                <a:rPr lang="en-US" altLang="ko-KR" sz="1800">
                  <a:latin typeface="Arial" panose="020B0604020202020204" pitchFamily="34" charset="0"/>
                  <a:ea typeface="Gulim" panose="020B0600000101010101" pitchFamily="34" charset="-127"/>
                </a:rPr>
                <a:t>DNS servers</a:t>
              </a:r>
            </a:p>
          </p:txBody>
        </p:sp>
        <p:sp>
          <p:nvSpPr>
            <p:cNvPr id="180238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ko-KR" sz="1800">
                  <a:latin typeface="Arial" panose="020B0604020202020204" pitchFamily="34" charset="0"/>
                  <a:ea typeface="Gulim" panose="020B0600000101010101" pitchFamily="34" charset="-127"/>
                </a:rPr>
                <a:t>umass.edu</a:t>
              </a:r>
            </a:p>
            <a:p>
              <a:pPr eaLnBrk="1" hangingPunct="1"/>
              <a:r>
                <a:rPr lang="en-US" altLang="ko-KR" sz="1800">
                  <a:latin typeface="Arial" panose="020B0604020202020204" pitchFamily="34" charset="0"/>
                  <a:ea typeface="Gulim" panose="020B0600000101010101" pitchFamily="34" charset="-127"/>
                </a:rPr>
                <a:t>DNS servers</a:t>
              </a:r>
            </a:p>
          </p:txBody>
        </p:sp>
        <p:sp>
          <p:nvSpPr>
            <p:cNvPr id="180239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40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41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ko-KR" sz="1800">
                  <a:latin typeface="Arial" panose="020B0604020202020204" pitchFamily="34" charset="0"/>
                  <a:ea typeface="Gulim" panose="020B0600000101010101" pitchFamily="34" charset="-127"/>
                </a:rPr>
                <a:t>yahoo.com</a:t>
              </a:r>
            </a:p>
            <a:p>
              <a:pPr eaLnBrk="1" hangingPunct="1"/>
              <a:r>
                <a:rPr lang="en-US" altLang="ko-KR" sz="1800">
                  <a:latin typeface="Arial" panose="020B0604020202020204" pitchFamily="34" charset="0"/>
                  <a:ea typeface="Gulim" panose="020B0600000101010101" pitchFamily="34" charset="-127"/>
                </a:rPr>
                <a:t>DNS servers</a:t>
              </a:r>
            </a:p>
          </p:txBody>
        </p:sp>
        <p:sp>
          <p:nvSpPr>
            <p:cNvPr id="180242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ko-KR" sz="1800">
                  <a:latin typeface="Arial" panose="020B0604020202020204" pitchFamily="34" charset="0"/>
                  <a:ea typeface="Gulim" panose="020B0600000101010101" pitchFamily="34" charset="-127"/>
                </a:rPr>
                <a:t>amazon.com</a:t>
              </a:r>
            </a:p>
            <a:p>
              <a:pPr eaLnBrk="1" hangingPunct="1"/>
              <a:r>
                <a:rPr lang="en-US" altLang="ko-KR" sz="1800">
                  <a:latin typeface="Arial" panose="020B0604020202020204" pitchFamily="34" charset="0"/>
                  <a:ea typeface="Gulim" panose="020B0600000101010101" pitchFamily="34" charset="-127"/>
                </a:rPr>
                <a:t>DNS servers</a:t>
              </a:r>
            </a:p>
          </p:txBody>
        </p:sp>
        <p:sp>
          <p:nvSpPr>
            <p:cNvPr id="180243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44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45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ko-KR" sz="1800">
                  <a:latin typeface="Arial" panose="020B0604020202020204" pitchFamily="34" charset="0"/>
                  <a:ea typeface="Gulim" panose="020B0600000101010101" pitchFamily="34" charset="-127"/>
                </a:rPr>
                <a:t>pbs.org</a:t>
              </a:r>
            </a:p>
            <a:p>
              <a:pPr eaLnBrk="1" hangingPunct="1"/>
              <a:r>
                <a:rPr lang="en-US" altLang="ko-KR" sz="1800">
                  <a:latin typeface="Arial" panose="020B0604020202020204" pitchFamily="34" charset="0"/>
                  <a:ea typeface="Gulim" panose="020B0600000101010101" pitchFamily="34" charset="-127"/>
                </a:rPr>
                <a:t>DNS servers</a:t>
              </a:r>
            </a:p>
          </p:txBody>
        </p:sp>
        <p:sp>
          <p:nvSpPr>
            <p:cNvPr id="180246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0227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1992313" y="0"/>
            <a:ext cx="7772400" cy="1143000"/>
          </a:xfrm>
        </p:spPr>
        <p:txBody>
          <a:bodyPr/>
          <a:lstStyle/>
          <a:p>
            <a:r>
              <a:rPr lang="en-US" altLang="ko-KR" sz="3600">
                <a:ea typeface="Gulim" panose="020B0600000101010101" pitchFamily="34" charset="-127"/>
              </a:rPr>
              <a:t>Distributed, Hierarchical Database</a:t>
            </a:r>
          </a:p>
        </p:txBody>
      </p:sp>
      <p:sp>
        <p:nvSpPr>
          <p:cNvPr id="180228" name="Rectangle 2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044700" y="3883025"/>
            <a:ext cx="8172450" cy="26352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ko-KR" sz="2400" u="sng" dirty="0">
                <a:solidFill>
                  <a:srgbClr val="FF0000"/>
                </a:solidFill>
                <a:ea typeface="Gulim" panose="020B0600000101010101" pitchFamily="34" charset="-127"/>
              </a:rPr>
              <a:t>client wants IP for www.amazon.com; 1</a:t>
            </a:r>
            <a:r>
              <a:rPr lang="en-US" altLang="ko-KR" sz="2400" u="sng" baseline="30000" dirty="0">
                <a:solidFill>
                  <a:srgbClr val="FF0000"/>
                </a:solidFill>
                <a:ea typeface="Gulim" panose="020B0600000101010101" pitchFamily="34" charset="-127"/>
              </a:rPr>
              <a:t>st</a:t>
            </a:r>
            <a:r>
              <a:rPr lang="en-US" altLang="ko-KR" sz="2400" u="sng" dirty="0">
                <a:solidFill>
                  <a:srgbClr val="FF0000"/>
                </a:solidFill>
                <a:ea typeface="Gulim" panose="020B0600000101010101" pitchFamily="34" charset="-127"/>
              </a:rPr>
              <a:t> </a:t>
            </a:r>
            <a:r>
              <a:rPr lang="en-US" altLang="ko-KR" sz="2400" u="sng" dirty="0" err="1">
                <a:solidFill>
                  <a:srgbClr val="FF0000"/>
                </a:solidFill>
                <a:ea typeface="Gulim" panose="020B0600000101010101" pitchFamily="34" charset="-127"/>
              </a:rPr>
              <a:t>approx</a:t>
            </a:r>
            <a:r>
              <a:rPr lang="en-US" altLang="ko-KR" sz="2400" u="sng" dirty="0">
                <a:solidFill>
                  <a:srgbClr val="FF0000"/>
                </a:solidFill>
                <a:ea typeface="Gulim" panose="020B0600000101010101" pitchFamily="34" charset="-127"/>
              </a:rPr>
              <a:t>:</a:t>
            </a:r>
          </a:p>
          <a:p>
            <a:r>
              <a:rPr lang="en-US" altLang="ko-KR" sz="2000" dirty="0">
                <a:ea typeface="Gulim" panose="020B0600000101010101" pitchFamily="34" charset="-127"/>
              </a:rPr>
              <a:t>client queries a root server to find com DNS server</a:t>
            </a:r>
          </a:p>
          <a:p>
            <a:r>
              <a:rPr lang="en-US" altLang="ko-KR" sz="2000" dirty="0">
                <a:ea typeface="Gulim" panose="020B0600000101010101" pitchFamily="34" charset="-127"/>
              </a:rPr>
              <a:t>client queries com DNS server to get amazon.com DNS server</a:t>
            </a:r>
          </a:p>
          <a:p>
            <a:r>
              <a:rPr lang="en-US" altLang="ko-KR" sz="2000" dirty="0">
                <a:ea typeface="Gulim" panose="020B0600000101010101" pitchFamily="34" charset="-127"/>
              </a:rPr>
              <a:t>client queries amazon.com DNS server to get  IP address for www.amazon.com</a:t>
            </a:r>
          </a:p>
        </p:txBody>
      </p:sp>
      <p:sp>
        <p:nvSpPr>
          <p:cNvPr id="180229" name="Footer Placeholder 2"/>
          <p:cNvSpPr txBox="1">
            <a:spLocks noGrp="1"/>
          </p:cNvSpPr>
          <p:nvPr/>
        </p:nvSpPr>
        <p:spPr bwMode="auto">
          <a:xfrm>
            <a:off x="9142413" y="6532563"/>
            <a:ext cx="14525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Application  2-</a:t>
            </a:r>
            <a:fld id="{FDBB6664-9C92-4FD3-B4D2-D21402D15144}" type="slidenum"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pPr algn="r"/>
              <a:t>6</a:t>
            </a:fld>
            <a:endParaRPr lang="en-US" altLang="ko-KR" sz="12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59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z="3600">
                <a:ea typeface="Gulim" panose="020B0600000101010101" pitchFamily="34" charset="-127"/>
              </a:rPr>
              <a:t>DNS: Root name servers</a:t>
            </a:r>
            <a:endParaRPr lang="en-US" altLang="ko-KR" smtClean="0">
              <a:ea typeface="Gulim" panose="020B0600000101010101" pitchFamily="34" charset="-127"/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008189" y="1362075"/>
            <a:ext cx="8478837" cy="4648200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pitchFamily="34" charset="-127"/>
              </a:rPr>
              <a:t>contacted by local name server that can not resolve name</a:t>
            </a:r>
          </a:p>
          <a:p>
            <a:r>
              <a:rPr lang="en-US" altLang="ko-KR" sz="2000" dirty="0">
                <a:ea typeface="Gulim" panose="020B0600000101010101" pitchFamily="34" charset="-127"/>
              </a:rPr>
              <a:t>root name server:</a:t>
            </a:r>
          </a:p>
          <a:p>
            <a:pPr lvl="1"/>
            <a:r>
              <a:rPr lang="en-US" altLang="ko-KR" sz="2000" dirty="0">
                <a:ea typeface="Gulim" panose="020B0600000101010101" pitchFamily="34" charset="-127"/>
              </a:rPr>
              <a:t>contacts authoritative name server if name mapping not known</a:t>
            </a:r>
          </a:p>
          <a:p>
            <a:pPr lvl="1"/>
            <a:r>
              <a:rPr lang="en-US" altLang="ko-KR" sz="2000" dirty="0">
                <a:ea typeface="Gulim" panose="020B0600000101010101" pitchFamily="34" charset="-127"/>
              </a:rPr>
              <a:t>gets mapping</a:t>
            </a:r>
          </a:p>
          <a:p>
            <a:pPr lvl="1"/>
            <a:r>
              <a:rPr lang="en-US" altLang="ko-KR" sz="2000" dirty="0">
                <a:ea typeface="Gulim" panose="020B0600000101010101" pitchFamily="34" charset="-127"/>
              </a:rPr>
              <a:t>returns mapping to local name server</a:t>
            </a:r>
          </a:p>
        </p:txBody>
      </p:sp>
      <p:sp>
        <p:nvSpPr>
          <p:cNvPr id="181252" name="Rectangle 20"/>
          <p:cNvSpPr>
            <a:spLocks noChangeArrowheads="1"/>
          </p:cNvSpPr>
          <p:nvPr/>
        </p:nvSpPr>
        <p:spPr bwMode="auto">
          <a:xfrm>
            <a:off x="7710489" y="5022851"/>
            <a:ext cx="2681287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ko-KR" altLang="en-US" sz="2000" dirty="0">
                <a:latin typeface="Comic Sans MS" panose="030F0702030302020204" pitchFamily="66" charset="0"/>
                <a:ea typeface="Gulim" panose="020B0600000101010101" pitchFamily="34" charset="-127"/>
              </a:rPr>
              <a:t>    </a:t>
            </a:r>
            <a:r>
              <a:rPr lang="en-US" altLang="ko-KR" sz="2000" dirty="0">
                <a:latin typeface="Comic Sans MS" panose="030F0702030302020204" pitchFamily="66" charset="0"/>
                <a:ea typeface="Gulim" panose="020B0600000101010101" pitchFamily="34" charset="-127"/>
              </a:rPr>
              <a:t>13 root name servers worldwide</a:t>
            </a:r>
            <a:endParaRPr lang="en-US" altLang="ko-KR" dirty="0">
              <a:latin typeface="Comic Sans MS" panose="030F0702030302020204" pitchFamily="66" charset="0"/>
              <a:ea typeface="Gulim" panose="020B0600000101010101" pitchFamily="34" charset="-127"/>
            </a:endParaRPr>
          </a:p>
        </p:txBody>
      </p:sp>
      <p:sp>
        <p:nvSpPr>
          <p:cNvPr id="181253" name="AutoShape 22"/>
          <p:cNvSpPr>
            <a:spLocks noChangeAspect="1" noChangeArrowheads="1"/>
          </p:cNvSpPr>
          <p:nvPr/>
        </p:nvSpPr>
        <p:spPr bwMode="auto">
          <a:xfrm>
            <a:off x="2005013" y="3581401"/>
            <a:ext cx="5784850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endParaRPr lang="ko-KR" altLang="en-US">
              <a:latin typeface="Comic Sans MS" panose="030F0702030302020204" pitchFamily="66" charset="0"/>
              <a:ea typeface="Gulim" panose="020B0600000101010101" pitchFamily="34" charset="-127"/>
            </a:endParaRPr>
          </a:p>
        </p:txBody>
      </p:sp>
      <p:pic>
        <p:nvPicPr>
          <p:cNvPr id="181254" name="Picture 23" descr="worl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25814" y="4378325"/>
            <a:ext cx="4319587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5" name="Freeform 24"/>
          <p:cNvSpPr>
            <a:spLocks/>
          </p:cNvSpPr>
          <p:nvPr/>
        </p:nvSpPr>
        <p:spPr bwMode="auto">
          <a:xfrm>
            <a:off x="3703639" y="3725864"/>
            <a:ext cx="642937" cy="1235075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2147483647 h 1893"/>
              <a:gd name="T4" fmla="*/ 2147483647 w 963"/>
              <a:gd name="T5" fmla="*/ 2147483647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56" name="Text Box 25"/>
          <p:cNvSpPr txBox="1">
            <a:spLocks noChangeArrowheads="1"/>
          </p:cNvSpPr>
          <p:nvPr/>
        </p:nvSpPr>
        <p:spPr bwMode="auto">
          <a:xfrm>
            <a:off x="2225676" y="5654675"/>
            <a:ext cx="2024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10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b USC-ISI Marina del Rey, CA</a:t>
            </a:r>
          </a:p>
          <a:p>
            <a:r>
              <a:rPr lang="en-US" altLang="ko-KR" sz="10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l  ICANN Los Angeles, CA</a:t>
            </a:r>
          </a:p>
          <a:p>
            <a:pPr algn="ctr"/>
            <a:endParaRPr lang="ko-KR" altLang="en-US">
              <a:ea typeface="Gulim" panose="020B0600000101010101" pitchFamily="34" charset="-127"/>
            </a:endParaRPr>
          </a:p>
        </p:txBody>
      </p:sp>
      <p:sp>
        <p:nvSpPr>
          <p:cNvPr id="181257" name="Freeform 26"/>
          <p:cNvSpPr>
            <a:spLocks/>
          </p:cNvSpPr>
          <p:nvPr/>
        </p:nvSpPr>
        <p:spPr bwMode="auto">
          <a:xfrm>
            <a:off x="3051175" y="5113338"/>
            <a:ext cx="762000" cy="546100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58" name="Text Box 27"/>
          <p:cNvSpPr txBox="1">
            <a:spLocks noChangeArrowheads="1"/>
          </p:cNvSpPr>
          <p:nvPr/>
        </p:nvSpPr>
        <p:spPr bwMode="auto">
          <a:xfrm>
            <a:off x="1728788" y="4333875"/>
            <a:ext cx="1949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10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e NASA Mt View, CA</a:t>
            </a:r>
          </a:p>
          <a:p>
            <a:r>
              <a:rPr lang="en-US" altLang="ko-KR" sz="10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f  Internet Software C. Palo</a:t>
            </a:r>
            <a:r>
              <a:rPr lang="en-US" altLang="ko-KR" sz="9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 Alto, CA (and 36 other locations)</a:t>
            </a:r>
          </a:p>
          <a:p>
            <a:pPr algn="ctr"/>
            <a:endParaRPr lang="ko-KR" altLang="en-US">
              <a:ea typeface="Gulim" panose="020B0600000101010101" pitchFamily="34" charset="-127"/>
            </a:endParaRPr>
          </a:p>
        </p:txBody>
      </p:sp>
      <p:sp>
        <p:nvSpPr>
          <p:cNvPr id="181259" name="Freeform 28"/>
          <p:cNvSpPr>
            <a:spLocks/>
          </p:cNvSpPr>
          <p:nvPr/>
        </p:nvSpPr>
        <p:spPr bwMode="auto">
          <a:xfrm flipV="1">
            <a:off x="2947988" y="4868863"/>
            <a:ext cx="817562" cy="184150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60" name="Text Box 29"/>
          <p:cNvSpPr txBox="1">
            <a:spLocks noChangeArrowheads="1"/>
          </p:cNvSpPr>
          <p:nvPr/>
        </p:nvSpPr>
        <p:spPr bwMode="auto">
          <a:xfrm>
            <a:off x="5821364" y="3973514"/>
            <a:ext cx="199707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10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i </a:t>
            </a:r>
            <a:r>
              <a:rPr lang="en-US" altLang="ko-KR" sz="1000">
                <a:latin typeface="Arial" panose="020B0604020202020204" pitchFamily="34" charset="0"/>
                <a:ea typeface="Gulim" panose="020B0600000101010101" pitchFamily="34" charset="-127"/>
              </a:rPr>
              <a:t>Autonomica,</a:t>
            </a:r>
            <a:r>
              <a:rPr lang="en-US" altLang="ko-KR" sz="10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 Stockholm (plus     28 other locations)</a:t>
            </a:r>
          </a:p>
        </p:txBody>
      </p:sp>
      <p:sp>
        <p:nvSpPr>
          <p:cNvPr id="181261" name="Freeform 30"/>
          <p:cNvSpPr>
            <a:spLocks/>
          </p:cNvSpPr>
          <p:nvPr/>
        </p:nvSpPr>
        <p:spPr bwMode="auto">
          <a:xfrm>
            <a:off x="5456239" y="4068763"/>
            <a:ext cx="446087" cy="654050"/>
          </a:xfrm>
          <a:custGeom>
            <a:avLst/>
            <a:gdLst>
              <a:gd name="T0" fmla="*/ 2147483647 w 666"/>
              <a:gd name="T1" fmla="*/ 0 h 1005"/>
              <a:gd name="T2" fmla="*/ 0 w 666"/>
              <a:gd name="T3" fmla="*/ 2147483647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62" name="Text Box 31"/>
          <p:cNvSpPr txBox="1">
            <a:spLocks noChangeArrowheads="1"/>
          </p:cNvSpPr>
          <p:nvPr/>
        </p:nvSpPr>
        <p:spPr bwMode="auto">
          <a:xfrm>
            <a:off x="5857876" y="3684588"/>
            <a:ext cx="25193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10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k RIPE London (also 16 other locations)</a:t>
            </a:r>
            <a:endParaRPr lang="en-US" altLang="ko-KR">
              <a:ea typeface="Gulim" panose="020B0600000101010101" pitchFamily="34" charset="-127"/>
            </a:endParaRPr>
          </a:p>
        </p:txBody>
      </p:sp>
      <p:sp>
        <p:nvSpPr>
          <p:cNvPr id="181263" name="Freeform 32"/>
          <p:cNvSpPr>
            <a:spLocks/>
          </p:cNvSpPr>
          <p:nvPr/>
        </p:nvSpPr>
        <p:spPr bwMode="auto">
          <a:xfrm>
            <a:off x="5275263" y="3862388"/>
            <a:ext cx="615950" cy="946150"/>
          </a:xfrm>
          <a:custGeom>
            <a:avLst/>
            <a:gdLst>
              <a:gd name="T0" fmla="*/ 2147483647 w 922"/>
              <a:gd name="T1" fmla="*/ 0 h 1448"/>
              <a:gd name="T2" fmla="*/ 0 w 922"/>
              <a:gd name="T3" fmla="*/ 2147483647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64" name="Text Box 33"/>
          <p:cNvSpPr txBox="1">
            <a:spLocks noChangeArrowheads="1"/>
          </p:cNvSpPr>
          <p:nvPr/>
        </p:nvSpPr>
        <p:spPr bwMode="auto">
          <a:xfrm>
            <a:off x="7261225" y="4279901"/>
            <a:ext cx="1766888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10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m WIDE Tokyo (also Seoul, Paris, SF)</a:t>
            </a:r>
            <a:endParaRPr lang="en-US" altLang="ko-KR">
              <a:ea typeface="Gulim" panose="020B0600000101010101" pitchFamily="34" charset="-127"/>
            </a:endParaRPr>
          </a:p>
        </p:txBody>
      </p:sp>
      <p:sp>
        <p:nvSpPr>
          <p:cNvPr id="181265" name="Freeform 34"/>
          <p:cNvSpPr>
            <a:spLocks/>
          </p:cNvSpPr>
          <p:nvPr/>
        </p:nvSpPr>
        <p:spPr bwMode="auto">
          <a:xfrm>
            <a:off x="7099300" y="4598988"/>
            <a:ext cx="400050" cy="431800"/>
          </a:xfrm>
          <a:custGeom>
            <a:avLst/>
            <a:gdLst>
              <a:gd name="T0" fmla="*/ 2147483647 w 252"/>
              <a:gd name="T1" fmla="*/ 0 h 462"/>
              <a:gd name="T2" fmla="*/ 0 w 252"/>
              <a:gd name="T3" fmla="*/ 2147483647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66" name="Text Box 35"/>
          <p:cNvSpPr txBox="1">
            <a:spLocks noChangeArrowheads="1"/>
          </p:cNvSpPr>
          <p:nvPr/>
        </p:nvSpPr>
        <p:spPr bwMode="auto">
          <a:xfrm>
            <a:off x="3686175" y="3367089"/>
            <a:ext cx="2598738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10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a Verisign, Dulles, VA</a:t>
            </a:r>
          </a:p>
          <a:p>
            <a:r>
              <a:rPr lang="en-US" altLang="ko-KR" sz="10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c Cogent, Herndon, VA (also LA)</a:t>
            </a:r>
          </a:p>
          <a:p>
            <a:r>
              <a:rPr lang="en-US" altLang="ko-KR" sz="10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d U Maryland College Park, MD</a:t>
            </a:r>
          </a:p>
          <a:p>
            <a:r>
              <a:rPr lang="en-US" altLang="ko-KR" sz="10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g US DoD Vienna, VA</a:t>
            </a:r>
          </a:p>
          <a:p>
            <a:r>
              <a:rPr lang="en-US" altLang="ko-KR" sz="10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h ARL Aberdeen, MD</a:t>
            </a:r>
          </a:p>
          <a:p>
            <a:r>
              <a:rPr lang="en-US" altLang="ko-KR" sz="9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j  Verisign, ( 21 locations)</a:t>
            </a:r>
          </a:p>
          <a:p>
            <a:pPr algn="ctr"/>
            <a:endParaRPr lang="ko-KR" altLang="en-US">
              <a:ea typeface="Gulim" panose="020B0600000101010101" pitchFamily="34" charset="-127"/>
            </a:endParaRPr>
          </a:p>
        </p:txBody>
      </p:sp>
      <p:sp>
        <p:nvSpPr>
          <p:cNvPr id="181267" name="Footer Placeholder 2"/>
          <p:cNvSpPr txBox="1">
            <a:spLocks noGrp="1"/>
          </p:cNvSpPr>
          <p:nvPr/>
        </p:nvSpPr>
        <p:spPr bwMode="auto">
          <a:xfrm>
            <a:off x="9142413" y="6532563"/>
            <a:ext cx="14525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Application  2-</a:t>
            </a:r>
            <a:fld id="{CF1073AE-EAB1-445F-B5D4-B8C82FEF8A3D}" type="slidenum"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pPr algn="r"/>
              <a:t>7</a:t>
            </a:fld>
            <a:endParaRPr lang="en-US" altLang="ko-KR" sz="12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920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90688"/>
            <a:ext cx="105537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Accessible at the IPv4 addresses - </a:t>
            </a:r>
            <a:r>
              <a:rPr lang="en-US" dirty="0"/>
              <a:t>8.8.8.8 and </a:t>
            </a:r>
            <a:r>
              <a:rPr lang="en-US" dirty="0" smtClean="0"/>
              <a:t>8.8.4.4</a:t>
            </a:r>
          </a:p>
          <a:p>
            <a:r>
              <a:rPr lang="en-US" dirty="0" smtClean="0"/>
              <a:t>IPv6 addresses-</a:t>
            </a:r>
            <a:r>
              <a:rPr lang="en-US" dirty="0"/>
              <a:t>2001:4860:4860::8888 and 2001:4860:4860::</a:t>
            </a:r>
            <a:r>
              <a:rPr lang="en-US" dirty="0" smtClean="0"/>
              <a:t>8844</a:t>
            </a:r>
          </a:p>
          <a:p>
            <a:r>
              <a:rPr lang="en-US" dirty="0" smtClean="0"/>
              <a:t>Services a total of 80 Billion name resolution requests per day!!!(stat obtained from Google’s official blog dated 2012)  - around 1,000,000 requests per second!!!</a:t>
            </a:r>
          </a:p>
          <a:p>
            <a:r>
              <a:rPr lang="en-US" dirty="0" smtClean="0"/>
              <a:t>Works hand in hand with the IETF</a:t>
            </a:r>
          </a:p>
          <a:p>
            <a:r>
              <a:rPr lang="en-US" dirty="0" smtClean="0"/>
              <a:t>Today</a:t>
            </a:r>
            <a:r>
              <a:rPr lang="en-US" dirty="0"/>
              <a:t>, about 70 percent of its traffic comes from outside the U.S. </a:t>
            </a:r>
            <a:r>
              <a:rPr lang="en-US" dirty="0" smtClean="0"/>
              <a:t>with strong </a:t>
            </a:r>
            <a:r>
              <a:rPr lang="en-US" dirty="0"/>
              <a:t>presence in North America, South America and Europe, and </a:t>
            </a:r>
            <a:r>
              <a:rPr lang="en-US" dirty="0" smtClean="0"/>
              <a:t>Asia.</a:t>
            </a:r>
          </a:p>
          <a:p>
            <a:r>
              <a:rPr lang="en-US" dirty="0" smtClean="0"/>
              <a:t>Other such public DNS providers – </a:t>
            </a:r>
            <a:r>
              <a:rPr lang="en-US" dirty="0" err="1" smtClean="0"/>
              <a:t>OpenDNS</a:t>
            </a:r>
            <a:r>
              <a:rPr lang="en-US" dirty="0" smtClean="0"/>
              <a:t> 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Google’s public DNS server </a:t>
            </a:r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83085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57026" y="365125"/>
            <a:ext cx="10396774" cy="105396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TLD and Authoritative Servers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61415" y="1600200"/>
            <a:ext cx="8855735" cy="4648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FF0000"/>
                </a:solidFill>
                <a:ea typeface="Gulim" panose="020B0600000101010101" pitchFamily="34" charset="-127"/>
              </a:rPr>
              <a:t>Top-level domain (TLD) servers:</a:t>
            </a:r>
          </a:p>
          <a:p>
            <a:pPr lvl="1"/>
            <a:r>
              <a:rPr lang="en-US" altLang="ko-KR" dirty="0">
                <a:solidFill>
                  <a:srgbClr val="000000"/>
                </a:solidFill>
                <a:ea typeface="Gulim" panose="020B0600000101010101" pitchFamily="34" charset="-127"/>
              </a:rPr>
              <a:t>Domain Name consists of one or more parts called Labels .</a:t>
            </a:r>
          </a:p>
          <a:p>
            <a:pPr lvl="1"/>
            <a:r>
              <a:rPr lang="en-US" altLang="ko-KR" dirty="0">
                <a:solidFill>
                  <a:srgbClr val="000000"/>
                </a:solidFill>
                <a:ea typeface="Gulim" panose="020B0600000101010101" pitchFamily="34" charset="-127"/>
              </a:rPr>
              <a:t>Right most label conveys the Top level domain and each label to the left specifies a sub division or sub </a:t>
            </a:r>
            <a:r>
              <a:rPr lang="en-US" altLang="ko-KR" dirty="0" smtClean="0">
                <a:solidFill>
                  <a:srgbClr val="000000"/>
                </a:solidFill>
                <a:ea typeface="Gulim" panose="020B0600000101010101" pitchFamily="34" charset="-127"/>
              </a:rPr>
              <a:t>domain </a:t>
            </a:r>
            <a:r>
              <a:rPr lang="en-US" altLang="ko-KR" dirty="0">
                <a:solidFill>
                  <a:srgbClr val="000000"/>
                </a:solidFill>
                <a:ea typeface="Gulim" panose="020B0600000101010101" pitchFamily="34" charset="-127"/>
              </a:rPr>
              <a:t>to the label on the right.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Gulim" panose="020B0600000101010101" pitchFamily="34" charset="-127"/>
              </a:rPr>
              <a:t>Domain names include  com, org, net, </a:t>
            </a:r>
            <a:r>
              <a:rPr lang="en-US" altLang="ko-KR" dirty="0" err="1">
                <a:ea typeface="Gulim" panose="020B0600000101010101" pitchFamily="34" charset="-127"/>
              </a:rPr>
              <a:t>edu</a:t>
            </a:r>
            <a:r>
              <a:rPr lang="en-US" altLang="ko-KR" dirty="0">
                <a:ea typeface="Gulim" panose="020B0600000101010101" pitchFamily="34" charset="-127"/>
              </a:rPr>
              <a:t>, aero, jobs, museums, and all top-level country domains, e.g.: </a:t>
            </a:r>
            <a:r>
              <a:rPr lang="en-US" altLang="ko-KR" dirty="0" err="1">
                <a:ea typeface="Gulim" panose="020B0600000101010101" pitchFamily="34" charset="-127"/>
              </a:rPr>
              <a:t>uk</a:t>
            </a:r>
            <a:r>
              <a:rPr lang="en-US" altLang="ko-KR" dirty="0">
                <a:ea typeface="Gulim" panose="020B0600000101010101" pitchFamily="34" charset="-127"/>
              </a:rPr>
              <a:t>, </a:t>
            </a:r>
            <a:r>
              <a:rPr lang="en-US" altLang="ko-KR" dirty="0" err="1">
                <a:ea typeface="Gulim" panose="020B0600000101010101" pitchFamily="34" charset="-127"/>
              </a:rPr>
              <a:t>fr</a:t>
            </a:r>
            <a:r>
              <a:rPr lang="en-US" altLang="ko-KR" dirty="0">
                <a:ea typeface="Gulim" panose="020B0600000101010101" pitchFamily="34" charset="-127"/>
              </a:rPr>
              <a:t>, ca, </a:t>
            </a:r>
            <a:r>
              <a:rPr lang="en-US" altLang="ko-KR" dirty="0" err="1">
                <a:ea typeface="Gulim" panose="020B0600000101010101" pitchFamily="34" charset="-127"/>
              </a:rPr>
              <a:t>jp</a:t>
            </a:r>
            <a:r>
              <a:rPr lang="en-US" altLang="ko-KR" dirty="0">
                <a:ea typeface="Gulim" panose="020B0600000101010101" pitchFamily="34" charset="-127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Gulim" panose="020B0600000101010101" pitchFamily="34" charset="-127"/>
              </a:rPr>
              <a:t>Network Solutions maintains servers for com TLD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FF0000"/>
                </a:solidFill>
                <a:ea typeface="Gulim" panose="020B0600000101010101" pitchFamily="34" charset="-127"/>
              </a:rPr>
              <a:t>Authoritative DNS servers:</a:t>
            </a:r>
            <a:r>
              <a:rPr lang="en-US" altLang="ko-KR" dirty="0">
                <a:ea typeface="Gulim" panose="020B0600000101010101" pitchFamily="34" charset="-127"/>
              </a:rPr>
              <a:t> 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An </a:t>
            </a:r>
            <a:r>
              <a:rPr lang="en-US" altLang="ko-KR" dirty="0" smtClean="0">
                <a:ea typeface="Gulim" panose="020B0600000101010101" pitchFamily="34" charset="-127"/>
              </a:rPr>
              <a:t>Authoritative </a:t>
            </a:r>
            <a:r>
              <a:rPr lang="en-US" altLang="ko-KR" dirty="0">
                <a:ea typeface="Gulim" panose="020B0600000101010101" pitchFamily="34" charset="-127"/>
              </a:rPr>
              <a:t>only server returns answers only to queries about </a:t>
            </a:r>
            <a:r>
              <a:rPr lang="en-US" altLang="ko-KR" dirty="0" smtClean="0">
                <a:ea typeface="Gulim" panose="020B0600000101010101" pitchFamily="34" charset="-127"/>
              </a:rPr>
              <a:t>domain </a:t>
            </a:r>
            <a:r>
              <a:rPr lang="en-US" altLang="ko-KR" dirty="0">
                <a:ea typeface="Gulim" panose="020B0600000101010101" pitchFamily="34" charset="-127"/>
              </a:rPr>
              <a:t>names that have been </a:t>
            </a:r>
            <a:r>
              <a:rPr lang="en-US" altLang="ko-KR" dirty="0" smtClean="0">
                <a:ea typeface="Gulim" panose="020B0600000101010101" pitchFamily="34" charset="-127"/>
              </a:rPr>
              <a:t>specifically </a:t>
            </a:r>
            <a:r>
              <a:rPr lang="en-US" altLang="ko-KR" dirty="0">
                <a:ea typeface="Gulim" panose="020B0600000101010101" pitchFamily="34" charset="-127"/>
              </a:rPr>
              <a:t>configured by the administrator.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Gulim" panose="020B0600000101010101" pitchFamily="34" charset="-127"/>
              </a:rPr>
              <a:t>An organization’s DNS servers, providing authoritative hostname to IP mappings for organization’s servers (e.g., Web, mail).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Gulim" panose="020B0600000101010101" pitchFamily="34" charset="-127"/>
              </a:rPr>
              <a:t>It can be maintained by organization or service provider</a:t>
            </a:r>
          </a:p>
          <a:p>
            <a:pPr lvl="1">
              <a:lnSpc>
                <a:spcPct val="90000"/>
              </a:lnSpc>
            </a:pP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182276" name="Footer Placeholder 2"/>
          <p:cNvSpPr txBox="1">
            <a:spLocks noGrp="1"/>
          </p:cNvSpPr>
          <p:nvPr/>
        </p:nvSpPr>
        <p:spPr bwMode="auto">
          <a:xfrm>
            <a:off x="9142413" y="6532563"/>
            <a:ext cx="14525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Application  2-</a:t>
            </a:r>
            <a:fld id="{F072C7CD-6A02-4F6C-99CB-F6C2E413F6D9}" type="slidenum">
              <a:rPr lang="en-US" altLang="ko-KR" sz="120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pPr algn="r"/>
              <a:t>9</a:t>
            </a:fld>
            <a:endParaRPr lang="en-US" altLang="ko-KR" sz="120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69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1587</Words>
  <Application>Microsoft Office PowerPoint</Application>
  <PresentationFormat>Custom</PresentationFormat>
  <Paragraphs>253</Paragraphs>
  <Slides>23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Clip</vt:lpstr>
      <vt:lpstr>DNS – Domain Name system </vt:lpstr>
      <vt:lpstr>Chapter 2: Application layer</vt:lpstr>
      <vt:lpstr>DNS: Domain Name System</vt:lpstr>
      <vt:lpstr>DNS- a brief history </vt:lpstr>
      <vt:lpstr>DNS </vt:lpstr>
      <vt:lpstr>Distributed, Hierarchical Database</vt:lpstr>
      <vt:lpstr>DNS: Root name servers</vt:lpstr>
      <vt:lpstr>Google’s public DNS server  </vt:lpstr>
      <vt:lpstr>TLD and Authoritative Servers</vt:lpstr>
      <vt:lpstr>Local Name Server</vt:lpstr>
      <vt:lpstr>DNS name  resolution example</vt:lpstr>
      <vt:lpstr>DNS name  resolution example</vt:lpstr>
      <vt:lpstr>DNS: Updating records and Caching</vt:lpstr>
      <vt:lpstr>DNS records</vt:lpstr>
      <vt:lpstr>DNS protocol, messages</vt:lpstr>
      <vt:lpstr>DNS protocol, messages</vt:lpstr>
      <vt:lpstr>Inserting records into DNS</vt:lpstr>
      <vt:lpstr>Named Data networking - NDN</vt:lpstr>
      <vt:lpstr>NDN - goals</vt:lpstr>
      <vt:lpstr>Architectural principles</vt:lpstr>
      <vt:lpstr>Basic idea of working</vt:lpstr>
      <vt:lpstr>Slide 22</vt:lpstr>
      <vt:lpstr>NDN – research hotspots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 – Domain Name system</dc:title>
  <dc:creator>SAI SUNDAR RAGHAVAN</dc:creator>
  <cp:lastModifiedBy>Pradeep</cp:lastModifiedBy>
  <cp:revision>37</cp:revision>
  <dcterms:created xsi:type="dcterms:W3CDTF">2014-04-14T01:01:00Z</dcterms:created>
  <dcterms:modified xsi:type="dcterms:W3CDTF">2014-04-16T21:19:30Z</dcterms:modified>
</cp:coreProperties>
</file>