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3" r:id="rId8"/>
    <p:sldId id="265" r:id="rId9"/>
    <p:sldId id="266" r:id="rId10"/>
    <p:sldId id="264"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42E1C-4514-4499-81A3-22CAE745900B}" type="datetimeFigureOut">
              <a:rPr lang="en-GB" smtClean="0"/>
              <a:pPr/>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2C70F7-4A61-404C-AC8A-F2C6B9E16D4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42E1C-4514-4499-81A3-22CAE745900B}" type="datetimeFigureOut">
              <a:rPr lang="en-GB" smtClean="0"/>
              <a:pPr/>
              <a:t>11/01/2012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70F7-4A61-404C-AC8A-F2C6B9E16D4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osaic.cnfolio.com/B101CourseworkIndex2011"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9RhOSxZ1WJk" TargetMode="External"/><Relationship Id="rId2" Type="http://schemas.openxmlformats.org/officeDocument/2006/relationships/hyperlink" Target="http://en.wikipedia.org/wiki/Domain_Name_Syste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18258"/>
          </a:xfrm>
        </p:spPr>
        <p:txBody>
          <a:bodyPr>
            <a:normAutofit/>
          </a:bodyPr>
          <a:lstStyle/>
          <a:p>
            <a:r>
              <a:rPr lang="en-GB" b="1" dirty="0" smtClean="0"/>
              <a:t>Domain Name System (DNS)</a:t>
            </a:r>
            <a:br>
              <a:rPr lang="en-GB" b="1" dirty="0" smtClean="0"/>
            </a:br>
            <a:r>
              <a:rPr lang="en-GB" dirty="0">
                <a:hlinkClick r:id="rId2"/>
              </a:rPr>
              <a:t>The Technology Context – </a:t>
            </a:r>
            <a:r>
              <a:rPr lang="en-GB" dirty="0" smtClean="0">
                <a:hlinkClick r:id="rId2"/>
              </a:rPr>
              <a:t>B101</a:t>
            </a:r>
            <a:r>
              <a:rPr lang="en-GB" dirty="0" smtClean="0"/>
              <a:t/>
            </a:r>
            <a:br>
              <a:rPr lang="en-GB" dirty="0" smtClean="0"/>
            </a:br>
            <a:r>
              <a:rPr lang="en-GB" dirty="0" smtClean="0"/>
              <a:t>Coursework 2</a:t>
            </a:r>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1979712" y="2636912"/>
            <a:ext cx="5308570" cy="39863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and Disadvantages</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 major advantage of DNS is obvious i.e. users do not have to remember the IP addresses, only the domain names. Second advantage of current system is that it is distributed around the world and under control of different bodies (supervised by ICANN) - this results in system being more secure and more reliable.</a:t>
            </a:r>
          </a:p>
          <a:p>
            <a:r>
              <a:rPr lang="en-GB" dirty="0"/>
              <a:t>There are however disadvantages to the Domain Name Server System. IP addresses may change for number of reasons; sometimes actual web host might move to a different data warehouse and has to change the IP address. In this scenario the IP address of the computer is changed but DNS may still have cached the previous IP address and will provide its users with wrong information.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t>
            </a:r>
            <a:r>
              <a:rPr lang="en-GB" dirty="0" smtClean="0"/>
              <a:t>eferences</a:t>
            </a:r>
            <a:endParaRPr lang="en-GB" dirty="0"/>
          </a:p>
        </p:txBody>
      </p:sp>
      <p:sp>
        <p:nvSpPr>
          <p:cNvPr id="3" name="Content Placeholder 2"/>
          <p:cNvSpPr>
            <a:spLocks noGrp="1"/>
          </p:cNvSpPr>
          <p:nvPr>
            <p:ph idx="1"/>
          </p:nvPr>
        </p:nvSpPr>
        <p:spPr/>
        <p:txBody>
          <a:bodyPr>
            <a:normAutofit fontScale="47500" lnSpcReduction="20000"/>
          </a:bodyPr>
          <a:lstStyle/>
          <a:p>
            <a:r>
              <a:rPr lang="en-GB" dirty="0"/>
              <a:t>Bradley Mitchell. (2011). </a:t>
            </a:r>
            <a:r>
              <a:rPr lang="en-GB" i="1" dirty="0"/>
              <a:t>What Is a DNS Server?.</a:t>
            </a:r>
            <a:r>
              <a:rPr lang="en-GB" dirty="0"/>
              <a:t> Available: http://compnetworking.about.com/od/dns_domainnamesystem/f/dns_servers.htm. Last accessed 23rd </a:t>
            </a:r>
            <a:r>
              <a:rPr lang="en-GB" dirty="0" err="1"/>
              <a:t>nov</a:t>
            </a:r>
            <a:r>
              <a:rPr lang="en-GB" dirty="0"/>
              <a:t> 2011.</a:t>
            </a:r>
          </a:p>
          <a:p>
            <a:r>
              <a:rPr lang="en-GB" dirty="0"/>
              <a:t>Blank, A.G. (2002). //TCP/IP </a:t>
            </a:r>
            <a:r>
              <a:rPr lang="en-GB" dirty="0" err="1"/>
              <a:t>JumpStart</a:t>
            </a:r>
            <a:r>
              <a:rPr lang="en-GB" dirty="0"/>
              <a:t>//. USA: SYBEX. Last accessed 01/12/2011.</a:t>
            </a:r>
          </a:p>
          <a:p>
            <a:r>
              <a:rPr lang="en-GB" dirty="0"/>
              <a:t>Wales, J. (2003). //Domain Name System//. </a:t>
            </a:r>
            <a:r>
              <a:rPr lang="en-GB" dirty="0" err="1"/>
              <a:t>Available:</a:t>
            </a:r>
            <a:r>
              <a:rPr lang="en-GB" u="sng" dirty="0" err="1">
                <a:hlinkClick r:id="rId2"/>
              </a:rPr>
              <a:t>http</a:t>
            </a:r>
            <a:r>
              <a:rPr lang="en-GB" u="sng" dirty="0">
                <a:hlinkClick r:id="rId2"/>
              </a:rPr>
              <a:t>://</a:t>
            </a:r>
            <a:r>
              <a:rPr lang="en-GB" u="sng" dirty="0" err="1">
                <a:hlinkClick r:id="rId2"/>
              </a:rPr>
              <a:t>en.wikipedia.org</a:t>
            </a:r>
            <a:r>
              <a:rPr lang="en-GB" u="sng" dirty="0">
                <a:hlinkClick r:id="rId2"/>
              </a:rPr>
              <a:t>/wiki/</a:t>
            </a:r>
            <a:r>
              <a:rPr lang="en-GB" u="sng" dirty="0" err="1">
                <a:hlinkClick r:id="rId2"/>
              </a:rPr>
              <a:t>Domain_Name_System</a:t>
            </a:r>
            <a:r>
              <a:rPr lang="en-GB" dirty="0"/>
              <a:t>. Last accessed 02/12/2011.</a:t>
            </a:r>
          </a:p>
          <a:p>
            <a:r>
              <a:rPr lang="en-GB" dirty="0"/>
              <a:t>//Domain Name Services//, 2008, online video, accessed 03 December 2011, &lt;</a:t>
            </a:r>
            <a:r>
              <a:rPr lang="en-GB" u="sng" dirty="0">
                <a:hlinkClick r:id="rId3"/>
              </a:rPr>
              <a:t>http://www.youtube.com/watch?v=9RhOSxZ1WJk</a:t>
            </a:r>
            <a:r>
              <a:rPr lang="en-GB" dirty="0"/>
              <a:t>&gt;</a:t>
            </a:r>
          </a:p>
          <a:p>
            <a:r>
              <a:rPr lang="en-GB" dirty="0"/>
              <a:t>Thomas Lee, Joseph Davies. (2011). </a:t>
            </a:r>
            <a:r>
              <a:rPr lang="en-GB" i="1" dirty="0"/>
              <a:t>Domain Name Service (DNS).</a:t>
            </a:r>
            <a:r>
              <a:rPr lang="en-GB" dirty="0"/>
              <a:t>Available: http://technet.microsoft.com/en-us/library/bb726935.aspx. Last accessed 26th </a:t>
            </a:r>
            <a:r>
              <a:rPr lang="en-GB" dirty="0" err="1"/>
              <a:t>nov</a:t>
            </a:r>
            <a:r>
              <a:rPr lang="en-GB" dirty="0"/>
              <a:t> 2011.</a:t>
            </a:r>
          </a:p>
          <a:p>
            <a:r>
              <a:rPr lang="en-GB" dirty="0" err="1"/>
              <a:t>Scrimger</a:t>
            </a:r>
            <a:r>
              <a:rPr lang="en-GB" dirty="0"/>
              <a:t>, R &amp; </a:t>
            </a:r>
            <a:r>
              <a:rPr lang="en-GB" dirty="0" err="1"/>
              <a:t>Lasalle</a:t>
            </a:r>
            <a:r>
              <a:rPr lang="en-GB" dirty="0"/>
              <a:t>, P &amp; </a:t>
            </a:r>
            <a:r>
              <a:rPr lang="en-GB" dirty="0" err="1"/>
              <a:t>Leitzke</a:t>
            </a:r>
            <a:r>
              <a:rPr lang="en-GB" dirty="0"/>
              <a:t>, C &amp; </a:t>
            </a:r>
            <a:r>
              <a:rPr lang="en-GB" dirty="0" err="1"/>
              <a:t>Parihar</a:t>
            </a:r>
            <a:r>
              <a:rPr lang="en-GB" dirty="0"/>
              <a:t>, M &amp; Gupta, M (2002). TCP/IP Bible. Canada: Wiley Publishing, Inc.. p201</a:t>
            </a:r>
          </a:p>
          <a:p>
            <a:r>
              <a:rPr lang="en-GB" dirty="0"/>
              <a:t>Marshall Brain and Stephanie Crawford. (1998-2011). </a:t>
            </a:r>
            <a:r>
              <a:rPr lang="en-GB" i="1" dirty="0"/>
              <a:t>How Domain Name Servers Work.</a:t>
            </a:r>
            <a:r>
              <a:rPr lang="en-GB" dirty="0"/>
              <a:t> Available: http://www.howstuffworks.com/dns.htm. Last accessed 26th </a:t>
            </a:r>
            <a:r>
              <a:rPr lang="en-GB" dirty="0" err="1"/>
              <a:t>nov</a:t>
            </a:r>
            <a:r>
              <a:rPr lang="en-GB" dirty="0"/>
              <a:t> 2011.</a:t>
            </a:r>
          </a:p>
          <a:p>
            <a:r>
              <a:rPr lang="en-GB" dirty="0"/>
              <a:t>not specified (</a:t>
            </a:r>
            <a:r>
              <a:rPr lang="en-GB" dirty="0" err="1"/>
              <a:t>cisco</a:t>
            </a:r>
            <a:r>
              <a:rPr lang="en-GB" dirty="0"/>
              <a:t>). (2011). </a:t>
            </a:r>
            <a:r>
              <a:rPr lang="en-GB" i="1" dirty="0"/>
              <a:t>DNS Best Practices, Network Protections, and Attack Identification.</a:t>
            </a:r>
            <a:r>
              <a:rPr lang="en-GB" dirty="0"/>
              <a:t> Available: http://www.cisco.com/web/about/security/intelligence/dns-bcp.html. Last accessed 29th </a:t>
            </a:r>
            <a:r>
              <a:rPr lang="en-GB" dirty="0" err="1"/>
              <a:t>nov</a:t>
            </a:r>
            <a:r>
              <a:rPr lang="en-GB" dirty="0"/>
              <a:t> 2011</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normAutofit lnSpcReduction="10000"/>
          </a:bodyPr>
          <a:lstStyle/>
          <a:p>
            <a:r>
              <a:rPr lang="en-GB" dirty="0" smtClean="0"/>
              <a:t>Introduction to DNS</a:t>
            </a:r>
          </a:p>
          <a:p>
            <a:r>
              <a:rPr lang="en-GB" dirty="0" smtClean="0"/>
              <a:t>Key components of DNS and how it works</a:t>
            </a:r>
          </a:p>
          <a:p>
            <a:r>
              <a:rPr lang="en-GB" dirty="0" smtClean="0"/>
              <a:t>DNS structure (Tree diagram)</a:t>
            </a:r>
          </a:p>
          <a:p>
            <a:r>
              <a:rPr lang="en-GB" dirty="0" smtClean="0"/>
              <a:t>Process of DNS</a:t>
            </a:r>
          </a:p>
          <a:p>
            <a:r>
              <a:rPr lang="en-GB" dirty="0" smtClean="0"/>
              <a:t>UK </a:t>
            </a:r>
            <a:r>
              <a:rPr lang="en-GB" dirty="0" smtClean="0"/>
              <a:t>legislation</a:t>
            </a:r>
          </a:p>
          <a:p>
            <a:r>
              <a:rPr lang="en-GB" dirty="0" smtClean="0"/>
              <a:t>Limitations</a:t>
            </a:r>
            <a:endParaRPr lang="en-GB" dirty="0" smtClean="0"/>
          </a:p>
          <a:p>
            <a:r>
              <a:rPr lang="en-GB" dirty="0" smtClean="0"/>
              <a:t>Advantages &amp; Disadvantages</a:t>
            </a:r>
          </a:p>
          <a:p>
            <a:r>
              <a:rPr lang="en-GB" dirty="0" smtClean="0"/>
              <a:t>References</a:t>
            </a:r>
          </a:p>
          <a:p>
            <a:endParaRPr lang="en-GB" dirty="0"/>
          </a:p>
        </p:txBody>
      </p:sp>
      <p:pic>
        <p:nvPicPr>
          <p:cNvPr id="4" name="Content Placeholder 5" descr="2.gif"/>
          <p:cNvPicPr>
            <a:picLocks noChangeAspect="1"/>
          </p:cNvPicPr>
          <p:nvPr/>
        </p:nvPicPr>
        <p:blipFill>
          <a:blip r:embed="rId2" cstate="print"/>
          <a:stretch>
            <a:fillRect/>
          </a:stretch>
        </p:blipFill>
        <p:spPr>
          <a:xfrm>
            <a:off x="5737838" y="3645024"/>
            <a:ext cx="3406161" cy="32129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p:spPr>
        <p:txBody>
          <a:bodyPr/>
          <a:lstStyle/>
          <a:p>
            <a:r>
              <a:rPr lang="en-GB" b="1" dirty="0"/>
              <a:t>Domain Name System (DNS</a:t>
            </a:r>
            <a:r>
              <a:rPr lang="en-GB" b="1" dirty="0" smtClean="0"/>
              <a:t>)</a:t>
            </a:r>
            <a:endParaRPr lang="en-GB" dirty="0"/>
          </a:p>
        </p:txBody>
      </p:sp>
      <p:sp>
        <p:nvSpPr>
          <p:cNvPr id="3" name="Subtitle 2"/>
          <p:cNvSpPr>
            <a:spLocks noGrp="1"/>
          </p:cNvSpPr>
          <p:nvPr>
            <p:ph type="subTitle" idx="1"/>
          </p:nvPr>
        </p:nvSpPr>
        <p:spPr>
          <a:xfrm>
            <a:off x="1371600" y="1556792"/>
            <a:ext cx="6400800" cy="4968552"/>
          </a:xfrm>
        </p:spPr>
        <p:txBody>
          <a:bodyPr>
            <a:normAutofit/>
          </a:bodyPr>
          <a:lstStyle/>
          <a:p>
            <a:r>
              <a:rPr lang="en-GB" sz="2800" b="1" dirty="0" smtClean="0">
                <a:solidFill>
                  <a:schemeClr val="tx1"/>
                </a:solidFill>
              </a:rPr>
              <a:t>What is </a:t>
            </a:r>
            <a:r>
              <a:rPr lang="en-GB" sz="2800" b="1" dirty="0">
                <a:solidFill>
                  <a:schemeClr val="tx1"/>
                </a:solidFill>
              </a:rPr>
              <a:t>Domain Name System (DNS</a:t>
            </a:r>
            <a:r>
              <a:rPr lang="en-GB" sz="2800" b="1" dirty="0" smtClean="0">
                <a:solidFill>
                  <a:schemeClr val="tx1"/>
                </a:solidFill>
              </a:rPr>
              <a:t>)?</a:t>
            </a:r>
          </a:p>
          <a:p>
            <a:r>
              <a:rPr lang="en-GB" sz="2600" dirty="0" smtClean="0">
                <a:solidFill>
                  <a:schemeClr val="tx1"/>
                </a:solidFill>
              </a:rPr>
              <a:t>The </a:t>
            </a:r>
            <a:r>
              <a:rPr lang="en-GB" sz="2600" dirty="0">
                <a:solidFill>
                  <a:schemeClr val="tx1"/>
                </a:solidFill>
              </a:rPr>
              <a:t>terminology, naming conventions, and protocols required to allow users to use host names. </a:t>
            </a:r>
          </a:p>
          <a:p>
            <a:r>
              <a:rPr lang="en-GB" sz="2600" dirty="0">
                <a:solidFill>
                  <a:schemeClr val="tx1"/>
                </a:solidFill>
              </a:rPr>
              <a:t>When a user refers to a host name, the host, called a DNS resolver, sends a DNS request to a DNS server. The server ultimately returns a response that tells the resolver the IP (Internet Protocol) address that corresponds to that name.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GB" dirty="0" err="1" smtClean="0"/>
              <a:t>Eg</a:t>
            </a:r>
            <a:r>
              <a:rPr lang="en-GB" dirty="0" smtClean="0"/>
              <a:t> </a:t>
            </a:r>
            <a:r>
              <a:rPr lang="en-GB" b="1" dirty="0" smtClean="0"/>
              <a:t>www.rocket.co.uk</a:t>
            </a:r>
          </a:p>
          <a:p>
            <a:r>
              <a:rPr lang="en-GB" dirty="0" smtClean="0"/>
              <a:t>www </a:t>
            </a:r>
            <a:r>
              <a:rPr lang="en-GB" dirty="0"/>
              <a:t>refers to a </a:t>
            </a:r>
            <a:r>
              <a:rPr lang="en-GB" b="1" dirty="0" smtClean="0"/>
              <a:t>service</a:t>
            </a:r>
          </a:p>
          <a:p>
            <a:r>
              <a:rPr lang="en-GB" dirty="0" smtClean="0"/>
              <a:t>rocket </a:t>
            </a:r>
            <a:r>
              <a:rPr lang="en-GB" dirty="0"/>
              <a:t>refers to the </a:t>
            </a:r>
            <a:r>
              <a:rPr lang="en-GB" b="1" dirty="0"/>
              <a:t>host </a:t>
            </a:r>
            <a:r>
              <a:rPr lang="en-GB" b="1" dirty="0" smtClean="0"/>
              <a:t>name</a:t>
            </a:r>
            <a:endParaRPr lang="en-GB" dirty="0" smtClean="0"/>
          </a:p>
          <a:p>
            <a:r>
              <a:rPr lang="en-GB" dirty="0" smtClean="0"/>
              <a:t>The </a:t>
            </a:r>
            <a:r>
              <a:rPr lang="en-GB" dirty="0"/>
              <a:t>.</a:t>
            </a:r>
            <a:r>
              <a:rPr lang="en-GB" dirty="0" err="1"/>
              <a:t>co.uk</a:t>
            </a:r>
            <a:r>
              <a:rPr lang="en-GB" dirty="0"/>
              <a:t> refers to the portion of the </a:t>
            </a:r>
            <a:r>
              <a:rPr lang="en-GB" b="1" dirty="0"/>
              <a:t>domain space</a:t>
            </a:r>
            <a:r>
              <a:rPr lang="en-GB" dirty="0"/>
              <a:t> where this host is found and </a:t>
            </a:r>
            <a:r>
              <a:rPr lang="en-GB" dirty="0" smtClean="0"/>
              <a:t>then</a:t>
            </a:r>
          </a:p>
          <a:p>
            <a:r>
              <a:rPr lang="en-GB" dirty="0" smtClean="0"/>
              <a:t>the </a:t>
            </a:r>
            <a:r>
              <a:rPr lang="en-GB" dirty="0"/>
              <a:t>United Kingdom (</a:t>
            </a:r>
            <a:r>
              <a:rPr lang="en-GB" dirty="0" err="1"/>
              <a:t>uk</a:t>
            </a:r>
            <a:r>
              <a:rPr lang="en-GB" dirty="0"/>
              <a:t>) is </a:t>
            </a:r>
            <a:r>
              <a:rPr lang="en-GB" b="1" dirty="0"/>
              <a:t>country </a:t>
            </a:r>
            <a:r>
              <a:rPr lang="en-GB" b="1" dirty="0" smtClean="0"/>
              <a:t>code</a:t>
            </a:r>
          </a:p>
          <a:p>
            <a:r>
              <a:rPr lang="en-GB" dirty="0" smtClean="0"/>
              <a:t>DNS </a:t>
            </a:r>
            <a:r>
              <a:rPr lang="en-GB" dirty="0"/>
              <a:t>can also be said as Protocol with standard how computer exchange the data on the internet and on many private network, Known as TCP/IP protocol suite</a:t>
            </a:r>
            <a:r>
              <a:rPr lang="en-GB" dirty="0" smtClean="0"/>
              <a: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Important </a:t>
            </a:r>
            <a:r>
              <a:rPr lang="en-GB" dirty="0"/>
              <a:t>components of DNS </a:t>
            </a:r>
            <a:r>
              <a:rPr lang="en-GB" dirty="0" smtClean="0"/>
              <a:t>and how it works</a:t>
            </a:r>
            <a:endParaRPr lang="en-GB" dirty="0"/>
          </a:p>
        </p:txBody>
      </p:sp>
      <p:sp>
        <p:nvSpPr>
          <p:cNvPr id="3" name="Content Placeholder 2"/>
          <p:cNvSpPr>
            <a:spLocks noGrp="1"/>
          </p:cNvSpPr>
          <p:nvPr>
            <p:ph idx="1"/>
          </p:nvPr>
        </p:nvSpPr>
        <p:spPr/>
        <p:txBody>
          <a:bodyPr>
            <a:normAutofit fontScale="92500" lnSpcReduction="10000"/>
          </a:bodyPr>
          <a:lstStyle/>
          <a:p>
            <a:r>
              <a:rPr lang="en-GB" b="1" dirty="0"/>
              <a:t>DNS Name Servers</a:t>
            </a:r>
            <a:r>
              <a:rPr lang="en-GB" dirty="0"/>
              <a:t> </a:t>
            </a:r>
            <a:r>
              <a:rPr lang="en-GB" dirty="0" smtClean="0"/>
              <a:t>hold </a:t>
            </a:r>
            <a:r>
              <a:rPr lang="en-GB" dirty="0"/>
              <a:t>the domain name space and </a:t>
            </a:r>
            <a:r>
              <a:rPr lang="en-GB" dirty="0" smtClean="0"/>
              <a:t>resource records(RRs), </a:t>
            </a:r>
            <a:r>
              <a:rPr lang="en-GB" dirty="0"/>
              <a:t>and that answer queries from DNS clients.</a:t>
            </a:r>
          </a:p>
          <a:p>
            <a:r>
              <a:rPr lang="en-GB" b="1" dirty="0"/>
              <a:t>DNS Resolvers (Client)</a:t>
            </a:r>
            <a:r>
              <a:rPr lang="en-GB" dirty="0"/>
              <a:t> The facility within a DNS client that contacts DNS name servers and issues name queries to obtain resource record information.</a:t>
            </a:r>
          </a:p>
          <a:p>
            <a:r>
              <a:rPr lang="en-GB" b="1" dirty="0"/>
              <a:t>Domain name space and associated resource records (RRs)</a:t>
            </a:r>
            <a:r>
              <a:rPr lang="en-GB" dirty="0"/>
              <a:t> A distributed database of name-related information</a:t>
            </a:r>
            <a:r>
              <a:rPr lang="en-GB" dirty="0" smtClean="0"/>
              <a: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DNS structure</a:t>
            </a:r>
            <a:endParaRPr lang="en-GB" dirty="0"/>
          </a:p>
        </p:txBody>
      </p:sp>
      <p:sp>
        <p:nvSpPr>
          <p:cNvPr id="3" name="Content Placeholder 2"/>
          <p:cNvSpPr>
            <a:spLocks noGrp="1"/>
          </p:cNvSpPr>
          <p:nvPr>
            <p:ph idx="1"/>
          </p:nvPr>
        </p:nvSpPr>
        <p:spPr/>
        <p:txBody>
          <a:bodyPr/>
          <a:lstStyle/>
          <a:p>
            <a:r>
              <a:rPr lang="en-GB" dirty="0"/>
              <a:t>There is a tree like structure that flourishes within the domain name system. The tree structure begins with the root zone at the very top and then sub-divides further down into zones. A single DNS zone may include only one domain or it may include several domains and sub-domains, depending on the administrator</a:t>
            </a:r>
            <a:r>
              <a:rPr lang="en-GB" dirty="0" smtClean="0"/>
              <a: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61048"/>
            <a:ext cx="9144000" cy="2996952"/>
          </a:xfrm>
        </p:spPr>
        <p:txBody>
          <a:bodyPr>
            <a:normAutofit fontScale="85000" lnSpcReduction="20000"/>
          </a:bodyPr>
          <a:lstStyle/>
          <a:p>
            <a:r>
              <a:rPr lang="en-GB" dirty="0" smtClean="0"/>
              <a:t>Both </a:t>
            </a:r>
            <a:r>
              <a:rPr lang="en-GB" dirty="0"/>
              <a:t>the root domain and top-level domains are managed internationally</a:t>
            </a:r>
            <a:r>
              <a:rPr lang="en-GB" dirty="0" smtClean="0"/>
              <a:t>. The </a:t>
            </a:r>
            <a:r>
              <a:rPr lang="en-GB" b="1" dirty="0" smtClean="0"/>
              <a:t>root domain</a:t>
            </a:r>
            <a:r>
              <a:rPr lang="en-GB" dirty="0" smtClean="0"/>
              <a:t> is the parent to all other domains, and is signified by a period. </a:t>
            </a:r>
            <a:r>
              <a:rPr lang="en-GB" b="1" dirty="0"/>
              <a:t>Top-level domains</a:t>
            </a:r>
            <a:r>
              <a:rPr lang="en-GB" dirty="0"/>
              <a:t> are arranged under the root organizationally, functionally, and geographically. Root Level is connected to the next layer known as Top level Domain for </a:t>
            </a:r>
            <a:r>
              <a:rPr lang="en-GB" dirty="0" err="1"/>
              <a:t>e.g</a:t>
            </a:r>
            <a:r>
              <a:rPr lang="en-GB" dirty="0"/>
              <a:t> ( .com </a:t>
            </a:r>
            <a:r>
              <a:rPr lang="en-GB" dirty="0" smtClean="0"/>
              <a:t>, </a:t>
            </a:r>
            <a:r>
              <a:rPr lang="en-GB" dirty="0"/>
              <a:t>.</a:t>
            </a:r>
            <a:r>
              <a:rPr lang="en-GB" dirty="0" err="1" smtClean="0"/>
              <a:t>gov</a:t>
            </a:r>
            <a:r>
              <a:rPr lang="en-GB" dirty="0" smtClean="0"/>
              <a:t>, </a:t>
            </a:r>
            <a:r>
              <a:rPr lang="en-GB" dirty="0" err="1"/>
              <a:t>.net</a:t>
            </a:r>
            <a:r>
              <a:rPr lang="en-GB" dirty="0"/>
              <a:t> , .org ) which is inter-linked by </a:t>
            </a:r>
            <a:r>
              <a:rPr lang="en-GB" b="1" dirty="0"/>
              <a:t>Second Level domain</a:t>
            </a:r>
            <a:r>
              <a:rPr lang="en-GB" dirty="0"/>
              <a:t> for </a:t>
            </a:r>
            <a:r>
              <a:rPr lang="en-GB" dirty="0" err="1"/>
              <a:t>e.g</a:t>
            </a:r>
            <a:r>
              <a:rPr lang="en-GB" dirty="0"/>
              <a:t> </a:t>
            </a:r>
            <a:r>
              <a:rPr lang="en-GB" dirty="0" smtClean="0"/>
              <a:t>(Microsoft </a:t>
            </a:r>
            <a:r>
              <a:rPr lang="en-GB" dirty="0"/>
              <a:t>and </a:t>
            </a:r>
            <a:r>
              <a:rPr lang="en-GB" dirty="0" smtClean="0"/>
              <a:t>Novell)</a:t>
            </a:r>
            <a:endParaRPr lang="en-GB" dirty="0"/>
          </a:p>
        </p:txBody>
      </p:sp>
      <p:pic>
        <p:nvPicPr>
          <p:cNvPr id="4" name="Picture 2" descr="C:\Users\SAADI\Desktop\dns_tree.jpg"/>
          <p:cNvPicPr>
            <a:picLocks noChangeAspect="1" noChangeArrowheads="1"/>
          </p:cNvPicPr>
          <p:nvPr/>
        </p:nvPicPr>
        <p:blipFill>
          <a:blip r:embed="rId2" cstate="print"/>
          <a:srcRect/>
          <a:stretch>
            <a:fillRect/>
          </a:stretch>
        </p:blipFill>
        <p:spPr bwMode="auto">
          <a:xfrm>
            <a:off x="0" y="0"/>
            <a:ext cx="9144000" cy="386104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legislation</a:t>
            </a:r>
            <a:endParaRPr lang="en-GB" dirty="0"/>
          </a:p>
        </p:txBody>
      </p:sp>
      <p:sp>
        <p:nvSpPr>
          <p:cNvPr id="3" name="Content Placeholder 2"/>
          <p:cNvSpPr>
            <a:spLocks noGrp="1"/>
          </p:cNvSpPr>
          <p:nvPr>
            <p:ph idx="1"/>
          </p:nvPr>
        </p:nvSpPr>
        <p:spPr/>
        <p:txBody>
          <a:bodyPr/>
          <a:lstStyle/>
          <a:p>
            <a:r>
              <a:rPr lang="en-GB" dirty="0"/>
              <a:t>The operation of the Domain Name System is not affected by any legislation in the UK It is an international group of company that are responsible of running Domain Name System server that acts on Domain Name System Issues. They can be influenced by British law, but it plays only a small role.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a:t>
            </a:r>
            <a:endParaRPr lang="en-GB" dirty="0"/>
          </a:p>
        </p:txBody>
      </p:sp>
      <p:sp>
        <p:nvSpPr>
          <p:cNvPr id="3" name="Content Placeholder 2"/>
          <p:cNvSpPr>
            <a:spLocks noGrp="1"/>
          </p:cNvSpPr>
          <p:nvPr>
            <p:ph idx="1"/>
          </p:nvPr>
        </p:nvSpPr>
        <p:spPr/>
        <p:txBody>
          <a:bodyPr>
            <a:noAutofit/>
          </a:bodyPr>
          <a:lstStyle/>
          <a:p>
            <a:r>
              <a:rPr lang="en-MY" dirty="0" smtClean="0"/>
              <a:t>IP version 4</a:t>
            </a:r>
          </a:p>
          <a:p>
            <a:pPr lvl="1"/>
            <a:r>
              <a:rPr lang="en-MY" dirty="0" smtClean="0"/>
              <a:t>Uses </a:t>
            </a:r>
            <a:r>
              <a:rPr lang="en-MY" dirty="0" smtClean="0"/>
              <a:t>32-bites in every address.</a:t>
            </a:r>
          </a:p>
          <a:p>
            <a:pPr lvl="1"/>
            <a:r>
              <a:rPr lang="en-US" dirty="0" smtClean="0"/>
              <a:t>IP version 4 integrated that permits about 3-4 billion users</a:t>
            </a:r>
            <a:r>
              <a:rPr lang="en-US" dirty="0" smtClean="0"/>
              <a:t>.</a:t>
            </a:r>
          </a:p>
          <a:p>
            <a:r>
              <a:rPr lang="en-MY" dirty="0" smtClean="0"/>
              <a:t>IP version </a:t>
            </a:r>
            <a:r>
              <a:rPr lang="en-MY" dirty="0" smtClean="0"/>
              <a:t>6</a:t>
            </a:r>
            <a:endParaRPr lang="en-MY" dirty="0" smtClean="0"/>
          </a:p>
          <a:p>
            <a:pPr lvl="1"/>
            <a:r>
              <a:rPr lang="en-MY" dirty="0" smtClean="0"/>
              <a:t>10 billion IP addresses as it uses 128 bites for every address.</a:t>
            </a:r>
          </a:p>
          <a:p>
            <a:pPr lvl="1"/>
            <a:r>
              <a:rPr lang="en-MY" dirty="0" smtClean="0"/>
              <a:t>Mathematically this is a limit resource, but practically it’s an unlimited resource</a:t>
            </a:r>
            <a:r>
              <a:rPr lang="en-MY" dirty="0" smtClean="0"/>
              <a:t>.</a:t>
            </a: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471</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Domain Name System (DNS) The Technology Context – B101 Coursework 2</vt:lpstr>
      <vt:lpstr>Contents</vt:lpstr>
      <vt:lpstr>Domain Name System (DNS)</vt:lpstr>
      <vt:lpstr>Slide 4</vt:lpstr>
      <vt:lpstr>Important components of DNS and how it works</vt:lpstr>
      <vt:lpstr>DNS structure</vt:lpstr>
      <vt:lpstr>Slide 7</vt:lpstr>
      <vt:lpstr>UK legislation</vt:lpstr>
      <vt:lpstr>Limitations</vt:lpstr>
      <vt:lpstr>Advantages and Disadvantages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Name System (DNS)</dc:title>
  <dc:creator>SAADI</dc:creator>
  <cp:lastModifiedBy>SAADI</cp:lastModifiedBy>
  <cp:revision>78</cp:revision>
  <dcterms:created xsi:type="dcterms:W3CDTF">2012-01-10T16:40:37Z</dcterms:created>
  <dcterms:modified xsi:type="dcterms:W3CDTF">2012-01-11T22:50:17Z</dcterms:modified>
</cp:coreProperties>
</file>