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72" r:id="rId2"/>
    <p:sldId id="257" r:id="rId3"/>
    <p:sldId id="258" r:id="rId4"/>
    <p:sldId id="259" r:id="rId5"/>
    <p:sldId id="264" r:id="rId6"/>
    <p:sldId id="263" r:id="rId7"/>
    <p:sldId id="268" r:id="rId8"/>
    <p:sldId id="266" r:id="rId9"/>
    <p:sldId id="265" r:id="rId10"/>
    <p:sldId id="261" r:id="rId11"/>
    <p:sldId id="267" r:id="rId12"/>
    <p:sldId id="275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562" autoAdjust="0"/>
  </p:normalViewPr>
  <p:slideViewPr>
    <p:cSldViewPr snapToGrid="0" snapToObjects="1">
      <p:cViewPr>
        <p:scale>
          <a:sx n="60" d="100"/>
          <a:sy n="60" d="100"/>
        </p:scale>
        <p:origin x="-2192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1E7C9-D3C9-8349-87E1-D2F3C1073F0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7152A-637A-084C-8EBD-B94CAE7D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7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6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5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9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3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4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577F-AD66-984D-A0B5-CE41C9F39AAE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7E2E-C1CC-BA49-9C01-33F0BF9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7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ggert.org/meter/dnsse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trends.com/web/javascript-malware-mobile/" TargetMode="External"/><Relationship Id="rId4" Type="http://schemas.openxmlformats.org/officeDocument/2006/relationships/hyperlink" Target="https://labs.ripe.net/Members/babak_farrokhi/is-your-isp-hijacking-your-dns-traffi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rkreading.com/attacks-breaches/home-routers-being-targeted-in-dns-hijacking-attack-trend-micro-says/d/d-id/132063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ttacker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ttacker.com" TargetMode="External"/><Relationship Id="rId3" Type="http://schemas.openxmlformats.org/officeDocument/2006/relationships/hyperlink" Target="http://www.victim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ttacker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Hijacking with sniffing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 the same network as the target, attacker can try to ARP spoof the next hop</a:t>
            </a:r>
          </a:p>
          <a:p>
            <a:pPr lvl="1"/>
            <a:r>
              <a:rPr lang="en-US" dirty="0" smtClean="0"/>
              <a:t>Position itself on the path of target’s requests</a:t>
            </a:r>
          </a:p>
          <a:p>
            <a:pPr lvl="1"/>
            <a:r>
              <a:rPr lang="en-US" dirty="0" smtClean="0"/>
              <a:t>DNS traffic uses UDP and is not encrypted, easy to see port and request ID and provide appropriate reply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3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Hijacking with guessing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target uses predictable numbers for source port and request ID attacker can perform many attacks, each time trying to guess the right port/</a:t>
            </a:r>
            <a:r>
              <a:rPr lang="en-US" dirty="0" err="1" smtClean="0"/>
              <a:t>replyID</a:t>
            </a:r>
            <a:r>
              <a:rPr lang="en-US" dirty="0" smtClean="0"/>
              <a:t> combination</a:t>
            </a:r>
          </a:p>
          <a:p>
            <a:pPr lvl="1"/>
            <a:r>
              <a:rPr lang="en-US" dirty="0" smtClean="0"/>
              <a:t>Having randomness in one is not enough </a:t>
            </a:r>
            <a:br>
              <a:rPr lang="en-US" dirty="0" smtClean="0"/>
            </a:br>
            <a:r>
              <a:rPr lang="en-US" dirty="0" smtClean="0"/>
              <a:t>(2</a:t>
            </a:r>
            <a:r>
              <a:rPr lang="en-US" baseline="30000" dirty="0" smtClean="0"/>
              <a:t>16</a:t>
            </a:r>
            <a:r>
              <a:rPr lang="en-US" dirty="0" smtClean="0"/>
              <a:t> tries)</a:t>
            </a:r>
          </a:p>
          <a:p>
            <a:pPr lvl="1"/>
            <a:r>
              <a:rPr lang="en-US" dirty="0" err="1" smtClean="0"/>
              <a:t>Kaminsky</a:t>
            </a:r>
            <a:r>
              <a:rPr lang="en-US" dirty="0" smtClean="0"/>
              <a:t> attack (cache poisoning 4 + no randomness in source 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7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</a:t>
            </a:r>
            <a:r>
              <a:rPr lang="en-US" dirty="0" err="1" smtClean="0"/>
              <a:t>vs</a:t>
            </a:r>
            <a:r>
              <a:rPr lang="en-US" dirty="0" smtClean="0"/>
              <a:t> DNS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ARP will take unsolicited replies, DNS will not</a:t>
            </a:r>
          </a:p>
          <a:p>
            <a:r>
              <a:rPr lang="en-US" dirty="0" smtClean="0"/>
              <a:t>ARP replies just need to be faster</a:t>
            </a:r>
          </a:p>
          <a:p>
            <a:r>
              <a:rPr lang="en-US" dirty="0" smtClean="0"/>
              <a:t>DNS replies need to:</a:t>
            </a:r>
          </a:p>
          <a:p>
            <a:pPr lvl="1"/>
            <a:r>
              <a:rPr lang="en-US" dirty="0" smtClean="0"/>
              <a:t>Be faster</a:t>
            </a:r>
          </a:p>
          <a:p>
            <a:pPr lvl="1"/>
            <a:r>
              <a:rPr lang="en-US" dirty="0" smtClean="0"/>
              <a:t>Match source port and request ID of the requester </a:t>
            </a:r>
          </a:p>
          <a:p>
            <a:r>
              <a:rPr lang="en-US" dirty="0" smtClean="0"/>
              <a:t>Both ARP and DNS will tak</a:t>
            </a:r>
            <a:r>
              <a:rPr lang="en-US" dirty="0" smtClean="0"/>
              <a:t>e gratuitous info into cache:</a:t>
            </a:r>
          </a:p>
          <a:p>
            <a:pPr lvl="1"/>
            <a:r>
              <a:rPr lang="en-US" dirty="0" smtClean="0"/>
              <a:t>ARP takes it from unsolicited replies</a:t>
            </a:r>
          </a:p>
          <a:p>
            <a:pPr lvl="1"/>
            <a:r>
              <a:rPr lang="en-US" dirty="0" smtClean="0"/>
              <a:t>DNS takes it from extra information in </a:t>
            </a:r>
            <a:r>
              <a:rPr lang="en-US" smtClean="0"/>
              <a:t>the replies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726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Randomize source port</a:t>
            </a:r>
          </a:p>
          <a:p>
            <a:pPr lvl="1"/>
            <a:r>
              <a:rPr lang="en-US" dirty="0" smtClean="0"/>
              <a:t>Makes guessing harder but not impossible</a:t>
            </a:r>
          </a:p>
          <a:p>
            <a:r>
              <a:rPr lang="en-US" dirty="0" smtClean="0"/>
              <a:t>Use DNSSEC</a:t>
            </a:r>
          </a:p>
          <a:p>
            <a:pPr lvl="1"/>
            <a:r>
              <a:rPr lang="en-US" dirty="0" smtClean="0"/>
              <a:t>Replies must be signed by </a:t>
            </a:r>
            <a:r>
              <a:rPr lang="en-US" dirty="0" err="1" smtClean="0"/>
              <a:t>auth</a:t>
            </a:r>
            <a:endParaRPr lang="en-US" dirty="0" smtClean="0"/>
          </a:p>
          <a:p>
            <a:pPr lvl="1"/>
            <a:r>
              <a:rPr lang="en-US" dirty="0" smtClean="0"/>
              <a:t>Everyone can check signatures</a:t>
            </a:r>
          </a:p>
          <a:p>
            <a:pPr lvl="1"/>
            <a:r>
              <a:rPr lang="en-US" dirty="0" err="1" smtClean="0"/>
              <a:t>Auth</a:t>
            </a:r>
            <a:r>
              <a:rPr lang="en-US" dirty="0" smtClean="0"/>
              <a:t> servers for zones sign certificates when they delegate a sub-zone (e.g. .com for </a:t>
            </a:r>
            <a:r>
              <a:rPr lang="en-US" dirty="0" err="1" smtClean="0"/>
              <a:t>example.com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clients to implement DNSSEC to verify replies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2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Auth</a:t>
            </a:r>
            <a:r>
              <a:rPr lang="en-US" dirty="0" smtClean="0"/>
              <a:t> stores two more record types</a:t>
            </a:r>
          </a:p>
          <a:p>
            <a:pPr lvl="1"/>
            <a:r>
              <a:rPr lang="en-US" dirty="0" smtClean="0"/>
              <a:t>RRSIG – signature for each A record</a:t>
            </a:r>
          </a:p>
          <a:p>
            <a:pPr lvl="1"/>
            <a:r>
              <a:rPr lang="en-US" dirty="0" smtClean="0"/>
              <a:t>DNSKEY – public key to verify the signature</a:t>
            </a:r>
          </a:p>
          <a:p>
            <a:r>
              <a:rPr lang="en-US" dirty="0" err="1" smtClean="0"/>
              <a:t>Auth</a:t>
            </a:r>
            <a:r>
              <a:rPr lang="en-US" dirty="0" smtClean="0"/>
              <a:t> inserts one record into parent in DNS hierarchy</a:t>
            </a:r>
          </a:p>
          <a:p>
            <a:pPr lvl="1"/>
            <a:r>
              <a:rPr lang="en-US" dirty="0" smtClean="0"/>
              <a:t>DS – says who is authoritative for a given subdomain and gives a hash of the public key (DNSKEY of </a:t>
            </a:r>
            <a:r>
              <a:rPr lang="en-US" dirty="0" err="1" smtClean="0"/>
              <a:t>auth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Resolver sets a bit asking for DNSSEC replies</a:t>
            </a:r>
          </a:p>
          <a:p>
            <a:pPr lvl="1"/>
            <a:r>
              <a:rPr lang="en-US" dirty="0" smtClean="0"/>
              <a:t>Verifies each DNSKEY using DS from the level higher in hierarchy</a:t>
            </a:r>
          </a:p>
          <a:p>
            <a:pPr lvl="1"/>
            <a:r>
              <a:rPr lang="en-US" dirty="0" smtClean="0"/>
              <a:t>Verifies RRSIG of the record</a:t>
            </a:r>
          </a:p>
        </p:txBody>
      </p:sp>
    </p:spTree>
    <p:extLst>
      <p:ext uri="{BB962C8B-B14F-4D97-AF65-F5344CB8AC3E}">
        <p14:creationId xmlns:p14="http://schemas.microsoft.com/office/powerpoint/2010/main" val="137895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no record exists </a:t>
            </a:r>
            <a:r>
              <a:rPr lang="en-US" dirty="0" err="1" smtClean="0"/>
              <a:t>auth</a:t>
            </a:r>
            <a:r>
              <a:rPr lang="en-US" dirty="0" smtClean="0"/>
              <a:t> returns a long reply to prove this fact</a:t>
            </a:r>
          </a:p>
          <a:p>
            <a:pPr lvl="1"/>
            <a:r>
              <a:rPr lang="en-US" dirty="0" smtClean="0"/>
              <a:t>Intent was to just provide “does not exist” reply that is specific to a given query (otherwise it could be replayed to deny existence of real names)</a:t>
            </a:r>
          </a:p>
          <a:p>
            <a:pPr lvl="1"/>
            <a:r>
              <a:rPr lang="en-US" dirty="0" smtClean="0"/>
              <a:t>.. and to provide it without online signing</a:t>
            </a:r>
          </a:p>
          <a:p>
            <a:pPr lvl="1"/>
            <a:r>
              <a:rPr lang="en-US" dirty="0" smtClean="0"/>
              <a:t>Thus DNSSEC provides a list of all records (in a range) that would house such record if it existed</a:t>
            </a:r>
          </a:p>
          <a:p>
            <a:r>
              <a:rPr lang="en-US" dirty="0" smtClean="0"/>
              <a:t>This can be misused for reflector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Large amplification factor</a:t>
            </a:r>
          </a:p>
          <a:p>
            <a:r>
              <a:rPr lang="en-US" dirty="0" smtClean="0"/>
              <a:t>This can be misused to map a network</a:t>
            </a:r>
          </a:p>
        </p:txBody>
      </p:sp>
    </p:spTree>
    <p:extLst>
      <p:ext uri="{BB962C8B-B14F-4D97-AF65-F5344CB8AC3E}">
        <p14:creationId xmlns:p14="http://schemas.microsoft.com/office/powerpoint/2010/main" val="189180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Deployment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https://eggert.org/meter/</a:t>
            </a:r>
            <a:r>
              <a:rPr lang="en-US" dirty="0" smtClean="0">
                <a:hlinkClick r:id="rId2"/>
              </a:rPr>
              <a:t>dnssec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1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Hijacking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http://www.darkreading.com/attacks-breaches/home-routers-being-targeted-in-dns-hijacking-attack-trend-micro-says/d/d-id/</a:t>
            </a:r>
            <a:r>
              <a:rPr lang="en-US" dirty="0" smtClean="0">
                <a:hlinkClick r:id="rId2"/>
              </a:rPr>
              <a:t>1320634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http://www.digitaltrends.com/web/javascript-malware-mobile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https://labs.ripe.net/Members/babak_farrokhi/is-your-isp-hijacking-your-dns-</a:t>
            </a:r>
            <a:r>
              <a:rPr lang="en-US" dirty="0" smtClean="0">
                <a:hlinkClick r:id="rId4"/>
              </a:rPr>
              <a:t>traffic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DNS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local resolver first about name-&gt;IP mapping</a:t>
            </a:r>
          </a:p>
          <a:p>
            <a:pPr lvl="1"/>
            <a:r>
              <a:rPr lang="en-US" dirty="0" smtClean="0"/>
              <a:t>It returns info from cache if any</a:t>
            </a:r>
          </a:p>
          <a:p>
            <a:r>
              <a:rPr lang="en-US" dirty="0" smtClean="0"/>
              <a:t>If info not in cache, resolver asks servers in DNS hierarchy that are authoritative for a given domain</a:t>
            </a:r>
          </a:p>
          <a:p>
            <a:pPr lvl="1"/>
            <a:r>
              <a:rPr lang="en-US" dirty="0" smtClean="0"/>
              <a:t>Start from root, root sends it to the next point in hierarchy</a:t>
            </a:r>
          </a:p>
          <a:p>
            <a:pPr lvl="1"/>
            <a:r>
              <a:rPr lang="en-US" dirty="0" smtClean="0"/>
              <a:t>End at authoritative server for the domain you are asking about (</a:t>
            </a:r>
            <a:r>
              <a:rPr lang="en-US" dirty="0" err="1" smtClean="0"/>
              <a:t>auth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Resolver caches the replies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 for resolver (</a:t>
            </a:r>
            <a:r>
              <a:rPr lang="en-US" dirty="0" smtClean="0">
                <a:solidFill>
                  <a:srgbClr val="0000FF"/>
                </a:solidFill>
              </a:rPr>
              <a:t>target</a:t>
            </a:r>
            <a:r>
              <a:rPr lang="en-US" dirty="0" smtClean="0"/>
              <a:t>) to ask about a name from the </a:t>
            </a:r>
            <a:r>
              <a:rPr lang="en-US" dirty="0" smtClean="0">
                <a:solidFill>
                  <a:srgbClr val="0000FF"/>
                </a:solidFill>
              </a:rPr>
              <a:t>victim</a:t>
            </a:r>
            <a:r>
              <a:rPr lang="en-US" dirty="0" smtClean="0">
                <a:solidFill>
                  <a:srgbClr val="000000"/>
                </a:solidFill>
              </a:rPr>
              <a:t>’s domain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Provide your own reply faster than </a:t>
            </a:r>
            <a:r>
              <a:rPr lang="en-US" dirty="0" err="1" smtClean="0"/>
              <a:t>auth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Provide some extra information (IP of </a:t>
            </a:r>
            <a:r>
              <a:rPr lang="en-US" dirty="0" err="1" smtClean="0"/>
              <a:t>auth</a:t>
            </a:r>
            <a:r>
              <a:rPr lang="en-US" dirty="0" smtClean="0"/>
              <a:t> server)</a:t>
            </a:r>
          </a:p>
          <a:p>
            <a:r>
              <a:rPr lang="en-US" dirty="0" smtClean="0"/>
              <a:t>This poisons the cache at that resolver, not globally</a:t>
            </a:r>
          </a:p>
          <a:p>
            <a:pPr lvl="1"/>
            <a:r>
              <a:rPr lang="en-US" dirty="0" smtClean="0"/>
              <a:t>But if the resolver is at the important/large network the victim can lose a lot of traffic to the attacker</a:t>
            </a:r>
          </a:p>
          <a:p>
            <a:r>
              <a:rPr lang="en-US" dirty="0" smtClean="0"/>
              <a:t>Attacker’s goal: impersonate the victim (phishing)</a:t>
            </a:r>
          </a:p>
        </p:txBody>
      </p:sp>
    </p:spTree>
    <p:extLst>
      <p:ext uri="{BB962C8B-B14F-4D97-AF65-F5344CB8AC3E}">
        <p14:creationId xmlns:p14="http://schemas.microsoft.com/office/powerpoint/2010/main" val="89626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Short-circuiting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target resolver about some name from the victim’s domain</a:t>
            </a:r>
          </a:p>
          <a:p>
            <a:pPr lvl="1"/>
            <a:r>
              <a:rPr lang="en-US" dirty="0" smtClean="0"/>
              <a:t>Doesn’t have to be the name you intend to hijack since DNS will take extra info in the reply</a:t>
            </a:r>
          </a:p>
          <a:p>
            <a:pPr lvl="1"/>
            <a:r>
              <a:rPr lang="en-US" dirty="0" smtClean="0"/>
              <a:t>Asking about non-existing names guarantees they are not in resolver’s cache already</a:t>
            </a:r>
          </a:p>
          <a:p>
            <a:r>
              <a:rPr lang="en-US" dirty="0" smtClean="0"/>
              <a:t>Can ask about different domains too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6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poisoning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76"/>
            <a:ext cx="8229600" cy="4525963"/>
          </a:xfrm>
        </p:spPr>
        <p:txBody>
          <a:bodyPr/>
          <a:lstStyle/>
          <a:p>
            <a:r>
              <a:rPr lang="en-US" dirty="0" smtClean="0"/>
              <a:t>IP for </a:t>
            </a:r>
            <a:r>
              <a:rPr lang="en-US" dirty="0" smtClean="0">
                <a:hlinkClick r:id="rId2"/>
              </a:rPr>
              <a:t>www.attacker.com</a:t>
            </a:r>
            <a:r>
              <a:rPr lang="en-US" dirty="0" smtClean="0"/>
              <a:t> (attacker asks target, target asks </a:t>
            </a:r>
            <a:r>
              <a:rPr lang="en-US" dirty="0" err="1" smtClean="0"/>
              <a:t>attackNS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Don’t know, </a:t>
            </a:r>
            <a:r>
              <a:rPr lang="en-US" dirty="0" err="1" smtClean="0"/>
              <a:t>ns.victim.com</a:t>
            </a:r>
            <a:r>
              <a:rPr lang="en-US" dirty="0" smtClean="0"/>
              <a:t> is </a:t>
            </a:r>
            <a:r>
              <a:rPr lang="en-US" dirty="0" err="1" smtClean="0"/>
              <a:t>auth</a:t>
            </a:r>
            <a:r>
              <a:rPr lang="en-US" dirty="0" smtClean="0"/>
              <a:t> for </a:t>
            </a:r>
            <a:r>
              <a:rPr lang="en-US" dirty="0" err="1" smtClean="0"/>
              <a:t>victim.com</a:t>
            </a:r>
            <a:r>
              <a:rPr lang="en-US" dirty="0" smtClean="0"/>
              <a:t>, its IP is 1.2.3.4 (</a:t>
            </a:r>
            <a:r>
              <a:rPr lang="en-US" dirty="0" err="1" smtClean="0"/>
              <a:t>attackNS’s</a:t>
            </a:r>
            <a:r>
              <a:rPr lang="en-US" dirty="0" smtClean="0"/>
              <a:t> reply)</a:t>
            </a:r>
          </a:p>
          <a:p>
            <a:r>
              <a:rPr lang="en-US" dirty="0" smtClean="0"/>
              <a:t>Target stores </a:t>
            </a:r>
            <a:r>
              <a:rPr lang="en-US" dirty="0" err="1" smtClean="0"/>
              <a:t>ns.victim.com</a:t>
            </a:r>
            <a:r>
              <a:rPr lang="en-US" dirty="0" smtClean="0"/>
              <a:t>-&gt;1.2.3.4 in cache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4999661"/>
            <a:ext cx="1394749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11402" y="4999661"/>
            <a:ext cx="1646636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attacker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67468" y="5808724"/>
            <a:ext cx="1408529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attackNS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2936663" y="4649450"/>
            <a:ext cx="1237113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1"/>
            <a:endCxn id="7" idx="6"/>
          </p:cNvCxnSpPr>
          <p:nvPr/>
        </p:nvCxnSpPr>
        <p:spPr>
          <a:xfrm flipH="1" flipV="1">
            <a:off x="4173776" y="4966889"/>
            <a:ext cx="1378770" cy="125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1"/>
          </p:cNvCxnSpPr>
          <p:nvPr/>
        </p:nvCxnSpPr>
        <p:spPr>
          <a:xfrm>
            <a:off x="3968463" y="5032433"/>
            <a:ext cx="1205279" cy="869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75997" y="6074269"/>
            <a:ext cx="82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1.2.3.4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24491" y="5617231"/>
            <a:ext cx="82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5.6.7.8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99109" y="43805"/>
            <a:ext cx="2773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Hijack entire domain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03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accept </a:t>
            </a:r>
            <a:r>
              <a:rPr lang="en-US" dirty="0" err="1" smtClean="0"/>
              <a:t>auth</a:t>
            </a:r>
            <a:r>
              <a:rPr lang="en-US" dirty="0" smtClean="0"/>
              <a:t> if its domain is same about the domain you asked for</a:t>
            </a:r>
          </a:p>
          <a:p>
            <a:r>
              <a:rPr lang="en-US" dirty="0" smtClean="0"/>
              <a:t>Don’t accept extra info in the reply if you did not ask for it</a:t>
            </a:r>
          </a:p>
        </p:txBody>
      </p:sp>
    </p:spTree>
    <p:extLst>
      <p:ext uri="{BB962C8B-B14F-4D97-AF65-F5344CB8AC3E}">
        <p14:creationId xmlns:p14="http://schemas.microsoft.com/office/powerpoint/2010/main" val="427385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poisoning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76"/>
            <a:ext cx="8229600" cy="4525963"/>
          </a:xfrm>
        </p:spPr>
        <p:txBody>
          <a:bodyPr/>
          <a:lstStyle/>
          <a:p>
            <a:r>
              <a:rPr lang="en-US" dirty="0" smtClean="0"/>
              <a:t>IP for </a:t>
            </a:r>
            <a:r>
              <a:rPr lang="en-US" dirty="0" err="1" smtClean="0">
                <a:solidFill>
                  <a:srgbClr val="0000FF"/>
                </a:solidFill>
              </a:rPr>
              <a:t>www</a:t>
            </a:r>
            <a:r>
              <a:rPr lang="en-US" dirty="0" err="1" smtClean="0">
                <a:hlinkClick r:id="rId2"/>
              </a:rPr>
              <a:t>.victim.com</a:t>
            </a:r>
            <a:r>
              <a:rPr lang="en-US" dirty="0" smtClean="0"/>
              <a:t> (attacker asks target, target asks </a:t>
            </a:r>
            <a:r>
              <a:rPr lang="en-US" dirty="0" err="1" smtClean="0"/>
              <a:t>victimNS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Attacker replies </a:t>
            </a:r>
            <a:r>
              <a:rPr lang="en-US" b="1" dirty="0" smtClean="0"/>
              <a:t>faster</a:t>
            </a:r>
            <a:r>
              <a:rPr lang="en-US" dirty="0" smtClean="0"/>
              <a:t> than the </a:t>
            </a:r>
            <a:r>
              <a:rPr lang="en-US" dirty="0" err="1" smtClean="0"/>
              <a:t>victimNS</a:t>
            </a:r>
            <a:endParaRPr lang="en-US" dirty="0" smtClean="0"/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hlinkClick r:id="rId3"/>
              </a:rPr>
              <a:t>www.victim.com</a:t>
            </a:r>
            <a:r>
              <a:rPr lang="en-US" dirty="0" smtClean="0"/>
              <a:t> -&gt; 1.2.3.4 (attacker’s reply)</a:t>
            </a:r>
          </a:p>
          <a:p>
            <a:r>
              <a:rPr lang="en-US" dirty="0" smtClean="0"/>
              <a:t>Target stores </a:t>
            </a:r>
            <a:r>
              <a:rPr lang="en-US" dirty="0" err="1" smtClean="0"/>
              <a:t>www.victim.com</a:t>
            </a:r>
            <a:r>
              <a:rPr lang="en-US" dirty="0" smtClean="0"/>
              <a:t>-&gt;1.2.3.4 in cache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4999661"/>
            <a:ext cx="1394749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11402" y="4999661"/>
            <a:ext cx="1646636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attacker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67468" y="5808724"/>
            <a:ext cx="1408529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attackNS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2936663" y="4649450"/>
            <a:ext cx="1237113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1"/>
            <a:endCxn id="7" idx="6"/>
          </p:cNvCxnSpPr>
          <p:nvPr/>
        </p:nvCxnSpPr>
        <p:spPr>
          <a:xfrm flipH="1" flipV="1">
            <a:off x="4173776" y="4966889"/>
            <a:ext cx="1378770" cy="125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H="1" flipV="1">
            <a:off x="3640667" y="5234970"/>
            <a:ext cx="1533075" cy="1115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75997" y="6074269"/>
            <a:ext cx="82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1.2.3.4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24491" y="5617231"/>
            <a:ext cx="82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5.6.7.8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43616" y="43805"/>
            <a:ext cx="2262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Hijack one name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851949" y="5032433"/>
            <a:ext cx="1323051" cy="284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77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poisoning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76"/>
            <a:ext cx="8229600" cy="4525963"/>
          </a:xfrm>
        </p:spPr>
        <p:txBody>
          <a:bodyPr/>
          <a:lstStyle/>
          <a:p>
            <a:r>
              <a:rPr lang="en-US" dirty="0" smtClean="0"/>
              <a:t>IP for </a:t>
            </a:r>
            <a:r>
              <a:rPr lang="en-US" dirty="0" smtClean="0">
                <a:hlinkClick r:id="rId2"/>
              </a:rPr>
              <a:t>madeup.victim.com</a:t>
            </a:r>
            <a:r>
              <a:rPr lang="en-US" dirty="0" smtClean="0"/>
              <a:t> (attacker asks target, target asks </a:t>
            </a:r>
            <a:r>
              <a:rPr lang="en-US" dirty="0" err="1" smtClean="0"/>
              <a:t>victimNS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Attacker replies </a:t>
            </a:r>
            <a:r>
              <a:rPr lang="en-US" b="1" dirty="0" smtClean="0"/>
              <a:t>faster</a:t>
            </a:r>
            <a:r>
              <a:rPr lang="en-US" dirty="0" smtClean="0"/>
              <a:t> than the </a:t>
            </a:r>
            <a:r>
              <a:rPr lang="en-US" dirty="0" err="1" smtClean="0"/>
              <a:t>victimNS</a:t>
            </a:r>
            <a:endParaRPr lang="en-US" dirty="0" smtClean="0"/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ns.victim.com</a:t>
            </a:r>
            <a:r>
              <a:rPr lang="en-US" dirty="0" smtClean="0"/>
              <a:t> is </a:t>
            </a:r>
            <a:r>
              <a:rPr lang="en-US" dirty="0" err="1" smtClean="0"/>
              <a:t>auth</a:t>
            </a:r>
            <a:r>
              <a:rPr lang="en-US" dirty="0" smtClean="0"/>
              <a:t> for </a:t>
            </a:r>
            <a:r>
              <a:rPr lang="en-US" dirty="0" err="1" smtClean="0"/>
              <a:t>victim.com</a:t>
            </a:r>
            <a:r>
              <a:rPr lang="en-US" dirty="0" smtClean="0"/>
              <a:t>, its IP is 1.2.3.4 (attacker’s reply)</a:t>
            </a:r>
          </a:p>
          <a:p>
            <a:r>
              <a:rPr lang="en-US" dirty="0" smtClean="0"/>
              <a:t>Target stores </a:t>
            </a:r>
            <a:r>
              <a:rPr lang="en-US" dirty="0" err="1" smtClean="0"/>
              <a:t>ns.victim.com</a:t>
            </a:r>
            <a:r>
              <a:rPr lang="en-US" dirty="0" smtClean="0"/>
              <a:t>-&gt;1.2.3.4 in cache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99109" y="43805"/>
            <a:ext cx="2773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Hijack entire domain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457200" y="4999661"/>
            <a:ext cx="1394749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311402" y="4999661"/>
            <a:ext cx="1646636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attacker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967468" y="5808724"/>
            <a:ext cx="1408529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attackNS</a:t>
            </a:r>
            <a:endParaRPr lang="en-US" dirty="0" smtClean="0"/>
          </a:p>
        </p:txBody>
      </p:sp>
      <p:sp>
        <p:nvSpPr>
          <p:cNvPr id="16" name="Oval 15"/>
          <p:cNvSpPr/>
          <p:nvPr/>
        </p:nvSpPr>
        <p:spPr>
          <a:xfrm>
            <a:off x="2936663" y="4649450"/>
            <a:ext cx="1237113" cy="634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1"/>
            <a:endCxn id="16" idx="6"/>
          </p:cNvCxnSpPr>
          <p:nvPr/>
        </p:nvCxnSpPr>
        <p:spPr>
          <a:xfrm flipH="1" flipV="1">
            <a:off x="4173776" y="4966889"/>
            <a:ext cx="1378770" cy="125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</p:cNvCxnSpPr>
          <p:nvPr/>
        </p:nvCxnSpPr>
        <p:spPr>
          <a:xfrm flipH="1" flipV="1">
            <a:off x="3640667" y="5234970"/>
            <a:ext cx="1533075" cy="1115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5997" y="6074269"/>
            <a:ext cx="82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1.2.3.4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24491" y="5617231"/>
            <a:ext cx="82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5.6.7.8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851949" y="5032433"/>
            <a:ext cx="1323051" cy="284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46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faster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will only accept replies that </a:t>
            </a:r>
          </a:p>
          <a:p>
            <a:pPr lvl="1"/>
            <a:r>
              <a:rPr lang="en-US" dirty="0" smtClean="0"/>
              <a:t>Come to the specific port from which requests are sent</a:t>
            </a:r>
          </a:p>
          <a:p>
            <a:pPr lvl="1"/>
            <a:r>
              <a:rPr lang="en-US" dirty="0" smtClean="0"/>
              <a:t>Come with the </a:t>
            </a:r>
            <a:r>
              <a:rPr lang="en-US" dirty="0" err="1" smtClean="0"/>
              <a:t>replyID</a:t>
            </a:r>
            <a:r>
              <a:rPr lang="en-US" dirty="0" smtClean="0"/>
              <a:t> same as the </a:t>
            </a:r>
            <a:r>
              <a:rPr lang="en-US" dirty="0" err="1" smtClean="0"/>
              <a:t>requestID</a:t>
            </a:r>
            <a:endParaRPr lang="en-US" dirty="0" smtClean="0"/>
          </a:p>
          <a:p>
            <a:pPr lvl="1"/>
            <a:r>
              <a:rPr lang="en-US" dirty="0" smtClean="0"/>
              <a:t>Attacker doesn’t get the requests directly</a:t>
            </a:r>
          </a:p>
          <a:p>
            <a:r>
              <a:rPr lang="en-US" dirty="0" smtClean="0"/>
              <a:t>Can try to sniff the info</a:t>
            </a:r>
          </a:p>
          <a:p>
            <a:r>
              <a:rPr lang="en-US" dirty="0" smtClean="0"/>
              <a:t>Can try to guess the info</a:t>
            </a:r>
          </a:p>
          <a:p>
            <a:r>
              <a:rPr lang="en-US" dirty="0" smtClean="0"/>
              <a:t>If the resolver accepts the reply it will accept extra info in reply too </a:t>
            </a:r>
            <a:r>
              <a:rPr lang="en-US" dirty="0" smtClean="0">
                <a:solidFill>
                  <a:srgbClr val="0000FF"/>
                </a:solidFill>
              </a:rPr>
              <a:t>even if it has a different version in cache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8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914</Words>
  <Application>Microsoft Macintosh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DNS security</vt:lpstr>
      <vt:lpstr>How DNS works</vt:lpstr>
      <vt:lpstr>DNS hijacking</vt:lpstr>
      <vt:lpstr>Short-circuiting waiting</vt:lpstr>
      <vt:lpstr>Cache poisoning 2</vt:lpstr>
      <vt:lpstr>Defenses</vt:lpstr>
      <vt:lpstr>Cache poisoning 3</vt:lpstr>
      <vt:lpstr>Cache poisoning 4</vt:lpstr>
      <vt:lpstr>Being faster is not enough</vt:lpstr>
      <vt:lpstr>Hijacking with sniffing</vt:lpstr>
      <vt:lpstr>Hijacking with guessing</vt:lpstr>
      <vt:lpstr>ARP vs DNS hijacking</vt:lpstr>
      <vt:lpstr>Defenses</vt:lpstr>
      <vt:lpstr>DNSSEC</vt:lpstr>
      <vt:lpstr>DNSSEC</vt:lpstr>
      <vt:lpstr>DNSSEC Deployment Statistics</vt:lpstr>
      <vt:lpstr>DNSSEC Hijacking Case Studies</vt:lpstr>
    </vt:vector>
  </TitlesOfParts>
  <Company>USC/ISI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security</dc:title>
  <dc:creator>Jelena Mirkovic</dc:creator>
  <cp:lastModifiedBy>Jelena Mirkovic</cp:lastModifiedBy>
  <cp:revision>38</cp:revision>
  <dcterms:created xsi:type="dcterms:W3CDTF">2015-02-24T23:28:47Z</dcterms:created>
  <dcterms:modified xsi:type="dcterms:W3CDTF">2017-03-23T21:53:38Z</dcterms:modified>
</cp:coreProperties>
</file>