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3" r:id="rId4"/>
    <p:sldId id="264" r:id="rId5"/>
    <p:sldId id="263" r:id="rId6"/>
    <p:sldId id="273" r:id="rId7"/>
    <p:sldId id="284" r:id="rId8"/>
    <p:sldId id="281" r:id="rId9"/>
    <p:sldId id="265" r:id="rId10"/>
    <p:sldId id="280" r:id="rId11"/>
    <p:sldId id="279" r:id="rId12"/>
    <p:sldId id="278" r:id="rId13"/>
    <p:sldId id="277" r:id="rId14"/>
    <p:sldId id="276" r:id="rId15"/>
    <p:sldId id="266" r:id="rId16"/>
    <p:sldId id="275" r:id="rId17"/>
    <p:sldId id="267" r:id="rId18"/>
    <p:sldId id="286" r:id="rId19"/>
    <p:sldId id="287" r:id="rId20"/>
    <p:sldId id="268" r:id="rId21"/>
    <p:sldId id="28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A9DD-C1F6-4333-8045-D0B5C303C171}" type="datetimeFigureOut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5BCD-70C6-4676-BB94-0E6CCF39F9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50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5BCD-70C6-4676-BB94-0E6CCF39F95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66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5BCD-70C6-4676-BB94-0E6CCF39F95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217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5BCD-70C6-4676-BB94-0E6CCF39F95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72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5BCD-70C6-4676-BB94-0E6CCF39F95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17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B7D5-DEC7-4191-A593-33FAE6FD22F5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23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CD80-3338-4CC9-8462-BE0AB7B0AFEC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54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97E-423B-41CC-9EBF-92561F3A6A50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27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04F0-391A-4E49-AA4A-565BE928F1A1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52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C72D-1368-4B2C-BFA2-6336993BE45D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9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ACC0-8491-4D8F-ABC1-FB4197EB6A91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0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2E25-4C1D-464E-89C6-F08180D345CA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16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93DA-A0D3-438F-8E60-A87FCF75A455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5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0442-96EC-4913-8CB5-BF48AC37F5D7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93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5D86-939A-44A0-8585-01BDBD47FA2C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43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42C-1AD2-470F-B0DF-B7EEBDDA6274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51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78CB-0805-4A61-BCD6-26EB287118BE}" type="datetime1">
              <a:rPr lang="zh-CN" altLang="en-US" smtClean="0"/>
              <a:t>2013/11/26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244F-8FD1-4F73-9A8A-DB7F9F96E8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21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OIS Model</a:t>
            </a:r>
            <a:br>
              <a:rPr lang="en-US" altLang="zh-CN" dirty="0" smtClean="0"/>
            </a:br>
            <a:r>
              <a:rPr lang="en-US" altLang="zh-CN" dirty="0"/>
              <a:t>TCP/IP Model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7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Data Link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attempts </a:t>
            </a:r>
            <a:r>
              <a:rPr lang="en-US" altLang="zh-CN" dirty="0"/>
              <a:t>to provide reliable communication over the physical layer </a:t>
            </a:r>
            <a:r>
              <a:rPr lang="en-US" altLang="zh-CN" dirty="0" smtClean="0"/>
              <a:t>interface</a:t>
            </a:r>
            <a:endParaRPr lang="en-US" altLang="zh-CN" dirty="0"/>
          </a:p>
          <a:p>
            <a:pPr lvl="1"/>
            <a:r>
              <a:rPr lang="en-US" altLang="zh-CN" dirty="0"/>
              <a:t>Handle errors by implementing an acknowledgement and retransmission scheme</a:t>
            </a:r>
          </a:p>
          <a:p>
            <a:r>
              <a:rPr lang="en-US" altLang="zh-CN" dirty="0" smtClean="0"/>
              <a:t>Breaks </a:t>
            </a:r>
            <a:r>
              <a:rPr lang="en-US" altLang="zh-CN" dirty="0"/>
              <a:t>the outgoing data into frames and reassemble the received </a:t>
            </a:r>
            <a:r>
              <a:rPr lang="en-US" altLang="zh-CN" dirty="0" smtClean="0"/>
              <a:t>frames</a:t>
            </a:r>
            <a:endParaRPr lang="en-US" altLang="zh-CN" dirty="0"/>
          </a:p>
          <a:p>
            <a:pPr lvl="1"/>
            <a:r>
              <a:rPr lang="en-US" altLang="zh-CN" dirty="0" smtClean="0"/>
              <a:t>Implement </a:t>
            </a:r>
            <a:r>
              <a:rPr lang="en-US" altLang="zh-CN" dirty="0"/>
              <a:t>flow </a:t>
            </a:r>
            <a:r>
              <a:rPr lang="en-US" altLang="zh-CN" dirty="0" smtClean="0"/>
              <a:t>control</a:t>
            </a:r>
            <a:endParaRPr lang="en-US" altLang="zh-CN" dirty="0"/>
          </a:p>
          <a:p>
            <a:r>
              <a:rPr lang="en-US" altLang="zh-CN" dirty="0"/>
              <a:t>Supports points-to-point as well as broadcast </a:t>
            </a:r>
            <a:r>
              <a:rPr lang="en-US" altLang="zh-CN" dirty="0" smtClean="0"/>
              <a:t>communication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5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Network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Implements routing of frames (packets) through the </a:t>
            </a:r>
            <a:r>
              <a:rPr lang="en-US" altLang="zh-CN" dirty="0" smtClean="0"/>
              <a:t>network</a:t>
            </a:r>
            <a:endParaRPr lang="en-US" altLang="zh-CN" dirty="0"/>
          </a:p>
          <a:p>
            <a:pPr lvl="1"/>
            <a:r>
              <a:rPr lang="en-US" altLang="zh-CN" dirty="0"/>
              <a:t>Defines the most optimum path the packet should take from the source to the destination</a:t>
            </a:r>
          </a:p>
          <a:p>
            <a:pPr lvl="1"/>
            <a:r>
              <a:rPr lang="en-US" altLang="zh-CN" dirty="0"/>
              <a:t>Defines logical addressing so that any endpoint can be </a:t>
            </a:r>
            <a:r>
              <a:rPr lang="en-US" altLang="zh-CN" dirty="0" smtClean="0"/>
              <a:t>identified</a:t>
            </a:r>
            <a:endParaRPr lang="en-US" altLang="zh-CN" dirty="0"/>
          </a:p>
          <a:p>
            <a:pPr lvl="1"/>
            <a:r>
              <a:rPr lang="en-US" altLang="zh-CN" dirty="0" smtClean="0"/>
              <a:t>Defines </a:t>
            </a:r>
            <a:r>
              <a:rPr lang="en-US" altLang="zh-CN" dirty="0"/>
              <a:t>how to fragment a packet into smaller packets to accommodate different </a:t>
            </a:r>
            <a:r>
              <a:rPr lang="en-US" altLang="zh-CN" dirty="0" smtClean="0"/>
              <a:t>media</a:t>
            </a:r>
            <a:endParaRPr lang="en-US" altLang="zh-CN" dirty="0"/>
          </a:p>
          <a:p>
            <a:r>
              <a:rPr lang="en-US" altLang="zh-CN" dirty="0"/>
              <a:t>Handles congestion in the </a:t>
            </a:r>
            <a:r>
              <a:rPr lang="en-US" altLang="zh-CN" dirty="0" smtClean="0"/>
              <a:t>network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Transport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Provide </a:t>
            </a:r>
            <a:r>
              <a:rPr lang="en-US" altLang="zh-CN" dirty="0"/>
              <a:t>a reliable mechanism for the exchange of data between two processes in different </a:t>
            </a:r>
            <a:r>
              <a:rPr lang="en-US" altLang="zh-CN" dirty="0" smtClean="0"/>
              <a:t>computers</a:t>
            </a:r>
            <a:endParaRPr lang="en-US" altLang="zh-CN" dirty="0"/>
          </a:p>
          <a:p>
            <a:pPr lvl="1"/>
            <a:r>
              <a:rPr lang="en-US" altLang="zh-CN" dirty="0"/>
              <a:t>Ensures that the data units are delivered error </a:t>
            </a:r>
            <a:r>
              <a:rPr lang="en-US" altLang="zh-CN" dirty="0" smtClean="0"/>
              <a:t>free</a:t>
            </a:r>
            <a:r>
              <a:rPr lang="en-US" altLang="zh-CN" dirty="0"/>
              <a:t>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in sequence</a:t>
            </a:r>
            <a:endParaRPr lang="en-US" altLang="zh-CN" dirty="0"/>
          </a:p>
          <a:p>
            <a:pPr lvl="1"/>
            <a:r>
              <a:rPr lang="en-US" altLang="zh-CN" dirty="0"/>
              <a:t>Ensures that there is no loss or duplication of data </a:t>
            </a:r>
            <a:r>
              <a:rPr lang="en-US" altLang="zh-CN" dirty="0" smtClean="0"/>
              <a:t>units</a:t>
            </a:r>
            <a:endParaRPr lang="en-US" altLang="zh-CN" dirty="0"/>
          </a:p>
          <a:p>
            <a:pPr lvl="1"/>
            <a:r>
              <a:rPr lang="en-US" altLang="zh-CN" dirty="0"/>
              <a:t>Provides connectionless or connection oriented </a:t>
            </a:r>
            <a:r>
              <a:rPr lang="en-US" altLang="zh-CN" dirty="0" smtClean="0"/>
              <a:t>service</a:t>
            </a:r>
            <a:endParaRPr lang="en-US" altLang="zh-CN" dirty="0"/>
          </a:p>
          <a:p>
            <a:pPr lvl="1"/>
            <a:r>
              <a:rPr lang="en-US" altLang="zh-CN" dirty="0"/>
              <a:t>Provides for the connection </a:t>
            </a:r>
            <a:r>
              <a:rPr lang="en-US" altLang="zh-CN" dirty="0" smtClean="0"/>
              <a:t>management</a:t>
            </a:r>
            <a:endParaRPr lang="en-US" altLang="zh-CN" dirty="0"/>
          </a:p>
          <a:p>
            <a:r>
              <a:rPr lang="en-US" altLang="zh-CN" dirty="0" smtClean="0"/>
              <a:t>compare </a:t>
            </a:r>
            <a:r>
              <a:rPr lang="en-US" altLang="zh-CN" dirty="0"/>
              <a:t>it with a Post </a:t>
            </a:r>
            <a:r>
              <a:rPr lang="en-US" altLang="zh-CN" dirty="0" smtClean="0"/>
              <a:t>Office</a:t>
            </a:r>
          </a:p>
          <a:p>
            <a:pPr lvl="1"/>
            <a:r>
              <a:rPr lang="en-US" altLang="zh-CN" dirty="0" smtClean="0"/>
              <a:t>deals </a:t>
            </a:r>
            <a:r>
              <a:rPr lang="en-US" altLang="zh-CN" dirty="0"/>
              <a:t>with the dispatch and classification of mail and parcels </a:t>
            </a:r>
            <a:r>
              <a:rPr lang="en-US" altLang="zh-CN" dirty="0" smtClean="0"/>
              <a:t>sent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5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Session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rovides </a:t>
            </a:r>
          </a:p>
          <a:p>
            <a:pPr lvl="1"/>
            <a:r>
              <a:rPr lang="en-US" altLang="zh-CN" dirty="0" smtClean="0"/>
              <a:t>mechanism </a:t>
            </a:r>
            <a:r>
              <a:rPr lang="en-US" altLang="zh-CN" dirty="0"/>
              <a:t>for controlling the dialogue between the two end </a:t>
            </a:r>
            <a:r>
              <a:rPr lang="en-US" altLang="zh-CN" dirty="0" smtClean="0"/>
              <a:t>systems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/>
              <a:t>defines how to start, control and end conversations </a:t>
            </a:r>
            <a:r>
              <a:rPr lang="en-US" altLang="zh-CN" dirty="0" smtClean="0"/>
              <a:t>between </a:t>
            </a:r>
            <a:r>
              <a:rPr lang="en-US" altLang="zh-CN" dirty="0"/>
              <a:t>applications</a:t>
            </a:r>
          </a:p>
          <a:p>
            <a:pPr lvl="2"/>
            <a:r>
              <a:rPr lang="en-US" altLang="zh-CN" dirty="0" smtClean="0"/>
              <a:t>responsible </a:t>
            </a:r>
            <a:r>
              <a:rPr lang="en-US" altLang="zh-CN" dirty="0"/>
              <a:t>for terminating the </a:t>
            </a:r>
            <a:r>
              <a:rPr lang="en-US" altLang="zh-CN" dirty="0" smtClean="0"/>
              <a:t>connection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full-duplex</a:t>
            </a:r>
            <a:r>
              <a:rPr lang="en-US" altLang="zh-CN" dirty="0"/>
              <a:t>, half-duplex, or simplex operation</a:t>
            </a:r>
            <a:endParaRPr lang="zh-CN" altLang="en-US" dirty="0"/>
          </a:p>
          <a:p>
            <a:pPr lvl="1"/>
            <a:r>
              <a:rPr lang="en-US" altLang="zh-CN" dirty="0" smtClean="0"/>
              <a:t>check-pointing </a:t>
            </a:r>
            <a:r>
              <a:rPr lang="en-US" altLang="zh-CN" dirty="0"/>
              <a:t>mechanism such that if a failure of some sort occurs between checkpoints, all data can be retransmitted from the last </a:t>
            </a:r>
            <a:r>
              <a:rPr lang="en-US" altLang="zh-CN" dirty="0" smtClean="0"/>
              <a:t>checkpoint</a:t>
            </a:r>
          </a:p>
          <a:p>
            <a:r>
              <a:rPr lang="en-US" altLang="zh-CN" dirty="0" smtClean="0"/>
              <a:t>Any </a:t>
            </a:r>
            <a:r>
              <a:rPr lang="en-US" altLang="zh-CN" dirty="0"/>
              <a:t>necessary log-on or password validation is also handled by this </a:t>
            </a:r>
            <a:r>
              <a:rPr lang="en-US" altLang="zh-CN" dirty="0" smtClean="0"/>
              <a:t>layer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1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Presentation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defines </a:t>
            </a:r>
            <a:r>
              <a:rPr lang="en-US" altLang="zh-CN" dirty="0"/>
              <a:t>the format in which the data is to be exchanged between the two communicating </a:t>
            </a:r>
            <a:r>
              <a:rPr lang="en-US" altLang="zh-CN" dirty="0" smtClean="0"/>
              <a:t>entities</a:t>
            </a:r>
          </a:p>
          <a:p>
            <a:pPr lvl="1"/>
            <a:r>
              <a:rPr lang="en-US" altLang="zh-CN" dirty="0"/>
              <a:t>transforms data into the form that the application </a:t>
            </a:r>
            <a:r>
              <a:rPr lang="en-US" altLang="zh-CN" dirty="0" smtClean="0"/>
              <a:t>accepts</a:t>
            </a:r>
          </a:p>
          <a:p>
            <a:pPr lvl="1"/>
            <a:r>
              <a:rPr lang="en-US" altLang="zh-CN" dirty="0" smtClean="0"/>
              <a:t>handles </a:t>
            </a:r>
            <a:r>
              <a:rPr lang="en-US" altLang="zh-CN" dirty="0"/>
              <a:t>data compression and data encryption (cryptography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3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Application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highest level of OSI </a:t>
            </a:r>
            <a:r>
              <a:rPr lang="en-US" altLang="zh-CN" dirty="0" smtClean="0"/>
              <a:t>model, closest </a:t>
            </a:r>
            <a:r>
              <a:rPr lang="en-US" altLang="zh-CN" dirty="0"/>
              <a:t>to the end user</a:t>
            </a:r>
            <a:r>
              <a:rPr lang="en-US" altLang="zh-CN" dirty="0" smtClean="0"/>
              <a:t>,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both </a:t>
            </a:r>
            <a:r>
              <a:rPr lang="en-US" altLang="zh-CN" dirty="0"/>
              <a:t>the OSI application layer and the user interact directly with the software application</a:t>
            </a:r>
            <a:endParaRPr lang="en-US" altLang="zh-CN" dirty="0"/>
          </a:p>
          <a:p>
            <a:r>
              <a:rPr lang="en-US" altLang="zh-CN" dirty="0" smtClean="0"/>
              <a:t>contains </a:t>
            </a:r>
            <a:r>
              <a:rPr lang="en-US" altLang="zh-CN" dirty="0"/>
              <a:t>management functions to support distributed </a:t>
            </a:r>
            <a:r>
              <a:rPr lang="en-US" altLang="zh-CN" dirty="0" smtClean="0"/>
              <a:t>applications</a:t>
            </a:r>
            <a:endParaRPr lang="en-US" altLang="zh-CN" dirty="0"/>
          </a:p>
          <a:p>
            <a:r>
              <a:rPr lang="en-US" altLang="zh-CN" dirty="0"/>
              <a:t>Examples </a:t>
            </a:r>
            <a:r>
              <a:rPr lang="en-US" altLang="zh-CN" dirty="0" smtClean="0"/>
              <a:t>are </a:t>
            </a:r>
            <a:r>
              <a:rPr lang="en-US" altLang="zh-CN" dirty="0"/>
              <a:t>applications such as file transfer, electronic mail, remote login etc.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1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TCP/IP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2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+mn-lt"/>
              </a:rPr>
              <a:t>TCP/IP Model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Internet protocol suite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networking model and a set of communications protocols used for the Internet and similar networks. </a:t>
            </a:r>
            <a:endParaRPr lang="en-US" altLang="zh-CN" dirty="0" smtClean="0"/>
          </a:p>
          <a:p>
            <a:r>
              <a:rPr lang="en-US" altLang="zh-CN" dirty="0" smtClean="0"/>
              <a:t>commonly </a:t>
            </a:r>
            <a:r>
              <a:rPr lang="en-US" altLang="zh-CN" dirty="0"/>
              <a:t>known as </a:t>
            </a:r>
            <a:r>
              <a:rPr lang="en-US" altLang="zh-CN" dirty="0" smtClean="0"/>
              <a:t>TCP/IP</a:t>
            </a:r>
          </a:p>
          <a:p>
            <a:pPr lvl="1"/>
            <a:r>
              <a:rPr lang="en-US" altLang="zh-CN" dirty="0" smtClean="0"/>
              <a:t>its </a:t>
            </a:r>
            <a:r>
              <a:rPr lang="en-US" altLang="zh-CN" dirty="0"/>
              <a:t>most important protocols, the Transmission Control Protocol (TCP) and the Internet Protocol (</a:t>
            </a:r>
            <a:r>
              <a:rPr lang="en-US" altLang="zh-CN" dirty="0" smtClean="0"/>
              <a:t>IP)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first networking protocols defined in this </a:t>
            </a:r>
            <a:r>
              <a:rPr lang="en-US" altLang="zh-CN" dirty="0" smtClean="0"/>
              <a:t>standard</a:t>
            </a:r>
          </a:p>
          <a:p>
            <a:r>
              <a:rPr lang="en-US" altLang="zh-CN" dirty="0" smtClean="0"/>
              <a:t>provides </a:t>
            </a:r>
            <a:r>
              <a:rPr lang="en-US" altLang="zh-CN" dirty="0"/>
              <a:t>end-to-end connectivity specifying how data should be formatted, addressed, transmitted, routed and received at the </a:t>
            </a:r>
            <a:r>
              <a:rPr lang="en-US" altLang="zh-CN" dirty="0" smtClean="0"/>
              <a:t>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8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TCP/IP Model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0540"/>
            <a:ext cx="7886700" cy="4351338"/>
          </a:xfrm>
        </p:spPr>
        <p:txBody>
          <a:bodyPr/>
          <a:lstStyle/>
          <a:p>
            <a:r>
              <a:rPr lang="en-US" altLang="zh-CN" dirty="0"/>
              <a:t>organized into four abstraction layers 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8883" y="2125901"/>
            <a:ext cx="7086600" cy="7620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AU" sz="2800" b="1" dirty="0">
                <a:solidFill>
                  <a:srgbClr val="660066"/>
                </a:solidFill>
              </a:rPr>
              <a:t>Application Layer</a:t>
            </a:r>
            <a:endParaRPr lang="en-AU" sz="2800" dirty="0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 dirty="0">
                <a:solidFill>
                  <a:srgbClr val="660066"/>
                </a:solidFill>
              </a:rPr>
              <a:t>Application programs using the network</a:t>
            </a:r>
            <a:endParaRPr lang="en-AU" sz="2400" b="1" dirty="0">
              <a:solidFill>
                <a:srgbClr val="660066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98883" y="2964101"/>
            <a:ext cx="7086600" cy="1143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tr-TR" sz="2400" b="1" dirty="0">
                <a:solidFill>
                  <a:srgbClr val="660066"/>
                </a:solidFill>
              </a:rPr>
              <a:t>Transport Layer</a:t>
            </a:r>
            <a:r>
              <a:rPr lang="en-US" altLang="zh-CN" sz="2400" b="1" dirty="0">
                <a:solidFill>
                  <a:srgbClr val="660066"/>
                </a:solidFill>
                <a:ea typeface="宋体" panose="02010600030101010101" pitchFamily="2" charset="-122"/>
              </a:rPr>
              <a:t> (TCP/UDP)</a:t>
            </a:r>
            <a:endParaRPr lang="tr-TR" sz="2400" b="1" dirty="0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 dirty="0">
                <a:solidFill>
                  <a:srgbClr val="660066"/>
                </a:solidFill>
              </a:rPr>
              <a:t>Management of end-to-end message transmission,</a:t>
            </a:r>
          </a:p>
          <a:p>
            <a:pPr algn="ctr" eaLnBrk="0" hangingPunct="0"/>
            <a:r>
              <a:rPr lang="tr-TR" sz="2400" dirty="0">
                <a:solidFill>
                  <a:srgbClr val="660066"/>
                </a:solidFill>
              </a:rPr>
              <a:t>error detection and error correction</a:t>
            </a:r>
            <a:endParaRPr lang="en-AU" sz="2400" b="1" dirty="0">
              <a:solidFill>
                <a:srgbClr val="660066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998883" y="4183301"/>
            <a:ext cx="7086600" cy="838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rgbClr val="660066"/>
                </a:solidFill>
                <a:ea typeface="宋体" panose="02010600030101010101" pitchFamily="2" charset="-122"/>
              </a:rPr>
              <a:t>Network </a:t>
            </a:r>
            <a:r>
              <a:rPr lang="tr-TR" sz="2400" b="1" dirty="0">
                <a:solidFill>
                  <a:srgbClr val="660066"/>
                </a:solidFill>
              </a:rPr>
              <a:t>Layer</a:t>
            </a:r>
            <a:r>
              <a:rPr lang="en-US" altLang="zh-CN" sz="2400" b="1" dirty="0">
                <a:solidFill>
                  <a:srgbClr val="660066"/>
                </a:solidFill>
                <a:ea typeface="宋体" panose="02010600030101010101" pitchFamily="2" charset="-122"/>
              </a:rPr>
              <a:t> (IP)</a:t>
            </a:r>
            <a:endParaRPr lang="tr-TR" sz="2400" b="1" dirty="0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 dirty="0">
                <a:solidFill>
                  <a:srgbClr val="660066"/>
                </a:solidFill>
              </a:rPr>
              <a:t>Handling of datagrams : routing and congestion</a:t>
            </a:r>
            <a:endParaRPr lang="en-AU" sz="2400" b="1" dirty="0">
              <a:solidFill>
                <a:srgbClr val="660066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998883" y="5097701"/>
            <a:ext cx="7086600" cy="10668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2400" b="1">
                <a:solidFill>
                  <a:srgbClr val="660066"/>
                </a:solidFill>
                <a:ea typeface="宋体" panose="02010600030101010101" pitchFamily="2" charset="-122"/>
              </a:rPr>
              <a:t>Data Link </a:t>
            </a:r>
            <a:r>
              <a:rPr lang="tr-TR" sz="2400" b="1">
                <a:solidFill>
                  <a:srgbClr val="660066"/>
                </a:solidFill>
              </a:rPr>
              <a:t>Layer</a:t>
            </a:r>
          </a:p>
          <a:p>
            <a:pPr algn="ctr" eaLnBrk="0" hangingPunct="0"/>
            <a:r>
              <a:rPr lang="tr-TR" sz="2200">
                <a:solidFill>
                  <a:srgbClr val="660066"/>
                </a:solidFill>
              </a:rPr>
              <a:t>Management of cost effective and reliable data delivery,</a:t>
            </a:r>
          </a:p>
          <a:p>
            <a:pPr algn="ctr" eaLnBrk="0" hangingPunct="0"/>
            <a:r>
              <a:rPr lang="tr-TR" sz="2200">
                <a:solidFill>
                  <a:srgbClr val="660066"/>
                </a:solidFill>
              </a:rPr>
              <a:t>access to physical networks</a:t>
            </a:r>
            <a:endParaRPr lang="en-AU" sz="2200" b="1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>
            <a:norm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Comparison with </a:t>
            </a:r>
            <a:r>
              <a:rPr lang="en-US" altLang="zh-CN" b="1" dirty="0" smtClean="0">
                <a:solidFill>
                  <a:schemeClr val="bg1"/>
                </a:solidFill>
              </a:rPr>
              <a:t>OSI </a:t>
            </a:r>
            <a:r>
              <a:rPr lang="en-US" altLang="zh-CN" b="1" dirty="0">
                <a:solidFill>
                  <a:schemeClr val="bg1"/>
                </a:solidFill>
              </a:rPr>
              <a:t>model</a:t>
            </a:r>
            <a:endParaRPr lang="zh-CN" alt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47" y="1600200"/>
            <a:ext cx="4523873" cy="5257800"/>
          </a:xfrm>
        </p:spPr>
        <p:txBody>
          <a:bodyPr>
            <a:noAutofit/>
          </a:bodyPr>
          <a:lstStyle/>
          <a:p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In the TCP/IP model of the Internet</a:t>
            </a:r>
          </a:p>
          <a:p>
            <a:pPr lvl="1"/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protocols are </a:t>
            </a: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not designed 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into strict layers as in the OSI model</a:t>
            </a:r>
          </a:p>
          <a:p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</a:rPr>
              <a:t>compared 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</a:rPr>
              <a:t>with the OSI layering scheme in the following way:</a:t>
            </a:r>
          </a:p>
          <a:p>
            <a:pPr lvl="1"/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application 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layer includes the OSI application layer, presentation layer, and most of the session </a:t>
            </a: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layer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Its end-to-end transport layer includes the graceful close function of the OSI session layer as well as the OSI transport </a:t>
            </a: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layer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Internet layer 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is a subset of the OSI network layer </a:t>
            </a:r>
            <a:endParaRPr lang="en-US" altLang="zh-CN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</a:rPr>
              <a:t>link layer includes the OSI data link and physical layers, as well as parts of OSI's network layer</a:t>
            </a: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altLang="zh-CN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51293"/>
            <a:ext cx="4668253" cy="426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06970" y="4801824"/>
            <a:ext cx="1279663" cy="5586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Link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06969" y="4181461"/>
            <a:ext cx="1279663" cy="3815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Internet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700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+mn-lt"/>
              </a:rPr>
              <a:t>OSI Model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The Open Systems Interconnection (OSI) model </a:t>
            </a:r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conceptual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model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characterizes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and standardizes the internal functions of a communication system </a:t>
            </a:r>
            <a:endParaRPr lang="en-US" altLang="zh-CN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by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partitioning it into abstraction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layers</a:t>
            </a: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primary Architectural  model for inter-computer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communications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“open”  denotes the ability to connect any two systems which conform to the reference model and associated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standards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0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>
            <a:norm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Comparison with </a:t>
            </a:r>
            <a:r>
              <a:rPr lang="en-US" altLang="zh-CN" b="1" dirty="0" smtClean="0">
                <a:solidFill>
                  <a:schemeClr val="bg1"/>
                </a:solidFill>
              </a:rPr>
              <a:t>OSI </a:t>
            </a:r>
            <a:r>
              <a:rPr lang="en-US" altLang="zh-CN" b="1" dirty="0">
                <a:solidFill>
                  <a:schemeClr val="bg1"/>
                </a:solidFill>
              </a:rPr>
              <a:t>model</a:t>
            </a:r>
            <a:endParaRPr lang="zh-CN" alt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examples </a:t>
            </a:r>
            <a:r>
              <a:rPr lang="en-US" altLang="zh-CN" dirty="0"/>
              <a:t>of application-layer implementations also include:</a:t>
            </a:r>
          </a:p>
          <a:p>
            <a:pPr lvl="1"/>
            <a:r>
              <a:rPr lang="en-US" altLang="zh-CN" dirty="0" smtClean="0"/>
              <a:t>On </a:t>
            </a:r>
            <a:r>
              <a:rPr lang="en-US" altLang="zh-CN" dirty="0"/>
              <a:t>OSI stack:</a:t>
            </a:r>
          </a:p>
          <a:p>
            <a:pPr lvl="2"/>
            <a:r>
              <a:rPr lang="en-US" altLang="zh-CN" dirty="0"/>
              <a:t>FTAM File Transfer and Access Management Protocol</a:t>
            </a:r>
          </a:p>
          <a:p>
            <a:pPr lvl="2"/>
            <a:r>
              <a:rPr lang="en-US" altLang="zh-CN" dirty="0"/>
              <a:t>X.400 Mail</a:t>
            </a:r>
          </a:p>
          <a:p>
            <a:pPr lvl="2"/>
            <a:r>
              <a:rPr lang="en-US" altLang="zh-CN" dirty="0"/>
              <a:t>Common Management Information Protocol (CMIP)</a:t>
            </a:r>
          </a:p>
          <a:p>
            <a:pPr lvl="1"/>
            <a:r>
              <a:rPr lang="en-US" altLang="zh-CN" dirty="0"/>
              <a:t>On TCP/IP stack:</a:t>
            </a:r>
          </a:p>
          <a:p>
            <a:pPr lvl="2"/>
            <a:r>
              <a:rPr lang="en-US" altLang="zh-CN" dirty="0"/>
              <a:t>Hypertext Transfer Protocol (HTTP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2"/>
            <a:r>
              <a:rPr lang="en-US" altLang="zh-CN" dirty="0"/>
              <a:t>File Transfer Protocol (FTP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2"/>
            <a:r>
              <a:rPr lang="en-US" altLang="zh-CN" dirty="0"/>
              <a:t>Simple Mail Transfer Protocol (SMTP)</a:t>
            </a:r>
          </a:p>
          <a:p>
            <a:pPr lvl="2"/>
            <a:r>
              <a:rPr lang="en-US" altLang="zh-CN" dirty="0"/>
              <a:t>Simple Network Management Protocol (SNMP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0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+mn-lt"/>
              </a:rPr>
              <a:t>History of OSI </a:t>
            </a:r>
            <a:r>
              <a:rPr lang="en-US" altLang="zh-CN" dirty="0">
                <a:solidFill>
                  <a:schemeClr val="bg1"/>
                </a:solidFill>
                <a:latin typeface="+mn-lt"/>
              </a:rPr>
              <a:t>Model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International standard organization (ISO) established a committee in 1977 to develop an architecture for computer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communication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Open Systems Interconnection (OSI) reference model is the result of this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effort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In 1984, the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OSI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reference model was approved as an international standard for communications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architecture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History of OSI Model</a:t>
            </a:r>
            <a:endParaRPr lang="zh-CN" alt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The OSI model is now considered the primary Architectural  model for inter-computer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communications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OSI reference model divides the problem of moving information between computers over a network medium into SEVEN smaller and more manageable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problems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This separation into smaller more manageable functions is known as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layering</a:t>
            </a:r>
            <a:endParaRPr lang="en-US" altLang="zh-C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1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+mn-lt"/>
              </a:rPr>
              <a:t>Advantages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Layer architecture simplifies the network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design and adds flexibility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It is easy to debug network applications in a layered architecture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network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we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do not need to modify the entire host software to include more communication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devices</a:t>
            </a:r>
            <a:endParaRPr lang="en-US" altLang="zh-CN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network management is easier due to the layered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architecture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Network layers follow a set of rules, called protocol</a:t>
            </a:r>
          </a:p>
          <a:p>
            <a:pPr lvl="2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en-US" altLang="zh-CN" dirty="0" smtClean="0">
                <a:solidFill>
                  <a:schemeClr val="bg2">
                    <a:lumMod val="10000"/>
                  </a:schemeClr>
                </a:solidFill>
              </a:rPr>
              <a:t>efines 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the format of the data being </a:t>
            </a:r>
            <a:r>
              <a:rPr lang="en-US" altLang="zh-CN" dirty="0" smtClean="0">
                <a:solidFill>
                  <a:schemeClr val="bg2">
                    <a:lumMod val="10000"/>
                  </a:schemeClr>
                </a:solidFill>
              </a:rPr>
              <a:t>exchanged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control and timing for the handshake between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layers</a:t>
            </a:r>
            <a:endParaRPr lang="en-US" altLang="zh-C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6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OSI framework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</a:rPr>
              <a:t>architecture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769392" cy="179588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OSI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had two major components: </a:t>
            </a:r>
            <a:endParaRPr lang="en-US" altLang="zh-CN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an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altLang="zh-CN" i="1" dirty="0">
                <a:solidFill>
                  <a:srgbClr val="000000"/>
                </a:solidFill>
                <a:latin typeface="Arial" panose="020B0604020202020204" pitchFamily="34" charset="0"/>
              </a:rPr>
              <a:t>abstract model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 of networking, called the Basic Reference Model or seven-layer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model</a:t>
            </a: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set of specific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protocols</a:t>
            </a:r>
            <a:endParaRPr lang="zh-CN" altLang="en-US" dirty="0"/>
          </a:p>
          <a:p>
            <a:r>
              <a:rPr lang="en-US" altLang="zh-CN" sz="2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At each level, two entities (N-entity peers) interact by means of the N protocol by transmitting protocol data </a:t>
            </a:r>
            <a:r>
              <a:rPr lang="en-US" altLang="zh-CN" sz="29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units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931" y="3537078"/>
            <a:ext cx="5325373" cy="31843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694" y="3891027"/>
            <a:ext cx="4174958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OSI: A Layered Network Model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03" y="1825625"/>
            <a:ext cx="4641182" cy="4351338"/>
          </a:xfrm>
        </p:spPr>
        <p:txBody>
          <a:bodyPr>
            <a:noAutofit/>
          </a:bodyPr>
          <a:lstStyle/>
          <a:p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</a:rPr>
              <a:t>Each </a:t>
            </a:r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</a:rPr>
              <a:t>layer </a:t>
            </a:r>
            <a:endParaRPr lang="en-US" altLang="zh-CN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altLang="zh-CN" sz="1800" dirty="0" smtClean="0">
                <a:solidFill>
                  <a:schemeClr val="bg2">
                    <a:lumMod val="10000"/>
                  </a:schemeClr>
                </a:solidFill>
              </a:rPr>
              <a:t>provides 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</a:rPr>
              <a:t>a service to the layer above it in the protocol </a:t>
            </a:r>
            <a:r>
              <a:rPr lang="en-US" altLang="zh-CN" sz="1800" dirty="0" smtClean="0">
                <a:solidFill>
                  <a:schemeClr val="bg2">
                    <a:lumMod val="10000"/>
                  </a:schemeClr>
                </a:solidFill>
              </a:rPr>
              <a:t>specification</a:t>
            </a:r>
            <a:endParaRPr lang="en-US" altLang="zh-CN" sz="18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altLang="zh-CN" sz="1800" dirty="0" smtClean="0">
                <a:solidFill>
                  <a:schemeClr val="bg2">
                    <a:lumMod val="10000"/>
                  </a:schemeClr>
                </a:solidFill>
              </a:rPr>
              <a:t>communicates 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</a:rPr>
              <a:t>with the same layer’s software or hardware on other </a:t>
            </a:r>
            <a:r>
              <a:rPr lang="en-US" altLang="zh-CN" sz="1800" dirty="0" smtClean="0">
                <a:solidFill>
                  <a:schemeClr val="bg2">
                    <a:lumMod val="10000"/>
                  </a:schemeClr>
                </a:solidFill>
              </a:rPr>
              <a:t>computers </a:t>
            </a:r>
            <a:endParaRPr lang="en-US" altLang="zh-CN" sz="18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</a:rPr>
              <a:t>The lower 4 layers </a:t>
            </a:r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</a:rPr>
              <a:t>are </a:t>
            </a:r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</a:rPr>
              <a:t>concerned with the flow of data from end to end through the </a:t>
            </a:r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</a:rPr>
              <a:t>network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</a:rPr>
              <a:t>The upper four </a:t>
            </a:r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</a:rPr>
              <a:t>are </a:t>
            </a:r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</a:rPr>
              <a:t>orientated more toward services to the </a:t>
            </a:r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</a:rPr>
              <a:t>applications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543813"/>
              </p:ext>
            </p:extLst>
          </p:nvPr>
        </p:nvGraphicFramePr>
        <p:xfrm>
          <a:off x="5137485" y="1825625"/>
          <a:ext cx="4254562" cy="3352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Bitmap Image" r:id="rId4" imgW="3952381" imgH="2142857" progId="Paint.Picture">
                  <p:embed/>
                </p:oleObj>
              </mc:Choice>
              <mc:Fallback>
                <p:oleObj name="Bitmap Image" r:id="rId4" imgW="3952381" imgH="21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8334"/>
                      <a:stretch>
                        <a:fillRect/>
                      </a:stretch>
                    </p:blipFill>
                    <p:spPr bwMode="auto">
                      <a:xfrm>
                        <a:off x="5137485" y="1825625"/>
                        <a:ext cx="4254562" cy="3352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35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OSI in Action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52247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A message begins at the top application layer and moves down the OSI layers to the bottom physical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layer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As the message descends, each successive OSI model layer adds a header to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A header is layer-specific information that basically explains what functions the layer carried </a:t>
            </a:r>
            <a:r>
              <a:rPr lang="en-US" altLang="zh-CN" dirty="0" smtClean="0">
                <a:solidFill>
                  <a:schemeClr val="bg2">
                    <a:lumMod val="10000"/>
                  </a:schemeClr>
                </a:solidFill>
              </a:rPr>
              <a:t>out</a:t>
            </a:r>
            <a:endParaRPr lang="en-US" altLang="zh-CN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Conversely, at the receiving end, headers are striped from the message as it travels up the corresponding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layers</a:t>
            </a:r>
            <a:endParaRPr lang="en-US" altLang="zh-CN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948" y="1010653"/>
            <a:ext cx="4211052" cy="277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32" y="3786188"/>
            <a:ext cx="4102767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0"/>
            <a:ext cx="6448926" cy="1010653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+mn-lt"/>
              </a:rPr>
              <a:t>Physical Layer</a:t>
            </a:r>
            <a:endParaRPr lang="zh-CN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Provides physical interface for transmission of </a:t>
            </a:r>
            <a:r>
              <a:rPr lang="en-US" altLang="zh-CN" dirty="0" smtClean="0"/>
              <a:t>information</a:t>
            </a:r>
            <a:endParaRPr lang="en-US" altLang="zh-CN" dirty="0"/>
          </a:p>
          <a:p>
            <a:pPr lvl="1"/>
            <a:r>
              <a:rPr lang="en-US" altLang="zh-CN" dirty="0"/>
              <a:t>Defines rules by which bits are passed from one system to another on a physical communication </a:t>
            </a:r>
            <a:r>
              <a:rPr lang="en-US" altLang="zh-CN" dirty="0" smtClean="0"/>
              <a:t>medium</a:t>
            </a:r>
            <a:endParaRPr lang="en-US" altLang="zh-CN" dirty="0"/>
          </a:p>
          <a:p>
            <a:r>
              <a:rPr lang="en-US" altLang="zh-CN" dirty="0"/>
              <a:t>Covers all </a:t>
            </a:r>
            <a:r>
              <a:rPr lang="en-US" altLang="zh-CN" dirty="0"/>
              <a:t>aspects for physical </a:t>
            </a:r>
            <a:r>
              <a:rPr lang="en-US" altLang="zh-CN" dirty="0" smtClean="0"/>
              <a:t>communication</a:t>
            </a:r>
            <a:endParaRPr lang="en-US" altLang="zh-CN" dirty="0"/>
          </a:p>
          <a:p>
            <a:pPr lvl="1"/>
            <a:r>
              <a:rPr lang="en-US" altLang="zh-CN" dirty="0" smtClean="0"/>
              <a:t>mechanical</a:t>
            </a:r>
            <a:r>
              <a:rPr lang="en-US" altLang="zh-CN" dirty="0"/>
              <a:t>, electrical, functional and </a:t>
            </a:r>
            <a:r>
              <a:rPr lang="en-US" altLang="zh-CN" dirty="0" smtClean="0"/>
              <a:t>procedural </a:t>
            </a:r>
          </a:p>
          <a:p>
            <a:r>
              <a:rPr lang="en-US" altLang="zh-CN" dirty="0" smtClean="0"/>
              <a:t>characteristics </a:t>
            </a:r>
            <a:r>
              <a:rPr lang="en-US" altLang="zh-CN" dirty="0"/>
              <a:t>defined by physical </a:t>
            </a:r>
            <a:r>
              <a:rPr lang="en-US" altLang="zh-CN" dirty="0" smtClean="0"/>
              <a:t>layer </a:t>
            </a:r>
            <a:endParaRPr lang="en-US" altLang="zh-CN" dirty="0"/>
          </a:p>
          <a:p>
            <a:pPr lvl="1"/>
            <a:r>
              <a:rPr lang="en-US" altLang="zh-CN" dirty="0" smtClean="0"/>
              <a:t>voltage </a:t>
            </a:r>
            <a:r>
              <a:rPr lang="en-US" altLang="zh-CN" dirty="0"/>
              <a:t>levels, timing of voltage changes, physical data rates, maximum transmission distances, physical connectors, and other similar </a:t>
            </a:r>
            <a:r>
              <a:rPr lang="en-US" altLang="zh-CN" dirty="0" smtClean="0"/>
              <a:t>attributes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244F-8FD1-4F73-9A8A-DB7F9F96E85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0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1095</Words>
  <Application>Microsoft Office PowerPoint</Application>
  <PresentationFormat>On-screen Show (4:3)</PresentationFormat>
  <Paragraphs>152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Office Theme</vt:lpstr>
      <vt:lpstr>Bitmap Image</vt:lpstr>
      <vt:lpstr>OIS Model TCP/IP Model</vt:lpstr>
      <vt:lpstr>OSI Model</vt:lpstr>
      <vt:lpstr>History of OSI Model</vt:lpstr>
      <vt:lpstr>History of OSI Model</vt:lpstr>
      <vt:lpstr>Advantages</vt:lpstr>
      <vt:lpstr>OSI framework architecture</vt:lpstr>
      <vt:lpstr>OSI: A Layered Network Model</vt:lpstr>
      <vt:lpstr>OSI in Action</vt:lpstr>
      <vt:lpstr>Physical Layer</vt:lpstr>
      <vt:lpstr>Data Link Layer</vt:lpstr>
      <vt:lpstr>Network Layer</vt:lpstr>
      <vt:lpstr>Transport Layer</vt:lpstr>
      <vt:lpstr>Session Layer</vt:lpstr>
      <vt:lpstr>Presentation Layer</vt:lpstr>
      <vt:lpstr>Application Layer</vt:lpstr>
      <vt:lpstr>TCP/IP</vt:lpstr>
      <vt:lpstr>TCP/IP Model</vt:lpstr>
      <vt:lpstr>TCP/IP Model</vt:lpstr>
      <vt:lpstr>Comparison with OSI model</vt:lpstr>
      <vt:lpstr>Comparison with OSI model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OIS Model TCP/IP</dc:title>
  <dc:creator>yanru</dc:creator>
  <cp:lastModifiedBy>yanru</cp:lastModifiedBy>
  <cp:revision>25</cp:revision>
  <dcterms:created xsi:type="dcterms:W3CDTF">2013-11-23T20:19:12Z</dcterms:created>
  <dcterms:modified xsi:type="dcterms:W3CDTF">2013-11-26T01:00:15Z</dcterms:modified>
</cp:coreProperties>
</file>