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8" d="100"/>
          <a:sy n="78" d="100"/>
        </p:scale>
        <p:origin x="-114"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61BEF0D-F0BB-DE4B-95CE-6DB70DBA9567}" type="datetimeFigureOut">
              <a:rPr lang="en-US" dirty="0"/>
              <a:pPr/>
              <a:t>4/11/2016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4/11/2016</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TCP/IP PROTOKOLÜ</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 xmlns:p14="http://schemas.microsoft.com/office/powerpoint/2010/main" val="1102476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TCP/IP’ </a:t>
            </a:r>
            <a:r>
              <a:rPr lang="tr-TR" dirty="0" smtClean="0"/>
              <a:t>bazı </a:t>
            </a:r>
            <a:r>
              <a:rPr lang="tr-TR" dirty="0"/>
              <a:t>protokol ve </a:t>
            </a:r>
            <a:r>
              <a:rPr lang="tr-TR" dirty="0" smtClean="0"/>
              <a:t>uygulamaları</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b="1" dirty="0" smtClean="0"/>
              <a:t>Telnet: </a:t>
            </a:r>
            <a:r>
              <a:rPr lang="tr-TR" dirty="0" smtClean="0"/>
              <a:t>“</a:t>
            </a:r>
            <a:r>
              <a:rPr lang="tr-TR" dirty="0" err="1"/>
              <a:t>Telecommunication</a:t>
            </a:r>
            <a:r>
              <a:rPr lang="tr-TR" dirty="0"/>
              <a:t> Network “ ibaresinin kısaltılmışı kullanıcıya başka bir </a:t>
            </a:r>
            <a:r>
              <a:rPr lang="tr-TR" dirty="0" err="1" smtClean="0"/>
              <a:t>hosta</a:t>
            </a:r>
            <a:r>
              <a:rPr lang="tr-TR" dirty="0" smtClean="0"/>
              <a:t> </a:t>
            </a:r>
            <a:r>
              <a:rPr lang="tr-TR" dirty="0"/>
              <a:t>bağlanıp ağ üzerindeki diğer </a:t>
            </a:r>
            <a:r>
              <a:rPr lang="tr-TR" dirty="0" err="1"/>
              <a:t>host</a:t>
            </a:r>
            <a:r>
              <a:rPr lang="tr-TR" dirty="0"/>
              <a:t> </a:t>
            </a:r>
            <a:r>
              <a:rPr lang="tr-TR" dirty="0" err="1"/>
              <a:t>lara</a:t>
            </a:r>
            <a:r>
              <a:rPr lang="tr-TR" dirty="0"/>
              <a:t> ulaşma imkanı veren bir terminal protokolüdür. </a:t>
            </a:r>
            <a:endParaRPr lang="tr-TR" dirty="0" smtClean="0"/>
          </a:p>
          <a:p>
            <a:pPr algn="just"/>
            <a:r>
              <a:rPr lang="tr-TR" b="1" dirty="0" smtClean="0"/>
              <a:t>FTP</a:t>
            </a:r>
            <a:r>
              <a:rPr lang="tr-TR" b="1" dirty="0"/>
              <a:t>: </a:t>
            </a:r>
            <a:r>
              <a:rPr lang="tr-TR" dirty="0"/>
              <a:t>“File transfer </a:t>
            </a:r>
            <a:r>
              <a:rPr lang="tr-TR" dirty="0" err="1"/>
              <a:t>protocol</a:t>
            </a:r>
            <a:r>
              <a:rPr lang="tr-TR" dirty="0"/>
              <a:t>” kullanıcıya kendi bilgisayarı ile başka bir bilgisayar </a:t>
            </a:r>
            <a:r>
              <a:rPr lang="tr-TR" dirty="0" smtClean="0"/>
              <a:t>arasında </a:t>
            </a:r>
            <a:r>
              <a:rPr lang="tr-TR" dirty="0"/>
              <a:t>dosya transferi yapmasına olanak verebilen bir terminal protokolüdür. </a:t>
            </a:r>
            <a:endParaRPr lang="tr-TR" dirty="0" smtClean="0"/>
          </a:p>
          <a:p>
            <a:pPr algn="just"/>
            <a:r>
              <a:rPr lang="tr-TR" b="1" dirty="0" smtClean="0"/>
              <a:t>ARCHİE</a:t>
            </a:r>
            <a:r>
              <a:rPr lang="tr-TR" b="1" dirty="0"/>
              <a:t>: </a:t>
            </a:r>
            <a:r>
              <a:rPr lang="tr-TR" dirty="0"/>
              <a:t>Kullanıcıya kayıtlı tüm </a:t>
            </a:r>
            <a:r>
              <a:rPr lang="tr-TR" dirty="0" smtClean="0"/>
              <a:t>anonim </a:t>
            </a:r>
            <a:r>
              <a:rPr lang="tr-TR" dirty="0"/>
              <a:t>FTP sunucularında belli bir dosyanın adını aramasına olanak veren bir araç. </a:t>
            </a:r>
            <a:endParaRPr lang="tr-TR" dirty="0" smtClean="0"/>
          </a:p>
          <a:p>
            <a:pPr algn="just"/>
            <a:r>
              <a:rPr lang="tr-TR" b="1" dirty="0" smtClean="0"/>
              <a:t>GOPHER</a:t>
            </a:r>
            <a:r>
              <a:rPr lang="tr-TR" b="1" dirty="0"/>
              <a:t>: </a:t>
            </a:r>
            <a:r>
              <a:rPr lang="tr-TR" dirty="0"/>
              <a:t>İnsanlara </a:t>
            </a:r>
            <a:r>
              <a:rPr lang="tr-TR" dirty="0" smtClean="0"/>
              <a:t>menü </a:t>
            </a:r>
            <a:r>
              <a:rPr lang="tr-TR" dirty="0"/>
              <a:t>bazlı ve hiyerarşik bir ara yüz kullanarak veri </a:t>
            </a:r>
            <a:r>
              <a:rPr lang="tr-TR" dirty="0" smtClean="0"/>
              <a:t>depoları arasında </a:t>
            </a:r>
            <a:r>
              <a:rPr lang="tr-TR" dirty="0"/>
              <a:t>arama yapılmasına olanak veren bir araç. </a:t>
            </a:r>
            <a:endParaRPr lang="tr-TR" dirty="0" smtClean="0"/>
          </a:p>
          <a:p>
            <a:pPr algn="just"/>
            <a:r>
              <a:rPr lang="tr-TR" b="1" dirty="0" smtClean="0"/>
              <a:t>SMTP</a:t>
            </a:r>
            <a:r>
              <a:rPr lang="tr-TR" b="1" dirty="0"/>
              <a:t>: </a:t>
            </a:r>
            <a:r>
              <a:rPr lang="tr-TR" dirty="0"/>
              <a:t>“Simple mail transfer </a:t>
            </a:r>
            <a:r>
              <a:rPr lang="tr-TR" dirty="0" err="1"/>
              <a:t>protocol</a:t>
            </a:r>
            <a:r>
              <a:rPr lang="tr-TR" dirty="0"/>
              <a:t> ” internet üzerinde elektronik olarak posta alım ve gönderim sağlayan standart bir protokol</a:t>
            </a:r>
            <a:r>
              <a:rPr lang="tr-TR" dirty="0" smtClean="0"/>
              <a:t>.</a:t>
            </a:r>
            <a:endParaRPr lang="tr-TR" dirty="0"/>
          </a:p>
        </p:txBody>
      </p:sp>
    </p:spTree>
    <p:extLst>
      <p:ext uri="{BB962C8B-B14F-4D97-AF65-F5344CB8AC3E}">
        <p14:creationId xmlns="" xmlns:p14="http://schemas.microsoft.com/office/powerpoint/2010/main" val="2217107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TCP/IP’ bazı protokol ve uygulamaları</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b="1" dirty="0"/>
              <a:t>HTTP: </a:t>
            </a:r>
            <a:r>
              <a:rPr lang="tr-TR" dirty="0" smtClean="0"/>
              <a:t>“</a:t>
            </a:r>
            <a:r>
              <a:rPr lang="tr-TR" dirty="0" err="1" smtClean="0"/>
              <a:t>The</a:t>
            </a:r>
            <a:r>
              <a:rPr lang="tr-TR" dirty="0" smtClean="0"/>
              <a:t> </a:t>
            </a:r>
            <a:r>
              <a:rPr lang="tr-TR" dirty="0" err="1"/>
              <a:t>hypertext</a:t>
            </a:r>
            <a:r>
              <a:rPr lang="tr-TR" dirty="0"/>
              <a:t> transfer </a:t>
            </a:r>
            <a:r>
              <a:rPr lang="tr-TR" dirty="0" err="1"/>
              <a:t>protocol</a:t>
            </a:r>
            <a:r>
              <a:rPr lang="tr-TR" dirty="0"/>
              <a:t>” Internet üzerinde bilgi değişimini sağlayan baz protokol. WWW üzerinde bilgiler kullanıldığı sisteme bakmaksızın HTML formatında yazılır ve her sistem bu formatı tanır</a:t>
            </a:r>
            <a:r>
              <a:rPr lang="tr-TR" dirty="0" smtClean="0"/>
              <a:t>.</a:t>
            </a:r>
          </a:p>
          <a:p>
            <a:pPr algn="just"/>
            <a:r>
              <a:rPr lang="tr-TR" b="1" dirty="0" smtClean="0"/>
              <a:t>FINGER</a:t>
            </a:r>
            <a:r>
              <a:rPr lang="tr-TR" b="1" dirty="0"/>
              <a:t>: </a:t>
            </a:r>
            <a:r>
              <a:rPr lang="tr-TR" dirty="0"/>
              <a:t>Diğer kullanıcıların ya da </a:t>
            </a:r>
            <a:r>
              <a:rPr lang="tr-TR" dirty="0" err="1"/>
              <a:t>hostlara</a:t>
            </a:r>
            <a:r>
              <a:rPr lang="tr-TR" dirty="0"/>
              <a:t> internet üzerindeki durumunu öğrenmek için kullanılır. </a:t>
            </a:r>
            <a:endParaRPr lang="tr-TR" dirty="0" smtClean="0"/>
          </a:p>
          <a:p>
            <a:pPr algn="just"/>
            <a:r>
              <a:rPr lang="tr-TR" b="1" dirty="0" smtClean="0"/>
              <a:t>POP</a:t>
            </a:r>
            <a:r>
              <a:rPr lang="tr-TR" b="1" dirty="0"/>
              <a:t>: </a:t>
            </a:r>
            <a:r>
              <a:rPr lang="tr-TR" dirty="0"/>
              <a:t>“</a:t>
            </a:r>
            <a:r>
              <a:rPr lang="tr-TR" dirty="0" err="1"/>
              <a:t>The</a:t>
            </a:r>
            <a:r>
              <a:rPr lang="tr-TR" dirty="0"/>
              <a:t> post </a:t>
            </a:r>
            <a:r>
              <a:rPr lang="tr-TR" dirty="0" err="1"/>
              <a:t>office</a:t>
            </a:r>
            <a:r>
              <a:rPr lang="tr-TR" dirty="0"/>
              <a:t> </a:t>
            </a:r>
            <a:r>
              <a:rPr lang="tr-TR" dirty="0" err="1"/>
              <a:t>protocol</a:t>
            </a:r>
            <a:r>
              <a:rPr lang="tr-TR" dirty="0"/>
              <a:t>” Bir kullanıcının e-posta programı ile sunucu arasındaki pop e-posta sunucusundan istemciye postaların alınmasını ve kullanıcıların kendi posta kutularını yönetmelerine olanak verir. </a:t>
            </a:r>
            <a:endParaRPr lang="tr-TR" dirty="0" smtClean="0"/>
          </a:p>
          <a:p>
            <a:pPr algn="just"/>
            <a:r>
              <a:rPr lang="tr-TR" b="1" dirty="0" smtClean="0"/>
              <a:t>DNS</a:t>
            </a:r>
            <a:r>
              <a:rPr lang="tr-TR" b="1" dirty="0"/>
              <a:t>: </a:t>
            </a:r>
            <a:r>
              <a:rPr lang="tr-TR" dirty="0"/>
              <a:t>“</a:t>
            </a:r>
            <a:r>
              <a:rPr lang="tr-TR" dirty="0" err="1"/>
              <a:t>The</a:t>
            </a:r>
            <a:r>
              <a:rPr lang="tr-TR" dirty="0"/>
              <a:t> domain name </a:t>
            </a:r>
            <a:r>
              <a:rPr lang="tr-TR" dirty="0" err="1"/>
              <a:t>system</a:t>
            </a:r>
            <a:r>
              <a:rPr lang="tr-TR" dirty="0"/>
              <a:t>” Internet üzerinde buluna isimleri ve bunlara ait IP adreslerini düzenler. Aynı zamanda postaya isim sunucularında alan adları ile ilişkilendirilir. </a:t>
            </a:r>
            <a:endParaRPr lang="tr-TR" dirty="0" smtClean="0"/>
          </a:p>
        </p:txBody>
      </p:sp>
    </p:spTree>
    <p:extLst>
      <p:ext uri="{BB962C8B-B14F-4D97-AF65-F5344CB8AC3E}">
        <p14:creationId xmlns="" xmlns:p14="http://schemas.microsoft.com/office/powerpoint/2010/main" val="3895863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TCP/IP’ bazı protokol ve uygulamaları</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b="1" dirty="0"/>
              <a:t>SNMP: </a:t>
            </a:r>
            <a:r>
              <a:rPr lang="tr-TR" dirty="0"/>
              <a:t>“</a:t>
            </a:r>
            <a:r>
              <a:rPr lang="tr-TR" dirty="0" err="1"/>
              <a:t>The</a:t>
            </a:r>
            <a:r>
              <a:rPr lang="tr-TR" dirty="0"/>
              <a:t> </a:t>
            </a:r>
            <a:r>
              <a:rPr lang="tr-TR" dirty="0" err="1"/>
              <a:t>simple</a:t>
            </a:r>
            <a:r>
              <a:rPr lang="tr-TR" dirty="0"/>
              <a:t> network </a:t>
            </a:r>
            <a:r>
              <a:rPr lang="tr-TR" dirty="0" err="1"/>
              <a:t>management</a:t>
            </a:r>
            <a:r>
              <a:rPr lang="tr-TR" dirty="0"/>
              <a:t> </a:t>
            </a:r>
            <a:r>
              <a:rPr lang="tr-TR" dirty="0" smtClean="0"/>
              <a:t>protokol</a:t>
            </a:r>
            <a:r>
              <a:rPr lang="tr-TR" dirty="0"/>
              <a:t>” TCP/IP bazlı network araçlarını yönetmeye yönelik </a:t>
            </a:r>
            <a:r>
              <a:rPr lang="tr-TR" dirty="0" err="1"/>
              <a:t>prosödürleri</a:t>
            </a:r>
            <a:r>
              <a:rPr lang="tr-TR" dirty="0"/>
              <a:t> ve veri tabanlarını belirler. </a:t>
            </a:r>
          </a:p>
          <a:p>
            <a:pPr algn="just"/>
            <a:r>
              <a:rPr lang="tr-TR" b="1" dirty="0"/>
              <a:t>PINK:” </a:t>
            </a:r>
            <a:r>
              <a:rPr lang="tr-TR" dirty="0" err="1"/>
              <a:t>The</a:t>
            </a:r>
            <a:r>
              <a:rPr lang="tr-TR" dirty="0"/>
              <a:t> </a:t>
            </a:r>
            <a:r>
              <a:rPr lang="tr-TR" dirty="0" err="1"/>
              <a:t>packet</a:t>
            </a:r>
            <a:r>
              <a:rPr lang="tr-TR" dirty="0"/>
              <a:t> internet </a:t>
            </a:r>
            <a:r>
              <a:rPr lang="tr-TR" dirty="0" err="1"/>
              <a:t>groper</a:t>
            </a:r>
            <a:r>
              <a:rPr lang="tr-TR" dirty="0"/>
              <a:t>” , bir sistemdeki kullanıcıya diğer bağlı bilgisayarların durumu ve mesajlaşma süresinde yaşanan gecikmeleri öğrenmesine olanak verir. ICMP </a:t>
            </a:r>
            <a:r>
              <a:rPr lang="tr-TR" dirty="0" err="1"/>
              <a:t>echo</a:t>
            </a:r>
            <a:r>
              <a:rPr lang="tr-TR" dirty="0"/>
              <a:t> mesajlarını kullanır. </a:t>
            </a:r>
          </a:p>
          <a:p>
            <a:pPr algn="just"/>
            <a:r>
              <a:rPr lang="tr-TR" b="1" dirty="0"/>
              <a:t>WHOİS/NICKNAME: </a:t>
            </a:r>
            <a:r>
              <a:rPr lang="tr-TR" dirty="0"/>
              <a:t>Kullanıcıya internet üzerindeki “ domain “ ve “domainler” hakkındaki irtibat bilgilerini derleyen veri tabanlarında arama yapma olanağı verir. </a:t>
            </a:r>
          </a:p>
          <a:p>
            <a:pPr algn="just"/>
            <a:r>
              <a:rPr lang="tr-TR" b="1" dirty="0"/>
              <a:t>TRACEROUTE: </a:t>
            </a:r>
            <a:r>
              <a:rPr lang="tr-TR" dirty="0" smtClean="0"/>
              <a:t>Paketlerin </a:t>
            </a:r>
            <a:r>
              <a:rPr lang="tr-TR" dirty="0"/>
              <a:t>uzaktaki başka bir bilgisayara giderken ki yolunu takip edip öğrenmeye yarayan bir araçtır.</a:t>
            </a:r>
          </a:p>
          <a:p>
            <a:pPr algn="just"/>
            <a:endParaRPr lang="tr-TR" dirty="0"/>
          </a:p>
        </p:txBody>
      </p:sp>
    </p:spTree>
    <p:extLst>
      <p:ext uri="{BB962C8B-B14F-4D97-AF65-F5344CB8AC3E}">
        <p14:creationId xmlns="" xmlns:p14="http://schemas.microsoft.com/office/powerpoint/2010/main" val="771911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TCP/IP NEDİR?</a:t>
            </a:r>
          </a:p>
        </p:txBody>
      </p:sp>
      <p:sp>
        <p:nvSpPr>
          <p:cNvPr id="3" name="İçerik Yer Tutucusu 2"/>
          <p:cNvSpPr>
            <a:spLocks noGrp="1"/>
          </p:cNvSpPr>
          <p:nvPr>
            <p:ph idx="1"/>
          </p:nvPr>
        </p:nvSpPr>
        <p:spPr/>
        <p:txBody>
          <a:bodyPr/>
          <a:lstStyle/>
          <a:p>
            <a:pPr algn="just"/>
            <a:r>
              <a:rPr lang="tr-TR" dirty="0"/>
              <a:t>Protokol bir iletişim sürecinde bu bağlantıyı sağlayan noktalar arasındaki gidip gelen mesajlaşmayı düzenleyen kurallar dizisidir. Bu protokoller birbirleriyle iletişim içinde bulunan gerek donanım gerekse yazılımlar arasında oluşur. İletişimin gerçekleşmesi için her öğenin bu protokolü kabul etmiş ve uyguluyor olması gerekir. TCP/IP ‘de bu şekilde oluşan yüzden fazla bilgi iletişim protokolün toplandığı bir </a:t>
            </a:r>
            <a:r>
              <a:rPr lang="tr-TR" dirty="0" err="1"/>
              <a:t>protkoller</a:t>
            </a:r>
            <a:r>
              <a:rPr lang="tr-TR" dirty="0"/>
              <a:t> ailesidir. Bunlardan en önemlileri TCP (</a:t>
            </a:r>
            <a:r>
              <a:rPr lang="tr-TR" dirty="0" err="1"/>
              <a:t>transmission</a:t>
            </a:r>
            <a:r>
              <a:rPr lang="tr-TR" dirty="0"/>
              <a:t> </a:t>
            </a:r>
            <a:r>
              <a:rPr lang="tr-TR" dirty="0" err="1"/>
              <a:t>control</a:t>
            </a:r>
            <a:r>
              <a:rPr lang="tr-TR" dirty="0"/>
              <a:t> protokol) ve IP (</a:t>
            </a:r>
            <a:r>
              <a:rPr lang="tr-TR" dirty="0" err="1"/>
              <a:t>ınternet</a:t>
            </a:r>
            <a:r>
              <a:rPr lang="tr-TR" dirty="0"/>
              <a:t> protokol) olduğu için bu ismi almıştır.</a:t>
            </a:r>
          </a:p>
        </p:txBody>
      </p:sp>
    </p:spTree>
    <p:extLst>
      <p:ext uri="{BB962C8B-B14F-4D97-AF65-F5344CB8AC3E}">
        <p14:creationId xmlns="" xmlns:p14="http://schemas.microsoft.com/office/powerpoint/2010/main" val="2756423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TCP/IP NEDİR?</a:t>
            </a:r>
          </a:p>
        </p:txBody>
      </p:sp>
      <p:sp>
        <p:nvSpPr>
          <p:cNvPr id="3" name="İçerik Yer Tutucusu 2"/>
          <p:cNvSpPr>
            <a:spLocks noGrp="1"/>
          </p:cNvSpPr>
          <p:nvPr>
            <p:ph idx="1"/>
          </p:nvPr>
        </p:nvSpPr>
        <p:spPr/>
        <p:txBody>
          <a:bodyPr>
            <a:normAutofit lnSpcReduction="10000"/>
          </a:bodyPr>
          <a:lstStyle/>
          <a:p>
            <a:pPr algn="just"/>
            <a:r>
              <a:rPr lang="tr-TR" dirty="0"/>
              <a:t>Bir bilgisayar ağında kullanılan protokol ne olursa olsun aslında bilgisayarlar fiziksel adresleri ile birbirlerini tanır ve iletişimde bulunurlar. Bu fiziksel adres ağ kartı veya ağa bağlanmayı sağlayan herhangi bir donanım içinde hiçbir şekilde değiştirilmesi mümkün olmayan 48 bit olan bir numaradır. TCP/IP protokolünde diğer bilgisayarlardan farklı olarak her bilgisayar bir IP numarası alır. Görünüşü 194.62.15.2 şeklindedir. İnternette bulunan her bilgisayarın kendine ait bir IP numarası vardır ve sadece ona aittir. IP adresleri 32 bitlik düzendedirler ama kolay okunabilmeleri için 8 bitlik 4 gruba ayrılmışlardır.</a:t>
            </a:r>
          </a:p>
        </p:txBody>
      </p:sp>
    </p:spTree>
    <p:extLst>
      <p:ext uri="{BB962C8B-B14F-4D97-AF65-F5344CB8AC3E}">
        <p14:creationId xmlns="" xmlns:p14="http://schemas.microsoft.com/office/powerpoint/2010/main" val="4027338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TCP/IP NEDİR?</a:t>
            </a:r>
          </a:p>
        </p:txBody>
      </p:sp>
      <p:sp>
        <p:nvSpPr>
          <p:cNvPr id="3" name="İçerik Yer Tutucusu 2"/>
          <p:cNvSpPr>
            <a:spLocks noGrp="1"/>
          </p:cNvSpPr>
          <p:nvPr>
            <p:ph idx="1"/>
          </p:nvPr>
        </p:nvSpPr>
        <p:spPr/>
        <p:txBody>
          <a:bodyPr>
            <a:normAutofit fontScale="77500" lnSpcReduction="20000"/>
          </a:bodyPr>
          <a:lstStyle/>
          <a:p>
            <a:pPr algn="just"/>
            <a:r>
              <a:rPr lang="tr-TR" dirty="0" smtClean="0"/>
              <a:t>İnternet </a:t>
            </a:r>
            <a:r>
              <a:rPr lang="tr-TR" dirty="0"/>
              <a:t>üzerinde veri alış verişi yapan alıcı ve göndericiyi tanımlamaktadırlar. Veriler gönderilirken mutlaka gönderenin IP adresini taşırlar. Alıcının adresi de adresteki domain adrese göre çözümlenir ve gönderilir. IP adres yapısının 2 bölümü vardır. Birincisi bilgisayarın bağlı olduğu özel bir ağın numarası ikincisi ise bilgisayarın özel numarasıdır. Veriler dolaşım sırasında </a:t>
            </a:r>
            <a:r>
              <a:rPr lang="tr-TR" dirty="0" err="1"/>
              <a:t>router</a:t>
            </a:r>
            <a:r>
              <a:rPr lang="tr-TR" dirty="0"/>
              <a:t> denilen yönlendiricilerden geçerken sadece bu özel ağın numarasına bakılır. IP adresleri </a:t>
            </a:r>
            <a:r>
              <a:rPr lang="tr-TR" dirty="0" err="1"/>
              <a:t>a,b,c,d,e</a:t>
            </a:r>
            <a:r>
              <a:rPr lang="tr-TR" dirty="0"/>
              <a:t> adı verilen beş sınıfa ayrılmıştır. A sınıfı adresleri ilk “ </a:t>
            </a:r>
            <a:r>
              <a:rPr lang="tr-TR" dirty="0" err="1"/>
              <a:t>oktet</a:t>
            </a:r>
            <a:r>
              <a:rPr lang="tr-TR" dirty="0"/>
              <a:t>” ile belirlenir ve 2 ile 126 arasında olmalıdır. Örneğin 124.0.0.0 A sınıfı bir IP’dir. Aynı şekilde B ilk iki </a:t>
            </a:r>
            <a:r>
              <a:rPr lang="tr-TR" dirty="0" err="1"/>
              <a:t>oktetle</a:t>
            </a:r>
            <a:r>
              <a:rPr lang="tr-TR" dirty="0"/>
              <a:t> belirlenir ve ilk </a:t>
            </a:r>
            <a:r>
              <a:rPr lang="tr-TR" dirty="0" err="1"/>
              <a:t>okteti</a:t>
            </a:r>
            <a:r>
              <a:rPr lang="tr-TR" dirty="0"/>
              <a:t> 129 ile 91 arasındadır. C sınıfı ise ilk 3 </a:t>
            </a:r>
            <a:r>
              <a:rPr lang="tr-TR" dirty="0" err="1"/>
              <a:t>okteti</a:t>
            </a:r>
            <a:r>
              <a:rPr lang="tr-TR" dirty="0"/>
              <a:t> kullanır ve ilk </a:t>
            </a:r>
            <a:r>
              <a:rPr lang="tr-TR" dirty="0" err="1"/>
              <a:t>okteti</a:t>
            </a:r>
            <a:r>
              <a:rPr lang="tr-TR" dirty="0"/>
              <a:t> 192 ile 223 arasındadır. D ve E sınıfı IP ‘</a:t>
            </a:r>
            <a:r>
              <a:rPr lang="tr-TR" dirty="0" err="1"/>
              <a:t>ler</a:t>
            </a:r>
            <a:r>
              <a:rPr lang="tr-TR" dirty="0"/>
              <a:t> ise kullanılmazlar zira sadece test amaçlıdırlar. Bir örnek vermek gerekirse siz ISS’ a telefon hattı ile bağlandığınızda ISS’ </a:t>
            </a:r>
            <a:r>
              <a:rPr lang="tr-TR" dirty="0" err="1"/>
              <a:t>nin</a:t>
            </a:r>
            <a:r>
              <a:rPr lang="tr-TR" dirty="0"/>
              <a:t> ağına dahil oluyorsunuz. Daha evvel alınmış olan IP adresi havuzundan size bir IP adres veriliyor. Mesela IP adresiniz 194.62.15.2 ise, ISS </a:t>
            </a:r>
            <a:r>
              <a:rPr lang="tr-TR" dirty="0" err="1"/>
              <a:t>nizin</a:t>
            </a:r>
            <a:r>
              <a:rPr lang="tr-TR" dirty="0"/>
              <a:t> aldığı IP adresinin sınıfı C </a:t>
            </a:r>
            <a:r>
              <a:rPr lang="tr-TR" dirty="0" err="1"/>
              <a:t>dir</a:t>
            </a:r>
            <a:r>
              <a:rPr lang="tr-TR" dirty="0"/>
              <a:t>. Yani ilk 3 </a:t>
            </a:r>
            <a:r>
              <a:rPr lang="tr-TR" dirty="0" err="1"/>
              <a:t>oktat</a:t>
            </a:r>
            <a:r>
              <a:rPr lang="tr-TR" dirty="0"/>
              <a:t> içinde bulunduğunuz ağı , sonda bulunan </a:t>
            </a:r>
            <a:r>
              <a:rPr lang="tr-TR" dirty="0" err="1"/>
              <a:t>oktat</a:t>
            </a:r>
            <a:r>
              <a:rPr lang="tr-TR" dirty="0"/>
              <a:t> da sizin bilgisayarınızın o andaki adresini temsil eder.</a:t>
            </a:r>
          </a:p>
        </p:txBody>
      </p:sp>
    </p:spTree>
    <p:extLst>
      <p:ext uri="{BB962C8B-B14F-4D97-AF65-F5344CB8AC3E}">
        <p14:creationId xmlns="" xmlns:p14="http://schemas.microsoft.com/office/powerpoint/2010/main" val="1747858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INTERNET PROTOKOLÜ</a:t>
            </a:r>
          </a:p>
        </p:txBody>
      </p:sp>
      <p:sp>
        <p:nvSpPr>
          <p:cNvPr id="3" name="İçerik Yer Tutucusu 2"/>
          <p:cNvSpPr>
            <a:spLocks noGrp="1"/>
          </p:cNvSpPr>
          <p:nvPr>
            <p:ph idx="1"/>
          </p:nvPr>
        </p:nvSpPr>
        <p:spPr/>
        <p:txBody>
          <a:bodyPr>
            <a:normAutofit fontScale="92500" lnSpcReduction="10000"/>
          </a:bodyPr>
          <a:lstStyle/>
          <a:p>
            <a:pPr algn="just"/>
            <a:r>
              <a:rPr lang="tr-TR" dirty="0" smtClean="0"/>
              <a:t>IP </a:t>
            </a:r>
            <a:r>
              <a:rPr lang="tr-TR" dirty="0"/>
              <a:t>Internet’te herhangi bir veri gönderirken veya alırken, örneğin e-posta yada web sitesi , mesajlar küçük paketlere bölünür. Her paketin üzerinde gönderenin ve alıcının IP </a:t>
            </a:r>
            <a:r>
              <a:rPr lang="tr-TR" dirty="0" smtClean="0"/>
              <a:t>adresleri </a:t>
            </a:r>
            <a:r>
              <a:rPr lang="tr-TR" dirty="0"/>
              <a:t>yazılı olarak bulunur. Her paket öncelikle bir “</a:t>
            </a:r>
            <a:r>
              <a:rPr lang="tr-TR" dirty="0" err="1"/>
              <a:t>gateway</a:t>
            </a:r>
            <a:r>
              <a:rPr lang="tr-TR" dirty="0"/>
              <a:t>” adı verilen bilgisayardan geçer. Bu bilgisayar paketlerin üzerindeki alıcının adresini okur ve buna göre paketleri yönlendirir. Bu işlem alıcının adresine en yakın bilgisayara kadar böyle devam eder. Bu en son bilgisayarda </a:t>
            </a:r>
            <a:r>
              <a:rPr lang="tr-TR" dirty="0" err="1"/>
              <a:t>paketlerialıcı</a:t>
            </a:r>
            <a:r>
              <a:rPr lang="tr-TR" dirty="0"/>
              <a:t> bilgisayar gönderir. Internet protokolüne göre yol alan bu paketler bir çok değişik yönden giderek alıcıya ulaşabilirler. Hatta paketler olması gerektiği sırada da alıcıya ulaşmayabilirler. Internet protokolünün amacı sadece bu paketleri göndermektir. Paketleri </a:t>
            </a:r>
            <a:r>
              <a:rPr lang="tr-TR" dirty="0" err="1"/>
              <a:t>aski</a:t>
            </a:r>
            <a:r>
              <a:rPr lang="tr-TR" dirty="0"/>
              <a:t> düzenine getirmek bir başka protokolün yani TCP </a:t>
            </a:r>
            <a:r>
              <a:rPr lang="tr-TR" dirty="0" err="1"/>
              <a:t>nin</a:t>
            </a:r>
            <a:r>
              <a:rPr lang="tr-TR" dirty="0"/>
              <a:t> görevidir.</a:t>
            </a:r>
          </a:p>
        </p:txBody>
      </p:sp>
    </p:spTree>
    <p:extLst>
      <p:ext uri="{BB962C8B-B14F-4D97-AF65-F5344CB8AC3E}">
        <p14:creationId xmlns="" xmlns:p14="http://schemas.microsoft.com/office/powerpoint/2010/main" val="1319833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6130" y="0"/>
            <a:ext cx="10018713" cy="1176269"/>
          </a:xfrm>
        </p:spPr>
        <p:txBody>
          <a:bodyPr/>
          <a:lstStyle/>
          <a:p>
            <a:r>
              <a:rPr lang="tr-TR" dirty="0"/>
              <a:t>DOMAIN NAME SYSTEM</a:t>
            </a:r>
          </a:p>
        </p:txBody>
      </p:sp>
      <p:sp>
        <p:nvSpPr>
          <p:cNvPr id="3" name="İçerik Yer Tutucusu 2"/>
          <p:cNvSpPr>
            <a:spLocks noGrp="1"/>
          </p:cNvSpPr>
          <p:nvPr>
            <p:ph idx="1"/>
          </p:nvPr>
        </p:nvSpPr>
        <p:spPr>
          <a:xfrm>
            <a:off x="1484310" y="1596980"/>
            <a:ext cx="10018713" cy="4829577"/>
          </a:xfrm>
        </p:spPr>
        <p:txBody>
          <a:bodyPr>
            <a:normAutofit fontScale="70000" lnSpcReduction="20000"/>
          </a:bodyPr>
          <a:lstStyle/>
          <a:p>
            <a:pPr algn="just"/>
            <a:r>
              <a:rPr lang="tr-TR" dirty="0" smtClean="0"/>
              <a:t>IP </a:t>
            </a:r>
            <a:r>
              <a:rPr lang="tr-TR" dirty="0"/>
              <a:t>adreslerinin </a:t>
            </a:r>
            <a:r>
              <a:rPr lang="tr-TR" dirty="0" smtClean="0"/>
              <a:t>ezberlenmesinin zorluğu </a:t>
            </a:r>
            <a:r>
              <a:rPr lang="tr-TR" dirty="0"/>
              <a:t>nedeni ile genellikle bilgisayarlar : “ </a:t>
            </a:r>
            <a:r>
              <a:rPr lang="tr-TR" dirty="0" err="1"/>
              <a:t>host</a:t>
            </a:r>
            <a:r>
              <a:rPr lang="tr-TR" dirty="0"/>
              <a:t>” adları ile anılırlar. Yani internet üzerindeki her bilgisayarın bir IP adresi bir de </a:t>
            </a:r>
            <a:r>
              <a:rPr lang="tr-TR" dirty="0" err="1"/>
              <a:t>host</a:t>
            </a:r>
            <a:r>
              <a:rPr lang="tr-TR" dirty="0"/>
              <a:t> ismi bulunur. Fakat iletişimin sağlanması için bu isimlerin tekrardan IP adreslerine çevrilmeleri gerekir. Bu yüzden bu çevirme işlemini yapması amacı ile DNS (domain name </a:t>
            </a:r>
            <a:r>
              <a:rPr lang="tr-TR" dirty="0" err="1"/>
              <a:t>system</a:t>
            </a:r>
            <a:r>
              <a:rPr lang="tr-TR" dirty="0"/>
              <a:t>) kullanılır. DNS internette bulunan her IP adresinin ve alan adını barındıran bir veri bankasıdır</a:t>
            </a:r>
            <a:r>
              <a:rPr lang="tr-TR" dirty="0" smtClean="0"/>
              <a:t>. bu </a:t>
            </a:r>
            <a:r>
              <a:rPr lang="tr-TR" dirty="0"/>
              <a:t>sistem öyle </a:t>
            </a:r>
            <a:r>
              <a:rPr lang="tr-TR" dirty="0" err="1"/>
              <a:t>korulmuştur</a:t>
            </a:r>
            <a:r>
              <a:rPr lang="tr-TR" dirty="0"/>
              <a:t> ki bu veri tabanı bilirle kriterlere göre ayrılır ve sınıflandırılır. Bir bilgisayarın alan adı isim.com şeklindedir. Ayrıca bulunduğu ülkeye göre sonunda ülkenin kodu da eklenir. Örneğin Türkiye’de bulunan bir alan adı şu şekilde olacaktır. “isim.com.tr” Bu her alanla ilgili birer DNS sunucusu vardır. “Tr” domain’ ini alan bütün bilgisayarların listesi bir sunucuda </a:t>
            </a:r>
            <a:r>
              <a:rPr lang="tr-TR" dirty="0" smtClean="0"/>
              <a:t>tutulur</a:t>
            </a:r>
          </a:p>
          <a:p>
            <a:pPr algn="just"/>
            <a:r>
              <a:rPr lang="tr-TR" dirty="0" smtClean="0"/>
              <a:t>.com Ticari Şirketler </a:t>
            </a:r>
          </a:p>
          <a:p>
            <a:pPr algn="just"/>
            <a:r>
              <a:rPr lang="tr-TR" dirty="0" smtClean="0"/>
              <a:t>.edu Eğitim kurumları </a:t>
            </a:r>
          </a:p>
          <a:p>
            <a:pPr algn="just"/>
            <a:r>
              <a:rPr lang="tr-TR" dirty="0" smtClean="0"/>
              <a:t>.</a:t>
            </a:r>
            <a:r>
              <a:rPr lang="tr-TR" dirty="0"/>
              <a:t>org Ticari olmayan organizasyonlar </a:t>
            </a:r>
            <a:endParaRPr lang="tr-TR" dirty="0" smtClean="0"/>
          </a:p>
          <a:p>
            <a:pPr algn="just"/>
            <a:r>
              <a:rPr lang="tr-TR" dirty="0" smtClean="0"/>
              <a:t>.</a:t>
            </a:r>
            <a:r>
              <a:rPr lang="tr-TR" dirty="0"/>
              <a:t>net İnternet omurgası görevini üstlenen ağlar </a:t>
            </a:r>
            <a:endParaRPr lang="tr-TR" dirty="0" smtClean="0"/>
          </a:p>
          <a:p>
            <a:pPr algn="just"/>
            <a:r>
              <a:rPr lang="tr-TR" dirty="0" smtClean="0"/>
              <a:t>.</a:t>
            </a:r>
            <a:r>
              <a:rPr lang="tr-TR" dirty="0"/>
              <a:t>gov Hükümete bağlı </a:t>
            </a:r>
            <a:r>
              <a:rPr lang="tr-TR" dirty="0" smtClean="0"/>
              <a:t>kurumlar</a:t>
            </a:r>
          </a:p>
          <a:p>
            <a:pPr algn="just"/>
            <a:r>
              <a:rPr lang="tr-TR" dirty="0" smtClean="0"/>
              <a:t> </a:t>
            </a:r>
            <a:r>
              <a:rPr lang="tr-TR" dirty="0"/>
              <a:t>.mil Askeri kurumlar </a:t>
            </a:r>
            <a:endParaRPr lang="tr-TR" dirty="0" smtClean="0"/>
          </a:p>
          <a:p>
            <a:pPr algn="just"/>
            <a:r>
              <a:rPr lang="tr-TR" dirty="0" smtClean="0"/>
              <a:t>Bilgisayarımızda </a:t>
            </a:r>
            <a:r>
              <a:rPr lang="tr-TR" dirty="0"/>
              <a:t>bir adres girdiğimiz zaman bu bilgiler direk olarak ilgili DNS sunucusuna ulaştırılır. Bu DNS sunucusu eğer bu bilgisayarın bilgisini içeriyorsa DNS istemcisine hemen ilgili adresin IP adresini ulaştırır.</a:t>
            </a:r>
          </a:p>
        </p:txBody>
      </p:sp>
    </p:spTree>
    <p:extLst>
      <p:ext uri="{BB962C8B-B14F-4D97-AF65-F5344CB8AC3E}">
        <p14:creationId xmlns="" xmlns:p14="http://schemas.microsoft.com/office/powerpoint/2010/main" val="32725573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ARP </a:t>
            </a:r>
            <a:r>
              <a:rPr lang="tr-TR" dirty="0" smtClean="0"/>
              <a:t>(ADDRESS </a:t>
            </a:r>
            <a:r>
              <a:rPr lang="tr-TR" dirty="0"/>
              <a:t>RESOLUTION </a:t>
            </a:r>
            <a:r>
              <a:rPr lang="tr-TR" dirty="0" smtClean="0"/>
              <a:t>PROTOKOL)</a:t>
            </a:r>
            <a:endParaRPr lang="tr-TR" dirty="0"/>
          </a:p>
        </p:txBody>
      </p:sp>
      <p:sp>
        <p:nvSpPr>
          <p:cNvPr id="3" name="İçerik Yer Tutucusu 2"/>
          <p:cNvSpPr>
            <a:spLocks noGrp="1"/>
          </p:cNvSpPr>
          <p:nvPr>
            <p:ph idx="1"/>
          </p:nvPr>
        </p:nvSpPr>
        <p:spPr/>
        <p:txBody>
          <a:bodyPr/>
          <a:lstStyle/>
          <a:p>
            <a:pPr algn="just"/>
            <a:r>
              <a:rPr lang="tr-TR" dirty="0" smtClean="0"/>
              <a:t>Bir </a:t>
            </a:r>
            <a:r>
              <a:rPr lang="tr-TR" dirty="0"/>
              <a:t>ağ üzerinde gerçekte bütün iletişimin fiziksel adresler üzerinde </a:t>
            </a:r>
            <a:r>
              <a:rPr lang="tr-TR" dirty="0" smtClean="0"/>
              <a:t>gerçekleşir. Yerel </a:t>
            </a:r>
            <a:r>
              <a:rPr lang="tr-TR" dirty="0"/>
              <a:t>bir ağ üzerinde IP adresleri belirlenmiş bilgisayarlar mesajlaşmaya başlamadan önce normalde IP adresinin sahibinin fiziksel adresini sorgulamaya gelen bir yayın yaparlar. IP adresine sahip bilgisayar kendi fiziksel adresini içeren bir mesajı istemci bilgisayara gönderir ve böylece gerçek veri gönderimi bu adres üzerinden yapılmış olur.</a:t>
            </a:r>
          </a:p>
        </p:txBody>
      </p:sp>
    </p:spTree>
    <p:extLst>
      <p:ext uri="{BB962C8B-B14F-4D97-AF65-F5344CB8AC3E}">
        <p14:creationId xmlns="" xmlns:p14="http://schemas.microsoft.com/office/powerpoint/2010/main" val="4002913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ICMP </a:t>
            </a:r>
            <a:r>
              <a:rPr lang="tr-TR" dirty="0" smtClean="0"/>
              <a:t>(internet </a:t>
            </a:r>
            <a:r>
              <a:rPr lang="tr-TR" dirty="0" err="1"/>
              <a:t>control</a:t>
            </a:r>
            <a:r>
              <a:rPr lang="tr-TR" dirty="0"/>
              <a:t> </a:t>
            </a:r>
            <a:r>
              <a:rPr lang="tr-TR" dirty="0" err="1"/>
              <a:t>message</a:t>
            </a:r>
            <a:r>
              <a:rPr lang="tr-TR" dirty="0"/>
              <a:t> </a:t>
            </a:r>
            <a:r>
              <a:rPr lang="tr-TR" dirty="0" err="1" smtClean="0"/>
              <a:t>protocol</a:t>
            </a:r>
            <a:r>
              <a:rPr lang="tr-TR" dirty="0" smtClean="0"/>
              <a:t>)</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smtClean="0"/>
              <a:t>Bu </a:t>
            </a:r>
            <a:r>
              <a:rPr lang="tr-TR" dirty="0"/>
              <a:t>protokol internet protokolün veri iletişimi sırasında beklenmedik bir olay gerçeklemesi halinde göndereni uyarma görevi üstlenmiştir. ICMP mesajlarına örnek </a:t>
            </a:r>
            <a:r>
              <a:rPr lang="tr-TR" dirty="0" smtClean="0"/>
              <a:t>verecek </a:t>
            </a:r>
            <a:r>
              <a:rPr lang="tr-TR" dirty="0"/>
              <a:t>olursak: </a:t>
            </a:r>
            <a:endParaRPr lang="tr-TR" dirty="0" smtClean="0"/>
          </a:p>
          <a:p>
            <a:pPr algn="just"/>
            <a:r>
              <a:rPr lang="tr-TR" dirty="0" err="1" smtClean="0"/>
              <a:t>Destination</a:t>
            </a:r>
            <a:r>
              <a:rPr lang="tr-TR" dirty="0" smtClean="0"/>
              <a:t> </a:t>
            </a:r>
            <a:r>
              <a:rPr lang="tr-TR" dirty="0" err="1"/>
              <a:t>unreachable</a:t>
            </a:r>
            <a:r>
              <a:rPr lang="tr-TR" dirty="0"/>
              <a:t>: bu </a:t>
            </a:r>
            <a:r>
              <a:rPr lang="tr-TR" dirty="0" smtClean="0"/>
              <a:t>mesaj varış </a:t>
            </a:r>
            <a:r>
              <a:rPr lang="tr-TR" dirty="0"/>
              <a:t>noktası olan alıcı </a:t>
            </a:r>
            <a:r>
              <a:rPr lang="tr-TR" dirty="0" err="1"/>
              <a:t>host’un</a:t>
            </a:r>
            <a:r>
              <a:rPr lang="tr-TR" dirty="0"/>
              <a:t> erişilmez olduğunu belirtmek için kullanılır. Yani ağ tanımsız ya da ulaşılmaz halindedir. </a:t>
            </a:r>
            <a:endParaRPr lang="tr-TR" dirty="0" smtClean="0"/>
          </a:p>
          <a:p>
            <a:pPr algn="just"/>
            <a:r>
              <a:rPr lang="tr-TR" dirty="0" err="1" smtClean="0"/>
              <a:t>Echo</a:t>
            </a:r>
            <a:r>
              <a:rPr lang="tr-TR" dirty="0" smtClean="0"/>
              <a:t> </a:t>
            </a:r>
            <a:r>
              <a:rPr lang="tr-TR" dirty="0" err="1"/>
              <a:t>and</a:t>
            </a:r>
            <a:r>
              <a:rPr lang="tr-TR" dirty="0"/>
              <a:t> </a:t>
            </a:r>
            <a:r>
              <a:rPr lang="tr-TR" dirty="0" err="1"/>
              <a:t>echo</a:t>
            </a:r>
            <a:r>
              <a:rPr lang="tr-TR" dirty="0"/>
              <a:t> </a:t>
            </a:r>
            <a:r>
              <a:rPr lang="tr-TR" dirty="0" err="1"/>
              <a:t>reply</a:t>
            </a:r>
            <a:r>
              <a:rPr lang="tr-TR" dirty="0"/>
              <a:t>: bu </a:t>
            </a:r>
            <a:r>
              <a:rPr lang="tr-TR" dirty="0" err="1"/>
              <a:t>ik</a:t>
            </a:r>
            <a:r>
              <a:rPr lang="tr-TR" dirty="0"/>
              <a:t> mesaj türü alıcının erişilebilir olup olmadığını anlamak için kullanılır. Gönderen bilgisayar alıcıya veri içeren bir </a:t>
            </a:r>
            <a:r>
              <a:rPr lang="tr-TR" dirty="0" err="1"/>
              <a:t>echo</a:t>
            </a:r>
            <a:r>
              <a:rPr lang="tr-TR" dirty="0"/>
              <a:t> mesaj atar. Karşılığında alıcı bilgisayardan cevap yani </a:t>
            </a:r>
            <a:r>
              <a:rPr lang="tr-TR" dirty="0" err="1"/>
              <a:t>echo</a:t>
            </a:r>
            <a:r>
              <a:rPr lang="tr-TR" dirty="0"/>
              <a:t> </a:t>
            </a:r>
            <a:r>
              <a:rPr lang="tr-TR" dirty="0" err="1"/>
              <a:t>reply</a:t>
            </a:r>
            <a:r>
              <a:rPr lang="tr-TR" dirty="0"/>
              <a:t> gelirse alıcı bilgisayarın ağ üzerinde erişilebilir olduğunu gösterir.</a:t>
            </a:r>
          </a:p>
        </p:txBody>
      </p:sp>
    </p:spTree>
    <p:extLst>
      <p:ext uri="{BB962C8B-B14F-4D97-AF65-F5344CB8AC3E}">
        <p14:creationId xmlns="" xmlns:p14="http://schemas.microsoft.com/office/powerpoint/2010/main" val="3151999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3252" y="167426"/>
            <a:ext cx="10018713" cy="1086117"/>
          </a:xfrm>
        </p:spPr>
        <p:txBody>
          <a:bodyPr/>
          <a:lstStyle/>
          <a:p>
            <a:r>
              <a:rPr lang="tr-TR" dirty="0"/>
              <a:t>TCP</a:t>
            </a:r>
          </a:p>
        </p:txBody>
      </p:sp>
      <p:sp>
        <p:nvSpPr>
          <p:cNvPr id="3" name="İçerik Yer Tutucusu 2"/>
          <p:cNvSpPr>
            <a:spLocks noGrp="1"/>
          </p:cNvSpPr>
          <p:nvPr>
            <p:ph idx="1"/>
          </p:nvPr>
        </p:nvSpPr>
        <p:spPr>
          <a:xfrm>
            <a:off x="1484310" y="1854559"/>
            <a:ext cx="10018713" cy="3936642"/>
          </a:xfrm>
        </p:spPr>
        <p:txBody>
          <a:bodyPr>
            <a:normAutofit fontScale="92500" lnSpcReduction="20000"/>
          </a:bodyPr>
          <a:lstStyle/>
          <a:p>
            <a:pPr algn="just"/>
            <a:r>
              <a:rPr lang="tr-TR" dirty="0"/>
              <a:t>V</a:t>
            </a:r>
            <a:r>
              <a:rPr lang="tr-TR" dirty="0" smtClean="0"/>
              <a:t>eriler </a:t>
            </a:r>
            <a:r>
              <a:rPr lang="tr-TR" dirty="0"/>
              <a:t>küçük paketlere ayrılıp gönderilirken değişik yollardan ve değişik sıralar ile gönderilirler. Bu paketlerin sıralanmasını sağlayan protokolün adı TCP (</a:t>
            </a:r>
            <a:r>
              <a:rPr lang="tr-TR" dirty="0" err="1"/>
              <a:t>transmission</a:t>
            </a:r>
            <a:r>
              <a:rPr lang="tr-TR" dirty="0"/>
              <a:t> </a:t>
            </a:r>
            <a:r>
              <a:rPr lang="tr-TR" dirty="0" err="1"/>
              <a:t>control</a:t>
            </a:r>
            <a:r>
              <a:rPr lang="tr-TR" dirty="0"/>
              <a:t> </a:t>
            </a:r>
            <a:r>
              <a:rPr lang="tr-TR" dirty="0" err="1"/>
              <a:t>protocol</a:t>
            </a:r>
            <a:r>
              <a:rPr lang="tr-TR" dirty="0"/>
              <a:t>) ‘</a:t>
            </a:r>
            <a:r>
              <a:rPr lang="tr-TR" dirty="0" err="1"/>
              <a:t>dir</a:t>
            </a:r>
            <a:r>
              <a:rPr lang="tr-TR" dirty="0"/>
              <a:t>. Örneğin bize gelen herhangi bir veri önce paketlere ayrılır. Bu paketleme işlemini gerçekleştiren TCP aynı zamanda bu paketleri doğru sırası ile numaralandırır ve adreslendirir, IP katmanına gönderir.artık gönderme işlemi sadece internet protokolünün elindedir. Paketler yola çıktıktan sonra birbirlerinden ayrılır ve farklı yönleri takip ederler. Bilgisayarımıza ulaştığında bizim bu paketleri bir bütün olarak ve tam sırasıyla görmemizi sağlayan gen TCP ‘ </a:t>
            </a:r>
            <a:r>
              <a:rPr lang="tr-TR" dirty="0" err="1"/>
              <a:t>dir</a:t>
            </a:r>
            <a:r>
              <a:rPr lang="tr-TR" dirty="0"/>
              <a:t>. Aynı zamanda TCP/IP ‘</a:t>
            </a:r>
            <a:r>
              <a:rPr lang="tr-TR" dirty="0" err="1"/>
              <a:t>nin</a:t>
            </a:r>
            <a:r>
              <a:rPr lang="tr-TR" dirty="0"/>
              <a:t> en güvenilir protokol olmasını sağlayan </a:t>
            </a:r>
            <a:r>
              <a:rPr lang="tr-TR" dirty="0" err="1"/>
              <a:t>işlevide</a:t>
            </a:r>
            <a:r>
              <a:rPr lang="tr-TR" dirty="0"/>
              <a:t> yerine getirir. Paketlerin belirli bir kısmı ulaştıktan, eğer paketler sağlam ise, TCP bize bir onay gönderir. Eğer paketlerde bir sorun var ise bu onay gelmez ve biz bu verileri baştan göndermek zorunda kalırız. Yani diğer protokollerden farkı paketlere bir şey olması halinde biz bunu mutlaka biliriz ve eksikleri tekrardan göndermek suretiyle iletişimi kesin tamamlamış oluruz.</a:t>
            </a:r>
          </a:p>
        </p:txBody>
      </p:sp>
    </p:spTree>
    <p:extLst>
      <p:ext uri="{BB962C8B-B14F-4D97-AF65-F5344CB8AC3E}">
        <p14:creationId xmlns="" xmlns:p14="http://schemas.microsoft.com/office/powerpoint/2010/main" val="41583955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ks">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TM03457496[[fn=Paralaks]]</Template>
  <TotalTime>82</TotalTime>
  <Words>1365</Words>
  <Application>Microsoft Office PowerPoint</Application>
  <PresentationFormat>Özel</PresentationFormat>
  <Paragraphs>42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Paralaks</vt:lpstr>
      <vt:lpstr>TCP/IP PROTOKOLÜ</vt:lpstr>
      <vt:lpstr>TCP/IP NEDİR?</vt:lpstr>
      <vt:lpstr>TCP/IP NEDİR?</vt:lpstr>
      <vt:lpstr>TCP/IP NEDİR?</vt:lpstr>
      <vt:lpstr>INTERNET PROTOKOLÜ</vt:lpstr>
      <vt:lpstr>DOMAIN NAME SYSTEM</vt:lpstr>
      <vt:lpstr>ARP (ADDRESS RESOLUTION PROTOKOL)</vt:lpstr>
      <vt:lpstr>ICMP (internet control message protocol)</vt:lpstr>
      <vt:lpstr>TCP</vt:lpstr>
      <vt:lpstr>TCP/IP’ bazı protokol ve uygulamaları</vt:lpstr>
      <vt:lpstr>TCP/IP’ bazı protokol ve uygulamaları</vt:lpstr>
      <vt:lpstr>TCP/IP’ bazı protokol ve uygulamaları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TCP/IP PROTOKOLÜ</dc:title>
  <dc:creator>ES</dc:creator>
  <cp:lastModifiedBy>Emel Soylu</cp:lastModifiedBy>
  <cp:revision>6</cp:revision>
  <dcterms:created xsi:type="dcterms:W3CDTF">2016-04-11T04:37:29Z</dcterms:created>
  <dcterms:modified xsi:type="dcterms:W3CDTF">2016-04-11T13:55:11Z</dcterms:modified>
</cp:coreProperties>
</file>