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57" r:id="rId3"/>
    <p:sldId id="259" r:id="rId4"/>
    <p:sldId id="260" r:id="rId5"/>
    <p:sldId id="262" r:id="rId6"/>
    <p:sldId id="276" r:id="rId7"/>
    <p:sldId id="268" r:id="rId8"/>
    <p:sldId id="278" r:id="rId9"/>
    <p:sldId id="279" r:id="rId10"/>
    <p:sldId id="263" r:id="rId11"/>
    <p:sldId id="280" r:id="rId12"/>
    <p:sldId id="269" r:id="rId13"/>
    <p:sldId id="274" r:id="rId14"/>
    <p:sldId id="267" r:id="rId15"/>
    <p:sldId id="264" r:id="rId16"/>
    <p:sldId id="270" r:id="rId17"/>
    <p:sldId id="261" r:id="rId18"/>
    <p:sldId id="271" r:id="rId19"/>
    <p:sldId id="272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DDoS Attacks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Real and Rising Concern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1572" y="4684608"/>
            <a:ext cx="347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Sean Dunn</a:t>
            </a:r>
          </a:p>
          <a:p>
            <a:r>
              <a:rPr lang="en-US" dirty="0"/>
              <a:t>ICS H197</a:t>
            </a:r>
          </a:p>
          <a:p>
            <a:r>
              <a:rPr lang="en-US" dirty="0"/>
              <a:t>November 19,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3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62"/>
            <a:ext cx="10233800" cy="4351338"/>
          </a:xfrm>
        </p:spPr>
        <p:txBody>
          <a:bodyPr/>
          <a:lstStyle/>
          <a:p>
            <a:r>
              <a:rPr lang="en-US" sz="3200" dirty="0" smtClean="0"/>
              <a:t>Preparation</a:t>
            </a:r>
          </a:p>
          <a:p>
            <a:pPr lvl="1"/>
            <a:r>
              <a:rPr lang="en-US" dirty="0" smtClean="0"/>
              <a:t>Acquire tools and train a response team</a:t>
            </a:r>
            <a:endParaRPr lang="en-US" sz="3200" dirty="0" smtClean="0"/>
          </a:p>
          <a:p>
            <a:r>
              <a:rPr lang="en-US" sz="3200" dirty="0" smtClean="0"/>
              <a:t>Identification</a:t>
            </a:r>
          </a:p>
          <a:p>
            <a:pPr lvl="1"/>
            <a:r>
              <a:rPr lang="en-US" dirty="0" smtClean="0"/>
              <a:t>Classify the type of attack</a:t>
            </a:r>
          </a:p>
          <a:p>
            <a:pPr lvl="1"/>
            <a:r>
              <a:rPr lang="en-US" dirty="0" smtClean="0"/>
              <a:t>Identify the appropriate tool to halt the attack</a:t>
            </a:r>
            <a:endParaRPr lang="en-US" sz="3200" dirty="0" smtClean="0"/>
          </a:p>
          <a:p>
            <a:r>
              <a:rPr lang="en-US" sz="3200" dirty="0" smtClean="0"/>
              <a:t>Reaction</a:t>
            </a:r>
          </a:p>
          <a:p>
            <a:pPr lvl="1"/>
            <a:r>
              <a:rPr lang="en-US" dirty="0" smtClean="0"/>
              <a:t>Trace back the attack to better grasp how the network is affected</a:t>
            </a:r>
          </a:p>
          <a:p>
            <a:pPr lvl="1"/>
            <a:r>
              <a:rPr lang="en-US" dirty="0" smtClean="0"/>
              <a:t>Deploy your tools</a:t>
            </a:r>
          </a:p>
          <a:p>
            <a:pPr lvl="1"/>
            <a:r>
              <a:rPr lang="en-US" dirty="0" smtClean="0"/>
              <a:t>Assess the entire attack to better tailor your preparations for next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itworldcanada.com/slideshows/Behind-the-Spamhouse-DDosS-attack/slides/What%20can%20you%20do%20SHTTERSCK%20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68" y="1690688"/>
            <a:ext cx="3809087" cy="2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6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popular mitigation technique is DDoS scrubbing</a:t>
            </a:r>
          </a:p>
          <a:p>
            <a:r>
              <a:rPr lang="en-US" dirty="0" smtClean="0"/>
              <a:t>Scrubbing is done by passing network traffic through high-bandwidth networks with traffic filters</a:t>
            </a:r>
          </a:p>
          <a:p>
            <a:r>
              <a:rPr lang="en-US" dirty="0" smtClean="0"/>
              <a:t>The filters examine attributes such as: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Cookie variation</a:t>
            </a:r>
          </a:p>
          <a:p>
            <a:pPr lvl="1"/>
            <a:r>
              <a:rPr lang="en-US" dirty="0" smtClean="0"/>
              <a:t>HTTP headers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footprints</a:t>
            </a:r>
            <a:endParaRPr lang="en-US" dirty="0"/>
          </a:p>
        </p:txBody>
      </p:sp>
      <p:pic>
        <p:nvPicPr>
          <p:cNvPr id="13314" name="Picture 2" descr="https://www.canadianwebhosting.com/images/DDoS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33" y="4001294"/>
            <a:ext cx="5186451" cy="21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7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Enough theory, what happens in the real world?</a:t>
            </a:r>
          </a:p>
        </p:txBody>
      </p:sp>
    </p:spTree>
    <p:extLst>
      <p:ext uri="{BB962C8B-B14F-4D97-AF65-F5344CB8AC3E}">
        <p14:creationId xmlns:p14="http://schemas.microsoft.com/office/powerpoint/2010/main" val="423519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dosattacks.biz/media/ddos-time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7" y="356050"/>
            <a:ext cx="6159497" cy="28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recordedfuture.com/wp-content/uploads/2013/06/BankCyberAttacksTim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56" y="3473915"/>
            <a:ext cx="6342667" cy="31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5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Infamous DDoS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345"/>
            <a:ext cx="10233800" cy="4351338"/>
          </a:xfrm>
        </p:spPr>
        <p:txBody>
          <a:bodyPr/>
          <a:lstStyle/>
          <a:p>
            <a:r>
              <a:rPr lang="en-US" dirty="0" err="1" smtClean="0"/>
              <a:t>MafiaBoy</a:t>
            </a:r>
            <a:r>
              <a:rPr lang="en-US" dirty="0" smtClean="0"/>
              <a:t>, 2000 – 15 year old student launches DDoS against Yahoo,  </a:t>
            </a:r>
            <a:r>
              <a:rPr lang="en-US" dirty="0" err="1" smtClean="0"/>
              <a:t>Ebay</a:t>
            </a:r>
            <a:r>
              <a:rPr lang="en-US" dirty="0" smtClean="0"/>
              <a:t>, CNN, Amazon, and Dell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Estonia, 2007 – A slew of Estonian websites (many governmental) is </a:t>
            </a:r>
            <a:r>
              <a:rPr lang="en-US" dirty="0" err="1" smtClean="0"/>
              <a:t>DDoSed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SpamHaus</a:t>
            </a:r>
            <a:r>
              <a:rPr lang="en-US" dirty="0" smtClean="0"/>
              <a:t>, 2013 – Non-profit anti-spam organization</a:t>
            </a:r>
          </a:p>
        </p:txBody>
      </p:sp>
      <p:pic>
        <p:nvPicPr>
          <p:cNvPr id="4" name="Picture 2" descr="The DDoS That Knocked Spamhaus Offline (And How We Mitigated  &#10;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56" y="5546400"/>
            <a:ext cx="1729415" cy="9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ayintechhistory.com/wp-content/uploads/2013/02/mafiaboy-D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95" y="2167172"/>
            <a:ext cx="1713489" cy="13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2/2b/Coat_of_arms_of_Estonia.svg/550px-Coat_of_arms_of_Eston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85" y="4229512"/>
            <a:ext cx="1162140" cy="10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2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MafiaBoy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/>
          <a:lstStyle/>
          <a:p>
            <a:r>
              <a:rPr lang="en-US" dirty="0" smtClean="0"/>
              <a:t>February, 2000 – Michael Demon </a:t>
            </a:r>
            <a:r>
              <a:rPr lang="en-US" dirty="0" err="1" smtClean="0"/>
              <a:t>Calce</a:t>
            </a:r>
            <a:r>
              <a:rPr lang="en-US" dirty="0" smtClean="0"/>
              <a:t> (aka </a:t>
            </a:r>
            <a:r>
              <a:rPr lang="en-US" dirty="0" err="1" smtClean="0"/>
              <a:t>MafiaBoy</a:t>
            </a:r>
            <a:r>
              <a:rPr lang="en-US" dirty="0" smtClean="0"/>
              <a:t>) runs a homemade script meant to take down high-profile networks</a:t>
            </a:r>
          </a:p>
          <a:p>
            <a:r>
              <a:rPr lang="en-US" dirty="0" smtClean="0"/>
              <a:t>The websites of  Yahoo, </a:t>
            </a:r>
            <a:r>
              <a:rPr lang="en-US" dirty="0" err="1" smtClean="0"/>
              <a:t>Ebay</a:t>
            </a:r>
            <a:r>
              <a:rPr lang="en-US" dirty="0" smtClean="0"/>
              <a:t>, CNN, Amazon, and Dell were all hit within a week</a:t>
            </a:r>
          </a:p>
          <a:p>
            <a:r>
              <a:rPr lang="en-US" dirty="0" err="1" smtClean="0"/>
              <a:t>Calce</a:t>
            </a:r>
            <a:r>
              <a:rPr lang="en-US" dirty="0" smtClean="0"/>
              <a:t> launched his DDoS software from over 50 networks worldwide – many owned by universities</a:t>
            </a:r>
          </a:p>
          <a:p>
            <a:r>
              <a:rPr lang="en-US" dirty="0" smtClean="0"/>
              <a:t> Done in the spirit of “hacking” and to build reputation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20" name="Picture 4" descr="http://news.bbc.co.uk/olmedia/1540000/images/_1541252_ebay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09" y="5006887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media.zenfs.com/en_GB/News/ibtimes/yahoo-mail-down-20141115-085003-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93" y="5006887"/>
            <a:ext cx="252888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www.dotcom-monitor.com/blog/wp-content/uploads/2014/02/CNN-website-ou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64" y="5006887"/>
            <a:ext cx="3534362" cy="16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0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Estonia </a:t>
            </a:r>
            <a:r>
              <a:rPr lang="en-US" dirty="0" err="1" smtClean="0"/>
              <a:t>Cyberattacks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April, 2007 - Many websites of Estonian organizations (banks, ministries, newspapers, etc.) brought offline</a:t>
            </a:r>
          </a:p>
          <a:p>
            <a:r>
              <a:rPr lang="en-US" dirty="0" smtClean="0"/>
              <a:t>The attacks ranged from ping floods to sophisticated botnets</a:t>
            </a:r>
          </a:p>
          <a:p>
            <a:r>
              <a:rPr lang="en-US" dirty="0" smtClean="0"/>
              <a:t>A leader in the pro-Kremlin youth movement took credit for organizing the attacks – which had political motives</a:t>
            </a:r>
          </a:p>
          <a:p>
            <a:pPr lvl="1"/>
            <a:r>
              <a:rPr lang="en-US" dirty="0" smtClean="0"/>
              <a:t>Experts believe the attacks had the blessing and help of Russian authorities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http://cdn2.getyourguide.com/img/tour_img-184031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13" y="4540739"/>
            <a:ext cx="3608747" cy="19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4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SpamHaus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232"/>
            <a:ext cx="10233800" cy="4915040"/>
          </a:xfrm>
        </p:spPr>
        <p:txBody>
          <a:bodyPr>
            <a:normAutofit/>
          </a:bodyPr>
          <a:lstStyle/>
          <a:p>
            <a:r>
              <a:rPr lang="en-US" dirty="0" smtClean="0"/>
              <a:t>Directly or indirectly responsible for filtering up to 80% of daily spam messages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March 19, 2013 – </a:t>
            </a:r>
            <a:r>
              <a:rPr lang="en-US" dirty="0" err="1" smtClean="0"/>
              <a:t>SpamHaus</a:t>
            </a:r>
            <a:r>
              <a:rPr lang="en-US" dirty="0" smtClean="0"/>
              <a:t> servers hit with a DNS </a:t>
            </a:r>
            <a:r>
              <a:rPr lang="en-US" dirty="0"/>
              <a:t>Reflection Attack</a:t>
            </a:r>
          </a:p>
          <a:p>
            <a:pPr lvl="1"/>
            <a:r>
              <a:rPr lang="en-US" dirty="0" smtClean="0"/>
              <a:t>Incoming traffic between</a:t>
            </a:r>
          </a:p>
          <a:p>
            <a:pPr marL="457200" lvl="1" indent="0">
              <a:buNone/>
            </a:pPr>
            <a:r>
              <a:rPr lang="en-US" dirty="0" smtClean="0"/>
              <a:t>20-100 </a:t>
            </a:r>
            <a:r>
              <a:rPr lang="en-US" dirty="0" err="1" smtClean="0"/>
              <a:t>Gbits</a:t>
            </a:r>
            <a:r>
              <a:rPr lang="en-US" dirty="0" smtClean="0"/>
              <a:t>/sec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 Solution - Scrubbing</a:t>
            </a:r>
            <a:endParaRPr lang="en-US" dirty="0" smtClean="0"/>
          </a:p>
          <a:p>
            <a:pPr lvl="1"/>
            <a:r>
              <a:rPr lang="en-US" dirty="0" smtClean="0"/>
              <a:t>Routed the attack traffic to a network of 23 different data centers</a:t>
            </a:r>
          </a:p>
          <a:p>
            <a:pPr lvl="1"/>
            <a:r>
              <a:rPr lang="en-US" dirty="0" smtClean="0"/>
              <a:t>Many to one -&gt; Many to many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The DDoS That Knocked Spamhaus Offline (And How We Mitigated  &#10;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02" y="3074973"/>
            <a:ext cx="4038832" cy="12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cloudflare.com/images/features/network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45" y="5152444"/>
            <a:ext cx="3240869" cy="13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8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Popularity-based front-end cache</a:t>
            </a:r>
          </a:p>
          <a:p>
            <a:endParaRPr lang="en-US" sz="2400" dirty="0" smtClean="0"/>
          </a:p>
          <a:p>
            <a:r>
              <a:rPr lang="en-US" dirty="0" smtClean="0"/>
              <a:t>“IP Fast Hopping” Network-layer architecture for dynamic server IP address change</a:t>
            </a:r>
          </a:p>
          <a:p>
            <a:endParaRPr lang="en-US" dirty="0" smtClean="0"/>
          </a:p>
          <a:p>
            <a:r>
              <a:rPr lang="en-US" dirty="0" smtClean="0"/>
              <a:t>Stochastic model based puzzle controller</a:t>
            </a:r>
          </a:p>
          <a:p>
            <a:pPr lvl="1"/>
            <a:r>
              <a:rPr lang="en-US" dirty="0" smtClean="0"/>
              <a:t>Compares entropy of a covariance matrix to a behavior threshold</a:t>
            </a:r>
          </a:p>
        </p:txBody>
      </p:sp>
    </p:spTree>
    <p:extLst>
      <p:ext uri="{BB962C8B-B14F-4D97-AF65-F5344CB8AC3E}">
        <p14:creationId xmlns:p14="http://schemas.microsoft.com/office/powerpoint/2010/main" val="371984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Denial of Service is evolving as the major cybersecurity threat to companies and governments</a:t>
            </a:r>
          </a:p>
          <a:p>
            <a:r>
              <a:rPr lang="en-US" dirty="0" smtClean="0"/>
              <a:t>DDoS attacks are difficult to detect and isolate</a:t>
            </a:r>
          </a:p>
          <a:p>
            <a:r>
              <a:rPr lang="en-US" dirty="0" smtClean="0"/>
              <a:t>Modern DDoS attacks are more precise and dangerous (Zero-Day, Encrypted SSL)</a:t>
            </a:r>
          </a:p>
          <a:p>
            <a:r>
              <a:rPr lang="en-US" dirty="0" smtClean="0"/>
              <a:t> Almost every high-profile company that uses the internet must purchase DDoS mitigation services</a:t>
            </a:r>
          </a:p>
          <a:p>
            <a:r>
              <a:rPr lang="en-US" dirty="0" smtClean="0"/>
              <a:t>Attacks are only going to increase in sophistication and size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Distributed Denial of Service - DDoS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9933720" cy="1289809"/>
          </a:xfrm>
        </p:spPr>
        <p:txBody>
          <a:bodyPr/>
          <a:lstStyle/>
          <a:p>
            <a:r>
              <a:rPr lang="en-US" dirty="0" smtClean="0"/>
              <a:t>A DoS (Denial of Service) attack is a method by which malicious hackers prevent legitimate users from accessing a computer resource by overwhelming that resource with network requests</a:t>
            </a:r>
          </a:p>
        </p:txBody>
      </p:sp>
      <p:pic>
        <p:nvPicPr>
          <p:cNvPr id="1026" name="Picture 2" descr="http://cdn.slashgear.com/wp-content/uploads/2014/06/DDos-attack-m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90" y="3141113"/>
            <a:ext cx="49434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3491236"/>
            <a:ext cx="5604481" cy="293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0000" y="3363701"/>
            <a:ext cx="5604481" cy="2907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DDoS </a:t>
            </a:r>
            <a:r>
              <a:rPr lang="en-US" dirty="0"/>
              <a:t>(Distributed Denial of Service) attacks use arrays of remote or “zombie” computer systems for the same purpose </a:t>
            </a:r>
          </a:p>
        </p:txBody>
      </p:sp>
    </p:spTree>
    <p:extLst>
      <p:ext uri="{BB962C8B-B14F-4D97-AF65-F5344CB8AC3E}">
        <p14:creationId xmlns:p14="http://schemas.microsoft.com/office/powerpoint/2010/main" val="385353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   					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5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Weapon of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DDoS attacks are growing in popularity</a:t>
            </a:r>
          </a:p>
          <a:p>
            <a:r>
              <a:rPr lang="en-US" dirty="0" smtClean="0"/>
              <a:t>Any company that uses the Internet is at risk</a:t>
            </a:r>
          </a:p>
          <a:p>
            <a:r>
              <a:rPr lang="en-US" dirty="0" smtClean="0"/>
              <a:t>Every DDoS success inspires more attacks</a:t>
            </a:r>
          </a:p>
        </p:txBody>
      </p:sp>
      <p:pic>
        <p:nvPicPr>
          <p:cNvPr id="4" name="Picture 8" descr="twice as many businesses report ddos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03" y="2920740"/>
            <a:ext cx="3694762" cy="34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is the ddos threat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00" y="3559175"/>
            <a:ext cx="49911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9311" y="6311900"/>
            <a:ext cx="367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2014 DDoS Attacks &amp; Impact </a:t>
            </a:r>
            <a:r>
              <a:rPr lang="en-US" sz="1400" b="1" dirty="0" smtClean="0"/>
              <a:t>Report - </a:t>
            </a:r>
            <a:r>
              <a:rPr lang="en-US" sz="1400" b="1" dirty="0" err="1"/>
              <a:t>N</a:t>
            </a:r>
            <a:r>
              <a:rPr lang="en-US" sz="1400" b="1" dirty="0" err="1" smtClean="0"/>
              <a:t>eustar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17821" y="6331913"/>
            <a:ext cx="367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2014 DDoS Attacks &amp; Impact </a:t>
            </a:r>
            <a:r>
              <a:rPr lang="en-US" sz="1400" b="1" dirty="0" smtClean="0"/>
              <a:t>Report - </a:t>
            </a:r>
            <a:r>
              <a:rPr lang="en-US" sz="1400" b="1" dirty="0" err="1"/>
              <a:t>N</a:t>
            </a:r>
            <a:r>
              <a:rPr lang="en-US" sz="1400" b="1" dirty="0" err="1" smtClean="0"/>
              <a:t>eustar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24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DDoS?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makes the attack difficult to isolate</a:t>
            </a:r>
          </a:p>
          <a:p>
            <a:pPr lvl="1"/>
            <a:r>
              <a:rPr lang="en-US" dirty="0" smtClean="0"/>
              <a:t>Harder to stop the attack without cutting all users out</a:t>
            </a:r>
          </a:p>
          <a:p>
            <a:pPr lvl="1"/>
            <a:r>
              <a:rPr lang="en-US" dirty="0" smtClean="0"/>
              <a:t>More points of attack allows each to be less conspicuous</a:t>
            </a:r>
          </a:p>
          <a:p>
            <a:r>
              <a:rPr lang="en-US" dirty="0" smtClean="0"/>
              <a:t>Fairly easy to implement</a:t>
            </a:r>
          </a:p>
          <a:p>
            <a:pPr lvl="1"/>
            <a:r>
              <a:rPr lang="en-US" dirty="0" smtClean="0"/>
              <a:t>Attackers can use cookie cutter versions of proven attacks (LOIC)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asier than creating a tailored virus/worm</a:t>
            </a:r>
          </a:p>
          <a:p>
            <a:r>
              <a:rPr lang="en-US" dirty="0" smtClean="0"/>
              <a:t>Can provide a “smokescreen”</a:t>
            </a:r>
          </a:p>
          <a:p>
            <a:pPr lvl="1"/>
            <a:r>
              <a:rPr lang="en-US" dirty="0" smtClean="0"/>
              <a:t>Distracts the victim, leaving the system vulnerable to other virus injections</a:t>
            </a:r>
          </a:p>
          <a:p>
            <a:r>
              <a:rPr lang="en-US" dirty="0" smtClean="0"/>
              <a:t>Prevention of all DDoS attacks is expensive and infeasible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29" y="364795"/>
            <a:ext cx="10515600" cy="1325563"/>
          </a:xfrm>
        </p:spPr>
        <p:txBody>
          <a:bodyPr/>
          <a:lstStyle/>
          <a:p>
            <a:r>
              <a:rPr lang="en-US" dirty="0" smtClean="0"/>
              <a:t>Traditional DoS Attacks</a:t>
            </a:r>
            <a:endParaRPr lang="en-US" dirty="0"/>
          </a:p>
        </p:txBody>
      </p:sp>
      <p:pic>
        <p:nvPicPr>
          <p:cNvPr id="4098" name="Picture 2" descr="ICMP flood exam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8" y="2540816"/>
            <a:ext cx="3170108" cy="22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YN flood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84" y="2528178"/>
            <a:ext cx="3488103" cy="22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29" y="5027810"/>
            <a:ext cx="3256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Internet Control Message Protocol</a:t>
            </a:r>
          </a:p>
          <a:p>
            <a:r>
              <a:rPr lang="en-US" sz="1600" b="1" dirty="0" smtClean="0"/>
              <a:t>(ICMP) Flood </a:t>
            </a:r>
            <a:r>
              <a:rPr lang="en-US" sz="1600" dirty="0" smtClean="0"/>
              <a:t>-  ICMP echo request (ping) packets, large ICMP packets, and other ICMP types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37926" y="5029466"/>
            <a:ext cx="312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UDP Flood </a:t>
            </a:r>
            <a:r>
              <a:rPr lang="en-US" dirty="0" smtClean="0"/>
              <a:t>- resource starvation caused by UDP packets overwhelming the TCP packets in a network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5583" y="5015172"/>
            <a:ext cx="3488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SYN </a:t>
            </a:r>
            <a:r>
              <a:rPr lang="en-US" b="1" dirty="0"/>
              <a:t>F</a:t>
            </a:r>
            <a:r>
              <a:rPr lang="en-US" b="1" dirty="0" smtClean="0"/>
              <a:t>lood </a:t>
            </a:r>
            <a:r>
              <a:rPr lang="en-US" dirty="0" smtClean="0"/>
              <a:t>- The </a:t>
            </a:r>
            <a:r>
              <a:rPr lang="en-US" dirty="0"/>
              <a:t>attacker does not reply to the server with the expected ACK. To do this, the attacker can spoof the source IP address or simply not reply to the SYN-ACK</a:t>
            </a:r>
          </a:p>
        </p:txBody>
      </p:sp>
      <p:pic>
        <p:nvPicPr>
          <p:cNvPr id="4104" name="Picture 8" descr="http://img.wonderhowto.com/img/original/49/60/63520197567752/0/635201975677524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0" y="2528177"/>
            <a:ext cx="3018550" cy="22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DDoS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Reflection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Zero-Day</a:t>
            </a:r>
          </a:p>
          <a:p>
            <a:endParaRPr lang="en-US" dirty="0"/>
          </a:p>
          <a:p>
            <a:r>
              <a:rPr lang="en-US" dirty="0" smtClean="0"/>
              <a:t>Encrypted 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0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233800" cy="4351338"/>
          </a:xfrm>
        </p:spPr>
        <p:txBody>
          <a:bodyPr/>
          <a:lstStyle/>
          <a:p>
            <a:r>
              <a:rPr lang="en-US" dirty="0" smtClean="0"/>
              <a:t>Made possible by open DNS resolvers</a:t>
            </a:r>
          </a:p>
          <a:p>
            <a:r>
              <a:rPr lang="en-US" dirty="0" smtClean="0"/>
              <a:t>The attacker uses a distributed system to request large DNS zone files</a:t>
            </a:r>
          </a:p>
          <a:p>
            <a:r>
              <a:rPr lang="en-US" dirty="0"/>
              <a:t>S</a:t>
            </a:r>
            <a:r>
              <a:rPr lang="en-US" dirty="0" smtClean="0"/>
              <a:t>ource IP address spoofed as the intended victim</a:t>
            </a:r>
          </a:p>
          <a:p>
            <a:r>
              <a:rPr lang="en-US" dirty="0" smtClean="0"/>
              <a:t>DNS zone files are ~100x the size of their requests</a:t>
            </a:r>
          </a:p>
          <a:p>
            <a:r>
              <a:rPr lang="en-US" dirty="0" smtClean="0"/>
              <a:t>Attackers can send attacks many times the size of their bandwidth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s://www.cert.be/pro/files/dnsbad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91" y="4705952"/>
            <a:ext cx="4153912" cy="18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5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“One-packet-killers”</a:t>
            </a:r>
          </a:p>
          <a:p>
            <a:r>
              <a:rPr lang="en-US" dirty="0" smtClean="0"/>
              <a:t>These attacks make use of a known vulnerability in a network</a:t>
            </a:r>
          </a:p>
          <a:p>
            <a:r>
              <a:rPr lang="en-US" dirty="0" smtClean="0"/>
              <a:t>With lower-level workarounds such as firmware bugs, DDoS attacks become extremely stealthy</a:t>
            </a:r>
          </a:p>
          <a:p>
            <a:endParaRPr lang="en-US" dirty="0"/>
          </a:p>
        </p:txBody>
      </p:sp>
      <p:pic>
        <p:nvPicPr>
          <p:cNvPr id="11266" name="Picture 2" descr="http://blogs-images.forbes.com/andygreenberg/files/2011/04/back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41" y="3442599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4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attack consumes more CPU resources during the encryption and decryption process</a:t>
            </a:r>
          </a:p>
          <a:p>
            <a:pPr lvl="1"/>
            <a:r>
              <a:rPr lang="en-US" dirty="0" smtClean="0"/>
              <a:t>The impact on the victim’s system is amplified </a:t>
            </a:r>
          </a:p>
          <a:p>
            <a:r>
              <a:rPr lang="en-US" dirty="0" smtClean="0"/>
              <a:t>Many DDoS mitigation techniques do not account for this type of attack</a:t>
            </a:r>
          </a:p>
          <a:p>
            <a:r>
              <a:rPr lang="en-US" dirty="0" smtClean="0"/>
              <a:t>A large number of these attacks cannot be scrubbed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294" name="Picture 6" descr="http://cpstechnologies.yolasite.com/resources/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8" y="488688"/>
            <a:ext cx="2654127" cy="21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2400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2766</TotalTime>
  <Words>815</Words>
  <Application>Microsoft Office PowerPoint</Application>
  <PresentationFormat>Custom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Depth</vt:lpstr>
      <vt:lpstr>DDoS Attacks</vt:lpstr>
      <vt:lpstr>Distributed Denial of Service - DDoS</vt:lpstr>
      <vt:lpstr>The Weapon of Choice</vt:lpstr>
      <vt:lpstr>Why Choose DDoS?</vt:lpstr>
      <vt:lpstr>Traditional DoS Attacks</vt:lpstr>
      <vt:lpstr>Modern DDoS Attacks</vt:lpstr>
      <vt:lpstr>DNS Reflection</vt:lpstr>
      <vt:lpstr>Zero-Day</vt:lpstr>
      <vt:lpstr>Encrypted SSL</vt:lpstr>
      <vt:lpstr>Fighting Back</vt:lpstr>
      <vt:lpstr>DDoS Mitigation</vt:lpstr>
      <vt:lpstr>PowerPoint Presentation</vt:lpstr>
      <vt:lpstr>PowerPoint Presentation</vt:lpstr>
      <vt:lpstr>Infamous DDoS Attacks</vt:lpstr>
      <vt:lpstr>MafiaBoy</vt:lpstr>
      <vt:lpstr>Estonia Cyberattacks</vt:lpstr>
      <vt:lpstr>SpamHaus</vt:lpstr>
      <vt:lpstr>The Research</vt:lpstr>
      <vt:lpstr>Conclusions</vt:lpstr>
      <vt:lpstr>Thank You!      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DDoS Attacks</dc:title>
  <dc:creator>Sean Dunn</dc:creator>
  <cp:lastModifiedBy>Lathrop,Richard</cp:lastModifiedBy>
  <cp:revision>44</cp:revision>
  <dcterms:created xsi:type="dcterms:W3CDTF">2014-11-16T21:46:58Z</dcterms:created>
  <dcterms:modified xsi:type="dcterms:W3CDTF">2014-11-18T21:52:32Z</dcterms:modified>
</cp:coreProperties>
</file>