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61" r:id="rId15"/>
    <p:sldId id="272" r:id="rId16"/>
    <p:sldId id="273" r:id="rId17"/>
    <p:sldId id="274" r:id="rId18"/>
    <p:sldId id="262" r:id="rId19"/>
    <p:sldId id="260" r:id="rId20"/>
    <p:sldId id="276" r:id="rId21"/>
  </p:sldIdLst>
  <p:sldSz cx="9144000" cy="6858000" type="screen4x3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601" autoAdjust="0"/>
  </p:normalViewPr>
  <p:slideViewPr>
    <p:cSldViewPr>
      <p:cViewPr varScale="1">
        <p:scale>
          <a:sx n="64" d="100"/>
          <a:sy n="6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5F311-887F-4D11-97E7-6E9CCAA2DDD2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90E5D-38F0-4C4D-80A8-9430855E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0E5D-38F0-4C4D-80A8-9430855E855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One Crux issue is how to evaluate different</a:t>
            </a:r>
            <a:r>
              <a:rPr lang="en-GB" baseline="0" noProof="0" dirty="0" smtClean="0"/>
              <a:t> solutions,  We need a standard benchmark.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0E5D-38F0-4C4D-80A8-9430855E85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0E5D-38F0-4C4D-80A8-9430855E855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B2CC4-1AEB-45F8-955B-FF2D00406837}" type="slidenum">
              <a:rPr lang="en-US" altLang="zh-CN" smtClean="0"/>
              <a:pPr/>
              <a:t>20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2010-02-05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Mitigating</a:t>
            </a:r>
            <a:r>
              <a:rPr lang="sv-SE" smtClean="0"/>
              <a:t> </a:t>
            </a:r>
            <a:r>
              <a:rPr lang="sv-SE" err="1" smtClean="0"/>
              <a:t>DDoS</a:t>
            </a:r>
            <a:r>
              <a:rPr lang="sv-SE" smtClean="0"/>
              <a:t> Attacks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771968"/>
          </a:xfrm>
        </p:spPr>
        <p:txBody>
          <a:bodyPr/>
          <a:lstStyle/>
          <a:p>
            <a:r>
              <a:rPr lang="sv-SE" smtClean="0"/>
              <a:t>------ An Overview</a:t>
            </a:r>
            <a:endParaRPr lang="en-US" dirty="0"/>
          </a:p>
        </p:txBody>
      </p:sp>
      <p:pic>
        <p:nvPicPr>
          <p:cNvPr id="4" name="Picture 3" descr="logo-b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240" y="450057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mtClean="0">
                <a:solidFill>
                  <a:schemeClr val="bg1"/>
                </a:solidFill>
              </a:rPr>
              <a:t>Zhang Fu</a:t>
            </a:r>
          </a:p>
          <a:p>
            <a:pPr algn="ctr"/>
            <a:r>
              <a:rPr lang="sv-SE" smtClean="0">
                <a:solidFill>
                  <a:schemeClr val="bg1"/>
                </a:solidFill>
              </a:rPr>
              <a:t>zhafu@chalmers.se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Challenges for defense mechanisms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r>
              <a:rPr lang="en-US" dirty="0" smtClean="0"/>
              <a:t> is a problem in distributed manner. It needs to be solved in a distributed way. However, assumption of global deployment would be rather strong.</a:t>
            </a:r>
          </a:p>
          <a:p>
            <a:r>
              <a:rPr lang="en-US" dirty="0" smtClean="0"/>
              <a:t>Some attacks can be hardly defined.  Many factors may be involved, such as number of compromised machines, attack rate, attack duration, impact of the attack.</a:t>
            </a:r>
          </a:p>
          <a:p>
            <a:r>
              <a:rPr lang="en-US" dirty="0" smtClean="0"/>
              <a:t>Lack of universal benchmark.</a:t>
            </a:r>
          </a:p>
          <a:p>
            <a:r>
              <a:rPr lang="en-US" dirty="0" smtClean="0"/>
              <a:t>Lack of test platforms for large scale network. </a:t>
            </a:r>
            <a:endParaRPr lang="en-US" dirty="0"/>
          </a:p>
        </p:txBody>
      </p:sp>
      <p:pic>
        <p:nvPicPr>
          <p:cNvPr id="4" name="Picture 24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for counter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Security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The attacker can hardly break the secrets used in the system. Or find a semantic flaw to attack the system.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The system should filter out the malicious traffic as much as possible and affect the legitimate traffic as little as possible.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Efficiency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Keep the overhead within a acceptable threshold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Safe Failure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When the system is fail, the situation can not be worse than that before the deployment.</a:t>
            </a:r>
          </a:p>
        </p:txBody>
      </p:sp>
      <p:pic>
        <p:nvPicPr>
          <p:cNvPr id="4" name="Picture 24" descr="logo-b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/>
              <a:t>Which way to go? </a:t>
            </a:r>
            <a:r>
              <a:rPr lang="en-US" altLang="zh-CN" sz="4400" dirty="0" smtClean="0">
                <a:solidFill>
                  <a:srgbClr val="FF0000"/>
                </a:solidFill>
              </a:rPr>
              <a:t>Proactive VS Reactive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/>
          <a:lstStyle/>
          <a:p>
            <a:pPr lvl="1">
              <a:buFont typeface="Wingdings" pitchFamily="2" charset="2"/>
              <a:buChar char="l"/>
            </a:pPr>
            <a:r>
              <a:rPr lang="en-US" altLang="zh-CN" i="1" dirty="0" smtClean="0"/>
              <a:t>Proactive</a:t>
            </a:r>
            <a:r>
              <a:rPr lang="en-US" altLang="zh-CN" dirty="0" smtClean="0"/>
              <a:t> solutions aim at prevent the </a:t>
            </a:r>
            <a:r>
              <a:rPr lang="en-US" altLang="zh-CN" dirty="0" err="1" smtClean="0"/>
              <a:t>DDoS</a:t>
            </a:r>
            <a:r>
              <a:rPr lang="en-US" altLang="zh-CN" dirty="0" smtClean="0"/>
              <a:t> attacks from beginning. Or the victim’s service is not denied during the attacks.</a:t>
            </a:r>
          </a:p>
          <a:p>
            <a:pPr lvl="2">
              <a:buFont typeface="Wingdings" pitchFamily="2" charset="2"/>
              <a:buChar char="l"/>
            </a:pPr>
            <a:r>
              <a:rPr lang="en-US" altLang="zh-CN" dirty="0" smtClean="0"/>
              <a:t>How to prevent </a:t>
            </a:r>
            <a:r>
              <a:rPr lang="en-US" altLang="zh-CN" dirty="0" err="1" smtClean="0"/>
              <a:t>DDoS</a:t>
            </a:r>
            <a:r>
              <a:rPr lang="en-US" altLang="zh-CN" dirty="0" smtClean="0"/>
              <a:t> attacks?    Secure the hosts, Build </a:t>
            </a:r>
            <a:r>
              <a:rPr lang="en-US" altLang="zh-CN" dirty="0" err="1" smtClean="0"/>
              <a:t>DDoS</a:t>
            </a:r>
            <a:r>
              <a:rPr lang="en-US" altLang="zh-CN" dirty="0" smtClean="0"/>
              <a:t>-resilient protocol. </a:t>
            </a:r>
            <a:r>
              <a:rPr lang="en-US" altLang="zh-CN" dirty="0" smtClean="0">
                <a:solidFill>
                  <a:srgbClr val="FF0000"/>
                </a:solidFill>
              </a:rPr>
              <a:t>We need both police and doctor!</a:t>
            </a:r>
          </a:p>
          <a:p>
            <a:pPr lvl="2">
              <a:buFont typeface="Wingdings" pitchFamily="2" charset="2"/>
              <a:buChar char="l"/>
            </a:pPr>
            <a:r>
              <a:rPr lang="en-US" altLang="zh-CN" dirty="0" smtClean="0"/>
              <a:t>How to make system tolerate </a:t>
            </a:r>
            <a:r>
              <a:rPr lang="en-US" altLang="zh-CN" dirty="0" err="1" smtClean="0"/>
              <a:t>DDoS</a:t>
            </a:r>
            <a:r>
              <a:rPr lang="en-US" altLang="zh-CN" dirty="0" smtClean="0"/>
              <a:t> attacks? Resource accounting, provide more resource.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/>
              <a:t>Examples of proactive solutions: puzzle based solutions, network capability, secure overlay.</a:t>
            </a:r>
          </a:p>
          <a:p>
            <a:pPr lvl="2">
              <a:buNone/>
            </a:pPr>
            <a:r>
              <a:rPr lang="en-US" altLang="zh-CN" dirty="0" smtClean="0"/>
              <a:t>   </a:t>
            </a:r>
            <a:endParaRPr lang="zh-CN" altLang="en-US" dirty="0"/>
          </a:p>
        </p:txBody>
      </p:sp>
      <p:pic>
        <p:nvPicPr>
          <p:cNvPr id="4" name="Picture 24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Proactive VS Reactive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i="1" dirty="0" smtClean="0"/>
              <a:t>Reactive</a:t>
            </a:r>
            <a:r>
              <a:rPr lang="en-US" altLang="zh-CN" sz="2400" dirty="0" smtClean="0"/>
              <a:t> solutions aims at mitigate </a:t>
            </a:r>
            <a:r>
              <a:rPr lang="en-US" altLang="zh-CN" sz="2400" dirty="0" err="1" smtClean="0"/>
              <a:t>DDoS</a:t>
            </a:r>
            <a:r>
              <a:rPr lang="en-US" altLang="zh-CN" sz="2400" dirty="0" smtClean="0"/>
              <a:t> attacks when the victim suffers those attacks, or some </a:t>
            </a:r>
            <a:r>
              <a:rPr lang="en-US" altLang="zh-CN" sz="2400" dirty="0" err="1" smtClean="0"/>
              <a:t>DDoS</a:t>
            </a:r>
            <a:r>
              <a:rPr lang="en-US" altLang="zh-CN" sz="2400" dirty="0" smtClean="0"/>
              <a:t> attacks are detected.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 Need some detection mechanisms. Less overhead in the normal situation.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 The problem is how to identify </a:t>
            </a:r>
            <a:r>
              <a:rPr lang="en-US" altLang="zh-CN" dirty="0" err="1" smtClean="0"/>
              <a:t>DDoS</a:t>
            </a:r>
            <a:r>
              <a:rPr lang="en-US" altLang="zh-CN" dirty="0" smtClean="0"/>
              <a:t> attacks, what are the proper responses for different kinds of attacks?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dirty="0" smtClean="0"/>
              <a:t> Use models of attacks to detect.  We can also define abnormal behaviors for detection, But have to be careful with false positive.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dirty="0" smtClean="0"/>
              <a:t>Block identified zombies, or rate limiting </a:t>
            </a:r>
            <a:r>
              <a:rPr lang="en-US" altLang="zh-CN" dirty="0" smtClean="0"/>
              <a:t>/filtering.</a:t>
            </a:r>
            <a:endParaRPr lang="en-US" altLang="zh-CN" dirty="0" smtClean="0"/>
          </a:p>
          <a:p>
            <a:pPr lvl="1">
              <a:buFont typeface="Wingdings" pitchFamily="2" charset="2"/>
              <a:buChar char="Ø"/>
            </a:pPr>
            <a:endParaRPr lang="zh-CN" altLang="en-US" dirty="0"/>
          </a:p>
        </p:txBody>
      </p:sp>
      <p:pic>
        <p:nvPicPr>
          <p:cNvPr id="4" name="Picture 24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Network Layer Defense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1471609"/>
          </a:xfrm>
        </p:spPr>
        <p:txBody>
          <a:bodyPr>
            <a:noAutofit/>
          </a:bodyPr>
          <a:lstStyle/>
          <a:p>
            <a:r>
              <a:rPr lang="sv-SE" altLang="zh-CN" sz="2000" dirty="0" smtClean="0"/>
              <a:t>Network </a:t>
            </a:r>
            <a:r>
              <a:rPr lang="sv-SE" altLang="zh-CN" sz="2000" dirty="0" err="1" smtClean="0"/>
              <a:t>Capability</a:t>
            </a:r>
            <a:endParaRPr lang="en-US" altLang="zh-CN" sz="2000" dirty="0" smtClean="0"/>
          </a:p>
          <a:p>
            <a:pPr lvl="1"/>
            <a:r>
              <a:rPr lang="en-US" altLang="zh-CN" sz="1600" dirty="0" smtClean="0"/>
              <a:t>Choose a path from source to the destination</a:t>
            </a:r>
          </a:p>
          <a:p>
            <a:pPr lvl="1"/>
            <a:r>
              <a:rPr lang="en-US" altLang="zh-CN" sz="1600" dirty="0" smtClean="0"/>
              <a:t>Capability Establishment (Sending Request and getting Capability)</a:t>
            </a:r>
          </a:p>
          <a:p>
            <a:pPr lvl="1"/>
            <a:r>
              <a:rPr lang="en-US" altLang="zh-CN" sz="1600" dirty="0" smtClean="0"/>
              <a:t>Sending Packets with Capability</a:t>
            </a:r>
          </a:p>
          <a:p>
            <a:pPr lvl="1"/>
            <a:r>
              <a:rPr lang="en-US" altLang="zh-CN" sz="1600" dirty="0" smtClean="0"/>
              <a:t>Capability Refreshing</a:t>
            </a:r>
            <a:endParaRPr lang="zh-CN" altLang="en-US" sz="1600" dirty="0"/>
          </a:p>
        </p:txBody>
      </p:sp>
      <p:pic>
        <p:nvPicPr>
          <p:cNvPr id="102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998" y="4914917"/>
            <a:ext cx="813729" cy="500066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4857760"/>
            <a:ext cx="824096" cy="506437"/>
          </a:xfrm>
          <a:prstGeom prst="rect">
            <a:avLst/>
          </a:prstGeom>
          <a:noFill/>
        </p:spPr>
      </p:pic>
      <p:sp>
        <p:nvSpPr>
          <p:cNvPr id="6" name="云形 5"/>
          <p:cNvSpPr/>
          <p:nvPr/>
        </p:nvSpPr>
        <p:spPr>
          <a:xfrm>
            <a:off x="1214414" y="3643314"/>
            <a:ext cx="6500858" cy="29289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471832" y="4700603"/>
            <a:ext cx="2500330" cy="36933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4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accent5"/>
                </a:solidFill>
                <a:effectLst>
                  <a:outerShdw blurRad="241300" dist="50800" dir="5400000" algn="ctr" rotWithShape="0">
                    <a:srgbClr val="000000">
                      <a:alpha val="32000"/>
                    </a:srgbClr>
                  </a:outerShdw>
                </a:effectLst>
              </a:rPr>
              <a:t>Internet</a:t>
            </a:r>
            <a:endParaRPr lang="zh-CN" altLang="en-US" dirty="0">
              <a:solidFill>
                <a:schemeClr val="accent5"/>
              </a:solidFill>
              <a:effectLst>
                <a:outerShdw blurRad="241300" dist="50800" dir="5400000" algn="ctr" rotWithShape="0">
                  <a:srgbClr val="000000">
                    <a:alpha val="32000"/>
                  </a:srgbClr>
                </a:outerShdw>
              </a:effectLst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1328715" y="3998131"/>
            <a:ext cx="6386512" cy="1002506"/>
          </a:xfrm>
          <a:custGeom>
            <a:avLst/>
            <a:gdLst>
              <a:gd name="connsiteX0" fmla="*/ 0 w 6386512"/>
              <a:gd name="connsiteY0" fmla="*/ 1002506 h 1002506"/>
              <a:gd name="connsiteX1" fmla="*/ 2628900 w 6386512"/>
              <a:gd name="connsiteY1" fmla="*/ 2381 h 1002506"/>
              <a:gd name="connsiteX2" fmla="*/ 6386512 w 6386512"/>
              <a:gd name="connsiteY2" fmla="*/ 988218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6512" h="1002506">
                <a:moveTo>
                  <a:pt x="0" y="1002506"/>
                </a:moveTo>
                <a:cubicBezTo>
                  <a:pt x="782240" y="503634"/>
                  <a:pt x="1564481" y="4762"/>
                  <a:pt x="2628900" y="2381"/>
                </a:cubicBezTo>
                <a:cubicBezTo>
                  <a:pt x="3693319" y="0"/>
                  <a:pt x="5039915" y="494109"/>
                  <a:pt x="6386512" y="988218"/>
                </a:cubicBezTo>
              </a:path>
            </a:pathLst>
          </a:custGeom>
          <a:ln w="28575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1357290" y="5072074"/>
            <a:ext cx="6343650" cy="1090613"/>
          </a:xfrm>
          <a:custGeom>
            <a:avLst/>
            <a:gdLst>
              <a:gd name="connsiteX0" fmla="*/ 0 w 6343650"/>
              <a:gd name="connsiteY0" fmla="*/ 0 h 1090613"/>
              <a:gd name="connsiteX1" fmla="*/ 3143250 w 6343650"/>
              <a:gd name="connsiteY1" fmla="*/ 1085850 h 1090613"/>
              <a:gd name="connsiteX2" fmla="*/ 6343650 w 6343650"/>
              <a:gd name="connsiteY2" fmla="*/ 28575 h 109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43650" h="1090613">
                <a:moveTo>
                  <a:pt x="0" y="0"/>
                </a:moveTo>
                <a:cubicBezTo>
                  <a:pt x="1042987" y="540544"/>
                  <a:pt x="2085975" y="1081088"/>
                  <a:pt x="3143250" y="1085850"/>
                </a:cubicBezTo>
                <a:cubicBezTo>
                  <a:pt x="4200525" y="1090613"/>
                  <a:pt x="5272087" y="559594"/>
                  <a:pt x="6343650" y="28575"/>
                </a:cubicBezTo>
              </a:path>
            </a:pathLst>
          </a:custGeom>
          <a:ln w="28575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1371577" y="4986349"/>
            <a:ext cx="6372225" cy="138113"/>
          </a:xfrm>
          <a:custGeom>
            <a:avLst/>
            <a:gdLst>
              <a:gd name="connsiteX0" fmla="*/ 0 w 6372225"/>
              <a:gd name="connsiteY0" fmla="*/ 0 h 138113"/>
              <a:gd name="connsiteX1" fmla="*/ 3228975 w 6372225"/>
              <a:gd name="connsiteY1" fmla="*/ 128588 h 138113"/>
              <a:gd name="connsiteX2" fmla="*/ 6372225 w 6372225"/>
              <a:gd name="connsiteY2" fmla="*/ 5715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72225" h="138113">
                <a:moveTo>
                  <a:pt x="0" y="0"/>
                </a:moveTo>
                <a:cubicBezTo>
                  <a:pt x="1083469" y="59531"/>
                  <a:pt x="2166938" y="119063"/>
                  <a:pt x="3228975" y="128588"/>
                </a:cubicBezTo>
                <a:cubicBezTo>
                  <a:pt x="4291012" y="138113"/>
                  <a:pt x="5331618" y="97631"/>
                  <a:pt x="6372225" y="57150"/>
                </a:cubicBezTo>
              </a:path>
            </a:pathLst>
          </a:custGeom>
          <a:ln w="28575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971634" y="4843479"/>
            <a:ext cx="285752" cy="2857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2828890" y="4914917"/>
            <a:ext cx="285752" cy="2857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971898" y="4986355"/>
            <a:ext cx="285752" cy="2857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614972" y="4986355"/>
            <a:ext cx="285752" cy="2857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6757980" y="4986355"/>
            <a:ext cx="285752" cy="2857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Letter"/>
          <p:cNvSpPr>
            <a:spLocks noEditPoints="1" noChangeArrowheads="1"/>
          </p:cNvSpPr>
          <p:nvPr/>
        </p:nvSpPr>
        <p:spPr bwMode="auto">
          <a:xfrm>
            <a:off x="1400130" y="4986355"/>
            <a:ext cx="500066" cy="280986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灯片编号占位符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pic>
        <p:nvPicPr>
          <p:cNvPr id="25" name="Picture 24" descr="logo-b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0.66302 0.001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Packet Marking (Trace back)</a:t>
            </a:r>
            <a:endParaRPr lang="zh-CN" altLang="en-US" dirty="0"/>
          </a:p>
        </p:txBody>
      </p:sp>
      <p:pic>
        <p:nvPicPr>
          <p:cNvPr id="1026" name="Picture 2" descr="Distributed Network 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214686"/>
            <a:ext cx="4429125" cy="32861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1857364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en-US" altLang="zh-CN" sz="2000" dirty="0" smtClean="0"/>
              <a:t> Packets will be marked by the routers along the path.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  When </a:t>
            </a:r>
            <a:r>
              <a:rPr lang="en-US" altLang="zh-CN" sz="2000" dirty="0" err="1" smtClean="0"/>
              <a:t>DDoS</a:t>
            </a:r>
            <a:r>
              <a:rPr lang="en-US" altLang="zh-CN" sz="2000" dirty="0" smtClean="0"/>
              <a:t> attacks occur, the victim will identify the attacking sources.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  Victim will also send control command to the router which is near to the sources to limit the malicious traffic.</a:t>
            </a:r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>
            <a:off x="4071934" y="4000504"/>
            <a:ext cx="4047344" cy="1026826"/>
          </a:xfrm>
          <a:custGeom>
            <a:avLst/>
            <a:gdLst>
              <a:gd name="connsiteX0" fmla="*/ 0 w 4047344"/>
              <a:gd name="connsiteY0" fmla="*/ 404734 h 1026826"/>
              <a:gd name="connsiteX1" fmla="*/ 1409075 w 4047344"/>
              <a:gd name="connsiteY1" fmla="*/ 959370 h 1026826"/>
              <a:gd name="connsiteX2" fmla="*/ 4047344 w 4047344"/>
              <a:gd name="connsiteY2" fmla="*/ 0 h 1026826"/>
              <a:gd name="connsiteX3" fmla="*/ 4047344 w 4047344"/>
              <a:gd name="connsiteY3" fmla="*/ 0 h 1026826"/>
              <a:gd name="connsiteX4" fmla="*/ 4047344 w 4047344"/>
              <a:gd name="connsiteY4" fmla="*/ 0 h 102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7344" h="1026826">
                <a:moveTo>
                  <a:pt x="0" y="404734"/>
                </a:moveTo>
                <a:cubicBezTo>
                  <a:pt x="367259" y="715780"/>
                  <a:pt x="734518" y="1026826"/>
                  <a:pt x="1409075" y="959370"/>
                </a:cubicBezTo>
                <a:cubicBezTo>
                  <a:pt x="2083632" y="891914"/>
                  <a:pt x="4047344" y="0"/>
                  <a:pt x="4047344" y="0"/>
                </a:cubicBezTo>
                <a:lnTo>
                  <a:pt x="4047344" y="0"/>
                </a:lnTo>
                <a:lnTo>
                  <a:pt x="4047344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5591331" y="4527030"/>
            <a:ext cx="1451548" cy="1768839"/>
          </a:xfrm>
          <a:custGeom>
            <a:avLst/>
            <a:gdLst>
              <a:gd name="connsiteX0" fmla="*/ 0 w 1451548"/>
              <a:gd name="connsiteY0" fmla="*/ 1768839 h 1768839"/>
              <a:gd name="connsiteX1" fmla="*/ 1244184 w 1451548"/>
              <a:gd name="connsiteY1" fmla="*/ 974360 h 1768839"/>
              <a:gd name="connsiteX2" fmla="*/ 1244184 w 1451548"/>
              <a:gd name="connsiteY2" fmla="*/ 0 h 176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1548" h="1768839">
                <a:moveTo>
                  <a:pt x="0" y="1768839"/>
                </a:moveTo>
                <a:cubicBezTo>
                  <a:pt x="518410" y="1519003"/>
                  <a:pt x="1036820" y="1269167"/>
                  <a:pt x="1244184" y="974360"/>
                </a:cubicBezTo>
                <a:cubicBezTo>
                  <a:pt x="1451548" y="679554"/>
                  <a:pt x="1347866" y="339777"/>
                  <a:pt x="1244184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云形 6"/>
          <p:cNvSpPr/>
          <p:nvPr/>
        </p:nvSpPr>
        <p:spPr>
          <a:xfrm>
            <a:off x="285720" y="3286124"/>
            <a:ext cx="3571900" cy="28575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What’re the advantages and disadvantages?</a:t>
            </a:r>
            <a:endParaRPr lang="zh-CN" altLang="en-US" sz="2400" dirty="0"/>
          </a:p>
        </p:txBody>
      </p:sp>
      <p:pic>
        <p:nvPicPr>
          <p:cNvPr id="8" name="Picture 24" descr="logo-b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SOS: Secure Overlay Service</a:t>
            </a:r>
            <a:endParaRPr lang="zh-CN" altLang="en-US" dirty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411413" y="2276475"/>
            <a:ext cx="3743325" cy="37433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6000760" y="442913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5292725" y="55895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2411413" y="3357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2771775" y="27813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Oval 24"/>
          <p:cNvSpPr>
            <a:spLocks noChangeArrowheads="1"/>
          </p:cNvSpPr>
          <p:nvPr/>
        </p:nvSpPr>
        <p:spPr bwMode="auto">
          <a:xfrm>
            <a:off x="3348038" y="23495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211638" y="22050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Oval 60"/>
          <p:cNvSpPr>
            <a:spLocks noChangeArrowheads="1"/>
          </p:cNvSpPr>
          <p:nvPr/>
        </p:nvSpPr>
        <p:spPr bwMode="auto">
          <a:xfrm>
            <a:off x="5724525" y="29972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Oval 66"/>
          <p:cNvSpPr>
            <a:spLocks noChangeArrowheads="1"/>
          </p:cNvSpPr>
          <p:nvPr/>
        </p:nvSpPr>
        <p:spPr bwMode="auto">
          <a:xfrm>
            <a:off x="3492500" y="58054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Oval 68"/>
          <p:cNvSpPr>
            <a:spLocks noChangeArrowheads="1"/>
          </p:cNvSpPr>
          <p:nvPr/>
        </p:nvSpPr>
        <p:spPr bwMode="auto">
          <a:xfrm>
            <a:off x="2987675" y="5516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Oval 72"/>
          <p:cNvSpPr>
            <a:spLocks noChangeArrowheads="1"/>
          </p:cNvSpPr>
          <p:nvPr/>
        </p:nvSpPr>
        <p:spPr bwMode="auto">
          <a:xfrm>
            <a:off x="2700338" y="5229225"/>
            <a:ext cx="215900" cy="2159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57422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Oval 25"/>
          <p:cNvSpPr>
            <a:spLocks noChangeArrowheads="1"/>
          </p:cNvSpPr>
          <p:nvPr/>
        </p:nvSpPr>
        <p:spPr bwMode="auto">
          <a:xfrm>
            <a:off x="2500298" y="485776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071934" y="585789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714876" y="585789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5715008" y="507207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857752" y="228599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5357818" y="257174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6000760" y="357187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3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857628"/>
            <a:ext cx="824096" cy="506437"/>
          </a:xfrm>
          <a:prstGeom prst="rect">
            <a:avLst/>
          </a:prstGeom>
          <a:noFill/>
        </p:spPr>
      </p:pic>
      <p:pic>
        <p:nvPicPr>
          <p:cNvPr id="54" name="Picture 3" descr="C:\Documents and Settings\zhafu\Local Settings\Temporary Internet Files\Content.IE5\AUNLFGX1\MPj032119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214686"/>
            <a:ext cx="968222" cy="1357322"/>
          </a:xfrm>
          <a:prstGeom prst="rect">
            <a:avLst/>
          </a:prstGeom>
          <a:noFill/>
        </p:spPr>
      </p:pic>
      <p:sp>
        <p:nvSpPr>
          <p:cNvPr id="55" name="任意多边形 54"/>
          <p:cNvSpPr/>
          <p:nvPr/>
        </p:nvSpPr>
        <p:spPr>
          <a:xfrm>
            <a:off x="1484026" y="2653259"/>
            <a:ext cx="1274164" cy="659567"/>
          </a:xfrm>
          <a:custGeom>
            <a:avLst/>
            <a:gdLst>
              <a:gd name="connsiteX0" fmla="*/ 0 w 1274164"/>
              <a:gd name="connsiteY0" fmla="*/ 659567 h 659567"/>
              <a:gd name="connsiteX1" fmla="*/ 614597 w 1274164"/>
              <a:gd name="connsiteY1" fmla="*/ 89941 h 659567"/>
              <a:gd name="connsiteX2" fmla="*/ 1274164 w 1274164"/>
              <a:gd name="connsiteY2" fmla="*/ 119921 h 65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4164" h="659567">
                <a:moveTo>
                  <a:pt x="0" y="659567"/>
                </a:moveTo>
                <a:cubicBezTo>
                  <a:pt x="201118" y="419724"/>
                  <a:pt x="402236" y="179882"/>
                  <a:pt x="614597" y="89941"/>
                </a:cubicBezTo>
                <a:cubicBezTo>
                  <a:pt x="826958" y="0"/>
                  <a:pt x="1050561" y="59960"/>
                  <a:pt x="1274164" y="119921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任意多边形 55"/>
          <p:cNvSpPr/>
          <p:nvPr/>
        </p:nvSpPr>
        <p:spPr>
          <a:xfrm>
            <a:off x="1424066" y="3522689"/>
            <a:ext cx="929390" cy="757003"/>
          </a:xfrm>
          <a:custGeom>
            <a:avLst/>
            <a:gdLst>
              <a:gd name="connsiteX0" fmla="*/ 0 w 929390"/>
              <a:gd name="connsiteY0" fmla="*/ 0 h 757003"/>
              <a:gd name="connsiteX1" fmla="*/ 329783 w 929390"/>
              <a:gd name="connsiteY1" fmla="*/ 644577 h 757003"/>
              <a:gd name="connsiteX2" fmla="*/ 929390 w 929390"/>
              <a:gd name="connsiteY2" fmla="*/ 674557 h 75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390" h="757003">
                <a:moveTo>
                  <a:pt x="0" y="0"/>
                </a:moveTo>
                <a:cubicBezTo>
                  <a:pt x="87442" y="266075"/>
                  <a:pt x="174885" y="532151"/>
                  <a:pt x="329783" y="644577"/>
                </a:cubicBezTo>
                <a:cubicBezTo>
                  <a:pt x="484681" y="757003"/>
                  <a:pt x="707035" y="715780"/>
                  <a:pt x="929390" y="674557"/>
                </a:cubicBezTo>
              </a:path>
            </a:pathLst>
          </a:cu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任意多边形 56"/>
          <p:cNvSpPr/>
          <p:nvPr/>
        </p:nvSpPr>
        <p:spPr>
          <a:xfrm>
            <a:off x="1357290" y="4286256"/>
            <a:ext cx="1143704" cy="757003"/>
          </a:xfrm>
          <a:custGeom>
            <a:avLst/>
            <a:gdLst>
              <a:gd name="connsiteX0" fmla="*/ 0 w 929390"/>
              <a:gd name="connsiteY0" fmla="*/ 0 h 757003"/>
              <a:gd name="connsiteX1" fmla="*/ 329783 w 929390"/>
              <a:gd name="connsiteY1" fmla="*/ 644577 h 757003"/>
              <a:gd name="connsiteX2" fmla="*/ 929390 w 929390"/>
              <a:gd name="connsiteY2" fmla="*/ 674557 h 75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390" h="757003">
                <a:moveTo>
                  <a:pt x="0" y="0"/>
                </a:moveTo>
                <a:cubicBezTo>
                  <a:pt x="87442" y="266075"/>
                  <a:pt x="174885" y="532151"/>
                  <a:pt x="329783" y="644577"/>
                </a:cubicBezTo>
                <a:cubicBezTo>
                  <a:pt x="484681" y="757003"/>
                  <a:pt x="707035" y="715780"/>
                  <a:pt x="929390" y="674557"/>
                </a:cubicBezTo>
              </a:path>
            </a:pathLst>
          </a:cu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任意多边形 57"/>
          <p:cNvSpPr/>
          <p:nvPr/>
        </p:nvSpPr>
        <p:spPr>
          <a:xfrm>
            <a:off x="1428728" y="3526157"/>
            <a:ext cx="929390" cy="45719"/>
          </a:xfrm>
          <a:custGeom>
            <a:avLst/>
            <a:gdLst>
              <a:gd name="connsiteX0" fmla="*/ 0 w 929390"/>
              <a:gd name="connsiteY0" fmla="*/ 0 h 757003"/>
              <a:gd name="connsiteX1" fmla="*/ 329783 w 929390"/>
              <a:gd name="connsiteY1" fmla="*/ 644577 h 757003"/>
              <a:gd name="connsiteX2" fmla="*/ 929390 w 929390"/>
              <a:gd name="connsiteY2" fmla="*/ 674557 h 75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390" h="757003">
                <a:moveTo>
                  <a:pt x="0" y="0"/>
                </a:moveTo>
                <a:cubicBezTo>
                  <a:pt x="87442" y="266075"/>
                  <a:pt x="174885" y="532151"/>
                  <a:pt x="329783" y="644577"/>
                </a:cubicBezTo>
                <a:cubicBezTo>
                  <a:pt x="484681" y="757003"/>
                  <a:pt x="707035" y="715780"/>
                  <a:pt x="929390" y="674557"/>
                </a:cubicBezTo>
              </a:path>
            </a:pathLst>
          </a:cu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9" name="Picture 3" descr="logo-bi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 Layer Defense</a:t>
            </a:r>
            <a:endParaRPr lang="zh-CN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en-US" altLang="zh-CN" sz="3600" smtClean="0"/>
              <a:t>How can network-based applications defend by themselves</a:t>
            </a:r>
            <a:r>
              <a:rPr lang="zh-CN" altLang="en-US" sz="4000" smtClean="0"/>
              <a:t>？</a:t>
            </a:r>
            <a:endParaRPr lang="en-US" altLang="zh-CN" sz="400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34" y="3214686"/>
            <a:ext cx="8229600" cy="3143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 inspired by Frequency Hopping.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ACK-based port hopping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Badishi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al. 2005)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 hopping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bounded clock offset (Lee and Ting 2004)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Hopping authentication code (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Srivatsa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 2006)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altLang="zh-CN" sz="2000" dirty="0" smtClean="0"/>
              <a:t>Port hopping </a:t>
            </a:r>
            <a:r>
              <a:rPr lang="en-US" altLang="zh-CN" sz="2000" dirty="0" smtClean="0"/>
              <a:t>in the presence of clock drifts. (Zhang et al.2008)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r>
              <a:rPr lang="en-US" dirty="0" smtClean="0"/>
              <a:t>Crux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93652"/>
          </a:xfrm>
        </p:spPr>
        <p:txBody>
          <a:bodyPr/>
          <a:lstStyle/>
          <a:p>
            <a:r>
              <a:rPr lang="en-US" dirty="0" smtClean="0"/>
              <a:t>IP spoofing.</a:t>
            </a:r>
          </a:p>
          <a:p>
            <a:r>
              <a:rPr lang="en-US" dirty="0" smtClean="0"/>
              <a:t>Network topology dependency.</a:t>
            </a:r>
          </a:p>
          <a:p>
            <a:r>
              <a:rPr lang="en-US" dirty="0" smtClean="0"/>
              <a:t>Refreshing secrets.</a:t>
            </a:r>
          </a:p>
          <a:p>
            <a:r>
              <a:rPr lang="en-US" dirty="0" smtClean="0"/>
              <a:t>Feedback mechanisms.</a:t>
            </a:r>
          </a:p>
          <a:p>
            <a:r>
              <a:rPr lang="en-US" dirty="0" smtClean="0"/>
              <a:t>Space efficiency.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4572008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We can hardly solve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DDoS</a:t>
            </a:r>
            <a:r>
              <a:rPr lang="en-US" altLang="zh-CN" sz="2000" dirty="0" smtClean="0">
                <a:solidFill>
                  <a:srgbClr val="FF0000"/>
                </a:solidFill>
              </a:rPr>
              <a:t> problem completely. The ideal solution could be very complicated. We might need an integrated solution. However,  it’s unclear about the optimal integration. 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 Summary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286280"/>
          </a:xfrm>
        </p:spPr>
        <p:txBody>
          <a:bodyPr/>
          <a:lstStyle/>
          <a:p>
            <a:r>
              <a:rPr lang="en-GB" dirty="0" smtClean="0"/>
              <a:t>What is </a:t>
            </a:r>
            <a:r>
              <a:rPr lang="en-GB" dirty="0" err="1" smtClean="0"/>
              <a:t>DDoS</a:t>
            </a:r>
            <a:endParaRPr lang="en-GB" dirty="0" smtClean="0"/>
          </a:p>
          <a:p>
            <a:r>
              <a:rPr lang="en-GB" dirty="0" smtClean="0"/>
              <a:t>Why it is possible</a:t>
            </a:r>
          </a:p>
          <a:p>
            <a:r>
              <a:rPr lang="en-GB" dirty="0" smtClean="0"/>
              <a:t> What is the main category of defence mechanisms</a:t>
            </a:r>
          </a:p>
          <a:p>
            <a:r>
              <a:rPr lang="en-GB" dirty="0" smtClean="0"/>
              <a:t> We want secure, robust, efficient solutions for the problem.</a:t>
            </a:r>
            <a:endParaRPr lang="en-GB" dirty="0"/>
          </a:p>
        </p:txBody>
      </p:sp>
      <p:pic>
        <p:nvPicPr>
          <p:cNvPr id="4" name="Picture 3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240" y="450057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Zhang </a:t>
            </a:r>
            <a:r>
              <a:rPr lang="en-GB" dirty="0" smtClean="0">
                <a:solidFill>
                  <a:schemeClr val="bg1"/>
                </a:solidFill>
              </a:rPr>
              <a:t>Fu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zhafu@chalmers.se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 err="1" smtClean="0"/>
              <a:t>Outline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r>
              <a:rPr lang="en-GB" dirty="0" smtClean="0"/>
              <a:t>What is </a:t>
            </a:r>
            <a:r>
              <a:rPr lang="en-GB" dirty="0" err="1" smtClean="0"/>
              <a:t>DDoS</a:t>
            </a:r>
            <a:r>
              <a:rPr lang="en-GB" dirty="0" smtClean="0"/>
              <a:t> ? How it can be done?</a:t>
            </a:r>
          </a:p>
          <a:p>
            <a:r>
              <a:rPr lang="en-GB" dirty="0" smtClean="0"/>
              <a:t>Different types of </a:t>
            </a:r>
            <a:r>
              <a:rPr lang="en-GB" dirty="0" err="1" smtClean="0"/>
              <a:t>DDoS</a:t>
            </a:r>
            <a:r>
              <a:rPr lang="en-GB" dirty="0" smtClean="0"/>
              <a:t> attacks.</a:t>
            </a:r>
          </a:p>
          <a:p>
            <a:r>
              <a:rPr lang="en-GB" dirty="0" smtClean="0"/>
              <a:t>Reactive VS Proactive Defence</a:t>
            </a:r>
          </a:p>
          <a:p>
            <a:r>
              <a:rPr lang="en-GB" dirty="0" smtClean="0"/>
              <a:t>Some noticeable solutions</a:t>
            </a:r>
          </a:p>
          <a:p>
            <a:r>
              <a:rPr lang="en-GB" dirty="0" smtClean="0"/>
              <a:t>Crux issues</a:t>
            </a:r>
          </a:p>
          <a:p>
            <a:r>
              <a:rPr lang="en-GB" dirty="0" smtClean="0"/>
              <a:t>Discussion</a:t>
            </a:r>
          </a:p>
          <a:p>
            <a:r>
              <a:rPr lang="en-GB" dirty="0" smtClean="0"/>
              <a:t>The “battle” is going on.</a:t>
            </a:r>
          </a:p>
          <a:p>
            <a:endParaRPr lang="en-GB" dirty="0" smtClean="0"/>
          </a:p>
        </p:txBody>
      </p:sp>
      <p:pic>
        <p:nvPicPr>
          <p:cNvPr id="4" name="Picture 3" descr="logo-b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9C83DB-D6DD-44BE-A360-46243D2ECB60}" type="slidenum">
              <a:rPr lang="en-US" altLang="zh-CN" smtClean="0"/>
              <a:pPr/>
              <a:t>20</a:t>
            </a:fld>
            <a:endParaRPr lang="en-US" altLang="zh-CN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314324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tabLst>
                <a:tab pos="2865438" algn="l"/>
              </a:tabLst>
            </a:pPr>
            <a:r>
              <a:rPr lang="en-US" altLang="zh-CN" sz="8000" dirty="0" smtClean="0">
                <a:latin typeface="Vladimir Script" pitchFamily="66" charset="0"/>
              </a:rPr>
              <a:t>The End</a:t>
            </a:r>
            <a:br>
              <a:rPr lang="en-US" altLang="zh-CN" sz="8000" dirty="0" smtClean="0">
                <a:latin typeface="Vladimir Script" pitchFamily="66" charset="0"/>
              </a:rPr>
            </a:br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r>
              <a:rPr lang="en-US" altLang="zh-CN" sz="3600" dirty="0" smtClean="0">
                <a:solidFill>
                  <a:srgbClr val="FF0000"/>
                </a:solidFill>
                <a:latin typeface="eufm10" pitchFamily="34" charset="0"/>
                <a:ea typeface="GungsuhChe" pitchFamily="49" charset="-127"/>
              </a:rPr>
              <a:t>Thank You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2339975" y="63087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pic>
        <p:nvPicPr>
          <p:cNvPr id="5" name="Picture 3" descr="logo-b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err="1" smtClean="0"/>
              <a:t>DDoS</a:t>
            </a:r>
            <a:r>
              <a:rPr lang="sv-SE" sz="4400" dirty="0" smtClean="0"/>
              <a:t> Attacks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 </a:t>
            </a:r>
            <a:r>
              <a:rPr lang="en-GB" sz="2000" i="1" dirty="0" smtClean="0"/>
              <a:t>Denial of Service </a:t>
            </a:r>
            <a:r>
              <a:rPr lang="en-GB" sz="2000" dirty="0" smtClean="0"/>
              <a:t>(</a:t>
            </a:r>
            <a:r>
              <a:rPr lang="en-GB" sz="2000" dirty="0" err="1" smtClean="0"/>
              <a:t>DoS</a:t>
            </a:r>
            <a:r>
              <a:rPr lang="en-GB" sz="2000" dirty="0" smtClean="0"/>
              <a:t>) attack is an attempt by the attacker to prevent the legitimate </a:t>
            </a:r>
            <a:r>
              <a:rPr lang="en-GB" sz="2000" noProof="1" smtClean="0"/>
              <a:t>users</a:t>
            </a:r>
            <a:r>
              <a:rPr lang="en-GB" sz="2000" dirty="0" smtClean="0"/>
              <a:t> of a service from using that service.</a:t>
            </a:r>
          </a:p>
          <a:p>
            <a:r>
              <a:rPr lang="en-GB" sz="2000" dirty="0" smtClean="0"/>
              <a:t>If the attack is launched from multiple compromised machines, then it is a </a:t>
            </a:r>
            <a:r>
              <a:rPr lang="en-GB" sz="2000" i="1" dirty="0" smtClean="0"/>
              <a:t>Distributed Denial of Service </a:t>
            </a:r>
            <a:r>
              <a:rPr lang="en-GB" sz="2000" dirty="0" smtClean="0"/>
              <a:t>(</a:t>
            </a:r>
            <a:r>
              <a:rPr lang="en-GB" sz="2000" dirty="0" err="1" smtClean="0"/>
              <a:t>DDoS</a:t>
            </a:r>
            <a:r>
              <a:rPr lang="en-GB" sz="2000" dirty="0" smtClean="0"/>
              <a:t>) attack.</a:t>
            </a:r>
          </a:p>
          <a:p>
            <a:r>
              <a:rPr lang="en-GB" sz="2000" dirty="0" smtClean="0"/>
              <a:t>Basic Types of </a:t>
            </a:r>
            <a:r>
              <a:rPr lang="en-GB" sz="2000" dirty="0" err="1" smtClean="0"/>
              <a:t>DDoS</a:t>
            </a:r>
            <a:r>
              <a:rPr lang="en-GB" sz="2000" dirty="0" smtClean="0"/>
              <a:t> attacks:</a:t>
            </a:r>
          </a:p>
          <a:p>
            <a:pPr lvl="1"/>
            <a:r>
              <a:rPr lang="en-GB" sz="1800" dirty="0" smtClean="0"/>
              <a:t>Sending malformed packets to confuse systems (protocol or application). Can be also called </a:t>
            </a:r>
            <a:r>
              <a:rPr lang="en-GB" sz="1800" i="1" dirty="0" smtClean="0"/>
              <a:t>semantic attack.</a:t>
            </a:r>
          </a:p>
          <a:p>
            <a:pPr lvl="2">
              <a:buFont typeface="Wingdings" pitchFamily="2" charset="2"/>
              <a:buChar char="Ø"/>
            </a:pPr>
            <a:r>
              <a:rPr lang="en-GB" sz="1500" i="1" dirty="0" smtClean="0"/>
              <a:t>Example:  SYN-flooding, </a:t>
            </a:r>
            <a:r>
              <a:rPr lang="en-US" sz="1400" i="1" dirty="0" smtClean="0"/>
              <a:t>Teardrop Attacks</a:t>
            </a:r>
            <a:r>
              <a:rPr lang="en-GB" sz="1500" i="1" dirty="0" smtClean="0"/>
              <a:t> </a:t>
            </a:r>
            <a:endParaRPr lang="en-US" sz="1600" i="1" dirty="0" smtClean="0"/>
          </a:p>
          <a:p>
            <a:pPr lvl="2">
              <a:buNone/>
            </a:pPr>
            <a:endParaRPr lang="en-GB" sz="1500" dirty="0" smtClean="0"/>
          </a:p>
          <a:p>
            <a:pPr lvl="1"/>
            <a:r>
              <a:rPr lang="en-GB" sz="1800" dirty="0" smtClean="0"/>
              <a:t>Flooding packets to the victim to depleting key resources (bandwidth). Can be also called </a:t>
            </a:r>
            <a:r>
              <a:rPr lang="en-GB" sz="1800" i="1" dirty="0" smtClean="0"/>
              <a:t>brute-force</a:t>
            </a:r>
            <a:r>
              <a:rPr lang="en-GB" sz="1800" dirty="0" smtClean="0"/>
              <a:t> attack.</a:t>
            </a:r>
          </a:p>
          <a:p>
            <a:pPr lvl="2">
              <a:buFont typeface="Wingdings" pitchFamily="2" charset="2"/>
              <a:buChar char="Ø"/>
            </a:pPr>
            <a:r>
              <a:rPr lang="en-GB" sz="1500" dirty="0" smtClean="0"/>
              <a:t> </a:t>
            </a:r>
            <a:r>
              <a:rPr lang="en-GB" sz="1500" i="1" dirty="0" smtClean="0"/>
              <a:t>Example</a:t>
            </a:r>
            <a:r>
              <a:rPr lang="en-GB" sz="1500" dirty="0" smtClean="0"/>
              <a:t>: </a:t>
            </a:r>
            <a:r>
              <a:rPr lang="en-GB" sz="1500" i="1" dirty="0" smtClean="0"/>
              <a:t>DNS request flooding, Smurf attack.</a:t>
            </a:r>
          </a:p>
          <a:p>
            <a:pPr lvl="1">
              <a:buNone/>
            </a:pPr>
            <a:r>
              <a:rPr lang="en-GB" sz="1800" dirty="0" smtClean="0"/>
              <a:t>                  </a:t>
            </a:r>
          </a:p>
          <a:p>
            <a:endParaRPr lang="en-GB" sz="2000" dirty="0" smtClean="0"/>
          </a:p>
        </p:txBody>
      </p:sp>
      <p:pic>
        <p:nvPicPr>
          <p:cNvPr id="4" name="Picture 3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err="1" smtClean="0"/>
              <a:t>DDoS</a:t>
            </a:r>
            <a:r>
              <a:rPr lang="sv-SE" sz="4400" dirty="0" smtClean="0"/>
              <a:t> Attacks (</a:t>
            </a:r>
            <a:r>
              <a:rPr lang="sv-SE" sz="4400" dirty="0" err="1" smtClean="0"/>
              <a:t>cont</a:t>
            </a:r>
            <a:r>
              <a:rPr lang="sv-SE" sz="4400" dirty="0" smtClean="0"/>
              <a:t>.)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r>
              <a:rPr lang="en-GB" dirty="0" smtClean="0"/>
              <a:t>What makes </a:t>
            </a:r>
            <a:r>
              <a:rPr lang="en-GB" dirty="0" err="1" smtClean="0"/>
              <a:t>DDoS</a:t>
            </a:r>
            <a:r>
              <a:rPr lang="en-GB" dirty="0" smtClean="0"/>
              <a:t> possible?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 End-to-End paradigm :  intermediate network provides best-effort packets delivery service.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 Different networks do not have effective cooperation.</a:t>
            </a:r>
          </a:p>
          <a:p>
            <a:pPr lvl="2">
              <a:buFont typeface="Wingdings" pitchFamily="2" charset="2"/>
              <a:buChar char="v"/>
            </a:pPr>
            <a:r>
              <a:rPr lang="en-GB" dirty="0" smtClean="0"/>
              <a:t>Victim’s security relies on the rest of the network</a:t>
            </a:r>
          </a:p>
          <a:p>
            <a:pPr lvl="2">
              <a:buFont typeface="Wingdings" pitchFamily="2" charset="2"/>
              <a:buChar char="v"/>
            </a:pPr>
            <a:r>
              <a:rPr lang="en-GB" dirty="0" smtClean="0"/>
              <a:t>End hosts can not control the bandwidth allocation or queuing mechanism of the network</a:t>
            </a:r>
          </a:p>
          <a:p>
            <a:pPr lvl="2">
              <a:buFont typeface="Wingdings" pitchFamily="2" charset="2"/>
              <a:buChar char="v"/>
            </a:pPr>
            <a:r>
              <a:rPr lang="en-GB" dirty="0" smtClean="0"/>
              <a:t>Control is distributed.</a:t>
            </a:r>
          </a:p>
          <a:p>
            <a:pPr lvl="2">
              <a:buFont typeface="Wingdings" pitchFamily="2" charset="2"/>
              <a:buChar char="v"/>
            </a:pPr>
            <a:endParaRPr lang="en-GB" dirty="0" smtClean="0"/>
          </a:p>
          <a:p>
            <a:pPr lvl="2">
              <a:buFont typeface="Wingdings" pitchFamily="2" charset="2"/>
              <a:buChar char="q"/>
            </a:pPr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" name="Picture 3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240" y="450057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Zhang </a:t>
            </a:r>
            <a:r>
              <a:rPr lang="en-GB" dirty="0" smtClean="0">
                <a:solidFill>
                  <a:schemeClr val="bg1"/>
                </a:solidFill>
              </a:rPr>
              <a:t>Fu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zhafu@chalmers.se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 Steps of </a:t>
            </a:r>
            <a:r>
              <a:rPr lang="en-US" dirty="0" smtClean="0"/>
              <a:t>launching </a:t>
            </a:r>
            <a:r>
              <a:rPr lang="en-US" dirty="0" err="1" smtClean="0"/>
              <a:t>DDoS</a:t>
            </a:r>
            <a:r>
              <a:rPr lang="en-US" dirty="0" smtClean="0"/>
              <a:t> </a:t>
            </a:r>
            <a:r>
              <a:rPr lang="sv-SE" dirty="0" smtClean="0"/>
              <a:t>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Recruiting and Exploit.</a:t>
            </a:r>
          </a:p>
          <a:p>
            <a:r>
              <a:rPr lang="en-US" dirty="0" smtClean="0"/>
              <a:t>Propagation.</a:t>
            </a:r>
          </a:p>
          <a:p>
            <a:r>
              <a:rPr lang="en-US" dirty="0" smtClean="0"/>
              <a:t>Launching attacks.</a:t>
            </a:r>
            <a:endParaRPr lang="en-US" dirty="0"/>
          </a:p>
        </p:txBody>
      </p:sp>
      <p:pic>
        <p:nvPicPr>
          <p:cNvPr id="1027" name="Picture 3" descr="C:\Documents and Settings\zhafu\Local Settings\Temporary Internet Files\Content.IE5\AUNLFGX1\MPj032119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429132"/>
            <a:ext cx="375850" cy="526893"/>
          </a:xfrm>
          <a:prstGeom prst="rect">
            <a:avLst/>
          </a:prstGeom>
          <a:noFill/>
        </p:spPr>
      </p:pic>
      <p:grpSp>
        <p:nvGrpSpPr>
          <p:cNvPr id="33" name="Group 32"/>
          <p:cNvGrpSpPr/>
          <p:nvPr/>
        </p:nvGrpSpPr>
        <p:grpSpPr>
          <a:xfrm>
            <a:off x="1909746" y="3571876"/>
            <a:ext cx="3900520" cy="1737104"/>
            <a:chOff x="1909746" y="3571876"/>
            <a:chExt cx="3900520" cy="1737104"/>
          </a:xfrm>
        </p:grpSpPr>
        <p:pic>
          <p:nvPicPr>
            <p:cNvPr id="1028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9746" y="3910018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8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2146" y="4062418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9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14546" y="4214818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0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6946" y="4367218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1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9346" y="4519618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2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71746" y="4672018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3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24146" y="4824418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4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488" y="3786190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5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9888" y="3938590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6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2288" y="4090990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7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4688" y="4243390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8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7088" y="4395790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19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9488" y="4548190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20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1888" y="4700590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21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4288" y="4852990"/>
              <a:ext cx="376256" cy="455990"/>
            </a:xfrm>
            <a:prstGeom prst="rect">
              <a:avLst/>
            </a:prstGeom>
            <a:noFill/>
          </p:spPr>
        </p:pic>
        <p:cxnSp>
          <p:nvCxnSpPr>
            <p:cNvPr id="23" name="Straight Connector 22"/>
            <p:cNvCxnSpPr/>
            <p:nvPr/>
          </p:nvCxnSpPr>
          <p:spPr>
            <a:xfrm rot="16200000" flipH="1">
              <a:off x="3714744" y="3929066"/>
              <a:ext cx="1071570" cy="928694"/>
            </a:xfrm>
            <a:prstGeom prst="line">
              <a:avLst/>
            </a:prstGeom>
            <a:ln w="603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4810" y="3571876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25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7210" y="3724276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26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9610" y="3876676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27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2010" y="4029076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28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4410" y="4181476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29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76810" y="4333876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30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29210" y="4486276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31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1610" y="4638676"/>
              <a:ext cx="376256" cy="455990"/>
            </a:xfrm>
            <a:prstGeom prst="rect">
              <a:avLst/>
            </a:prstGeom>
            <a:noFill/>
          </p:spPr>
        </p:pic>
        <p:pic>
          <p:nvPicPr>
            <p:cNvPr id="32" name="Picture 4" descr="C:\Documents and Settings\zhafu\Local Settings\Temporary Internet Files\Content.IE5\DGK1JYQQ\MCSO0167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34010" y="4791076"/>
              <a:ext cx="376256" cy="455990"/>
            </a:xfrm>
            <a:prstGeom prst="rect">
              <a:avLst/>
            </a:prstGeom>
            <a:noFill/>
          </p:spPr>
        </p:pic>
      </p:grpSp>
      <p:sp>
        <p:nvSpPr>
          <p:cNvPr id="34" name="Right Arrow 33"/>
          <p:cNvSpPr/>
          <p:nvPr/>
        </p:nvSpPr>
        <p:spPr>
          <a:xfrm>
            <a:off x="928662" y="4286256"/>
            <a:ext cx="928694" cy="71438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order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5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4214818"/>
            <a:ext cx="824096" cy="506437"/>
          </a:xfrm>
          <a:prstGeom prst="rect">
            <a:avLst/>
          </a:prstGeom>
          <a:noFill/>
        </p:spPr>
      </p:pic>
      <p:sp>
        <p:nvSpPr>
          <p:cNvPr id="36" name="Right Arrow 35"/>
          <p:cNvSpPr/>
          <p:nvPr/>
        </p:nvSpPr>
        <p:spPr>
          <a:xfrm>
            <a:off x="6072198" y="3857628"/>
            <a:ext cx="1357322" cy="11430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attack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7" name="Picture 36" descr="logo-bi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Victim Types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Target on a given application. If the resource is not completely consumed, other application maybe still available.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The attack traffic volume is usually small, and seems to be normal packets. E.g. </a:t>
            </a:r>
            <a:r>
              <a:rPr lang="en-US" sz="1800" i="1" dirty="0" smtClean="0"/>
              <a:t>signature attack.</a:t>
            </a:r>
          </a:p>
          <a:p>
            <a:r>
              <a:rPr lang="en-US" dirty="0" smtClean="0"/>
              <a:t>Host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Overwhelming the host’s communication mechanism. Or make the host crash/reboot.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The attack traffic is usually big. The host can not solve the problem alone.</a:t>
            </a:r>
          </a:p>
          <a:p>
            <a:r>
              <a:rPr lang="en-US" dirty="0" smtClean="0"/>
              <a:t>Resource Attack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Attack some critical entities in the victim’s network, such as DNS server.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Congest some critical links of the network.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The attack traffic is big and easy to detect. But need cooperation to defense.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Victim Types (cont.)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Aim to disable the critical service of the whole Internet, such as root DNS server, core network, certificate server.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The attack can aggregate a huge volume of traffic with in a very short time period.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Need cooperation to defend against this attack.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/>
              <a:t>Impact of the attack</a:t>
            </a:r>
            <a:endParaRPr lang="en-US" altLang="zh-C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Disruptive</a:t>
            </a:r>
            <a:r>
              <a:rPr lang="en-US" sz="2400" dirty="0" smtClean="0"/>
              <a:t>:  completely disable the victim’s service.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The victim can recover automatically after the attack. Some may need human to be involved. And some may be not recoverable.</a:t>
            </a:r>
          </a:p>
          <a:p>
            <a:r>
              <a:rPr lang="en-US" dirty="0" smtClean="0"/>
              <a:t>Degrading: </a:t>
            </a:r>
            <a:r>
              <a:rPr lang="en-US" sz="2400" dirty="0" smtClean="0"/>
              <a:t>consume some portion of the victim’s resource.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Success depends on the service. </a:t>
            </a:r>
            <a:r>
              <a:rPr lang="en-US" sz="2200" dirty="0" err="1" smtClean="0"/>
              <a:t>QoS</a:t>
            </a:r>
            <a:r>
              <a:rPr lang="en-US" sz="2200" dirty="0" smtClean="0"/>
              <a:t> plays an important role.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Not easy to detect.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Tradeoff between deploying a defense mechanism and losing market caused by the degradation.</a:t>
            </a:r>
            <a:endParaRPr lang="en-US" sz="2200" dirty="0"/>
          </a:p>
        </p:txBody>
      </p:sp>
      <p:pic>
        <p:nvPicPr>
          <p:cNvPr id="4" name="Picture 3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r>
              <a:rPr lang="en-US" dirty="0" smtClean="0"/>
              <a:t>Summary of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DoS</a:t>
            </a:r>
            <a:r>
              <a:rPr lang="en-US" dirty="0" smtClean="0"/>
              <a:t> / </a:t>
            </a:r>
            <a:r>
              <a:rPr lang="en-US" dirty="0" err="1" smtClean="0"/>
              <a:t>DDoS</a:t>
            </a:r>
            <a:r>
              <a:rPr lang="en-US" dirty="0" smtClean="0"/>
              <a:t> attack?</a:t>
            </a:r>
          </a:p>
          <a:p>
            <a:r>
              <a:rPr lang="en-US" dirty="0" smtClean="0"/>
              <a:t>Why </a:t>
            </a:r>
            <a:r>
              <a:rPr lang="en-US" dirty="0" err="1" smtClean="0"/>
              <a:t>DDoS</a:t>
            </a:r>
            <a:r>
              <a:rPr lang="en-US" dirty="0" smtClean="0"/>
              <a:t> attacks can be launched successfully?</a:t>
            </a:r>
          </a:p>
          <a:p>
            <a:r>
              <a:rPr lang="en-US" dirty="0" err="1" smtClean="0"/>
              <a:t>DDoS</a:t>
            </a:r>
            <a:r>
              <a:rPr lang="en-US" dirty="0" smtClean="0"/>
              <a:t> attacks target both in application layer and network layer.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DDoS</a:t>
            </a:r>
            <a:r>
              <a:rPr lang="en-US" dirty="0" smtClean="0"/>
              <a:t> attacks aims to  completely deplete the resource of the victim, while others aims to degrade the quality of the victim’s service. </a:t>
            </a:r>
          </a:p>
          <a:p>
            <a:endParaRPr lang="en-US" dirty="0"/>
          </a:p>
        </p:txBody>
      </p:sp>
      <p:pic>
        <p:nvPicPr>
          <p:cNvPr id="4" name="Picture 24" descr="logo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86520"/>
            <a:ext cx="2987409" cy="41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1542</TotalTime>
  <Words>1136</Words>
  <Application>Microsoft Office PowerPoint</Application>
  <PresentationFormat>全屏显示(4:3)</PresentationFormat>
  <Paragraphs>135</Paragraphs>
  <Slides>20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Flow</vt:lpstr>
      <vt:lpstr>Mitigating DDoS Attacks</vt:lpstr>
      <vt:lpstr>Outline</vt:lpstr>
      <vt:lpstr>DDoS Attacks</vt:lpstr>
      <vt:lpstr>DDoS Attacks (cont.)</vt:lpstr>
      <vt:lpstr> Steps of launching DDoS attacks</vt:lpstr>
      <vt:lpstr>Victim Types</vt:lpstr>
      <vt:lpstr>Victim Types (cont.)</vt:lpstr>
      <vt:lpstr>Impact of the attack</vt:lpstr>
      <vt:lpstr> Summary of DDoS attacks</vt:lpstr>
      <vt:lpstr>Challenges for defense mechanisms</vt:lpstr>
      <vt:lpstr>Principles for counter measures</vt:lpstr>
      <vt:lpstr>Which way to go? Proactive VS Reactive </vt:lpstr>
      <vt:lpstr>Proactive VS Reactive (cont.)</vt:lpstr>
      <vt:lpstr>Network Layer Defense</vt:lpstr>
      <vt:lpstr>Packet Marking (Trace back)</vt:lpstr>
      <vt:lpstr> SOS: Secure Overlay Service</vt:lpstr>
      <vt:lpstr>Application Layer Defense</vt:lpstr>
      <vt:lpstr> Crux Issues</vt:lpstr>
      <vt:lpstr> Summary</vt:lpstr>
      <vt:lpstr>The End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Mitigating DDoS Attacks</dc:title>
  <cp:lastModifiedBy>Wolf</cp:lastModifiedBy>
  <cp:revision>121</cp:revision>
  <dcterms:modified xsi:type="dcterms:W3CDTF">2010-02-05T10:25:42Z</dcterms:modified>
</cp:coreProperties>
</file>