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handoutMasterIdLst>
    <p:handoutMasterId r:id="rId13"/>
  </p:handoutMasterIdLst>
  <p:sldIdLst>
    <p:sldId id="410" r:id="rId4"/>
    <p:sldId id="404" r:id="rId5"/>
    <p:sldId id="411" r:id="rId6"/>
    <p:sldId id="387" r:id="rId7"/>
    <p:sldId id="401" r:id="rId8"/>
    <p:sldId id="406" r:id="rId9"/>
    <p:sldId id="408" r:id="rId10"/>
    <p:sldId id="361" r:id="rId11"/>
  </p:sldIdLst>
  <p:sldSz cx="10972800" cy="8229600"/>
  <p:notesSz cx="7010400" cy="92964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5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Weagle" initials="SW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DA5D2E"/>
    <a:srgbClr val="D56658"/>
    <a:srgbClr val="FFFFFF"/>
    <a:srgbClr val="E8443B"/>
    <a:srgbClr val="FF9900"/>
    <a:srgbClr val="BC3D35"/>
    <a:srgbClr val="00B5D8"/>
    <a:srgbClr val="0480C4"/>
    <a:srgbClr val="FFF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0" autoAdjust="0"/>
    <p:restoredTop sz="64698" autoAdjust="0"/>
  </p:normalViewPr>
  <p:slideViewPr>
    <p:cSldViewPr snapToGrid="0">
      <p:cViewPr varScale="1">
        <p:scale>
          <a:sx n="68" d="100"/>
          <a:sy n="68" d="100"/>
        </p:scale>
        <p:origin x="2440" y="200"/>
      </p:cViewPr>
      <p:guideLst>
        <p:guide orient="horz" pos="3915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1888"/>
    </p:cViewPr>
  </p:sorterViewPr>
  <p:notesViewPr>
    <p:cSldViewPr snapToGrid="0">
      <p:cViewPr>
        <p:scale>
          <a:sx n="170" d="100"/>
          <a:sy n="170" d="100"/>
        </p:scale>
        <p:origin x="-1326" y="12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2343B2-A02C-824E-B3F7-55E2A4E72B74}" type="datetimeFigureOut">
              <a:rPr lang="en-US" smtClean="0"/>
              <a:t>9/6/16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D09EF6-82F7-2046-92EB-061F646A3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51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E282D1-AE92-A24F-B746-7ED33CFCB312}" type="datetimeFigureOut">
              <a:rPr lang="en-US" smtClean="0"/>
              <a:t>9/6/16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8C1BED-8E51-7041-96A4-C20793F1FC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6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0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7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584F5-A88C-48F6-84A6-411BCBCDFB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098D-A898-0941-8AFE-A2A9BAB92E2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70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6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3098D-A898-0941-8AFE-A2A9BAB92E2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75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C1BED-8E51-7041-96A4-C20793F1FC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5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" y="-1"/>
            <a:ext cx="10969250" cy="823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209" y="1091874"/>
            <a:ext cx="4290334" cy="3022926"/>
          </a:xfrm>
          <a:prstGeom prst="rect">
            <a:avLst/>
          </a:prstGeom>
        </p:spPr>
        <p:txBody>
          <a:bodyPr lIns="130622" tIns="65311" rIns="130622" bIns="65311" anchor="b">
            <a:normAutofit/>
          </a:bodyPr>
          <a:lstStyle>
            <a:lvl1pPr algn="l">
              <a:defRPr sz="382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209" y="4256446"/>
            <a:ext cx="6166886" cy="1785468"/>
          </a:xfrm>
        </p:spPr>
        <p:txBody>
          <a:bodyPr>
            <a:normAutofit/>
          </a:bodyPr>
          <a:lstStyle>
            <a:lvl1pPr marL="0" indent="0" algn="l">
              <a:buNone/>
              <a:defRPr sz="2175">
                <a:solidFill>
                  <a:srgbClr val="FFFFFF"/>
                </a:solidFill>
              </a:defRPr>
            </a:lvl1pPr>
            <a:lvl2pPr marL="48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8450" y="7277957"/>
            <a:ext cx="1194755" cy="438150"/>
          </a:xfrm>
          <a:prstGeom prst="rect">
            <a:avLst/>
          </a:prstGeom>
          <a:ln>
            <a:noFill/>
          </a:ln>
        </p:spPr>
        <p:txBody>
          <a:bodyPr lIns="130622" tIns="65311" rIns="130622" bIns="65311"/>
          <a:lstStyle>
            <a:lvl1pPr algn="r">
              <a:defRPr sz="12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6628" y="7731502"/>
            <a:ext cx="3474720" cy="43815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  <a:endParaRPr lang="en-US" dirty="0"/>
          </a:p>
        </p:txBody>
      </p:sp>
      <p:pic>
        <p:nvPicPr>
          <p:cNvPr id="15" name="Picture 14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39" y="6654328"/>
            <a:ext cx="2955235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3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  <a:prstGeom prst="rect">
            <a:avLst/>
          </a:prstGeom>
        </p:spPr>
        <p:txBody>
          <a:bodyPr lIns="130622" tIns="65311" rIns="130622" bIns="65311" anchor="b"/>
          <a:lstStyle>
            <a:lvl1pPr algn="l">
              <a:defRPr sz="21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450"/>
            </a:lvl1pPr>
            <a:lvl2pPr marL="489833" indent="0">
              <a:buNone/>
              <a:defRPr sz="3000"/>
            </a:lvl2pPr>
            <a:lvl3pPr marL="979665" indent="0">
              <a:buNone/>
              <a:defRPr sz="2550"/>
            </a:lvl3pPr>
            <a:lvl4pPr marL="1469498" indent="0">
              <a:buNone/>
              <a:defRPr sz="2175"/>
            </a:lvl4pPr>
            <a:lvl5pPr marL="1959331" indent="0">
              <a:buNone/>
              <a:defRPr sz="2175"/>
            </a:lvl5pPr>
            <a:lvl6pPr marL="2449163" indent="0">
              <a:buNone/>
              <a:defRPr sz="2175"/>
            </a:lvl6pPr>
            <a:lvl7pPr marL="2938996" indent="0">
              <a:buNone/>
              <a:defRPr sz="2175"/>
            </a:lvl7pPr>
            <a:lvl8pPr marL="3428828" indent="0">
              <a:buNone/>
              <a:defRPr sz="2175"/>
            </a:lvl8pPr>
            <a:lvl9pPr marL="3918662" indent="0">
              <a:buNone/>
              <a:defRPr sz="217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500"/>
            </a:lvl1pPr>
            <a:lvl2pPr marL="489833" indent="0">
              <a:buNone/>
              <a:defRPr sz="1275"/>
            </a:lvl2pPr>
            <a:lvl3pPr marL="979665" indent="0">
              <a:buNone/>
              <a:defRPr sz="1050"/>
            </a:lvl3pPr>
            <a:lvl4pPr marL="1469498" indent="0">
              <a:buNone/>
              <a:defRPr sz="975"/>
            </a:lvl4pPr>
            <a:lvl5pPr marL="1959331" indent="0">
              <a:buNone/>
              <a:defRPr sz="975"/>
            </a:lvl5pPr>
            <a:lvl6pPr marL="2449163" indent="0">
              <a:buNone/>
              <a:defRPr sz="975"/>
            </a:lvl6pPr>
            <a:lvl7pPr marL="2938996" indent="0">
              <a:buNone/>
              <a:defRPr sz="975"/>
            </a:lvl7pPr>
            <a:lvl8pPr marL="3428828" indent="0">
              <a:buNone/>
              <a:defRPr sz="975"/>
            </a:lvl8pPr>
            <a:lvl9pPr marL="39186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21" name="Oval 20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9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8" y="603505"/>
            <a:ext cx="9731472" cy="1070621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3825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688" y="2116048"/>
            <a:ext cx="9731472" cy="5235348"/>
          </a:xfrm>
        </p:spPr>
        <p:txBody>
          <a:bodyPr vert="eaVert"/>
          <a:lstStyle>
            <a:lvl4pPr marL="1714415" indent="-244916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20" name="Oval 19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8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906878"/>
            <a:ext cx="2468880" cy="6335549"/>
          </a:xfrm>
          <a:prstGeom prst="rect">
            <a:avLst/>
          </a:prstGeom>
        </p:spPr>
        <p:txBody>
          <a:bodyPr vert="eaVert" lIns="130622" tIns="65311" rIns="130622" bIns="65311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688" y="906878"/>
            <a:ext cx="7079712" cy="6335549"/>
          </a:xfrm>
        </p:spPr>
        <p:txBody>
          <a:bodyPr vert="eaVert"/>
          <a:lstStyle>
            <a:lvl4pPr marL="1714415" indent="-244916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20" name="Oval 19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6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69250" cy="823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209" y="1091876"/>
            <a:ext cx="4290334" cy="3022926"/>
          </a:xfrm>
          <a:prstGeom prst="rect">
            <a:avLst/>
          </a:prstGeom>
        </p:spPr>
        <p:txBody>
          <a:bodyPr lIns="81639" tIns="40819" rIns="81639" bIns="40819" anchor="b">
            <a:normAutofit/>
          </a:bodyPr>
          <a:lstStyle>
            <a:lvl1pPr algn="l">
              <a:defRPr sz="384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209" y="4256447"/>
            <a:ext cx="6166886" cy="1785469"/>
          </a:xfrm>
        </p:spPr>
        <p:txBody>
          <a:bodyPr>
            <a:normAutofit/>
          </a:bodyPr>
          <a:lstStyle>
            <a:lvl1pPr marL="0" indent="0" algn="l">
              <a:buNone/>
              <a:defRPr sz="2160">
                <a:solidFill>
                  <a:srgbClr val="FFFFFF"/>
                </a:solidFill>
              </a:defRPr>
            </a:lvl1pPr>
            <a:lvl2pPr marL="48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8451" y="7277957"/>
            <a:ext cx="1194755" cy="438150"/>
          </a:xfrm>
          <a:prstGeom prst="rect">
            <a:avLst/>
          </a:prstGeom>
          <a:ln>
            <a:noFill/>
          </a:ln>
        </p:spPr>
        <p:txBody>
          <a:bodyPr lIns="81639" tIns="40819" rIns="81639" bIns="40819"/>
          <a:lstStyle>
            <a:lvl1pPr algn="r">
              <a:defRPr sz="13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333333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6628" y="7731503"/>
            <a:ext cx="3474720" cy="438150"/>
          </a:xfrm>
          <a:prstGeom prst="rect">
            <a:avLst/>
          </a:prstGeom>
        </p:spPr>
        <p:txBody>
          <a:bodyPr/>
          <a:lstStyle>
            <a:lvl1pPr>
              <a:defRPr sz="108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© 2014 Corero        www.corero.com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5" name="Picture 14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4" y="6654328"/>
            <a:ext cx="2304000" cy="11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3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-2"/>
            <a:ext cx="10969250" cy="823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076" y="1876745"/>
            <a:ext cx="4600510" cy="2825309"/>
          </a:xfrm>
          <a:prstGeom prst="rect">
            <a:avLst/>
          </a:prstGeom>
        </p:spPr>
        <p:txBody>
          <a:bodyPr lIns="81639" tIns="40819" rIns="81639" bIns="40819" anchor="b"/>
          <a:lstStyle>
            <a:lvl1pPr algn="l">
              <a:defRPr sz="3840" b="1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076" y="4775717"/>
            <a:ext cx="6313337" cy="1144194"/>
          </a:xfrm>
        </p:spPr>
        <p:txBody>
          <a:bodyPr anchor="t"/>
          <a:lstStyle>
            <a:lvl1pPr marL="0" indent="0">
              <a:buNone/>
              <a:defRPr sz="2160">
                <a:solidFill>
                  <a:schemeClr val="bg1">
                    <a:lumMod val="65000"/>
                  </a:schemeClr>
                </a:solidFill>
              </a:defRPr>
            </a:lvl1pPr>
            <a:lvl2pPr marL="489833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966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69498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959332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4491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938996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428828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918662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3" y="461718"/>
            <a:ext cx="2873843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81639" tIns="40819" rIns="81639" bIns="40819"/>
          <a:lstStyle>
            <a:lvl1pPr algn="l">
              <a:defRPr sz="38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88" y="1770223"/>
            <a:ext cx="9731472" cy="5447014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SzPct val="89000"/>
              <a:buFont typeface="Lucida Grande"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36872" indent="-36737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7" name="Oval 6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0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81639" tIns="40819" rIns="81639" bIns="40819"/>
          <a:lstStyle>
            <a:lvl1pPr algn="l">
              <a:defRPr sz="38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688" y="2594679"/>
            <a:ext cx="9731472" cy="4622558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SzPct val="89000"/>
              <a:buFont typeface="Lucida Grande"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36872" indent="-36737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9164" y="1502452"/>
            <a:ext cx="9504996" cy="666750"/>
          </a:xfrm>
        </p:spPr>
        <p:txBody>
          <a:bodyPr>
            <a:normAutofit/>
          </a:bodyPr>
          <a:lstStyle>
            <a:lvl1pPr marL="0" indent="0">
              <a:buNone/>
              <a:defRPr sz="25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2" name="Oval 21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0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688" y="1677863"/>
            <a:ext cx="4702272" cy="5673534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52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216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415" indent="-24491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92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 sz="192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77863"/>
            <a:ext cx="4846320" cy="5673534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 sz="3000">
                <a:solidFill>
                  <a:srgbClr val="262626"/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520">
                <a:solidFill>
                  <a:srgbClr val="262626"/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2160">
                <a:solidFill>
                  <a:srgbClr val="262626"/>
                </a:solidFill>
              </a:defRPr>
            </a:lvl3pPr>
            <a:lvl4pPr marL="1714415" indent="-24491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920">
                <a:solidFill>
                  <a:srgbClr val="262626"/>
                </a:solidFill>
              </a:defRPr>
            </a:lvl4pPr>
            <a:lvl5pPr>
              <a:buClr>
                <a:srgbClr val="8DC63F"/>
              </a:buClr>
              <a:defRPr sz="1920">
                <a:solidFill>
                  <a:srgbClr val="262626"/>
                </a:solidFill>
              </a:defRPr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81639" tIns="40819" rIns="81639" bIns="40819"/>
          <a:lstStyle>
            <a:lvl1pPr algn="l">
              <a:defRPr sz="38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2" name="Oval 21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72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688" y="1842138"/>
            <a:ext cx="4704178" cy="767714"/>
          </a:xfrm>
        </p:spPr>
        <p:txBody>
          <a:bodyPr anchor="b"/>
          <a:lstStyle>
            <a:lvl1pPr marL="0" indent="0">
              <a:buNone/>
              <a:defRPr sz="252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9833" indent="0">
              <a:buNone/>
              <a:defRPr sz="2160" b="1"/>
            </a:lvl2pPr>
            <a:lvl3pPr marL="979666" indent="0">
              <a:buNone/>
              <a:defRPr sz="1920" b="1"/>
            </a:lvl3pPr>
            <a:lvl4pPr marL="1469498" indent="0">
              <a:buNone/>
              <a:defRPr sz="1680" b="1"/>
            </a:lvl4pPr>
            <a:lvl5pPr marL="1959332" indent="0">
              <a:buNone/>
              <a:defRPr sz="1680" b="1"/>
            </a:lvl5pPr>
            <a:lvl6pPr marL="2449163" indent="0">
              <a:buNone/>
              <a:defRPr sz="1680" b="1"/>
            </a:lvl6pPr>
            <a:lvl7pPr marL="2938996" indent="0">
              <a:buNone/>
              <a:defRPr sz="1680" b="1"/>
            </a:lvl7pPr>
            <a:lvl8pPr marL="3428828" indent="0">
              <a:buNone/>
              <a:defRPr sz="1680" b="1"/>
            </a:lvl8pPr>
            <a:lvl9pPr marL="3918662" indent="0">
              <a:buNone/>
              <a:defRPr sz="168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688" y="2609849"/>
            <a:ext cx="4704178" cy="4741546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 sz="252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16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192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75644" indent="-30614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68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8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842138"/>
            <a:ext cx="4850130" cy="767714"/>
          </a:xfrm>
        </p:spPr>
        <p:txBody>
          <a:bodyPr anchor="b"/>
          <a:lstStyle>
            <a:lvl1pPr marL="0" indent="0">
              <a:buNone/>
              <a:defRPr sz="2520" b="0">
                <a:solidFill>
                  <a:srgbClr val="7F7F7F"/>
                </a:solidFill>
              </a:defRPr>
            </a:lvl1pPr>
            <a:lvl2pPr marL="489833" indent="0">
              <a:buNone/>
              <a:defRPr sz="2160" b="1"/>
            </a:lvl2pPr>
            <a:lvl3pPr marL="979666" indent="0">
              <a:buNone/>
              <a:defRPr sz="1920" b="1"/>
            </a:lvl3pPr>
            <a:lvl4pPr marL="1469498" indent="0">
              <a:buNone/>
              <a:defRPr sz="1680" b="1"/>
            </a:lvl4pPr>
            <a:lvl5pPr marL="1959332" indent="0">
              <a:buNone/>
              <a:defRPr sz="1680" b="1"/>
            </a:lvl5pPr>
            <a:lvl6pPr marL="2449163" indent="0">
              <a:buNone/>
              <a:defRPr sz="1680" b="1"/>
            </a:lvl6pPr>
            <a:lvl7pPr marL="2938996" indent="0">
              <a:buNone/>
              <a:defRPr sz="1680" b="1"/>
            </a:lvl7pPr>
            <a:lvl8pPr marL="3428828" indent="0">
              <a:buNone/>
              <a:defRPr sz="1680" b="1"/>
            </a:lvl8pPr>
            <a:lvl9pPr marL="3918662" indent="0">
              <a:buNone/>
              <a:defRPr sz="168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609849"/>
            <a:ext cx="4850130" cy="4741546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 sz="2520">
                <a:solidFill>
                  <a:srgbClr val="262626"/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160">
                <a:solidFill>
                  <a:srgbClr val="262626"/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1920">
                <a:solidFill>
                  <a:srgbClr val="262626"/>
                </a:solidFill>
              </a:defRPr>
            </a:lvl3pPr>
            <a:lvl4pPr marL="1714415" indent="-244916">
              <a:buClr>
                <a:srgbClr val="8DC63F"/>
              </a:buClr>
              <a:buFont typeface="Wingdings" panose="05000000000000000000" pitchFamily="2" charset="2"/>
              <a:buChar char="§"/>
              <a:defRPr sz="1680">
                <a:solidFill>
                  <a:srgbClr val="262626"/>
                </a:solidFill>
              </a:defRPr>
            </a:lvl4pPr>
            <a:lvl5pPr>
              <a:defRPr sz="1680">
                <a:solidFill>
                  <a:srgbClr val="262626"/>
                </a:solidFill>
              </a:defRPr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81639" tIns="40819" rIns="81639" bIns="40819"/>
          <a:lstStyle>
            <a:lvl1pPr algn="l">
              <a:defRPr sz="38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4" name="Oval 23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15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81639" tIns="40819" rIns="81639" bIns="40819"/>
          <a:lstStyle>
            <a:lvl1pPr algn="l">
              <a:defRPr sz="38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19" name="Oval 18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" y="-1"/>
            <a:ext cx="10969250" cy="8232265"/>
          </a:xfrm>
          <a:prstGeom prst="rect">
            <a:avLst/>
          </a:prstGeom>
        </p:spPr>
      </p:pic>
      <p:pic>
        <p:nvPicPr>
          <p:cNvPr id="8" name="Picture 7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3" y="461718"/>
            <a:ext cx="2873843" cy="1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076" y="1876745"/>
            <a:ext cx="4600510" cy="2825309"/>
          </a:xfrm>
          <a:prstGeom prst="rect">
            <a:avLst/>
          </a:prstGeom>
        </p:spPr>
        <p:txBody>
          <a:bodyPr lIns="130622" tIns="65311" rIns="130622" bIns="65311" anchor="b"/>
          <a:lstStyle>
            <a:lvl1pPr algn="l">
              <a:defRPr sz="3825" b="1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076" y="4775717"/>
            <a:ext cx="6313337" cy="1144193"/>
          </a:xfrm>
        </p:spPr>
        <p:txBody>
          <a:bodyPr anchor="t"/>
          <a:lstStyle>
            <a:lvl1pPr marL="0" indent="0">
              <a:buNone/>
              <a:defRPr sz="2175">
                <a:solidFill>
                  <a:schemeClr val="bg1">
                    <a:lumMod val="65000"/>
                  </a:schemeClr>
                </a:solidFill>
              </a:defRPr>
            </a:lvl1pPr>
            <a:lvl2pPr marL="489833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79665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3pPr>
            <a:lvl4pPr marL="1469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93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91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89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88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8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301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18" name="Oval 17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78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06" y="944848"/>
            <a:ext cx="3465928" cy="1241579"/>
          </a:xfrm>
          <a:prstGeom prst="rect">
            <a:avLst/>
          </a:prstGeom>
        </p:spPr>
        <p:txBody>
          <a:bodyPr lIns="81639" tIns="40819" rIns="81639" bIns="40819" anchor="b"/>
          <a:lstStyle>
            <a:lvl1pPr algn="l">
              <a:defRPr sz="216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944848"/>
            <a:ext cx="6134100" cy="6406571"/>
          </a:xfrm>
        </p:spPr>
        <p:txBody>
          <a:bodyPr/>
          <a:lstStyle>
            <a:lvl1pPr>
              <a:defRPr sz="3480"/>
            </a:lvl1pPr>
            <a:lvl2pPr>
              <a:defRPr sz="3000"/>
            </a:lvl2pPr>
            <a:lvl3pPr>
              <a:defRPr sz="2520"/>
            </a:lvl3pPr>
            <a:lvl4pPr marL="1714415" indent="-244916">
              <a:buFont typeface="Wingdings" panose="05000000000000000000" pitchFamily="2" charset="2"/>
              <a:buChar char="§"/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706" y="2339287"/>
            <a:ext cx="3465928" cy="5012110"/>
          </a:xfrm>
        </p:spPr>
        <p:txBody>
          <a:bodyPr/>
          <a:lstStyle>
            <a:lvl1pPr marL="0" indent="0">
              <a:buNone/>
              <a:defRPr sz="1560"/>
            </a:lvl1pPr>
            <a:lvl2pPr marL="489833" indent="0">
              <a:buNone/>
              <a:defRPr sz="1320"/>
            </a:lvl2pPr>
            <a:lvl3pPr marL="979666" indent="0">
              <a:buNone/>
              <a:defRPr sz="1080"/>
            </a:lvl3pPr>
            <a:lvl4pPr marL="1469498" indent="0">
              <a:buNone/>
              <a:defRPr sz="960"/>
            </a:lvl4pPr>
            <a:lvl5pPr marL="1959332" indent="0">
              <a:buNone/>
              <a:defRPr sz="960"/>
            </a:lvl5pPr>
            <a:lvl6pPr marL="2449163" indent="0">
              <a:buNone/>
              <a:defRPr sz="960"/>
            </a:lvl6pPr>
            <a:lvl7pPr marL="2938996" indent="0">
              <a:buNone/>
              <a:defRPr sz="960"/>
            </a:lvl7pPr>
            <a:lvl8pPr marL="3428828" indent="0">
              <a:buNone/>
              <a:defRPr sz="960"/>
            </a:lvl8pPr>
            <a:lvl9pPr marL="39186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1" name="Oval 20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88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  <a:prstGeom prst="rect">
            <a:avLst/>
          </a:prstGeom>
        </p:spPr>
        <p:txBody>
          <a:bodyPr lIns="81639" tIns="40819" rIns="81639" bIns="40819" anchor="b"/>
          <a:lstStyle>
            <a:lvl1pPr algn="l">
              <a:defRPr sz="21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480"/>
            </a:lvl1pPr>
            <a:lvl2pPr marL="489833" indent="0">
              <a:buNone/>
              <a:defRPr sz="3000"/>
            </a:lvl2pPr>
            <a:lvl3pPr marL="979666" indent="0">
              <a:buNone/>
              <a:defRPr sz="2520"/>
            </a:lvl3pPr>
            <a:lvl4pPr marL="1469498" indent="0">
              <a:buNone/>
              <a:defRPr sz="2160"/>
            </a:lvl4pPr>
            <a:lvl5pPr marL="1959332" indent="0">
              <a:buNone/>
              <a:defRPr sz="2160"/>
            </a:lvl5pPr>
            <a:lvl6pPr marL="2449163" indent="0">
              <a:buNone/>
              <a:defRPr sz="2160"/>
            </a:lvl6pPr>
            <a:lvl7pPr marL="2938996" indent="0">
              <a:buNone/>
              <a:defRPr sz="2160"/>
            </a:lvl7pPr>
            <a:lvl8pPr marL="3428828" indent="0">
              <a:buNone/>
              <a:defRPr sz="2160"/>
            </a:lvl8pPr>
            <a:lvl9pPr marL="3918662" indent="0">
              <a:buNone/>
              <a:defRPr sz="216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560"/>
            </a:lvl1pPr>
            <a:lvl2pPr marL="489833" indent="0">
              <a:buNone/>
              <a:defRPr sz="1320"/>
            </a:lvl2pPr>
            <a:lvl3pPr marL="979666" indent="0">
              <a:buNone/>
              <a:defRPr sz="1080"/>
            </a:lvl3pPr>
            <a:lvl4pPr marL="1469498" indent="0">
              <a:buNone/>
              <a:defRPr sz="960"/>
            </a:lvl4pPr>
            <a:lvl5pPr marL="1959332" indent="0">
              <a:buNone/>
              <a:defRPr sz="960"/>
            </a:lvl5pPr>
            <a:lvl6pPr marL="2449163" indent="0">
              <a:buNone/>
              <a:defRPr sz="960"/>
            </a:lvl6pPr>
            <a:lvl7pPr marL="2938996" indent="0">
              <a:buNone/>
              <a:defRPr sz="960"/>
            </a:lvl7pPr>
            <a:lvl8pPr marL="3428828" indent="0">
              <a:buNone/>
              <a:defRPr sz="960"/>
            </a:lvl8pPr>
            <a:lvl9pPr marL="3918662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1" name="Oval 20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8" y="603505"/>
            <a:ext cx="9731472" cy="1070621"/>
          </a:xfrm>
          <a:prstGeom prst="rect">
            <a:avLst/>
          </a:prstGeom>
        </p:spPr>
        <p:txBody>
          <a:bodyPr lIns="81639" tIns="40819" rIns="81639" bIns="40819"/>
          <a:lstStyle>
            <a:lvl1pPr>
              <a:defRPr sz="384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688" y="2116071"/>
            <a:ext cx="9731472" cy="5235349"/>
          </a:xfrm>
        </p:spPr>
        <p:txBody>
          <a:bodyPr vert="eaVert"/>
          <a:lstStyle>
            <a:lvl4pPr marL="1714415" indent="-244916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0" name="Oval 19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0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906879"/>
            <a:ext cx="2468880" cy="6335549"/>
          </a:xfrm>
          <a:prstGeom prst="rect">
            <a:avLst/>
          </a:prstGeom>
        </p:spPr>
        <p:txBody>
          <a:bodyPr vert="eaVert" lIns="81639" tIns="40819" rIns="81639" bIns="40819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688" y="906879"/>
            <a:ext cx="7079712" cy="6335549"/>
          </a:xfrm>
        </p:spPr>
        <p:txBody>
          <a:bodyPr vert="eaVert"/>
          <a:lstStyle>
            <a:lvl4pPr marL="1714415" indent="-244916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0" name="Oval 19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9833"/>
              <a:endParaRPr lang="en-US" sz="1920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6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-2"/>
            <a:ext cx="10969250" cy="823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209" y="1091876"/>
            <a:ext cx="4290334" cy="3022926"/>
          </a:xfrm>
          <a:prstGeom prst="rect">
            <a:avLst/>
          </a:prstGeom>
        </p:spPr>
        <p:txBody>
          <a:bodyPr lIns="130622" tIns="65310" rIns="130622" bIns="65310" anchor="b">
            <a:normAutofit/>
          </a:bodyPr>
          <a:lstStyle>
            <a:lvl1pPr algn="l">
              <a:defRPr sz="3825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209" y="4256447"/>
            <a:ext cx="6166886" cy="1785469"/>
          </a:xfrm>
        </p:spPr>
        <p:txBody>
          <a:bodyPr>
            <a:normAutofit/>
          </a:bodyPr>
          <a:lstStyle>
            <a:lvl1pPr marL="0" indent="0" algn="l">
              <a:buNone/>
              <a:defRPr sz="2175">
                <a:solidFill>
                  <a:srgbClr val="FFFFFF"/>
                </a:solidFill>
              </a:defRPr>
            </a:lvl1pPr>
            <a:lvl2pPr marL="48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8451" y="7277957"/>
            <a:ext cx="1194755" cy="438150"/>
          </a:xfrm>
          <a:prstGeom prst="rect">
            <a:avLst/>
          </a:prstGeom>
          <a:ln>
            <a:noFill/>
          </a:ln>
        </p:spPr>
        <p:txBody>
          <a:bodyPr lIns="130622" tIns="65310" rIns="130622" bIns="65310"/>
          <a:lstStyle>
            <a:lvl1pPr algn="r"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333333">
                  <a:lumMod val="50000"/>
                  <a:lumOff val="50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6628" y="7731503"/>
            <a:ext cx="3474720" cy="43815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© 2015 Corero        www.corero.com</a:t>
            </a:r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pic>
        <p:nvPicPr>
          <p:cNvPr id="15" name="Picture 14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4" y="6654328"/>
            <a:ext cx="2304000" cy="11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2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-2"/>
            <a:ext cx="10969250" cy="823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076" y="1876745"/>
            <a:ext cx="4600510" cy="2825309"/>
          </a:xfrm>
          <a:prstGeom prst="rect">
            <a:avLst/>
          </a:prstGeom>
        </p:spPr>
        <p:txBody>
          <a:bodyPr lIns="130622" tIns="65310" rIns="130622" bIns="65310" anchor="b"/>
          <a:lstStyle>
            <a:lvl1pPr algn="l">
              <a:defRPr sz="3825" b="1" cap="none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076" y="4775717"/>
            <a:ext cx="6313337" cy="1144194"/>
          </a:xfrm>
        </p:spPr>
        <p:txBody>
          <a:bodyPr anchor="t"/>
          <a:lstStyle>
            <a:lvl1pPr marL="0" indent="0">
              <a:buNone/>
              <a:defRPr sz="2175">
                <a:solidFill>
                  <a:schemeClr val="bg1">
                    <a:lumMod val="65000"/>
                  </a:schemeClr>
                </a:solidFill>
              </a:defRPr>
            </a:lvl1pPr>
            <a:lvl2pPr marL="489833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79666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46949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95933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44916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93899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42882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91866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CoreroLogoTaglineFLo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13" y="461718"/>
            <a:ext cx="2873843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72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130622" tIns="65310" rIns="130622" bIns="65310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88" y="1770223"/>
            <a:ext cx="9731472" cy="5447014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SzPct val="89000"/>
              <a:buFont typeface="Lucida Grande"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36872" indent="-36737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7" name="Oval 6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130622" tIns="65310" rIns="130622" bIns="65310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688" y="2594679"/>
            <a:ext cx="9731472" cy="4622558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SzPct val="89000"/>
              <a:buFont typeface="Lucida Grande"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36872" indent="-36737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9164" y="1502452"/>
            <a:ext cx="9504996" cy="666750"/>
          </a:xfrm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2" name="Oval 21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688" y="1677863"/>
            <a:ext cx="4702272" cy="5673534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5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2175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415" indent="-24491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9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 sz="19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77863"/>
            <a:ext cx="4846320" cy="5673534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 sz="3000">
                <a:solidFill>
                  <a:srgbClr val="262626"/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550">
                <a:solidFill>
                  <a:srgbClr val="262626"/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2175">
                <a:solidFill>
                  <a:srgbClr val="262626"/>
                </a:solidFill>
              </a:defRPr>
            </a:lvl3pPr>
            <a:lvl4pPr marL="1714415" indent="-24491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950">
                <a:solidFill>
                  <a:srgbClr val="262626"/>
                </a:solidFill>
              </a:defRPr>
            </a:lvl4pPr>
            <a:lvl5pPr>
              <a:buClr>
                <a:srgbClr val="8DC63F"/>
              </a:buClr>
              <a:defRPr sz="1950">
                <a:solidFill>
                  <a:srgbClr val="262626"/>
                </a:solidFill>
              </a:defRPr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130622" tIns="65310" rIns="130622" bIns="65310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2" name="Oval 21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8" y="603505"/>
            <a:ext cx="9731472" cy="769097"/>
          </a:xfrm>
          <a:prstGeom prst="rect">
            <a:avLst/>
          </a:prstGeom>
        </p:spPr>
        <p:txBody>
          <a:bodyPr lIns="130622" tIns="65311" rIns="130622" bIns="65311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88" y="1770222"/>
            <a:ext cx="9731472" cy="5447015"/>
          </a:xfrm>
        </p:spPr>
        <p:txBody>
          <a:bodyPr/>
          <a:lstStyle>
            <a:lvl1pPr marL="367375" indent="-367375">
              <a:buClr>
                <a:srgbClr val="8DC63F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SzPct val="89000"/>
              <a:buFont typeface="Lucida Grande"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36872" indent="-367375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7" name="Oval 6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10" name="Straight Connector 9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7900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688" y="1842138"/>
            <a:ext cx="4704178" cy="767714"/>
          </a:xfrm>
        </p:spPr>
        <p:txBody>
          <a:bodyPr anchor="b"/>
          <a:lstStyle>
            <a:lvl1pPr marL="0" indent="0">
              <a:buNone/>
              <a:defRPr sz="25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9833" indent="0">
              <a:buNone/>
              <a:defRPr sz="2175" b="1"/>
            </a:lvl2pPr>
            <a:lvl3pPr marL="979666" indent="0">
              <a:buNone/>
              <a:defRPr sz="1950" b="1"/>
            </a:lvl3pPr>
            <a:lvl4pPr marL="1469498" indent="0">
              <a:buNone/>
              <a:defRPr sz="1650" b="1"/>
            </a:lvl4pPr>
            <a:lvl5pPr marL="1959332" indent="0">
              <a:buNone/>
              <a:defRPr sz="1650" b="1"/>
            </a:lvl5pPr>
            <a:lvl6pPr marL="2449163" indent="0">
              <a:buNone/>
              <a:defRPr sz="1650" b="1"/>
            </a:lvl6pPr>
            <a:lvl7pPr marL="2938996" indent="0">
              <a:buNone/>
              <a:defRPr sz="1650" b="1"/>
            </a:lvl7pPr>
            <a:lvl8pPr marL="3428828" indent="0">
              <a:buNone/>
              <a:defRPr sz="1650" b="1"/>
            </a:lvl8pPr>
            <a:lvl9pPr marL="3918662" indent="0">
              <a:buNone/>
              <a:defRPr sz="165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688" y="2609849"/>
            <a:ext cx="4704178" cy="4741546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 sz="25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17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19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75644" indent="-30614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6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842138"/>
            <a:ext cx="4850130" cy="767714"/>
          </a:xfrm>
        </p:spPr>
        <p:txBody>
          <a:bodyPr anchor="b"/>
          <a:lstStyle>
            <a:lvl1pPr marL="0" indent="0">
              <a:buNone/>
              <a:defRPr sz="2550" b="0">
                <a:solidFill>
                  <a:srgbClr val="7F7F7F"/>
                </a:solidFill>
              </a:defRPr>
            </a:lvl1pPr>
            <a:lvl2pPr marL="489833" indent="0">
              <a:buNone/>
              <a:defRPr sz="2175" b="1"/>
            </a:lvl2pPr>
            <a:lvl3pPr marL="979666" indent="0">
              <a:buNone/>
              <a:defRPr sz="1950" b="1"/>
            </a:lvl3pPr>
            <a:lvl4pPr marL="1469498" indent="0">
              <a:buNone/>
              <a:defRPr sz="1650" b="1"/>
            </a:lvl4pPr>
            <a:lvl5pPr marL="1959332" indent="0">
              <a:buNone/>
              <a:defRPr sz="1650" b="1"/>
            </a:lvl5pPr>
            <a:lvl6pPr marL="2449163" indent="0">
              <a:buNone/>
              <a:defRPr sz="1650" b="1"/>
            </a:lvl6pPr>
            <a:lvl7pPr marL="2938996" indent="0">
              <a:buNone/>
              <a:defRPr sz="1650" b="1"/>
            </a:lvl7pPr>
            <a:lvl8pPr marL="3428828" indent="0">
              <a:buNone/>
              <a:defRPr sz="1650" b="1"/>
            </a:lvl8pPr>
            <a:lvl9pPr marL="3918662" indent="0">
              <a:buNone/>
              <a:defRPr sz="165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609849"/>
            <a:ext cx="4850130" cy="4741546"/>
          </a:xfrm>
        </p:spPr>
        <p:txBody>
          <a:bodyPr/>
          <a:lstStyle>
            <a:lvl1pPr marL="367376" indent="-367376">
              <a:buClr>
                <a:srgbClr val="8DC63F"/>
              </a:buClr>
              <a:buFont typeface="Wingdings" charset="2"/>
              <a:buChar char="§"/>
              <a:defRPr sz="2550">
                <a:solidFill>
                  <a:srgbClr val="262626"/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175">
                <a:solidFill>
                  <a:srgbClr val="262626"/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1950">
                <a:solidFill>
                  <a:srgbClr val="262626"/>
                </a:solidFill>
              </a:defRPr>
            </a:lvl3pPr>
            <a:lvl4pPr marL="1714415" indent="-244916">
              <a:buClr>
                <a:srgbClr val="8DC63F"/>
              </a:buClr>
              <a:buFont typeface="Wingdings" panose="05000000000000000000" pitchFamily="2" charset="2"/>
              <a:buChar char="§"/>
              <a:defRPr sz="1650">
                <a:solidFill>
                  <a:srgbClr val="262626"/>
                </a:solidFill>
              </a:defRPr>
            </a:lvl4pPr>
            <a:lvl5pPr>
              <a:defRPr sz="1650">
                <a:solidFill>
                  <a:srgbClr val="262626"/>
                </a:solidFill>
              </a:defRPr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130622" tIns="65310" rIns="130622" bIns="65310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4" name="Oval 23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90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688" y="603504"/>
            <a:ext cx="9731472" cy="769098"/>
          </a:xfrm>
          <a:prstGeom prst="rect">
            <a:avLst/>
          </a:prstGeom>
        </p:spPr>
        <p:txBody>
          <a:bodyPr lIns="130622" tIns="65310" rIns="130622" bIns="65310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19" name="Oval 18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18" name="Oval 17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37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93" y="944831"/>
            <a:ext cx="3465928" cy="1241579"/>
          </a:xfrm>
          <a:prstGeom prst="rect">
            <a:avLst/>
          </a:prstGeom>
        </p:spPr>
        <p:txBody>
          <a:bodyPr lIns="130622" tIns="65310" rIns="130622" bIns="65310" anchor="b"/>
          <a:lstStyle>
            <a:lvl1pPr algn="l">
              <a:defRPr sz="2175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944831"/>
            <a:ext cx="6134100" cy="6406571"/>
          </a:xfrm>
        </p:spPr>
        <p:txBody>
          <a:bodyPr/>
          <a:lstStyle>
            <a:lvl1pPr>
              <a:defRPr sz="3450"/>
            </a:lvl1pPr>
            <a:lvl2pPr>
              <a:defRPr sz="3000"/>
            </a:lvl2pPr>
            <a:lvl3pPr>
              <a:defRPr sz="2550"/>
            </a:lvl3pPr>
            <a:lvl4pPr marL="1714415" indent="-244916">
              <a:buFont typeface="Wingdings" panose="05000000000000000000" pitchFamily="2" charset="2"/>
              <a:buChar char="§"/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693" y="2339287"/>
            <a:ext cx="3465928" cy="5012110"/>
          </a:xfrm>
        </p:spPr>
        <p:txBody>
          <a:bodyPr/>
          <a:lstStyle>
            <a:lvl1pPr marL="0" indent="0">
              <a:buNone/>
              <a:defRPr sz="1575"/>
            </a:lvl1pPr>
            <a:lvl2pPr marL="489833" indent="0">
              <a:buNone/>
              <a:defRPr sz="1350"/>
            </a:lvl2pPr>
            <a:lvl3pPr marL="979666" indent="0">
              <a:buNone/>
              <a:defRPr sz="1050"/>
            </a:lvl3pPr>
            <a:lvl4pPr marL="1469498" indent="0">
              <a:buNone/>
              <a:defRPr sz="975"/>
            </a:lvl4pPr>
            <a:lvl5pPr marL="1959332" indent="0">
              <a:buNone/>
              <a:defRPr sz="975"/>
            </a:lvl5pPr>
            <a:lvl6pPr marL="2449163" indent="0">
              <a:buNone/>
              <a:defRPr sz="975"/>
            </a:lvl6pPr>
            <a:lvl7pPr marL="2938996" indent="0">
              <a:buNone/>
              <a:defRPr sz="975"/>
            </a:lvl7pPr>
            <a:lvl8pPr marL="3428828" indent="0">
              <a:buNone/>
              <a:defRPr sz="975"/>
            </a:lvl8pPr>
            <a:lvl9pPr marL="39186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1" name="Oval 20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2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760720"/>
            <a:ext cx="6583680" cy="680086"/>
          </a:xfrm>
          <a:prstGeom prst="rect">
            <a:avLst/>
          </a:prstGeom>
        </p:spPr>
        <p:txBody>
          <a:bodyPr lIns="130622" tIns="65310" rIns="130622" bIns="65310" anchor="b"/>
          <a:lstStyle>
            <a:lvl1pPr algn="l">
              <a:defRPr sz="217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35330"/>
            <a:ext cx="6583680" cy="4937760"/>
          </a:xfrm>
        </p:spPr>
        <p:txBody>
          <a:bodyPr/>
          <a:lstStyle>
            <a:lvl1pPr marL="0" indent="0">
              <a:buNone/>
              <a:defRPr sz="3450"/>
            </a:lvl1pPr>
            <a:lvl2pPr marL="489833" indent="0">
              <a:buNone/>
              <a:defRPr sz="3000"/>
            </a:lvl2pPr>
            <a:lvl3pPr marL="979666" indent="0">
              <a:buNone/>
              <a:defRPr sz="2550"/>
            </a:lvl3pPr>
            <a:lvl4pPr marL="1469498" indent="0">
              <a:buNone/>
              <a:defRPr sz="2175"/>
            </a:lvl4pPr>
            <a:lvl5pPr marL="1959332" indent="0">
              <a:buNone/>
              <a:defRPr sz="2175"/>
            </a:lvl5pPr>
            <a:lvl6pPr marL="2449163" indent="0">
              <a:buNone/>
              <a:defRPr sz="2175"/>
            </a:lvl6pPr>
            <a:lvl7pPr marL="2938996" indent="0">
              <a:buNone/>
              <a:defRPr sz="2175"/>
            </a:lvl7pPr>
            <a:lvl8pPr marL="3428828" indent="0">
              <a:buNone/>
              <a:defRPr sz="2175"/>
            </a:lvl8pPr>
            <a:lvl9pPr marL="3918662" indent="0">
              <a:buNone/>
              <a:defRPr sz="217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440806"/>
            <a:ext cx="6583680" cy="965834"/>
          </a:xfrm>
        </p:spPr>
        <p:txBody>
          <a:bodyPr/>
          <a:lstStyle>
            <a:lvl1pPr marL="0" indent="0">
              <a:buNone/>
              <a:defRPr sz="1575"/>
            </a:lvl1pPr>
            <a:lvl2pPr marL="489833" indent="0">
              <a:buNone/>
              <a:defRPr sz="1350"/>
            </a:lvl2pPr>
            <a:lvl3pPr marL="979666" indent="0">
              <a:buNone/>
              <a:defRPr sz="1050"/>
            </a:lvl3pPr>
            <a:lvl4pPr marL="1469498" indent="0">
              <a:buNone/>
              <a:defRPr sz="975"/>
            </a:lvl4pPr>
            <a:lvl5pPr marL="1959332" indent="0">
              <a:buNone/>
              <a:defRPr sz="975"/>
            </a:lvl5pPr>
            <a:lvl6pPr marL="2449163" indent="0">
              <a:buNone/>
              <a:defRPr sz="975"/>
            </a:lvl6pPr>
            <a:lvl7pPr marL="2938996" indent="0">
              <a:buNone/>
              <a:defRPr sz="975"/>
            </a:lvl7pPr>
            <a:lvl8pPr marL="3428828" indent="0">
              <a:buNone/>
              <a:defRPr sz="975"/>
            </a:lvl8pPr>
            <a:lvl9pPr marL="39186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1" name="Oval 20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33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8" y="603505"/>
            <a:ext cx="9731472" cy="1070621"/>
          </a:xfrm>
          <a:prstGeom prst="rect">
            <a:avLst/>
          </a:prstGeom>
        </p:spPr>
        <p:txBody>
          <a:bodyPr lIns="130622" tIns="65310" rIns="130622" bIns="65310"/>
          <a:lstStyle>
            <a:lvl1pPr>
              <a:defRPr sz="3825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688" y="2116053"/>
            <a:ext cx="9731472" cy="5235349"/>
          </a:xfrm>
        </p:spPr>
        <p:txBody>
          <a:bodyPr vert="eaVert"/>
          <a:lstStyle>
            <a:lvl4pPr marL="1714415" indent="-244916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0" name="Oval 19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69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906879"/>
            <a:ext cx="2468880" cy="6335549"/>
          </a:xfrm>
          <a:prstGeom prst="rect">
            <a:avLst/>
          </a:prstGeom>
        </p:spPr>
        <p:txBody>
          <a:bodyPr vert="eaVert" lIns="130622" tIns="65310" rIns="130622" bIns="6531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688" y="906879"/>
            <a:ext cx="7079712" cy="6335549"/>
          </a:xfrm>
        </p:spPr>
        <p:txBody>
          <a:bodyPr vert="eaVert"/>
          <a:lstStyle>
            <a:lvl4pPr marL="1714415" indent="-244916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2015 Corero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2"/>
            <a:ext cx="10972800" cy="8229618"/>
            <a:chOff x="0" y="0"/>
            <a:chExt cx="14630400" cy="8229617"/>
          </a:xfrm>
        </p:grpSpPr>
        <p:sp>
          <p:nvSpPr>
            <p:cNvPr id="20" name="Oval 19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688" y="603505"/>
            <a:ext cx="9731472" cy="769097"/>
          </a:xfrm>
          <a:prstGeom prst="rect">
            <a:avLst/>
          </a:prstGeom>
        </p:spPr>
        <p:txBody>
          <a:bodyPr lIns="130622" tIns="65311" rIns="130622" bIns="65311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688" y="2594677"/>
            <a:ext cx="9731472" cy="4622558"/>
          </a:xfrm>
        </p:spPr>
        <p:txBody>
          <a:bodyPr/>
          <a:lstStyle>
            <a:lvl1pPr marL="367375" indent="-367375">
              <a:buClr>
                <a:srgbClr val="8DC63F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SzPct val="89000"/>
              <a:buFont typeface="Lucida Grande"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836872" indent="-367375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9164" y="1502451"/>
            <a:ext cx="9504996" cy="666750"/>
          </a:xfrm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22" name="Oval 21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688" y="1677863"/>
            <a:ext cx="4702272" cy="5673535"/>
          </a:xfrm>
        </p:spPr>
        <p:txBody>
          <a:bodyPr/>
          <a:lstStyle>
            <a:lvl1pPr marL="367375" indent="-367375">
              <a:buClr>
                <a:srgbClr val="8DC63F"/>
              </a:buClr>
              <a:buFont typeface="Wingdings" charset="2"/>
              <a:buChar char="§"/>
              <a:defRPr sz="3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5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2175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14415" indent="-24491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9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8DC63F"/>
              </a:buClr>
              <a:defRPr sz="19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77862"/>
            <a:ext cx="4846320" cy="5673534"/>
          </a:xfrm>
        </p:spPr>
        <p:txBody>
          <a:bodyPr/>
          <a:lstStyle>
            <a:lvl1pPr marL="367375" indent="-367375">
              <a:buClr>
                <a:srgbClr val="8DC63F"/>
              </a:buClr>
              <a:buFont typeface="Wingdings" charset="2"/>
              <a:buChar char="§"/>
              <a:defRPr sz="3000">
                <a:solidFill>
                  <a:srgbClr val="262626"/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550">
                <a:solidFill>
                  <a:srgbClr val="262626"/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2175">
                <a:solidFill>
                  <a:srgbClr val="262626"/>
                </a:solidFill>
              </a:defRPr>
            </a:lvl3pPr>
            <a:lvl4pPr marL="1714415" indent="-24491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950">
                <a:solidFill>
                  <a:srgbClr val="262626"/>
                </a:solidFill>
              </a:defRPr>
            </a:lvl4pPr>
            <a:lvl5pPr>
              <a:buClr>
                <a:srgbClr val="8DC63F"/>
              </a:buClr>
              <a:defRPr sz="1950">
                <a:solidFill>
                  <a:srgbClr val="262626"/>
                </a:solidFill>
              </a:defRPr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92688" y="603505"/>
            <a:ext cx="9731472" cy="769097"/>
          </a:xfrm>
          <a:prstGeom prst="rect">
            <a:avLst/>
          </a:prstGeom>
        </p:spPr>
        <p:txBody>
          <a:bodyPr lIns="130622" tIns="65311" rIns="130622" bIns="65311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22" name="Oval 21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688" y="1842136"/>
            <a:ext cx="4704178" cy="767714"/>
          </a:xfrm>
        </p:spPr>
        <p:txBody>
          <a:bodyPr anchor="b"/>
          <a:lstStyle>
            <a:lvl1pPr marL="0" indent="0">
              <a:buNone/>
              <a:defRPr sz="25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9833" indent="0">
              <a:buNone/>
              <a:defRPr sz="2175" b="1"/>
            </a:lvl2pPr>
            <a:lvl3pPr marL="979665" indent="0">
              <a:buNone/>
              <a:defRPr sz="1950" b="1"/>
            </a:lvl3pPr>
            <a:lvl4pPr marL="1469498" indent="0">
              <a:buNone/>
              <a:defRPr sz="1725" b="1"/>
            </a:lvl4pPr>
            <a:lvl5pPr marL="1959331" indent="0">
              <a:buNone/>
              <a:defRPr sz="1725" b="1"/>
            </a:lvl5pPr>
            <a:lvl6pPr marL="2449163" indent="0">
              <a:buNone/>
              <a:defRPr sz="1725" b="1"/>
            </a:lvl6pPr>
            <a:lvl7pPr marL="2938996" indent="0">
              <a:buNone/>
              <a:defRPr sz="1725" b="1"/>
            </a:lvl7pPr>
            <a:lvl8pPr marL="3428828" indent="0">
              <a:buNone/>
              <a:defRPr sz="1725" b="1"/>
            </a:lvl8pPr>
            <a:lvl9pPr marL="3918662" indent="0">
              <a:buNone/>
              <a:defRPr sz="1725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688" y="2609850"/>
            <a:ext cx="4704178" cy="4741546"/>
          </a:xfrm>
        </p:spPr>
        <p:txBody>
          <a:bodyPr/>
          <a:lstStyle>
            <a:lvl1pPr marL="367375" indent="-367375">
              <a:buClr>
                <a:srgbClr val="8DC63F"/>
              </a:buClr>
              <a:buFont typeface="Wingdings" charset="2"/>
              <a:buChar char="§"/>
              <a:defRPr sz="25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17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19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775643" indent="-306146"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725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725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842136"/>
            <a:ext cx="4850130" cy="767714"/>
          </a:xfrm>
        </p:spPr>
        <p:txBody>
          <a:bodyPr anchor="b"/>
          <a:lstStyle>
            <a:lvl1pPr marL="0" indent="0">
              <a:buNone/>
              <a:defRPr sz="2550" b="0">
                <a:solidFill>
                  <a:srgbClr val="7F7F7F"/>
                </a:solidFill>
              </a:defRPr>
            </a:lvl1pPr>
            <a:lvl2pPr marL="489833" indent="0">
              <a:buNone/>
              <a:defRPr sz="2175" b="1"/>
            </a:lvl2pPr>
            <a:lvl3pPr marL="979665" indent="0">
              <a:buNone/>
              <a:defRPr sz="1950" b="1"/>
            </a:lvl3pPr>
            <a:lvl4pPr marL="1469498" indent="0">
              <a:buNone/>
              <a:defRPr sz="1725" b="1"/>
            </a:lvl4pPr>
            <a:lvl5pPr marL="1959331" indent="0">
              <a:buNone/>
              <a:defRPr sz="1725" b="1"/>
            </a:lvl5pPr>
            <a:lvl6pPr marL="2449163" indent="0">
              <a:buNone/>
              <a:defRPr sz="1725" b="1"/>
            </a:lvl6pPr>
            <a:lvl7pPr marL="2938996" indent="0">
              <a:buNone/>
              <a:defRPr sz="1725" b="1"/>
            </a:lvl7pPr>
            <a:lvl8pPr marL="3428828" indent="0">
              <a:buNone/>
              <a:defRPr sz="1725" b="1"/>
            </a:lvl8pPr>
            <a:lvl9pPr marL="3918662" indent="0">
              <a:buNone/>
              <a:defRPr sz="1725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609850"/>
            <a:ext cx="4850130" cy="4741546"/>
          </a:xfrm>
        </p:spPr>
        <p:txBody>
          <a:bodyPr/>
          <a:lstStyle>
            <a:lvl1pPr marL="367375" indent="-367375">
              <a:buClr>
                <a:srgbClr val="8DC63F"/>
              </a:buClr>
              <a:buFont typeface="Wingdings" charset="2"/>
              <a:buChar char="§"/>
              <a:defRPr sz="2550">
                <a:solidFill>
                  <a:srgbClr val="262626"/>
                </a:solidFill>
              </a:defRPr>
            </a:lvl1pPr>
            <a:lvl2pPr marL="795978" indent="-306146">
              <a:buClr>
                <a:srgbClr val="8DC63F"/>
              </a:buClr>
              <a:buFont typeface="Arial"/>
              <a:buChar char="•"/>
              <a:defRPr sz="2175">
                <a:solidFill>
                  <a:srgbClr val="262626"/>
                </a:solidFill>
              </a:defRPr>
            </a:lvl2pPr>
            <a:lvl3pPr marL="1224582" indent="-244916">
              <a:buClr>
                <a:srgbClr val="8DC63F"/>
              </a:buClr>
              <a:buFont typeface="Lucida Grande"/>
              <a:buChar char="-"/>
              <a:defRPr sz="1950">
                <a:solidFill>
                  <a:srgbClr val="262626"/>
                </a:solidFill>
              </a:defRPr>
            </a:lvl3pPr>
            <a:lvl4pPr marL="1714415" indent="-244916">
              <a:buClr>
                <a:srgbClr val="8DC63F"/>
              </a:buClr>
              <a:buFont typeface="Wingdings" panose="05000000000000000000" pitchFamily="2" charset="2"/>
              <a:buChar char="§"/>
              <a:defRPr sz="1725">
                <a:solidFill>
                  <a:srgbClr val="262626"/>
                </a:solidFill>
              </a:defRPr>
            </a:lvl4pPr>
            <a:lvl5pPr>
              <a:defRPr sz="1725">
                <a:solidFill>
                  <a:srgbClr val="262626"/>
                </a:solidFill>
              </a:defRPr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92688" y="603505"/>
            <a:ext cx="9731472" cy="769097"/>
          </a:xfrm>
          <a:prstGeom prst="rect">
            <a:avLst/>
          </a:prstGeom>
        </p:spPr>
        <p:txBody>
          <a:bodyPr lIns="130622" tIns="65311" rIns="130622" bIns="65311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24" name="Oval 23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688" y="603505"/>
            <a:ext cx="9731472" cy="769097"/>
          </a:xfrm>
          <a:prstGeom prst="rect">
            <a:avLst/>
          </a:prstGeom>
        </p:spPr>
        <p:txBody>
          <a:bodyPr lIns="130622" tIns="65311" rIns="130622" bIns="65311"/>
          <a:lstStyle>
            <a:lvl1pPr algn="l">
              <a:defRPr sz="38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19" name="Oval 18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18" name="Oval 17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9" y="944826"/>
            <a:ext cx="3465928" cy="1241579"/>
          </a:xfrm>
          <a:prstGeom prst="rect">
            <a:avLst/>
          </a:prstGeom>
        </p:spPr>
        <p:txBody>
          <a:bodyPr lIns="130622" tIns="65311" rIns="130622" bIns="65311" anchor="b"/>
          <a:lstStyle>
            <a:lvl1pPr algn="l">
              <a:defRPr sz="2175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944826"/>
            <a:ext cx="6134100" cy="6406571"/>
          </a:xfrm>
        </p:spPr>
        <p:txBody>
          <a:bodyPr/>
          <a:lstStyle>
            <a:lvl1pPr>
              <a:defRPr sz="3450"/>
            </a:lvl1pPr>
            <a:lvl2pPr>
              <a:defRPr sz="3000"/>
            </a:lvl2pPr>
            <a:lvl3pPr>
              <a:defRPr sz="2550"/>
            </a:lvl3pPr>
            <a:lvl4pPr marL="1714415" indent="-244916">
              <a:buFont typeface="Wingdings" panose="05000000000000000000" pitchFamily="2" charset="2"/>
              <a:buChar char="§"/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689" y="2339286"/>
            <a:ext cx="3465928" cy="5012111"/>
          </a:xfrm>
        </p:spPr>
        <p:txBody>
          <a:bodyPr/>
          <a:lstStyle>
            <a:lvl1pPr marL="0" indent="0">
              <a:buNone/>
              <a:defRPr sz="1500"/>
            </a:lvl1pPr>
            <a:lvl2pPr marL="489833" indent="0">
              <a:buNone/>
              <a:defRPr sz="1275"/>
            </a:lvl2pPr>
            <a:lvl3pPr marL="979665" indent="0">
              <a:buNone/>
              <a:defRPr sz="1050"/>
            </a:lvl3pPr>
            <a:lvl4pPr marL="1469498" indent="0">
              <a:buNone/>
              <a:defRPr sz="975"/>
            </a:lvl4pPr>
            <a:lvl5pPr marL="1959331" indent="0">
              <a:buNone/>
              <a:defRPr sz="975"/>
            </a:lvl5pPr>
            <a:lvl6pPr marL="2449163" indent="0">
              <a:buNone/>
              <a:defRPr sz="975"/>
            </a:lvl6pPr>
            <a:lvl7pPr marL="2938996" indent="0">
              <a:buNone/>
              <a:defRPr sz="975"/>
            </a:lvl7pPr>
            <a:lvl8pPr marL="3428828" indent="0">
              <a:buNone/>
              <a:defRPr sz="975"/>
            </a:lvl8pPr>
            <a:lvl9pPr marL="39186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2016 </a:t>
            </a:r>
            <a:r>
              <a:rPr lang="en-US" dirty="0" err="1" smtClean="0"/>
              <a:t>Corero</a:t>
            </a:r>
            <a:r>
              <a:rPr lang="en-US" dirty="0" smtClean="0"/>
              <a:t>        www.corero.com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"/>
            <a:ext cx="10972800" cy="8229617"/>
            <a:chOff x="0" y="0"/>
            <a:chExt cx="14630400" cy="8229617"/>
          </a:xfrm>
        </p:grpSpPr>
        <p:sp>
          <p:nvSpPr>
            <p:cNvPr id="21" name="Oval 20"/>
            <p:cNvSpPr/>
            <p:nvPr userDrawn="1"/>
          </p:nvSpPr>
          <p:spPr>
            <a:xfrm>
              <a:off x="93943" y="56810"/>
              <a:ext cx="722376" cy="72237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>
                <a:effectLst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626300" y="417998"/>
              <a:ext cx="140041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455131" y="0"/>
              <a:ext cx="1" cy="26470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455131" y="560865"/>
              <a:ext cx="0" cy="7668752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0" y="417998"/>
              <a:ext cx="28510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oreroLogoTaglineFLo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77" y="7492062"/>
            <a:ext cx="156122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688" y="1920240"/>
            <a:ext cx="9731472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740977"/>
            <a:ext cx="3474720" cy="438150"/>
          </a:xfrm>
          <a:prstGeom prst="rect">
            <a:avLst/>
          </a:prstGeom>
        </p:spPr>
        <p:txBody>
          <a:bodyPr lIns="130622" tIns="65311" rIns="130622" bIns="65311"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/>
              <a:t>© 2014 Corero        www.corero.com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688" y="7740977"/>
            <a:ext cx="2560320" cy="438150"/>
          </a:xfrm>
          <a:prstGeom prst="rect">
            <a:avLst/>
          </a:prstGeom>
        </p:spPr>
        <p:txBody>
          <a:bodyPr lIns="130622" tIns="65311" rIns="130622" bIns="65311" anchor="ctr"/>
          <a:lstStyle>
            <a:lvl1pPr algn="l">
              <a:defRPr sz="1200"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89833" rtl="0" eaLnBrk="1" latinLnBrk="0" hangingPunct="1">
        <a:spcBef>
          <a:spcPct val="0"/>
        </a:spcBef>
        <a:buNone/>
        <a:defRPr sz="4725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67375" indent="-367375" algn="l" defTabSz="489833" rtl="0" eaLnBrk="1" latinLnBrk="0" hangingPunct="1">
        <a:spcBef>
          <a:spcPct val="20000"/>
        </a:spcBef>
        <a:buClr>
          <a:srgbClr val="8DC63F"/>
        </a:buClr>
        <a:buFont typeface="Wingdings" charset="2"/>
        <a:buChar char="§"/>
        <a:defRPr sz="345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95978" indent="-306146" algn="l" defTabSz="489833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3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24582" indent="-244916" algn="l" defTabSz="489833" rtl="0" eaLnBrk="1" latinLnBrk="0" hangingPunct="1">
        <a:spcBef>
          <a:spcPct val="20000"/>
        </a:spcBef>
        <a:buClr>
          <a:srgbClr val="8DC63F"/>
        </a:buClr>
        <a:buFont typeface="Lucida Grande"/>
        <a:buChar char="-"/>
        <a:defRPr sz="255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14415" indent="-244916" algn="l" defTabSz="489833" rtl="0" eaLnBrk="1" latinLnBrk="0" hangingPunct="1">
        <a:spcBef>
          <a:spcPct val="20000"/>
        </a:spcBef>
        <a:buClr>
          <a:srgbClr val="8DC63F"/>
        </a:buClr>
        <a:buSzPct val="90000"/>
        <a:buFont typeface="Lucida Grande"/>
        <a:buChar char="+"/>
        <a:defRPr sz="2175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04247" indent="-244916" algn="l" defTabSz="489833" rtl="0" eaLnBrk="1" latinLnBrk="0" hangingPunct="1">
        <a:spcBef>
          <a:spcPct val="20000"/>
        </a:spcBef>
        <a:buClr>
          <a:srgbClr val="8DC63F"/>
        </a:buClr>
        <a:buFont typeface="Arial"/>
        <a:buChar char="»"/>
        <a:defRPr sz="2175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694080" indent="-244916" algn="l" defTabSz="489833" rtl="0" eaLnBrk="1" latinLnBrk="0" hangingPunct="1">
        <a:spcBef>
          <a:spcPct val="20000"/>
        </a:spcBef>
        <a:buFont typeface="Arial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183912" indent="-244916" algn="l" defTabSz="489833" rtl="0" eaLnBrk="1" latinLnBrk="0" hangingPunct="1">
        <a:spcBef>
          <a:spcPct val="20000"/>
        </a:spcBef>
        <a:buFont typeface="Arial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673745" indent="-244916" algn="l" defTabSz="489833" rtl="0" eaLnBrk="1" latinLnBrk="0" hangingPunct="1">
        <a:spcBef>
          <a:spcPct val="20000"/>
        </a:spcBef>
        <a:buFont typeface="Arial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163578" indent="-244916" algn="l" defTabSz="489833" rtl="0" eaLnBrk="1" latinLnBrk="0" hangingPunct="1">
        <a:spcBef>
          <a:spcPct val="20000"/>
        </a:spcBef>
        <a:buFont typeface="Arial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9833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5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98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49163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38996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18662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688" y="1920263"/>
            <a:ext cx="9731472" cy="5431157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lIns="81639" tIns="40819" rIns="81639" bIns="40819" anchor="ctr"/>
          <a:lstStyle>
            <a:lvl1pPr>
              <a:defRPr sz="108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smtClean="0"/>
              <a:t>© 2014 Corero        www.corero.com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lIns="81639" tIns="40819" rIns="81639" bIns="40819" anchor="ctr"/>
          <a:lstStyle>
            <a:lvl1pPr algn="l">
              <a:defRPr sz="1200"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0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89833" rtl="0" eaLnBrk="1" latinLnBrk="0" hangingPunct="1">
        <a:spcBef>
          <a:spcPct val="0"/>
        </a:spcBef>
        <a:buNone/>
        <a:defRPr sz="468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67376" indent="-367376" algn="l" defTabSz="489833" rtl="0" eaLnBrk="1" latinLnBrk="0" hangingPunct="1">
        <a:spcBef>
          <a:spcPct val="20000"/>
        </a:spcBef>
        <a:buClr>
          <a:srgbClr val="8DC63F"/>
        </a:buClr>
        <a:buFont typeface="Wingdings" charset="2"/>
        <a:buChar char="§"/>
        <a:defRPr sz="348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95978" indent="-306146" algn="l" defTabSz="489833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3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24582" indent="-244916" algn="l" defTabSz="489833" rtl="0" eaLnBrk="1" latinLnBrk="0" hangingPunct="1">
        <a:spcBef>
          <a:spcPct val="20000"/>
        </a:spcBef>
        <a:buClr>
          <a:srgbClr val="8DC63F"/>
        </a:buClr>
        <a:buFont typeface="Lucida Grande"/>
        <a:buChar char="-"/>
        <a:defRPr sz="252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14415" indent="-244916" algn="l" defTabSz="489833" rtl="0" eaLnBrk="1" latinLnBrk="0" hangingPunct="1">
        <a:spcBef>
          <a:spcPct val="20000"/>
        </a:spcBef>
        <a:buClr>
          <a:srgbClr val="8DC63F"/>
        </a:buClr>
        <a:buSzPct val="90000"/>
        <a:buFont typeface="Lucida Grande"/>
        <a:buChar char="+"/>
        <a:defRPr sz="216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04248" indent="-244916" algn="l" defTabSz="489833" rtl="0" eaLnBrk="1" latinLnBrk="0" hangingPunct="1">
        <a:spcBef>
          <a:spcPct val="20000"/>
        </a:spcBef>
        <a:buClr>
          <a:srgbClr val="8DC63F"/>
        </a:buClr>
        <a:buFont typeface="Arial"/>
        <a:buChar char="»"/>
        <a:defRPr sz="216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694080" indent="-244916" algn="l" defTabSz="489833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183912" indent="-244916" algn="l" defTabSz="489833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673745" indent="-244916" algn="l" defTabSz="489833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163578" indent="-244916" algn="l" defTabSz="489833" rtl="0" eaLnBrk="1" latinLnBrk="0" hangingPunct="1">
        <a:spcBef>
          <a:spcPct val="200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83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9833" algn="l" defTabSz="48983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6" algn="l" defTabSz="48983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98" algn="l" defTabSz="48983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2" algn="l" defTabSz="48983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49163" algn="l" defTabSz="48983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38996" algn="l" defTabSz="48983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algn="l" defTabSz="48983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18662" algn="l" defTabSz="489833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688" y="1920245"/>
            <a:ext cx="9731472" cy="5431157"/>
          </a:xfrm>
          <a:prstGeom prst="rect">
            <a:avLst/>
          </a:prstGeom>
        </p:spPr>
        <p:txBody>
          <a:bodyPr vert="horz" lIns="130622" tIns="65310" rIns="130622" bIns="653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7740978"/>
            <a:ext cx="3474720" cy="438150"/>
          </a:xfrm>
          <a:prstGeom prst="rect">
            <a:avLst/>
          </a:prstGeom>
        </p:spPr>
        <p:txBody>
          <a:bodyPr lIns="130622" tIns="65310" rIns="130622" bIns="65310" anchor="ctr"/>
          <a:lstStyle>
            <a:lvl1pPr>
              <a:defRPr sz="1050">
                <a:solidFill>
                  <a:srgbClr val="BFBFBF"/>
                </a:solidFill>
              </a:defRPr>
            </a:lvl1pPr>
          </a:lstStyle>
          <a:p>
            <a:pPr algn="ctr"/>
            <a:r>
              <a:rPr lang="en-US" dirty="0" smtClean="0">
                <a:latin typeface="Calibri"/>
              </a:rPr>
              <a:t>© 2014 Corero        www.corero.com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688" y="7740978"/>
            <a:ext cx="2560320" cy="438150"/>
          </a:xfrm>
          <a:prstGeom prst="rect">
            <a:avLst/>
          </a:prstGeom>
        </p:spPr>
        <p:txBody>
          <a:bodyPr lIns="130622" tIns="65310" rIns="130622" bIns="65310" anchor="ctr"/>
          <a:lstStyle>
            <a:lvl1pPr algn="l">
              <a:defRPr sz="1200">
                <a:solidFill>
                  <a:srgbClr val="BFBFBF"/>
                </a:solidFill>
              </a:defRPr>
            </a:lvl1pPr>
          </a:lstStyle>
          <a:p>
            <a:fld id="{8DFC7B1A-5546-6143-A1D3-9ED124899D96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92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89833" rtl="0" eaLnBrk="1" latinLnBrk="0" hangingPunct="1">
        <a:spcBef>
          <a:spcPct val="0"/>
        </a:spcBef>
        <a:buNone/>
        <a:defRPr sz="465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67376" indent="-367376" algn="l" defTabSz="489833" rtl="0" eaLnBrk="1" latinLnBrk="0" hangingPunct="1">
        <a:spcBef>
          <a:spcPct val="20000"/>
        </a:spcBef>
        <a:buClr>
          <a:srgbClr val="8DC63F"/>
        </a:buClr>
        <a:buFont typeface="Wingdings" charset="2"/>
        <a:buChar char="§"/>
        <a:defRPr sz="345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95978" indent="-306146" algn="l" defTabSz="489833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3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24582" indent="-244916" algn="l" defTabSz="489833" rtl="0" eaLnBrk="1" latinLnBrk="0" hangingPunct="1">
        <a:spcBef>
          <a:spcPct val="20000"/>
        </a:spcBef>
        <a:buClr>
          <a:srgbClr val="8DC63F"/>
        </a:buClr>
        <a:buFont typeface="Lucida Grande"/>
        <a:buChar char="-"/>
        <a:defRPr sz="255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14415" indent="-244916" algn="l" defTabSz="489833" rtl="0" eaLnBrk="1" latinLnBrk="0" hangingPunct="1">
        <a:spcBef>
          <a:spcPct val="20000"/>
        </a:spcBef>
        <a:buClr>
          <a:srgbClr val="8DC63F"/>
        </a:buClr>
        <a:buSzPct val="90000"/>
        <a:buFont typeface="Lucida Grande"/>
        <a:buChar char="+"/>
        <a:defRPr sz="2175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04248" indent="-244916" algn="l" defTabSz="489833" rtl="0" eaLnBrk="1" latinLnBrk="0" hangingPunct="1">
        <a:spcBef>
          <a:spcPct val="20000"/>
        </a:spcBef>
        <a:buClr>
          <a:srgbClr val="8DC63F"/>
        </a:buClr>
        <a:buFont typeface="Arial"/>
        <a:buChar char="»"/>
        <a:defRPr sz="2175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694080" indent="-244916" algn="l" defTabSz="489833" rtl="0" eaLnBrk="1" latinLnBrk="0" hangingPunct="1">
        <a:spcBef>
          <a:spcPct val="20000"/>
        </a:spcBef>
        <a:buFont typeface="Arial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183912" indent="-244916" algn="l" defTabSz="489833" rtl="0" eaLnBrk="1" latinLnBrk="0" hangingPunct="1">
        <a:spcBef>
          <a:spcPct val="20000"/>
        </a:spcBef>
        <a:buFont typeface="Arial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673745" indent="-244916" algn="l" defTabSz="489833" rtl="0" eaLnBrk="1" latinLnBrk="0" hangingPunct="1">
        <a:spcBef>
          <a:spcPct val="20000"/>
        </a:spcBef>
        <a:buFont typeface="Arial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163578" indent="-244916" algn="l" defTabSz="489833" rtl="0" eaLnBrk="1" latinLnBrk="0" hangingPunct="1">
        <a:spcBef>
          <a:spcPct val="20000"/>
        </a:spcBef>
        <a:buFont typeface="Arial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9833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79666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98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2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49163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38996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18662" algn="l" defTabSz="48983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3.wdp"/><Relationship Id="rId14" Type="http://schemas.openxmlformats.org/officeDocument/2006/relationships/image" Target="../media/image12.jpeg"/><Relationship Id="rId15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png"/><Relationship Id="rId6" Type="http://schemas.microsoft.com/office/2007/relationships/hdphoto" Target="../media/hdphoto1.wdp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208" y="1912821"/>
            <a:ext cx="6455832" cy="2267195"/>
          </a:xfrm>
        </p:spPr>
        <p:txBody>
          <a:bodyPr>
            <a:normAutofit/>
          </a:bodyPr>
          <a:lstStyle/>
          <a:p>
            <a:r>
              <a:rPr lang="en-US" sz="3600" dirty="0"/>
              <a:t>Sub-Saturating DDoS Attacks</a:t>
            </a:r>
            <a:br>
              <a:rPr lang="en-US" sz="3600" dirty="0"/>
            </a:br>
            <a:r>
              <a:rPr lang="en-US" sz="2700" dirty="0"/>
              <a:t>The Silent Bandwidth Thief 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Sean Newman</a:t>
            </a:r>
          </a:p>
          <a:p>
            <a:r>
              <a:rPr lang="en-US" sz="1500" dirty="0"/>
              <a:t>Director Product Management</a:t>
            </a:r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 2016 Corero        www.corero.com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688" y="791727"/>
            <a:ext cx="9731472" cy="576823"/>
          </a:xfrm>
        </p:spPr>
        <p:txBody>
          <a:bodyPr/>
          <a:lstStyle/>
          <a:p>
            <a:r>
              <a:rPr lang="en-US" sz="3600" dirty="0"/>
              <a:t>20+ </a:t>
            </a:r>
            <a:r>
              <a:rPr lang="en-US" sz="3600" dirty="0"/>
              <a:t>Years of </a:t>
            </a:r>
            <a:r>
              <a:rPr lang="en-US" sz="3600" dirty="0" err="1"/>
              <a:t>DoS</a:t>
            </a:r>
            <a:r>
              <a:rPr lang="en-US" sz="3600" dirty="0"/>
              <a:t> </a:t>
            </a:r>
            <a:r>
              <a:rPr lang="en-US" sz="3600" dirty="0"/>
              <a:t>Attacks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5792151" y="2379426"/>
            <a:ext cx="749195" cy="747468"/>
          </a:xfrm>
          <a:prstGeom prst="ellipse">
            <a:avLst/>
          </a:prstGeom>
          <a:gradFill flip="none" rotWithShape="1">
            <a:gsLst>
              <a:gs pos="0">
                <a:srgbClr val="FF3300"/>
              </a:gs>
              <a:gs pos="30000">
                <a:srgbClr val="FF66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144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1188722" y="1527155"/>
            <a:ext cx="184731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97280">
              <a:defRPr/>
            </a:pPr>
            <a:endParaRPr lang="en-US" sz="1440" kern="0">
              <a:solidFill>
                <a:srgbClr val="000000"/>
              </a:solidFill>
            </a:endParaRPr>
          </a:p>
        </p:txBody>
      </p:sp>
      <p:sp>
        <p:nvSpPr>
          <p:cNvPr id="84" name="Right Arrow 83"/>
          <p:cNvSpPr/>
          <p:nvPr/>
        </p:nvSpPr>
        <p:spPr bwMode="auto">
          <a:xfrm>
            <a:off x="400050" y="5641373"/>
            <a:ext cx="10563225" cy="326969"/>
          </a:xfrm>
          <a:prstGeom prst="rightArrow">
            <a:avLst/>
          </a:prstGeom>
          <a:solidFill>
            <a:srgbClr val="B2B2B2">
              <a:lumMod val="60000"/>
              <a:lumOff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>
              <a:defRPr/>
            </a:pPr>
            <a:endParaRPr lang="en-US" sz="144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640924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1344041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2176079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2997297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3847953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4721343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5585639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6458051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7318779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8168573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8953964" y="5873554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6" name="TextBox 95"/>
          <p:cNvSpPr txBox="1"/>
          <p:nvPr/>
        </p:nvSpPr>
        <p:spPr>
          <a:xfrm>
            <a:off x="1509834" y="2441873"/>
            <a:ext cx="203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First </a:t>
            </a:r>
            <a:r>
              <a:rPr lang="en-US" sz="1200" b="1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Hacktivist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 event: </a:t>
            </a:r>
            <a:b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Zapatista National Liberation Army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62533" y="4961276"/>
            <a:ext cx="102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5376"/>
            <a:r>
              <a:rPr lang="en-US" sz="1200" b="1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DoS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 for</a:t>
            </a:r>
            <a:b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Notoriety</a:t>
            </a:r>
            <a:endParaRPr lang="en-US" sz="1200" b="1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29774" y="4105353"/>
            <a:ext cx="186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00" b="1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MafiaBoy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 DDoS: </a:t>
            </a:r>
            <a:b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Yahoo!, Amazon, </a:t>
            </a:r>
            <a:b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Dell, CNN, </a:t>
            </a:r>
            <a:r>
              <a:rPr lang="en-US" sz="120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Ebay</a:t>
            </a: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,</a:t>
            </a:r>
            <a:b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Etrade</a:t>
            </a:r>
            <a:endParaRPr lang="en-US" sz="120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03163" y="3177229"/>
            <a:ext cx="105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00" b="1">
                <a:solidFill>
                  <a:srgbClr val="FFFFFF">
                    <a:lumMod val="50000"/>
                  </a:srgbClr>
                </a:solidFill>
                <a:latin typeface="Arial"/>
              </a:rPr>
              <a:t>Spammers </a:t>
            </a:r>
            <a:r>
              <a:rPr lang="en-US" sz="1200" b="1">
                <a:solidFill>
                  <a:srgbClr val="FFFFFF">
                    <a:lumMod val="50000"/>
                  </a:srgbClr>
                </a:solidFill>
                <a:latin typeface="Arial"/>
              </a:rPr>
              <a:t>discover</a:t>
            </a:r>
            <a:br>
              <a:rPr lang="en-US" sz="1200" b="1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b="1">
                <a:solidFill>
                  <a:srgbClr val="FFFFFF">
                    <a:lumMod val="50000"/>
                  </a:srgbClr>
                </a:solidFill>
                <a:latin typeface="Arial"/>
              </a:rPr>
              <a:t>botnets</a:t>
            </a:r>
            <a:endParaRPr lang="en-US" sz="1200" b="1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043056" y="5097586"/>
            <a:ext cx="163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Organized crime: </a:t>
            </a:r>
            <a:b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Extortion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335969" y="4115336"/>
            <a:ext cx="171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Estonia: </a:t>
            </a: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Parliament, banks, media, Estonia Reform Party</a:t>
            </a:r>
          </a:p>
        </p:txBody>
      </p: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4621808" y="4181102"/>
            <a:ext cx="749195" cy="747468"/>
            <a:chOff x="5663923" y="2087715"/>
            <a:chExt cx="1200630" cy="1197864"/>
          </a:xfrm>
        </p:grpSpPr>
        <p:sp>
          <p:nvSpPr>
            <p:cNvPr id="105" name="Oval 104"/>
            <p:cNvSpPr/>
            <p:nvPr/>
          </p:nvSpPr>
          <p:spPr bwMode="auto">
            <a:xfrm>
              <a:off x="5663923" y="2087715"/>
              <a:ext cx="1200630" cy="119786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>
                <a:defRPr/>
              </a:pPr>
              <a:endParaRPr lang="en-US" sz="1440" kern="0">
                <a:solidFill>
                  <a:srgbClr val="09BBB7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pic>
          <p:nvPicPr>
            <p:cNvPr id="106" name="Picture 2" descr="C:\Users\inge\AppData\Local\Microsoft\Windows\Temporary Internet Files\Content.IE5\6L1EXUC4\MC900361158[1].wmf"/>
            <p:cNvPicPr>
              <a:picLocks noChangeAspect="1" noChangeArrowheads="1"/>
            </p:cNvPicPr>
            <p:nvPr/>
          </p:nvPicPr>
          <p:blipFill>
            <a:blip r:embed="rId3" cstate="email">
              <a:lum bright="10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040" y="2244190"/>
              <a:ext cx="882396" cy="88331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784148" y="2391800"/>
            <a:ext cx="749195" cy="747468"/>
            <a:chOff x="-1940312" y="2218538"/>
            <a:chExt cx="1200630" cy="1197864"/>
          </a:xfrm>
        </p:grpSpPr>
        <p:sp>
          <p:nvSpPr>
            <p:cNvPr id="108" name="Oval 107"/>
            <p:cNvSpPr/>
            <p:nvPr/>
          </p:nvSpPr>
          <p:spPr bwMode="auto">
            <a:xfrm>
              <a:off x="-1940312" y="2218538"/>
              <a:ext cx="1200630" cy="119786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>
                <a:defRPr/>
              </a:pPr>
              <a:endParaRPr lang="en-US" sz="1440" kern="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109" name="5-Point Star 108"/>
            <p:cNvSpPr>
              <a:spLocks noChangeAspect="1"/>
            </p:cNvSpPr>
            <p:nvPr/>
          </p:nvSpPr>
          <p:spPr bwMode="auto">
            <a:xfrm>
              <a:off x="-1815043" y="2344039"/>
              <a:ext cx="950091" cy="864473"/>
            </a:xfrm>
            <a:prstGeom prst="star5">
              <a:avLst/>
            </a:prstGeom>
            <a:solidFill>
              <a:srgbClr val="FFFFFF"/>
            </a:solidFill>
            <a:ln w="22225">
              <a:noFill/>
            </a:ln>
            <a:effectLst>
              <a:outerShdw blurRad="203200" sx="102000" sy="102000" algn="ctr" rotWithShape="0">
                <a:srgbClr val="FF6600">
                  <a:alpha val="40000"/>
                </a:srgbClr>
              </a:outerShdw>
            </a:effectLst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>
                <a:defRPr/>
              </a:pPr>
              <a:endParaRPr lang="en-US" sz="1440" kern="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6994186" y="3010172"/>
            <a:ext cx="749195" cy="747468"/>
            <a:chOff x="6354625" y="680898"/>
            <a:chExt cx="1200630" cy="1197864"/>
          </a:xfrm>
        </p:grpSpPr>
        <p:sp>
          <p:nvSpPr>
            <p:cNvPr id="111" name="Oval 110"/>
            <p:cNvSpPr/>
            <p:nvPr/>
          </p:nvSpPr>
          <p:spPr bwMode="auto">
            <a:xfrm>
              <a:off x="6354625" y="680898"/>
              <a:ext cx="1200630" cy="1197864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/>
              <a:endParaRPr lang="en-US" sz="144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sp>
          <p:nvSpPr>
            <p:cNvPr id="112" name="Lightning Bolt 111"/>
            <p:cNvSpPr/>
            <p:nvPr/>
          </p:nvSpPr>
          <p:spPr bwMode="auto">
            <a:xfrm flipH="1">
              <a:off x="6663560" y="846571"/>
              <a:ext cx="582760" cy="86651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/>
              <a:endParaRPr lang="en-US" sz="144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</p:grpSp>
      <p:grpSp>
        <p:nvGrpSpPr>
          <p:cNvPr id="113" name="Group 112"/>
          <p:cNvGrpSpPr>
            <a:grpSpLocks noChangeAspect="1"/>
          </p:cNvGrpSpPr>
          <p:nvPr/>
        </p:nvGrpSpPr>
        <p:grpSpPr>
          <a:xfrm>
            <a:off x="1731928" y="4094826"/>
            <a:ext cx="749195" cy="747468"/>
            <a:chOff x="8784803" y="2161628"/>
            <a:chExt cx="1200630" cy="1197864"/>
          </a:xfrm>
        </p:grpSpPr>
        <p:sp>
          <p:nvSpPr>
            <p:cNvPr id="114" name="Oval 113"/>
            <p:cNvSpPr/>
            <p:nvPr/>
          </p:nvSpPr>
          <p:spPr bwMode="auto">
            <a:xfrm>
              <a:off x="8784803" y="2161628"/>
              <a:ext cx="1200630" cy="1197864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30000">
                  <a:srgbClr val="FF66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>
                <a:defRPr/>
              </a:pPr>
              <a:endParaRPr lang="en-US" sz="1440" kern="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pic>
          <p:nvPicPr>
            <p:cNvPr id="115" name="Picture 22" descr="C:\Users\inge\AppData\Local\Microsoft\Windows\Temporary Internet Files\Content.IE5\D57T74IE\MC900293216[1].wmf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rgbClr val="FFFFFF">
                  <a:shade val="45000"/>
                  <a:satMod val="135000"/>
                </a:srgbClr>
                <a:prstClr val="white"/>
              </a:duotone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791" y="2327975"/>
              <a:ext cx="834074" cy="82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Group 115"/>
          <p:cNvGrpSpPr/>
          <p:nvPr/>
        </p:nvGrpSpPr>
        <p:grpSpPr>
          <a:xfrm>
            <a:off x="3953969" y="3121721"/>
            <a:ext cx="749195" cy="747468"/>
            <a:chOff x="4011226" y="798001"/>
            <a:chExt cx="624329" cy="622890"/>
          </a:xfrm>
        </p:grpSpPr>
        <p:sp>
          <p:nvSpPr>
            <p:cNvPr id="117" name="Oval 116"/>
            <p:cNvSpPr/>
            <p:nvPr/>
          </p:nvSpPr>
          <p:spPr bwMode="auto">
            <a:xfrm>
              <a:off x="4011226" y="798001"/>
              <a:ext cx="624329" cy="6228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>
                <a:defRPr/>
              </a:pPr>
              <a:endParaRPr lang="en-US" sz="1440" kern="0">
                <a:solidFill>
                  <a:srgbClr val="09BBB7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CDB17"/>
                </a:clrFrom>
                <a:clrTo>
                  <a:srgbClr val="FCDB1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" contras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25" t="2266" r="52962" b="89454"/>
            <a:stretch/>
          </p:blipFill>
          <p:spPr>
            <a:xfrm>
              <a:off x="4037842" y="798001"/>
              <a:ext cx="588897" cy="577367"/>
            </a:xfrm>
            <a:prstGeom prst="ellipse">
              <a:avLst/>
            </a:prstGeom>
            <a:effectLst/>
          </p:spPr>
        </p:pic>
      </p:grpSp>
      <p:cxnSp>
        <p:nvCxnSpPr>
          <p:cNvPr id="121" name="Elbow Connector 120"/>
          <p:cNvCxnSpPr>
            <a:stCxn id="139" idx="0"/>
            <a:endCxn id="111" idx="4"/>
          </p:cNvCxnSpPr>
          <p:nvPr/>
        </p:nvCxnSpPr>
        <p:spPr bwMode="auto">
          <a:xfrm rot="16200000" flipV="1">
            <a:off x="7415437" y="3710988"/>
            <a:ext cx="1452266" cy="1545571"/>
          </a:xfrm>
          <a:prstGeom prst="bentConnector3">
            <a:avLst>
              <a:gd name="adj1" fmla="val 74267"/>
            </a:avLst>
          </a:prstGeom>
          <a:solidFill>
            <a:srgbClr val="4D4D4D"/>
          </a:solidFill>
          <a:ln w="222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" name="Elbow Connector 121"/>
          <p:cNvCxnSpPr>
            <a:stCxn id="140" idx="0"/>
            <a:endCxn id="119" idx="4"/>
          </p:cNvCxnSpPr>
          <p:nvPr/>
        </p:nvCxnSpPr>
        <p:spPr bwMode="auto">
          <a:xfrm rot="16200000" flipV="1">
            <a:off x="7495602" y="5085175"/>
            <a:ext cx="306988" cy="294584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Elbow Connector 122"/>
          <p:cNvCxnSpPr/>
          <p:nvPr/>
        </p:nvCxnSpPr>
        <p:spPr bwMode="auto">
          <a:xfrm rot="5400000" flipH="1" flipV="1">
            <a:off x="-442896" y="4209250"/>
            <a:ext cx="2642371" cy="548855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rgbClr val="FF6600">
                <a:lumMod val="40000"/>
                <a:lumOff val="6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Elbow Connector 123"/>
          <p:cNvCxnSpPr/>
          <p:nvPr/>
        </p:nvCxnSpPr>
        <p:spPr bwMode="auto">
          <a:xfrm rot="5400000" flipH="1" flipV="1">
            <a:off x="377520" y="4558850"/>
            <a:ext cx="2184437" cy="252442"/>
          </a:xfrm>
          <a:prstGeom prst="bentConnector3">
            <a:avLst>
              <a:gd name="adj1" fmla="val 100232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Elbow Connector 124"/>
          <p:cNvCxnSpPr>
            <a:stCxn id="143" idx="0"/>
            <a:endCxn id="114" idx="4"/>
          </p:cNvCxnSpPr>
          <p:nvPr/>
        </p:nvCxnSpPr>
        <p:spPr bwMode="auto">
          <a:xfrm rot="16200000" flipV="1">
            <a:off x="2509407" y="4439415"/>
            <a:ext cx="543667" cy="1349426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Elbow Connector 125"/>
          <p:cNvCxnSpPr>
            <a:stCxn id="144" idx="0"/>
            <a:endCxn id="117" idx="4"/>
          </p:cNvCxnSpPr>
          <p:nvPr/>
        </p:nvCxnSpPr>
        <p:spPr bwMode="auto">
          <a:xfrm rot="5400000" flipH="1" flipV="1">
            <a:off x="3266523" y="4467581"/>
            <a:ext cx="1660435" cy="463653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rgbClr val="FF6600">
                <a:lumMod val="40000"/>
                <a:lumOff val="6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8" name="TextBox 127"/>
          <p:cNvSpPr txBox="1"/>
          <p:nvPr/>
        </p:nvSpPr>
        <p:spPr>
          <a:xfrm>
            <a:off x="331471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1993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706908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28115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1995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864719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1997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689563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1999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590122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480284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2003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335055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2005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211234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2007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043535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2009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927513" y="6368984"/>
            <a:ext cx="61547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2011</a:t>
            </a:r>
          </a:p>
        </p:txBody>
      </p:sp>
      <p:sp>
        <p:nvSpPr>
          <p:cNvPr id="139" name="Oval 138"/>
          <p:cNvSpPr>
            <a:spLocks noChangeAspect="1"/>
          </p:cNvSpPr>
          <p:nvPr/>
        </p:nvSpPr>
        <p:spPr bwMode="auto">
          <a:xfrm>
            <a:off x="8378872" y="5209907"/>
            <a:ext cx="1070966" cy="1064202"/>
          </a:xfrm>
          <a:prstGeom prst="ellipse">
            <a:avLst/>
          </a:prstGeom>
          <a:solidFill>
            <a:srgbClr val="C0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 bwMode="auto">
          <a:xfrm>
            <a:off x="7378710" y="5385961"/>
            <a:ext cx="835354" cy="830078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 bwMode="auto">
          <a:xfrm>
            <a:off x="6186829" y="5529624"/>
            <a:ext cx="546192" cy="542744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2" name="Oval 141"/>
          <p:cNvSpPr>
            <a:spLocks noChangeAspect="1"/>
          </p:cNvSpPr>
          <p:nvPr/>
        </p:nvSpPr>
        <p:spPr bwMode="auto">
          <a:xfrm>
            <a:off x="4120659" y="5533486"/>
            <a:ext cx="546192" cy="542744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3038275" y="5385961"/>
            <a:ext cx="835354" cy="830078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4" name="Oval 143"/>
          <p:cNvSpPr>
            <a:spLocks noChangeAspect="1"/>
          </p:cNvSpPr>
          <p:nvPr/>
        </p:nvSpPr>
        <p:spPr bwMode="auto">
          <a:xfrm>
            <a:off x="3591818" y="5529624"/>
            <a:ext cx="546192" cy="542744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5" name="Oval 144"/>
          <p:cNvSpPr>
            <a:spLocks noChangeAspect="1"/>
          </p:cNvSpPr>
          <p:nvPr/>
        </p:nvSpPr>
        <p:spPr bwMode="auto">
          <a:xfrm>
            <a:off x="1529588" y="5575762"/>
            <a:ext cx="453336" cy="450476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916316" y="5385961"/>
            <a:ext cx="835354" cy="830078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47" name="Oval 146"/>
          <p:cNvSpPr>
            <a:spLocks noChangeAspect="1"/>
          </p:cNvSpPr>
          <p:nvPr/>
        </p:nvSpPr>
        <p:spPr bwMode="auto">
          <a:xfrm>
            <a:off x="377190" y="5575762"/>
            <a:ext cx="453336" cy="450476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cxnSp>
        <p:nvCxnSpPr>
          <p:cNvPr id="148" name="Elbow Connector 147"/>
          <p:cNvCxnSpPr>
            <a:endCxn id="141" idx="0"/>
          </p:cNvCxnSpPr>
          <p:nvPr/>
        </p:nvCxnSpPr>
        <p:spPr bwMode="auto">
          <a:xfrm>
            <a:off x="5196917" y="4919044"/>
            <a:ext cx="1263008" cy="610580"/>
          </a:xfrm>
          <a:prstGeom prst="bentConnector2">
            <a:avLst/>
          </a:prstGeom>
          <a:solidFill>
            <a:srgbClr val="4D4D4D"/>
          </a:solidFill>
          <a:ln w="22225" cap="flat" cmpd="sng" algn="ctr">
            <a:solidFill>
              <a:srgbClr val="FF6600">
                <a:lumMod val="40000"/>
                <a:lumOff val="6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0" name="Oval 149"/>
          <p:cNvSpPr>
            <a:spLocks noChangeAspect="1"/>
          </p:cNvSpPr>
          <p:nvPr/>
        </p:nvSpPr>
        <p:spPr bwMode="auto">
          <a:xfrm>
            <a:off x="6731564" y="5482210"/>
            <a:ext cx="593910" cy="590158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cxnSp>
        <p:nvCxnSpPr>
          <p:cNvPr id="151" name="Elbow Connector 150"/>
          <p:cNvCxnSpPr>
            <a:stCxn id="150" idx="0"/>
            <a:endCxn id="157" idx="4"/>
          </p:cNvCxnSpPr>
          <p:nvPr/>
        </p:nvCxnSpPr>
        <p:spPr bwMode="auto">
          <a:xfrm rot="16200000" flipV="1">
            <a:off x="5410711" y="3864401"/>
            <a:ext cx="2376821" cy="858798"/>
          </a:xfrm>
          <a:prstGeom prst="bentConnector3">
            <a:avLst>
              <a:gd name="adj1" fmla="val 67132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2" name="TextBox 151"/>
          <p:cNvSpPr txBox="1"/>
          <p:nvPr/>
        </p:nvSpPr>
        <p:spPr>
          <a:xfrm>
            <a:off x="6502208" y="2503893"/>
            <a:ext cx="161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Anon hits 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Church</a:t>
            </a:r>
            <a:b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of 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Scientology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1204190" y="3219116"/>
            <a:ext cx="749195" cy="747468"/>
            <a:chOff x="4011226" y="798001"/>
            <a:chExt cx="624329" cy="622890"/>
          </a:xfrm>
        </p:grpSpPr>
        <p:sp>
          <p:nvSpPr>
            <p:cNvPr id="154" name="Oval 153"/>
            <p:cNvSpPr/>
            <p:nvPr/>
          </p:nvSpPr>
          <p:spPr bwMode="auto">
            <a:xfrm>
              <a:off x="4011226" y="798001"/>
              <a:ext cx="624329" cy="62289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7280">
                <a:defRPr/>
              </a:pPr>
              <a:endParaRPr lang="en-US" sz="1440" kern="0">
                <a:solidFill>
                  <a:srgbClr val="09BBB7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endParaRPr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CDB17"/>
                </a:clrFrom>
                <a:clrTo>
                  <a:srgbClr val="FCDB1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" contras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25" t="2266" r="52962" b="89454"/>
            <a:stretch/>
          </p:blipFill>
          <p:spPr>
            <a:xfrm>
              <a:off x="4037842" y="798001"/>
              <a:ext cx="588897" cy="577367"/>
            </a:xfrm>
            <a:prstGeom prst="ellipse">
              <a:avLst/>
            </a:prstGeom>
            <a:effectLst/>
          </p:spPr>
        </p:pic>
      </p:grpSp>
      <p:sp>
        <p:nvSpPr>
          <p:cNvPr id="156" name="TextBox 155"/>
          <p:cNvSpPr txBox="1"/>
          <p:nvPr/>
        </p:nvSpPr>
        <p:spPr>
          <a:xfrm>
            <a:off x="1983582" y="3325473"/>
            <a:ext cx="179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Panix.net hit 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with</a:t>
            </a:r>
            <a:b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first 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major DDoS</a:t>
            </a:r>
          </a:p>
        </p:txBody>
      </p:sp>
      <p:pic>
        <p:nvPicPr>
          <p:cNvPr id="157" name="Picture 156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19468" r="17293" b="18368"/>
          <a:stretch/>
        </p:blipFill>
        <p:spPr>
          <a:xfrm>
            <a:off x="5795124" y="2377155"/>
            <a:ext cx="749195" cy="728234"/>
          </a:xfrm>
          <a:prstGeom prst="ellipse">
            <a:avLst/>
          </a:prstGeom>
        </p:spPr>
      </p:pic>
      <p:cxnSp>
        <p:nvCxnSpPr>
          <p:cNvPr id="80" name="Straight Connector 79"/>
          <p:cNvCxnSpPr/>
          <p:nvPr/>
        </p:nvCxnSpPr>
        <p:spPr bwMode="auto">
          <a:xfrm>
            <a:off x="9783290" y="5879458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TextBox 81"/>
          <p:cNvSpPr txBox="1"/>
          <p:nvPr/>
        </p:nvSpPr>
        <p:spPr>
          <a:xfrm>
            <a:off x="9523182" y="6374888"/>
            <a:ext cx="53892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861524" y="4282758"/>
            <a:ext cx="1619644" cy="830997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defTabSz="1095376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Coordinated 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US bank 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attacks: </a:t>
            </a:r>
            <a:b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G</a:t>
            </a: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rew to 200 </a:t>
            </a:r>
            <a:r>
              <a:rPr lang="en-US" sz="120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Gbps</a:t>
            </a: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,</a:t>
            </a:r>
            <a:b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and continue </a:t>
            </a: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today</a:t>
            </a:r>
          </a:p>
        </p:txBody>
      </p:sp>
      <p:sp>
        <p:nvSpPr>
          <p:cNvPr id="177" name="Oval 176"/>
          <p:cNvSpPr/>
          <p:nvPr/>
        </p:nvSpPr>
        <p:spPr bwMode="auto">
          <a:xfrm>
            <a:off x="9879056" y="1491707"/>
            <a:ext cx="749195" cy="747468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>
              <a:defRPr/>
            </a:pPr>
            <a:endParaRPr lang="en-US" sz="144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 t="24810" r="29173" b="21521"/>
          <a:stretch/>
        </p:blipFill>
        <p:spPr>
          <a:xfrm>
            <a:off x="9880514" y="1563166"/>
            <a:ext cx="771215" cy="615930"/>
          </a:xfrm>
          <a:prstGeom prst="rect">
            <a:avLst/>
          </a:prstGeom>
        </p:spPr>
      </p:pic>
      <p:sp>
        <p:nvSpPr>
          <p:cNvPr id="184" name="Oval 183"/>
          <p:cNvSpPr>
            <a:spLocks noChangeAspect="1"/>
          </p:cNvSpPr>
          <p:nvPr/>
        </p:nvSpPr>
        <p:spPr bwMode="auto">
          <a:xfrm>
            <a:off x="8701063" y="5146782"/>
            <a:ext cx="1223042" cy="1215314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cxnSp>
        <p:nvCxnSpPr>
          <p:cNvPr id="185" name="Elbow Connector 184"/>
          <p:cNvCxnSpPr>
            <a:endCxn id="184" idx="0"/>
          </p:cNvCxnSpPr>
          <p:nvPr/>
        </p:nvCxnSpPr>
        <p:spPr bwMode="auto">
          <a:xfrm rot="16200000" flipH="1">
            <a:off x="7580057" y="3414254"/>
            <a:ext cx="2434632" cy="1030422"/>
          </a:xfrm>
          <a:prstGeom prst="bentConnector3">
            <a:avLst>
              <a:gd name="adj1" fmla="val 50108"/>
            </a:avLst>
          </a:prstGeom>
          <a:solidFill>
            <a:srgbClr val="4D4D4D"/>
          </a:solidFill>
          <a:ln w="22225" cap="flat" cmpd="sng" algn="ctr">
            <a:solidFill>
              <a:srgbClr val="FF6600">
                <a:lumMod val="40000"/>
                <a:lumOff val="6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3" name="Oval 192"/>
          <p:cNvSpPr/>
          <p:nvPr/>
        </p:nvSpPr>
        <p:spPr bwMode="auto">
          <a:xfrm>
            <a:off x="7921656" y="1500923"/>
            <a:ext cx="749195" cy="74746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>
              <a:defRPr/>
            </a:pPr>
            <a:endParaRPr lang="en-US" sz="144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17426" r="29150" b="21821"/>
          <a:stretch/>
        </p:blipFill>
        <p:spPr>
          <a:xfrm>
            <a:off x="8053890" y="1612087"/>
            <a:ext cx="484726" cy="50670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95" name="Oval 194"/>
          <p:cNvSpPr/>
          <p:nvPr/>
        </p:nvSpPr>
        <p:spPr bwMode="auto">
          <a:xfrm>
            <a:off x="8875969" y="1496521"/>
            <a:ext cx="824114" cy="764267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0000">
                <a:srgbClr val="FF66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144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96" name="Picture 19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34" y="1590829"/>
            <a:ext cx="649890" cy="582473"/>
          </a:xfrm>
          <a:prstGeom prst="rect">
            <a:avLst/>
          </a:prstGeom>
        </p:spPr>
      </p:pic>
      <p:sp>
        <p:nvSpPr>
          <p:cNvPr id="200" name="Oval 199"/>
          <p:cNvSpPr/>
          <p:nvPr/>
        </p:nvSpPr>
        <p:spPr bwMode="auto">
          <a:xfrm>
            <a:off x="9364698" y="2933755"/>
            <a:ext cx="824114" cy="82221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3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144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cxnSp>
        <p:nvCxnSpPr>
          <p:cNvPr id="202" name="Elbow Connector 201"/>
          <p:cNvCxnSpPr/>
          <p:nvPr/>
        </p:nvCxnSpPr>
        <p:spPr bwMode="auto">
          <a:xfrm rot="16200000" flipH="1">
            <a:off x="9015984" y="4678787"/>
            <a:ext cx="1544498" cy="10750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" name="Oval 204"/>
          <p:cNvSpPr>
            <a:spLocks noChangeAspect="1"/>
          </p:cNvSpPr>
          <p:nvPr/>
        </p:nvSpPr>
        <p:spPr bwMode="auto">
          <a:xfrm>
            <a:off x="9436930" y="5420915"/>
            <a:ext cx="660893" cy="656720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9322108" y="3771746"/>
            <a:ext cx="949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095376"/>
            <a:r>
              <a:rPr lang="sv-SE" sz="1200" b="1" dirty="0">
                <a:solidFill>
                  <a:schemeClr val="accent3"/>
                </a:solidFill>
                <a:latin typeface="Arial"/>
              </a:rPr>
              <a:t>ProtonMail</a:t>
            </a:r>
          </a:p>
          <a:p>
            <a:pPr algn="ctr" defTabSz="1095376"/>
            <a:r>
              <a:rPr lang="sv-SE" sz="1200" b="1" dirty="0">
                <a:solidFill>
                  <a:schemeClr val="accent3"/>
                </a:solidFill>
                <a:latin typeface="Arial"/>
              </a:rPr>
              <a:t>attack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7541" y="3025653"/>
            <a:ext cx="690026" cy="690026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7743380" y="3092748"/>
            <a:ext cx="16054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095376"/>
            <a:r>
              <a:rPr lang="en-US" sz="1200" b="1" dirty="0" err="1">
                <a:solidFill>
                  <a:schemeClr val="accent3"/>
                </a:solidFill>
                <a:latin typeface="Arial"/>
              </a:rPr>
              <a:t>Spamhaus</a:t>
            </a:r>
            <a:r>
              <a:rPr lang="en-US" sz="1200" b="1" dirty="0">
                <a:solidFill>
                  <a:schemeClr val="accent3"/>
                </a:solidFill>
                <a:latin typeface="Arial"/>
              </a:rPr>
              <a:t> attack: </a:t>
            </a:r>
            <a:br>
              <a:rPr lang="en-US" sz="1200" b="1" dirty="0">
                <a:solidFill>
                  <a:schemeClr val="accent3"/>
                </a:solidFill>
                <a:latin typeface="Arial"/>
              </a:rPr>
            </a:br>
            <a:r>
              <a:rPr lang="en-US" sz="1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rPr>
              <a:t>Reported to reach 310 </a:t>
            </a:r>
            <a:r>
              <a:rPr lang="en-US" sz="12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</a:rPr>
              <a:t>Gbps</a:t>
            </a:r>
            <a:endParaRPr lang="en-US" sz="1200" b="1" dirty="0">
              <a:solidFill>
                <a:schemeClr val="tx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8043004" y="2261091"/>
            <a:ext cx="29202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095376"/>
            <a:r>
              <a:rPr lang="sv-SE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500 </a:t>
            </a:r>
            <a:r>
              <a:rPr lang="sv-SE" sz="1200" b="1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Gbps</a:t>
            </a:r>
            <a:r>
              <a:rPr lang="sv-SE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  <a:r>
              <a:rPr lang="sv-SE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Hong Kong attack</a:t>
            </a:r>
            <a:endParaRPr lang="en-US" sz="1200" b="1" dirty="0">
              <a:solidFill>
                <a:srgbClr val="FFFFFF">
                  <a:lumMod val="50000"/>
                </a:srgbClr>
              </a:solidFill>
              <a:latin typeface="Arial"/>
            </a:endParaRPr>
          </a:p>
          <a:p>
            <a:pPr defTabSz="1095376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France </a:t>
            </a: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swarmed after terror attack</a:t>
            </a:r>
            <a:b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PlayStation &amp; Xbox hit at Christmas </a:t>
            </a:r>
          </a:p>
        </p:txBody>
      </p:sp>
      <p:sp>
        <p:nvSpPr>
          <p:cNvPr id="119" name="Oval 118"/>
          <p:cNvSpPr/>
          <p:nvPr/>
        </p:nvSpPr>
        <p:spPr bwMode="auto">
          <a:xfrm>
            <a:off x="7127206" y="4331505"/>
            <a:ext cx="749195" cy="74746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0000">
                <a:srgbClr val="FF66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144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14" cstate="email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8094" r="8692" b="7381"/>
          <a:stretch/>
        </p:blipFill>
        <p:spPr>
          <a:xfrm>
            <a:off x="7194420" y="4375663"/>
            <a:ext cx="607697" cy="621737"/>
          </a:xfrm>
          <a:prstGeom prst="ellipse">
            <a:avLst/>
          </a:prstGeom>
        </p:spPr>
      </p:pic>
      <p:cxnSp>
        <p:nvCxnSpPr>
          <p:cNvPr id="127" name="Straight Connector 126"/>
          <p:cNvCxnSpPr/>
          <p:nvPr/>
        </p:nvCxnSpPr>
        <p:spPr bwMode="auto">
          <a:xfrm>
            <a:off x="10598661" y="5879458"/>
            <a:ext cx="0" cy="548640"/>
          </a:xfrm>
          <a:prstGeom prst="line">
            <a:avLst/>
          </a:prstGeom>
          <a:solidFill>
            <a:srgbClr val="4D4D4D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9" name="TextBox 148"/>
          <p:cNvSpPr txBox="1"/>
          <p:nvPr/>
        </p:nvSpPr>
        <p:spPr>
          <a:xfrm>
            <a:off x="10338552" y="6374888"/>
            <a:ext cx="53892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5376"/>
            <a:r>
              <a:rPr lang="en-US" sz="126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2017</a:t>
            </a:r>
            <a:endParaRPr lang="en-US" sz="1260" b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158" name="Oval 157"/>
          <p:cNvSpPr>
            <a:spLocks noChangeAspect="1"/>
          </p:cNvSpPr>
          <p:nvPr/>
        </p:nvSpPr>
        <p:spPr bwMode="auto">
          <a:xfrm>
            <a:off x="9746941" y="5146782"/>
            <a:ext cx="1223042" cy="1215314"/>
          </a:xfrm>
          <a:prstGeom prst="ellipse">
            <a:avLst/>
          </a:prstGeom>
          <a:solidFill>
            <a:srgbClr val="FF66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/>
            <a:endParaRPr lang="en-US" sz="528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10217794" y="3705987"/>
            <a:ext cx="749195" cy="74746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7280">
              <a:defRPr/>
            </a:pPr>
            <a:endParaRPr lang="en-US" sz="1440" kern="0">
              <a:solidFill>
                <a:srgbClr val="FFFFFF"/>
              </a:solidFill>
              <a:latin typeface="Helvetica Neue Bold Condensed" charset="0"/>
              <a:ea typeface="ヒラギノ角ゴ ProN W6" charset="0"/>
              <a:cs typeface="ヒラギノ角ゴ ProN W6" charset="0"/>
              <a:sym typeface="Helvetica Neue Bold Condensed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7955" y="3943886"/>
            <a:ext cx="680382" cy="315450"/>
          </a:xfrm>
          <a:prstGeom prst="rect">
            <a:avLst/>
          </a:prstGeom>
        </p:spPr>
      </p:pic>
      <p:cxnSp>
        <p:nvCxnSpPr>
          <p:cNvPr id="160" name="Elbow Connector 159"/>
          <p:cNvCxnSpPr>
            <a:stCxn id="158" idx="0"/>
            <a:endCxn id="159" idx="4"/>
          </p:cNvCxnSpPr>
          <p:nvPr/>
        </p:nvCxnSpPr>
        <p:spPr bwMode="auto">
          <a:xfrm rot="5400000" flipH="1" flipV="1">
            <a:off x="10128764" y="4683154"/>
            <a:ext cx="693326" cy="233930"/>
          </a:xfrm>
          <a:prstGeom prst="bentConnector3">
            <a:avLst>
              <a:gd name="adj1" fmla="val 50000"/>
            </a:avLst>
          </a:prstGeom>
          <a:solidFill>
            <a:srgbClr val="4D4D4D"/>
          </a:solidFill>
          <a:ln w="2222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1" name="TextBox 160"/>
          <p:cNvSpPr txBox="1"/>
          <p:nvPr/>
        </p:nvSpPr>
        <p:spPr>
          <a:xfrm>
            <a:off x="10154899" y="4483546"/>
            <a:ext cx="886494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 defTabSz="1095376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Rio</a:t>
            </a:r>
            <a:b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</a:br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Olympics </a:t>
            </a:r>
            <a:r>
              <a:rPr lang="en-US" sz="1200" dirty="0">
                <a:solidFill>
                  <a:srgbClr val="FFFFFF">
                    <a:lumMod val="50000"/>
                  </a:srgbClr>
                </a:solidFill>
                <a:latin typeface="Arial"/>
              </a:rPr>
              <a:t>540 </a:t>
            </a:r>
            <a:r>
              <a:rPr lang="en-US" sz="120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Gbps</a:t>
            </a:r>
            <a:endParaRPr lang="en-US" sz="120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9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8" y="774961"/>
            <a:ext cx="9731472" cy="769097"/>
          </a:xfrm>
        </p:spPr>
        <p:txBody>
          <a:bodyPr/>
          <a:lstStyle/>
          <a:p>
            <a:r>
              <a:rPr lang="en-US" dirty="0" smtClean="0"/>
              <a:t>Latest DDoS Attack Vectors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B1A-5546-6143-A1D3-9ED124899D96}" type="slidenum">
              <a:rPr lang="en-US" smtClean="0">
                <a:latin typeface="Calibri"/>
              </a:rPr>
              <a:pPr/>
              <a:t>3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© 2016 </a:t>
            </a:r>
            <a:r>
              <a:rPr lang="en-US" dirty="0" err="1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Corero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       www.corero.com</a:t>
            </a:r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2688" y="2356367"/>
            <a:ext cx="10097232" cy="4350322"/>
          </a:xfrm>
          <a:prstGeom prst="rect">
            <a:avLst/>
          </a:prstGeom>
        </p:spPr>
        <p:txBody>
          <a:bodyPr vert="horz" lIns="97967" tIns="48983" rIns="97967" bIns="48983" rtlCol="0">
            <a:normAutofit/>
          </a:bodyPr>
          <a:lstStyle>
            <a:lvl1pPr marL="306146" indent="-306146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charset="2"/>
              <a:buChar char="§"/>
              <a:defRPr sz="2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63315" indent="-255121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0485" indent="-204097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SzPct val="89000"/>
              <a:buFont typeface="Lucida Grande"/>
              <a:buChar char="-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30727" indent="-306146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36873" indent="-204097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»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5066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60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54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48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50" dirty="0">
              <a:solidFill>
                <a:srgbClr val="333333">
                  <a:lumMod val="85000"/>
                  <a:lumOff val="15000"/>
                </a:srgbClr>
              </a:solidFill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2688" y="2153617"/>
            <a:ext cx="9731472" cy="4609838"/>
          </a:xfrm>
        </p:spPr>
        <p:txBody>
          <a:bodyPr>
            <a:noAutofit/>
          </a:bodyPr>
          <a:lstStyle/>
          <a:p>
            <a:r>
              <a:rPr lang="en-US" sz="2400" dirty="0"/>
              <a:t>Use of NTP for reflection attacks is on the decline</a:t>
            </a:r>
          </a:p>
          <a:p>
            <a:pPr lvl="1"/>
            <a:r>
              <a:rPr lang="en-US" sz="1950" dirty="0"/>
              <a:t>Significant vulnerabilities patches released early in 2016 </a:t>
            </a:r>
          </a:p>
          <a:p>
            <a:r>
              <a:rPr lang="en-US" sz="2400" dirty="0"/>
              <a:t>New DDoS Reflection vector leveraging TFTP (port 69)</a:t>
            </a:r>
          </a:p>
          <a:p>
            <a:pPr lvl="1"/>
            <a:r>
              <a:rPr lang="en-US" sz="2100" dirty="0"/>
              <a:t>Small request packet, with spoofed source IP, </a:t>
            </a:r>
            <a:r>
              <a:rPr lang="en-US" sz="2100" dirty="0"/>
              <a:t>requesting file</a:t>
            </a:r>
          </a:p>
          <a:p>
            <a:pPr lvl="1"/>
            <a:r>
              <a:rPr lang="en-US" sz="2100" dirty="0"/>
              <a:t>TFTP Server sends 60x larger response to spoofed target</a:t>
            </a:r>
            <a:endParaRPr lang="en-US" sz="2100" dirty="0"/>
          </a:p>
          <a:p>
            <a:r>
              <a:rPr lang="en-US" sz="2400" dirty="0"/>
              <a:t>Many TFTP Servers accessible from the public Internet</a:t>
            </a:r>
          </a:p>
          <a:p>
            <a:pPr lvl="1"/>
            <a:r>
              <a:rPr lang="en-US" sz="1950" dirty="0"/>
              <a:t>TFTP is Unauthenticated</a:t>
            </a:r>
          </a:p>
          <a:p>
            <a:r>
              <a:rPr lang="en-US" sz="2400" dirty="0"/>
              <a:t>TFTP Attacks already seen in the wild</a:t>
            </a:r>
            <a:r>
              <a:rPr lang="is-IS" sz="2400" dirty="0"/>
              <a:t>…</a:t>
            </a:r>
            <a:endParaRPr lang="en-US" sz="16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4259" b="-346"/>
          <a:stretch/>
        </p:blipFill>
        <p:spPr>
          <a:xfrm>
            <a:off x="1293876" y="5570046"/>
            <a:ext cx="8002781" cy="159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75" t="26962" r="2882" b="16911"/>
          <a:stretch/>
        </p:blipFill>
        <p:spPr>
          <a:xfrm>
            <a:off x="8478406" y="1625564"/>
            <a:ext cx="2133000" cy="12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09" y="775391"/>
            <a:ext cx="9894517" cy="576824"/>
          </a:xfrm>
        </p:spPr>
        <p:txBody>
          <a:bodyPr/>
          <a:lstStyle/>
          <a:p>
            <a:r>
              <a:rPr lang="en-US" dirty="0" smtClean="0"/>
              <a:t>New Breed of Smarter ‘Surgical’ DDoS Attacks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DFC7B1A-5546-6143-A1D3-9ED124899D9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6628" y="6827326"/>
            <a:ext cx="3474720" cy="328613"/>
          </a:xfrm>
        </p:spPr>
        <p:txBody>
          <a:bodyPr/>
          <a:lstStyle/>
          <a:p>
            <a:pPr algn="ctr"/>
            <a:r>
              <a:rPr lang="en-US" dirty="0" smtClean="0"/>
              <a:t>© 2016 Corero        www.corero.com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b="4219"/>
          <a:stretch/>
        </p:blipFill>
        <p:spPr>
          <a:xfrm>
            <a:off x="3410800" y="2679043"/>
            <a:ext cx="4589744" cy="185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/>
          <a:stretch/>
        </p:blipFill>
        <p:spPr>
          <a:xfrm>
            <a:off x="3496527" y="4761081"/>
            <a:ext cx="4490483" cy="13463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84370" y="4640438"/>
            <a:ext cx="4132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026437" y="2540216"/>
            <a:ext cx="2136531" cy="2136531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500"/>
              </a:lnSpc>
            </a:pPr>
            <a:r>
              <a:rPr lang="en-GB" sz="7200" b="1" dirty="0">
                <a:latin typeface="Arial" charset="0"/>
                <a:ea typeface="Arial" charset="0"/>
                <a:cs typeface="Arial" charset="0"/>
              </a:rPr>
              <a:t>84</a:t>
            </a: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%</a:t>
            </a:r>
            <a:endParaRPr lang="en-GB" sz="30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350" dirty="0">
                <a:latin typeface="Arial" charset="0"/>
                <a:ea typeface="Arial" charset="0"/>
                <a:cs typeface="Arial" charset="0"/>
              </a:rPr>
              <a:t>OF ATTACKS ARE LESS THAN 10 MINUTES</a:t>
            </a:r>
            <a:endParaRPr lang="en-GB" sz="13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38618" y="4537922"/>
            <a:ext cx="2136531" cy="2136531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500"/>
              </a:lnSpc>
            </a:pPr>
            <a:r>
              <a:rPr lang="en-GB" sz="7200" b="1" dirty="0">
                <a:latin typeface="Arial" charset="0"/>
                <a:ea typeface="Arial" charset="0"/>
                <a:cs typeface="Arial" charset="0"/>
              </a:rPr>
              <a:t>93</a:t>
            </a:r>
            <a:r>
              <a:rPr lang="en-GB" sz="3600" dirty="0">
                <a:latin typeface="Arial" charset="0"/>
                <a:ea typeface="Arial" charset="0"/>
                <a:cs typeface="Arial" charset="0"/>
              </a:rPr>
              <a:t>%</a:t>
            </a:r>
            <a:endParaRPr lang="en-GB" sz="30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1350" dirty="0">
                <a:latin typeface="Arial" charset="0"/>
                <a:ea typeface="Arial" charset="0"/>
                <a:cs typeface="Arial" charset="0"/>
              </a:rPr>
              <a:t>OF ATTACKS ARE 1 </a:t>
            </a:r>
            <a:r>
              <a:rPr lang="en-GB" sz="1350" dirty="0" err="1">
                <a:latin typeface="Arial" charset="0"/>
                <a:ea typeface="Arial" charset="0"/>
                <a:cs typeface="Arial" charset="0"/>
              </a:rPr>
              <a:t>Gbps</a:t>
            </a:r>
            <a:r>
              <a:rPr lang="en-GB" sz="1350" dirty="0">
                <a:latin typeface="Arial" charset="0"/>
                <a:ea typeface="Arial" charset="0"/>
                <a:cs typeface="Arial" charset="0"/>
              </a:rPr>
              <a:t> OR LESS IN SIZE</a:t>
            </a:r>
            <a:endParaRPr lang="en-GB" sz="135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60" y="3812969"/>
            <a:ext cx="8961896" cy="2725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88" y="769761"/>
            <a:ext cx="9731472" cy="769098"/>
          </a:xfrm>
        </p:spPr>
        <p:txBody>
          <a:bodyPr/>
          <a:lstStyle/>
          <a:p>
            <a:r>
              <a:rPr lang="en-US" dirty="0" smtClean="0"/>
              <a:t>Sophisticated Multi-Layered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B1A-5546-6143-A1D3-9ED124899D96}" type="slidenum">
              <a:rPr lang="en-US" smtClean="0">
                <a:latin typeface="Calibri"/>
              </a:rPr>
              <a:pPr/>
              <a:t>5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© 2016 </a:t>
            </a:r>
            <a:r>
              <a:rPr lang="en-US" dirty="0" err="1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Corero</a:t>
            </a:r>
            <a:r>
              <a:rPr lang="en-US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        www.corero.com</a:t>
            </a:r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2688" y="2356367"/>
            <a:ext cx="10097232" cy="4350322"/>
          </a:xfrm>
          <a:prstGeom prst="rect">
            <a:avLst/>
          </a:prstGeom>
        </p:spPr>
        <p:txBody>
          <a:bodyPr vert="horz" lIns="97967" tIns="48983" rIns="97967" bIns="48983" rtlCol="0">
            <a:normAutofit/>
          </a:bodyPr>
          <a:lstStyle>
            <a:lvl1pPr marL="306146" indent="-306146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Font typeface="Wingdings" charset="2"/>
              <a:buChar char="§"/>
              <a:defRPr sz="2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63315" indent="-255121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0485" indent="-204097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SzPct val="89000"/>
              <a:buFont typeface="Lucida Grande"/>
              <a:buChar char="-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30727" indent="-306146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36873" indent="-204097" algn="l" defTabSz="408194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»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45066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60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54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48" indent="-204097" algn="l" defTabSz="408194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50" dirty="0">
              <a:solidFill>
                <a:srgbClr val="333333">
                  <a:lumMod val="85000"/>
                  <a:lumOff val="15000"/>
                </a:srgbClr>
              </a:solidFill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2688" y="1892359"/>
            <a:ext cx="9731472" cy="4609838"/>
          </a:xfrm>
        </p:spPr>
        <p:txBody>
          <a:bodyPr>
            <a:noAutofit/>
          </a:bodyPr>
          <a:lstStyle/>
          <a:p>
            <a:r>
              <a:rPr lang="en-US" sz="2400" dirty="0"/>
              <a:t>Just enough </a:t>
            </a:r>
            <a:r>
              <a:rPr lang="en-US" sz="2400" dirty="0"/>
              <a:t>volume to cripple target destination</a:t>
            </a:r>
          </a:p>
          <a:p>
            <a:r>
              <a:rPr lang="en-US" sz="2400" dirty="0"/>
              <a:t>Advanced </a:t>
            </a:r>
            <a:r>
              <a:rPr lang="en-US" sz="2400" dirty="0" err="1"/>
              <a:t>DoS</a:t>
            </a:r>
            <a:r>
              <a:rPr lang="en-US" sz="2400" dirty="0"/>
              <a:t> attacks crafted to avoid detection</a:t>
            </a:r>
          </a:p>
          <a:p>
            <a:r>
              <a:rPr lang="en-US" sz="2400" dirty="0"/>
              <a:t>Short duration to avoid legacy DDoS scrubbing-center mitigation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508764" y="6045830"/>
            <a:ext cx="2684916" cy="796985"/>
          </a:xfrm>
          <a:prstGeom prst="wedgeEllipseCallout">
            <a:avLst>
              <a:gd name="adj1" fmla="val -41134"/>
              <a:gd name="adj2" fmla="val -1138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/>
            <a:r>
              <a:rPr lang="en-US" sz="1650" dirty="0">
                <a:solidFill>
                  <a:prstClr val="white"/>
                </a:solidFill>
                <a:latin typeface="Calibri"/>
              </a:rPr>
              <a:t>Ongoing low-level, background attacks </a:t>
            </a:r>
            <a:endParaRPr lang="en-US" sz="16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767077" y="3994329"/>
            <a:ext cx="2841017" cy="1115454"/>
          </a:xfrm>
          <a:prstGeom prst="wedgeEllipseCallout">
            <a:avLst>
              <a:gd name="adj1" fmla="val -82353"/>
              <a:gd name="adj2" fmla="val 83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54000" rIns="0" bIns="27000" rtlCol="0" anchor="ctr"/>
          <a:lstStyle/>
          <a:p>
            <a:pPr algn="ctr"/>
            <a:r>
              <a:rPr lang="en-US" sz="1650" dirty="0">
                <a:solidFill>
                  <a:prstClr val="white"/>
                </a:solidFill>
                <a:latin typeface="Calibri"/>
              </a:rPr>
              <a:t>Volume ramped to 68Gb for a few minutes duration when attack not succeeding</a:t>
            </a:r>
            <a:endParaRPr lang="en-US" sz="16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808527" y="4072677"/>
            <a:ext cx="1775396" cy="667219"/>
          </a:xfrm>
          <a:prstGeom prst="wedgeEllipseCallout">
            <a:avLst>
              <a:gd name="adj1" fmla="val 45462"/>
              <a:gd name="adj2" fmla="val 1400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000" rIns="0" bIns="27000" rtlCol="0" anchor="ctr"/>
          <a:lstStyle/>
          <a:p>
            <a:pPr algn="ctr"/>
            <a:r>
              <a:rPr lang="en-US" sz="1650" dirty="0">
                <a:solidFill>
                  <a:prstClr val="white"/>
                </a:solidFill>
                <a:latin typeface="Calibri"/>
              </a:rPr>
              <a:t>Initial Attack ramps</a:t>
            </a:r>
            <a:endParaRPr lang="en-US" sz="16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13" y="769516"/>
            <a:ext cx="9731472" cy="769097"/>
          </a:xfrm>
        </p:spPr>
        <p:txBody>
          <a:bodyPr/>
          <a:lstStyle/>
          <a:p>
            <a:r>
              <a:rPr lang="en-GB" altLang="zh-CN" dirty="0" smtClean="0"/>
              <a:t>The Challenge - </a:t>
            </a:r>
            <a:r>
              <a:rPr lang="en-GB" altLang="zh-CN" dirty="0" err="1" smtClean="0"/>
              <a:t>DoS</a:t>
            </a:r>
            <a:r>
              <a:rPr lang="en-GB" altLang="zh-CN" dirty="0" smtClean="0"/>
              <a:t> is part of the new-normal</a:t>
            </a: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© 2014 Corero        www.corero.com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C7B1A-5546-6143-A1D3-9ED124899D9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49" y="2253094"/>
            <a:ext cx="8464151" cy="415392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/>
            </a:outerShdw>
            <a:reflection endPos="0" dir="5400000" sy="-100000" algn="bl" rotWithShape="0"/>
            <a:softEdge rad="508000"/>
          </a:effectLst>
        </p:spPr>
      </p:pic>
      <p:sp>
        <p:nvSpPr>
          <p:cNvPr id="8" name="Rectangle 7"/>
          <p:cNvSpPr/>
          <p:nvPr/>
        </p:nvSpPr>
        <p:spPr>
          <a:xfrm>
            <a:off x="1941027" y="2545694"/>
            <a:ext cx="467989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35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GB" altLang="zh-CN" sz="2100" b="1" dirty="0">
                <a:solidFill>
                  <a:schemeClr val="accent2"/>
                </a:solidFill>
                <a:latin typeface="Calibri" panose="020F0502020204030204" pitchFamily="34" charset="0"/>
              </a:rPr>
              <a:t>Thousands of attacks every day:</a:t>
            </a:r>
          </a:p>
          <a:p>
            <a:r>
              <a:rPr lang="en-GB" altLang="zh-CN" sz="75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endParaRPr lang="en-GB" altLang="zh-CN" sz="75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GB" altLang="zh-CN" sz="2100" dirty="0">
                <a:solidFill>
                  <a:schemeClr val="accent2"/>
                </a:solidFill>
                <a:latin typeface="Calibri" panose="020F0502020204030204" pitchFamily="34" charset="0"/>
              </a:rPr>
              <a:t>Many Motives</a:t>
            </a:r>
          </a:p>
          <a:p>
            <a:pPr marL="832733" lvl="1" indent="-342900">
              <a:buFont typeface="Wingdings" charset="2"/>
              <a:buChar char="ü"/>
            </a:pPr>
            <a:r>
              <a:rPr lang="en-GB" altLang="zh-CN" sz="1800" dirty="0">
                <a:solidFill>
                  <a:schemeClr val="accent2"/>
                </a:solidFill>
                <a:latin typeface="Calibri" panose="020F0502020204030204" pitchFamily="34" charset="0"/>
              </a:rPr>
              <a:t>Political / Beliefs</a:t>
            </a:r>
            <a:endParaRPr lang="en-GB" altLang="zh-CN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32733" lvl="1" indent="-342900">
              <a:buFont typeface="Wingdings" charset="2"/>
              <a:buChar char="ü"/>
            </a:pPr>
            <a:r>
              <a:rPr lang="en-GB" altLang="zh-CN" sz="1800" dirty="0">
                <a:solidFill>
                  <a:schemeClr val="accent2"/>
                </a:solidFill>
                <a:latin typeface="Calibri" panose="020F0502020204030204" pitchFamily="34" charset="0"/>
              </a:rPr>
              <a:t>Ransom / Extortion</a:t>
            </a:r>
            <a:endParaRPr lang="en-GB" altLang="zh-CN" sz="18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32733" lvl="1" indent="-342900">
              <a:buFont typeface="Wingdings" charset="2"/>
              <a:buChar char="ü"/>
            </a:pPr>
            <a:r>
              <a:rPr lang="en-GB" altLang="zh-CN" sz="1800" dirty="0">
                <a:solidFill>
                  <a:schemeClr val="accent2"/>
                </a:solidFill>
                <a:latin typeface="Calibri" panose="020F0502020204030204" pitchFamily="34" charset="0"/>
              </a:rPr>
              <a:t>Targeted Attack Smokescreens</a:t>
            </a:r>
          </a:p>
          <a:p>
            <a:pPr marL="342900" indent="-342900">
              <a:buFont typeface="Wingdings" charset="2"/>
              <a:buChar char="ü"/>
            </a:pPr>
            <a:r>
              <a:rPr lang="en-GB" altLang="zh-CN" sz="2100" dirty="0">
                <a:solidFill>
                  <a:schemeClr val="accent2"/>
                </a:solidFill>
                <a:latin typeface="Calibri" panose="020F0502020204030204" pitchFamily="34" charset="0"/>
              </a:rPr>
              <a:t>Anyone can launch an attack:</a:t>
            </a:r>
          </a:p>
          <a:p>
            <a:pPr marL="832733" lvl="1" indent="-342900">
              <a:buFont typeface="Wingdings" charset="2"/>
              <a:buChar char="ü"/>
            </a:pPr>
            <a:r>
              <a:rPr lang="en-GB" altLang="zh-CN" sz="1800" dirty="0">
                <a:solidFill>
                  <a:schemeClr val="accent2"/>
                </a:solidFill>
                <a:latin typeface="Calibri" panose="020F0502020204030204" pitchFamily="34" charset="0"/>
              </a:rPr>
              <a:t>Free tools and how to videos</a:t>
            </a:r>
          </a:p>
          <a:p>
            <a:pPr marL="832733" lvl="1" indent="-342900">
              <a:buFont typeface="Wingdings" charset="2"/>
              <a:buChar char="ü"/>
            </a:pPr>
            <a:r>
              <a:rPr lang="en-GB" altLang="zh-CN" sz="1800" dirty="0">
                <a:solidFill>
                  <a:schemeClr val="accent2"/>
                </a:solidFill>
                <a:latin typeface="Calibri" panose="020F0502020204030204" pitchFamily="34" charset="0"/>
              </a:rPr>
              <a:t>DDoS for hire sites</a:t>
            </a:r>
          </a:p>
          <a:p>
            <a:pPr marL="342900" indent="-342900">
              <a:buFont typeface="Wingdings" charset="2"/>
              <a:buChar char="ü"/>
            </a:pPr>
            <a:r>
              <a:rPr lang="en-GB" altLang="zh-CN" sz="2100" dirty="0">
                <a:solidFill>
                  <a:schemeClr val="accent2"/>
                </a:solidFill>
                <a:latin typeface="Calibri" panose="020F0502020204030204" pitchFamily="34" charset="0"/>
              </a:rPr>
              <a:t>Increasingly Sophisticated</a:t>
            </a:r>
          </a:p>
          <a:p>
            <a:pPr marL="832733" lvl="1" indent="-342900">
              <a:buFont typeface="Wingdings" charset="2"/>
              <a:buChar char="ü"/>
            </a:pPr>
            <a:r>
              <a:rPr lang="en-GB" altLang="zh-CN" sz="1800" dirty="0">
                <a:solidFill>
                  <a:schemeClr val="accent2"/>
                </a:solidFill>
                <a:latin typeface="Calibri" panose="020F0502020204030204" pitchFamily="34" charset="0"/>
              </a:rPr>
              <a:t>Harder to Detect and Mitigate </a:t>
            </a:r>
            <a:endParaRPr lang="en-GB" altLang="zh-CN" sz="21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89" y="799358"/>
            <a:ext cx="9731472" cy="576824"/>
          </a:xfrm>
        </p:spPr>
        <p:txBody>
          <a:bodyPr/>
          <a:lstStyle/>
          <a:p>
            <a:r>
              <a:rPr lang="en-GB" sz="3825" dirty="0"/>
              <a:t>Why Should You Care?</a:t>
            </a:r>
            <a:endParaRPr lang="en-US" sz="382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87" y="2498183"/>
            <a:ext cx="10048931" cy="223965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sz="2880" b="1" dirty="0"/>
              <a:t>Cost</a:t>
            </a:r>
            <a:r>
              <a:rPr lang="en-GB" sz="2880" dirty="0"/>
              <a:t> - Increasing volume of bandwidth being wasted</a:t>
            </a:r>
          </a:p>
          <a:p>
            <a:pPr lvl="1" fontAlgn="base"/>
            <a:r>
              <a:rPr lang="en-GB" sz="2400" dirty="0"/>
              <a:t>Traditional Scrubbing is either blind, or too slow to react</a:t>
            </a:r>
          </a:p>
          <a:p>
            <a:pPr lvl="1" fontAlgn="base"/>
            <a:r>
              <a:rPr lang="en-GB" sz="2400" dirty="0"/>
              <a:t>Even </a:t>
            </a:r>
            <a:r>
              <a:rPr lang="en-GB" sz="2400" dirty="0"/>
              <a:t>if your customers protect </a:t>
            </a:r>
            <a:r>
              <a:rPr lang="en-GB" sz="2400" dirty="0"/>
              <a:t>themselves, you still suffer</a:t>
            </a:r>
          </a:p>
          <a:p>
            <a:pPr fontAlgn="base"/>
            <a:r>
              <a:rPr lang="en-GB" sz="2880" b="1" dirty="0"/>
              <a:t>Reputation</a:t>
            </a:r>
            <a:r>
              <a:rPr lang="en-GB" sz="2880" dirty="0"/>
              <a:t> – Many businesses believe their provider protects them</a:t>
            </a:r>
            <a:endParaRPr lang="en-US" sz="2160" dirty="0"/>
          </a:p>
          <a:p>
            <a:pPr fontAlgn="base"/>
            <a:r>
              <a:rPr lang="en-GB" sz="2880" b="1" dirty="0"/>
              <a:t>Opportunity</a:t>
            </a:r>
            <a:r>
              <a:rPr lang="en-GB" sz="2880" dirty="0"/>
              <a:t> – Protect your infrastructure and sell on as a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2687" y="5123466"/>
            <a:ext cx="9818649" cy="930562"/>
          </a:xfrm>
        </p:spPr>
        <p:txBody>
          <a:bodyPr>
            <a:noAutofit/>
          </a:bodyPr>
          <a:lstStyle/>
          <a:p>
            <a:pPr algn="ctr"/>
            <a:r>
              <a:rPr lang="en-US" sz="2700" b="1" i="1" dirty="0">
                <a:solidFill>
                  <a:schemeClr val="accent3"/>
                </a:solidFill>
              </a:rPr>
              <a:t>Businesses believe DDoS </a:t>
            </a:r>
            <a:r>
              <a:rPr lang="en-US" sz="2700" b="1" i="1" dirty="0">
                <a:solidFill>
                  <a:schemeClr val="accent3"/>
                </a:solidFill>
              </a:rPr>
              <a:t>protection </a:t>
            </a:r>
            <a:r>
              <a:rPr lang="en-US" sz="2700" b="1" i="1" dirty="0">
                <a:solidFill>
                  <a:schemeClr val="accent3"/>
                </a:solidFill>
              </a:rPr>
              <a:t>is not their problem; expectation is service providers already dealing with it!</a:t>
            </a:r>
            <a:endParaRPr lang="en-US" sz="2700" b="1" i="1" dirty="0">
              <a:solidFill>
                <a:schemeClr val="accent3"/>
              </a:solidFill>
            </a:endParaRPr>
          </a:p>
          <a:p>
            <a:pPr algn="ctr"/>
            <a:r>
              <a:rPr lang="is-IS" sz="3000" b="1" i="1" dirty="0">
                <a:solidFill>
                  <a:schemeClr val="accent3"/>
                </a:solidFill>
              </a:rPr>
              <a:t>…are you?</a:t>
            </a:r>
            <a:r>
              <a:rPr lang="en-US" sz="3000" b="1" i="1" dirty="0">
                <a:solidFill>
                  <a:schemeClr val="accent3"/>
                </a:solidFill>
              </a:rPr>
              <a:t> </a:t>
            </a:r>
            <a:endParaRPr lang="en-US" sz="3000" b="1" i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DFC7B1A-5546-6143-A1D3-9ED124899D96}" type="slidenum">
              <a:rPr lang="en-US" smtClean="0">
                <a:latin typeface="Calibri"/>
              </a:rPr>
              <a:pPr/>
              <a:t>7</a:t>
            </a:fld>
            <a:endParaRPr lang="en-US" dirty="0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ooter Placeholder 3"/>
              <p:cNvSpPr>
                <a:spLocks noGrp="1"/>
              </p:cNvSpPr>
              <p:nvPr>
                <p:ph type="ftr" sz="quarter" idx="11"/>
              </p:nvPr>
            </p:nvSpPr>
            <p:spPr>
              <a:xfrm>
                <a:off x="3749040" y="6834433"/>
                <a:ext cx="3474720" cy="328613"/>
              </a:xfrm>
            </p:spPr>
            <p:txBody>
              <a:bodyPr/>
              <a:lstStyle/>
              <a:p>
                <a:pPr algn="ctr"/>
                <a:r>
                  <a:rPr lang="en-US" dirty="0"/>
                  <a:t>©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2016</m:t>
                    </m:r>
                  </m:oMath>
                </a14:m>
                <a:r>
                  <a:rPr lang="en-US" dirty="0"/>
                  <a:t> Corero        www.corero.com</a:t>
                </a:r>
              </a:p>
            </p:txBody>
          </p:sp>
        </mc:Choice>
        <mc:Fallback xmlns="">
          <p:sp>
            <p:nvSpPr>
              <p:cNvPr id="7" name="Footer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xfrm>
                <a:off x="3124200" y="4838111"/>
                <a:ext cx="2895600" cy="273844"/>
              </a:xfr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4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Thank You!</a:t>
            </a:r>
            <a:endParaRPr lang="en-US" sz="4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rero Colors">
      <a:dk1>
        <a:srgbClr val="333333"/>
      </a:dk1>
      <a:lt1>
        <a:sysClr val="window" lastClr="FFFFFF"/>
      </a:lt1>
      <a:dk2>
        <a:srgbClr val="404040"/>
      </a:dk2>
      <a:lt2>
        <a:srgbClr val="E6FDC7"/>
      </a:lt2>
      <a:accent1>
        <a:srgbClr val="8DC63F"/>
      </a:accent1>
      <a:accent2>
        <a:srgbClr val="B3DF77"/>
      </a:accent2>
      <a:accent3>
        <a:srgbClr val="007999"/>
      </a:accent3>
      <a:accent4>
        <a:srgbClr val="808080"/>
      </a:accent4>
      <a:accent5>
        <a:srgbClr val="BFBFBF"/>
      </a:accent5>
      <a:accent6>
        <a:srgbClr val="FFFFFF"/>
      </a:accent6>
      <a:hlink>
        <a:srgbClr val="469DD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orero Colors">
      <a:dk1>
        <a:srgbClr val="333333"/>
      </a:dk1>
      <a:lt1>
        <a:sysClr val="window" lastClr="FFFFFF"/>
      </a:lt1>
      <a:dk2>
        <a:srgbClr val="404040"/>
      </a:dk2>
      <a:lt2>
        <a:srgbClr val="E6FDC7"/>
      </a:lt2>
      <a:accent1>
        <a:srgbClr val="8DC63F"/>
      </a:accent1>
      <a:accent2>
        <a:srgbClr val="B3DF77"/>
      </a:accent2>
      <a:accent3>
        <a:srgbClr val="007999"/>
      </a:accent3>
      <a:accent4>
        <a:srgbClr val="808080"/>
      </a:accent4>
      <a:accent5>
        <a:srgbClr val="BFBFBF"/>
      </a:accent5>
      <a:accent6>
        <a:srgbClr val="FFFFFF"/>
      </a:accent6>
      <a:hlink>
        <a:srgbClr val="469DD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orero Colors">
      <a:dk1>
        <a:srgbClr val="333333"/>
      </a:dk1>
      <a:lt1>
        <a:sysClr val="window" lastClr="FFFFFF"/>
      </a:lt1>
      <a:dk2>
        <a:srgbClr val="404040"/>
      </a:dk2>
      <a:lt2>
        <a:srgbClr val="E6FDC7"/>
      </a:lt2>
      <a:accent1>
        <a:srgbClr val="8DC63F"/>
      </a:accent1>
      <a:accent2>
        <a:srgbClr val="B3DF77"/>
      </a:accent2>
      <a:accent3>
        <a:srgbClr val="007999"/>
      </a:accent3>
      <a:accent4>
        <a:srgbClr val="808080"/>
      </a:accent4>
      <a:accent5>
        <a:srgbClr val="BFBFBF"/>
      </a:accent5>
      <a:accent6>
        <a:srgbClr val="FFFFFF"/>
      </a:accent6>
      <a:hlink>
        <a:srgbClr val="469DD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22355</TotalTime>
  <Words>393</Words>
  <Application>Microsoft Macintosh PowerPoint</Application>
  <PresentationFormat>Custom</PresentationFormat>
  <Paragraphs>96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Cambria Math</vt:lpstr>
      <vt:lpstr>Helvetica Neue Bold Condensed</vt:lpstr>
      <vt:lpstr>Lucida Grande</vt:lpstr>
      <vt:lpstr>Wingdings</vt:lpstr>
      <vt:lpstr>ヒラギノ角ゴ ProN W6</vt:lpstr>
      <vt:lpstr>宋体</vt:lpstr>
      <vt:lpstr>Arial</vt:lpstr>
      <vt:lpstr>Office Theme</vt:lpstr>
      <vt:lpstr>1_Office Theme</vt:lpstr>
      <vt:lpstr>2_Office Theme</vt:lpstr>
      <vt:lpstr>Sub-Saturating DDoS Attacks The Silent Bandwidth Thief </vt:lpstr>
      <vt:lpstr>20+ Years of DoS Attacks</vt:lpstr>
      <vt:lpstr>Latest DDoS Attack Vectors</vt:lpstr>
      <vt:lpstr>New Breed of Smarter ‘Surgical’ DDoS Attacks </vt:lpstr>
      <vt:lpstr>Sophisticated Multi-Layered Attacks</vt:lpstr>
      <vt:lpstr>The Challenge - DoS is part of the new-normal</vt:lpstr>
      <vt:lpstr>Why Should You Care?</vt:lpstr>
      <vt:lpstr>Thank You!</vt:lpstr>
    </vt:vector>
  </TitlesOfParts>
  <Manager/>
  <Company>Corero Network Security</Company>
  <LinksUpToDate>false</LinksUpToDate>
  <SharedDoc>false</SharedDoc>
  <HyperlinkBase/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UKNOF DoS Attack Update</dc:title>
  <dc:subject/>
  <dc:creator>Sean Newman</dc:creator>
  <cp:keywords/>
  <dc:description/>
  <cp:lastModifiedBy>Sean Newman</cp:lastModifiedBy>
  <cp:revision>1214</cp:revision>
  <cp:lastPrinted>2016-04-14T19:51:30Z</cp:lastPrinted>
  <dcterms:created xsi:type="dcterms:W3CDTF">2013-08-27T18:46:25Z</dcterms:created>
  <dcterms:modified xsi:type="dcterms:W3CDTF">2016-09-06T11:52:06Z</dcterms:modified>
  <cp:category/>
</cp:coreProperties>
</file>