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3"/>
  </p:notesMasterIdLst>
  <p:handoutMasterIdLst>
    <p:handoutMasterId r:id="rId24"/>
  </p:handoutMasterIdLst>
  <p:sldIdLst>
    <p:sldId id="278" r:id="rId2"/>
    <p:sldId id="371" r:id="rId3"/>
    <p:sldId id="400" r:id="rId4"/>
    <p:sldId id="385" r:id="rId5"/>
    <p:sldId id="383" r:id="rId6"/>
    <p:sldId id="384" r:id="rId7"/>
    <p:sldId id="392" r:id="rId8"/>
    <p:sldId id="393" r:id="rId9"/>
    <p:sldId id="396" r:id="rId10"/>
    <p:sldId id="397" r:id="rId11"/>
    <p:sldId id="398" r:id="rId12"/>
    <p:sldId id="388" r:id="rId13"/>
    <p:sldId id="381" r:id="rId14"/>
    <p:sldId id="391" r:id="rId15"/>
    <p:sldId id="382" r:id="rId16"/>
    <p:sldId id="390" r:id="rId17"/>
    <p:sldId id="394" r:id="rId18"/>
    <p:sldId id="395" r:id="rId19"/>
    <p:sldId id="399" r:id="rId20"/>
    <p:sldId id="368" r:id="rId21"/>
    <p:sldId id="389"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41"/>
    <p:penClr>
      <a:schemeClr val="tx1"/>
    </p:penClr>
  </p:showPr>
  <p:clrMru>
    <a:srgbClr val="E6AF00"/>
    <a:srgbClr val="C89800"/>
    <a:srgbClr val="B08600"/>
    <a:srgbClr val="6C5200"/>
    <a:srgbClr val="FF0000"/>
    <a:srgbClr val="FFCCCC"/>
    <a:srgbClr val="FFFF99"/>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07" autoAdjust="0"/>
    <p:restoredTop sz="90845" autoAdjust="0"/>
  </p:normalViewPr>
  <p:slideViewPr>
    <p:cSldViewPr>
      <p:cViewPr varScale="1">
        <p:scale>
          <a:sx n="67" d="100"/>
          <a:sy n="67" d="100"/>
        </p:scale>
        <p:origin x="-1032" y="-10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8" d="100"/>
          <a:sy n="58" d="100"/>
        </p:scale>
        <p:origin x="-1728" y="-6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r>
              <a:rPr lang="en-US"/>
              <a:t>FBI – Los Angeles, K. McGuire</a:t>
            </a:r>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54E8A23-523C-459F-ABF8-8B25DEFC32E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35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7FC750B-17D3-47D2-9CFE-2E1F14D9201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BCDEB0-1F5B-4DFB-8B89-9EBF20B5E5CA}" type="slidenum">
              <a:rPr lang="en-US"/>
              <a:pPr/>
              <a:t>1</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smtClean="0"/>
              <a:t>Unified Threat Management </a:t>
            </a:r>
            <a:r>
              <a:rPr lang="en-US" dirty="0" smtClean="0"/>
              <a:t>UTM Firewall comes with additional security features. Some protection features or modules include gateway anti-virus, anti-spam protection, web filtering, IDS/IPS, DLP (Data Loss Prevention) and application control</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b="1" dirty="0" smtClean="0"/>
              <a:t>Check Point 61000 Security System</a:t>
            </a:r>
            <a:r>
              <a:rPr lang="en-US" dirty="0" smtClean="0"/>
              <a:t> </a:t>
            </a:r>
            <a:r>
              <a:rPr lang="en-US" baseline="0" dirty="0" smtClean="0"/>
              <a:t>was just released last August </a:t>
            </a:r>
            <a:r>
              <a:rPr lang="en-US" dirty="0" smtClean="0"/>
              <a:t>is the industry’s fastest security appliance.</a:t>
            </a:r>
            <a:r>
              <a:rPr lang="en-US" baseline="0" dirty="0" smtClean="0"/>
              <a:t> </a:t>
            </a:r>
            <a:r>
              <a:rPr lang="en-US" dirty="0" smtClean="0"/>
              <a:t>Firewall, IPSec VPN, Identity Awareness, Advanced Networking, Acceleration and Clustering, IPS, URL (Content) Filtering, Antivirus &amp; Anti-Malware, Application Control </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Juniper Network's Integrated Security Gateway</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Unified Threat Management</a:t>
            </a:r>
            <a:r>
              <a:rPr lang="en-US" dirty="0" smtClean="0"/>
              <a:t> (UTM) is a comprehensive solution that has recently emerged in the network security</a:t>
            </a:r>
            <a:r>
              <a:rPr lang="en-US" baseline="0" dirty="0" smtClean="0"/>
              <a:t> </a:t>
            </a:r>
            <a:r>
              <a:rPr lang="en-US" dirty="0" smtClean="0"/>
              <a:t>industry and since 2004 primary network gateway defense solution for large organizations The ultimate goal of a UTM is to provide a comprehensive set of security features in a single product managed through a single console</a:t>
            </a:r>
            <a:r>
              <a:rPr lang="en-US" baseline="0" dirty="0" smtClean="0"/>
              <a:t> </a:t>
            </a:r>
            <a:r>
              <a:rPr lang="en-US" dirty="0" smtClean="0"/>
              <a:t>UTM solutions emerged because of the increasing number of attacks on corporate information systems via hacking/cracking, viruses, worms- mostly an outcome of blended threats and insider threats. Also, newer attack techniques target the user as the weakest link in an enterprise, the repercussions of which are far more serious than imagined. Data security and unauthorized employee access have become major business concerns for enterprises today. This is because malicious intent and the resultant loss of confidential data can lead to huge financial losses as well as corresponding legal liabilities</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security appliance brings the fastest</a:t>
            </a:r>
            <a:r>
              <a:rPr lang="en-US" baseline="0" dirty="0" smtClean="0"/>
              <a:t> and most fully secured to an enterprise with many ten’s or hundreds of thousands of users. </a:t>
            </a:r>
            <a:r>
              <a:rPr lang="en-US" dirty="0" smtClean="0"/>
              <a:t>Keep in mind that what I said for the Small businesses, restricting users to only needed resources. Minimal direct access to databases</a:t>
            </a:r>
          </a:p>
          <a:p>
            <a:r>
              <a:rPr lang="en-US" dirty="0" smtClean="0"/>
              <a:t>And</a:t>
            </a:r>
            <a:r>
              <a:rPr lang="en-US" baseline="0" dirty="0" smtClean="0"/>
              <a:t> training applies to Medium and Large businesses as well.</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budget</a:t>
            </a:r>
            <a:r>
              <a:rPr lang="en-US" baseline="0" dirty="0" smtClean="0"/>
              <a:t> sets what you get and what you don’t get, it is very ambiguous!! Content filtering provides the most security but the least in performance and Packet filter router provides the most in performance but the least in security, application proxies and </a:t>
            </a:r>
            <a:r>
              <a:rPr lang="en-US" baseline="0" dirty="0" err="1" smtClean="0"/>
              <a:t>stateful</a:t>
            </a:r>
            <a:r>
              <a:rPr lang="en-US" baseline="0" dirty="0" smtClean="0"/>
              <a:t> inspection are somewhat in the middle</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Times New Roman" pitchFamily="18" charset="0"/>
                <a:ea typeface="+mn-ea"/>
                <a:cs typeface="+mn-cs"/>
              </a:rPr>
              <a:t>While basic firewall models often have a three-interface limit, higher-end firewalls allow a large number of physical and virtual interfaces</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Intrusion detection</a:t>
            </a:r>
            <a:r>
              <a:rPr lang="en-US" baseline="0" dirty="0" smtClean="0"/>
              <a:t> and prevention system</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8" charset="0"/>
                <a:ea typeface="+mn-ea"/>
                <a:cs typeface="+mn-cs"/>
              </a:rPr>
              <a:t>Examples of backdoor entrance points to the corporate network are:</a:t>
            </a:r>
          </a:p>
          <a:p>
            <a:r>
              <a:rPr lang="en-US" sz="1200" kern="1200" baseline="0" dirty="0" smtClean="0">
                <a:solidFill>
                  <a:schemeClr val="tx1"/>
                </a:solidFill>
                <a:latin typeface="Times New Roman" pitchFamily="18" charset="0"/>
                <a:ea typeface="+mn-ea"/>
                <a:cs typeface="+mn-cs"/>
              </a:rPr>
              <a:t>modems, and importing/exporting floppy discs. The security policy needs to cover these aspects as well</a:t>
            </a:r>
          </a:p>
          <a:p>
            <a:r>
              <a:rPr lang="en-US" sz="1200" kern="1200" baseline="0" dirty="0" smtClean="0">
                <a:solidFill>
                  <a:schemeClr val="tx1"/>
                </a:solidFill>
                <a:latin typeface="Times New Roman" pitchFamily="18" charset="0"/>
                <a:ea typeface="+mn-ea"/>
                <a:cs typeface="+mn-cs"/>
              </a:rPr>
              <a:t> </a:t>
            </a:r>
            <a:r>
              <a:rPr lang="en-US" dirty="0" smtClean="0"/>
              <a:t>Firewalls do not provide data integrity, because it is not possible, especially in large networks, to have the firewall examine each and every incoming and outgoing data packet for anything.</a:t>
            </a:r>
          </a:p>
          <a:p>
            <a:r>
              <a:rPr lang="en-US" dirty="0" smtClean="0"/>
              <a:t>Firewalls cannot ensure data confidentiality because, even though newer firewalls include encryption tools, it is not easy to use these tools. It can only work if the receiver of the packet also has the same firewall.</a:t>
            </a:r>
          </a:p>
          <a:p>
            <a:r>
              <a:rPr lang="en-US" dirty="0" smtClean="0"/>
              <a:t>Over 70% of all data breaches occur from inside the firewall</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latin typeface="Times New Roman" pitchFamily="18" charset="0"/>
                <a:ea typeface="+mn-ea"/>
                <a:cs typeface="+mn-cs"/>
              </a:rPr>
              <a:t>Introduced last month </a:t>
            </a:r>
            <a:r>
              <a:rPr lang="en-US" sz="1200" u="sng" kern="1200" dirty="0" smtClean="0">
                <a:solidFill>
                  <a:schemeClr val="tx1"/>
                </a:solidFill>
                <a:latin typeface="Times New Roman" pitchFamily="18" charset="0"/>
                <a:ea typeface="+mn-ea"/>
                <a:cs typeface="+mn-cs"/>
              </a:rPr>
              <a:t>NSA 220 Series </a:t>
            </a:r>
            <a:r>
              <a:rPr lang="en-US" sz="1200" kern="1200" dirty="0" smtClean="0">
                <a:solidFill>
                  <a:schemeClr val="tx1"/>
                </a:solidFill>
                <a:latin typeface="Times New Roman" pitchFamily="18" charset="0"/>
                <a:ea typeface="+mn-ea"/>
                <a:cs typeface="+mn-cs"/>
              </a:rPr>
              <a:t>delivers an unmatched combination of security, performance and price in this class of next-generation firewalls High performance due to the </a:t>
            </a:r>
            <a:r>
              <a:rPr lang="en-US" sz="1200" kern="1200" dirty="0" err="1" smtClean="0">
                <a:solidFill>
                  <a:schemeClr val="tx1"/>
                </a:solidFill>
                <a:latin typeface="Times New Roman" pitchFamily="18" charset="0"/>
                <a:ea typeface="+mn-ea"/>
                <a:cs typeface="+mn-cs"/>
              </a:rPr>
              <a:t>SonicWALL</a:t>
            </a:r>
            <a:r>
              <a:rPr lang="en-US" sz="1200" kern="1200" dirty="0" smtClean="0">
                <a:solidFill>
                  <a:schemeClr val="tx1"/>
                </a:solidFill>
                <a:latin typeface="Times New Roman" pitchFamily="18" charset="0"/>
                <a:ea typeface="+mn-ea"/>
                <a:cs typeface="+mn-cs"/>
              </a:rPr>
              <a:t> Reassembly-Free Deep Packet Inspection highly efficient, single-pass engine high security with content filtering.</a:t>
            </a:r>
          </a:p>
          <a:p>
            <a:r>
              <a:rPr lang="en-US" sz="1200" kern="1200" dirty="0" smtClean="0">
                <a:solidFill>
                  <a:schemeClr val="tx1"/>
                </a:solidFill>
                <a:latin typeface="Times New Roman" pitchFamily="18" charset="0"/>
                <a:ea typeface="+mn-ea"/>
                <a:cs typeface="+mn-cs"/>
              </a:rPr>
              <a:t>Also SSL encrypted traffic</a:t>
            </a:r>
            <a:r>
              <a:rPr lang="en-US" sz="1200" kern="1200" baseline="0" dirty="0" smtClean="0">
                <a:solidFill>
                  <a:schemeClr val="tx1"/>
                </a:solidFill>
                <a:latin typeface="Times New Roman" pitchFamily="18" charset="0"/>
                <a:ea typeface="+mn-ea"/>
                <a:cs typeface="+mn-cs"/>
              </a:rPr>
              <a:t>  Problem is it does not have an Intrusion detection nor Prevention system. We no that 70% of all breaches come from inside, so this needs to be addressed in one way or another.</a:t>
            </a:r>
          </a:p>
          <a:p>
            <a:r>
              <a:rPr lang="en-US" dirty="0" smtClean="0"/>
              <a:t>Setting account rights is somewhat of an art. It is much like walking a tight rope. Give a person too much access, and they may gain access to data and other resources that are not required for their job. Make access rights too restrictive and he or she may be unable to do their job</a:t>
            </a:r>
          </a:p>
          <a:p>
            <a:r>
              <a:rPr lang="en-US" dirty="0" smtClean="0"/>
              <a:t>database systems are often easy targets for insider attackers</a:t>
            </a:r>
          </a:p>
          <a:p>
            <a:r>
              <a:rPr lang="en-US" dirty="0" smtClean="0"/>
              <a:t>Employee training is another major key to preventing insider attacks. It should go without saying that employees should be taught about basic security practices, such as password and physical security procedures They should also be trained how to correctly respond to these attempts  Also Organizations should train employees to lock or logout of their workstation any time they leave it, for any amount of time</a:t>
            </a:r>
          </a:p>
          <a:p>
            <a:r>
              <a:rPr lang="en-US" dirty="0" smtClean="0"/>
              <a:t>A second tool that can be used to detect insider attacks is a file and network integrity-checking piece of software. This software is designed to constantly check multiple servers or computers for any changes in the base file installation. This includes any the installation of backdoor programs in standard programs  By monitoring these files for changes, the security administrator can determine if someone has successfully breached the system. The most well-known and recommended piece of software to accomplish this is called Tripwire for Servers.</a:t>
            </a:r>
          </a:p>
          <a:p>
            <a:endParaRPr lang="en-US" sz="1200" kern="1200" dirty="0" smtClean="0">
              <a:solidFill>
                <a:schemeClr val="tx1"/>
              </a:solidFill>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fld id="{37FC750B-17D3-47D2-9CFE-2E1F14D92016}"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the Budget allows for an $8,000 for a security device then the Juniper IDP75 is what I would suggest. You</a:t>
            </a:r>
            <a:r>
              <a:rPr lang="en-US" baseline="0" dirty="0" smtClean="0"/>
              <a:t> can find them on the internet as non-refurbished units for a little over $5,000. </a:t>
            </a:r>
            <a:r>
              <a:rPr lang="en-US" dirty="0" smtClean="0"/>
              <a:t>This is</a:t>
            </a:r>
            <a:r>
              <a:rPr lang="en-US" baseline="0" dirty="0" smtClean="0"/>
              <a:t> th</a:t>
            </a:r>
            <a:r>
              <a:rPr lang="en-US" dirty="0" smtClean="0"/>
              <a:t>e least expensive IDP system that Juniper offers, the IDP8200 is the most expensive at about $40,000.</a:t>
            </a:r>
          </a:p>
          <a:p>
            <a:r>
              <a:rPr lang="en-US" dirty="0" smtClean="0"/>
              <a:t>You have Intrusion detection</a:t>
            </a:r>
            <a:r>
              <a:rPr lang="en-US" baseline="0" dirty="0" smtClean="0"/>
              <a:t> and prevention and backdoor attack detection, this unit does offer Trojan horse protection but its</a:t>
            </a:r>
          </a:p>
          <a:p>
            <a:r>
              <a:rPr lang="en-US" baseline="0" dirty="0" smtClean="0"/>
              <a:t>Advised to get a full anti-malware/virus protection software.</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 filtering  for high security and Packet filtering for high performance</a:t>
            </a:r>
            <a:endParaRPr lang="en-US" dirty="0"/>
          </a:p>
        </p:txBody>
      </p:sp>
      <p:sp>
        <p:nvSpPr>
          <p:cNvPr id="4" name="Slide Number Placeholder 3"/>
          <p:cNvSpPr>
            <a:spLocks noGrp="1"/>
          </p:cNvSpPr>
          <p:nvPr>
            <p:ph type="sldNum" sz="quarter" idx="10"/>
          </p:nvPr>
        </p:nvSpPr>
        <p:spPr/>
        <p:txBody>
          <a:bodyPr/>
          <a:lstStyle/>
          <a:p>
            <a:fld id="{37FC750B-17D3-47D2-9CFE-2E1F14D92016}"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11/18/2011</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12314641-FAD6-4649-B127-044DDCDCC9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B565FC5-B00C-4941-8959-43E12B338E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025D9E2-69C6-424E-92AE-52F89628A1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57B4673-4EAD-4928-AA77-3ED1B36421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1494D9F4-8DCE-4D3A-AA29-A10E1EA662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1693CDD-79E0-45DC-BA31-9AC344A0D5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329A1383-702D-4E9F-8ABB-E89E51F032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B01AB0A7-59A8-4DF7-A90D-4B566FBC4C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F8660F0-20D3-417C-9A43-A4B607B0C9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16656114-C70B-4A07-8D04-C35EAFBE48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F1CE62E9-69BD-4DD6-9BC7-D77956AB766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0381FB-0991-4B72-977D-773303CF92F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normAutofit fontScale="90000"/>
          </a:bodyPr>
          <a:lstStyle/>
          <a:p>
            <a:r>
              <a:rPr lang="en-US" sz="7200">
                <a:latin typeface="Arial" charset="0"/>
              </a:rPr>
              <a:t>Cyber Crime</a:t>
            </a:r>
            <a:r>
              <a:rPr lang="en-US" sz="5400"/>
              <a:t> </a:t>
            </a:r>
            <a:r>
              <a:rPr lang="en-US"/>
              <a:t/>
            </a:r>
            <a:br>
              <a:rPr lang="en-US"/>
            </a:br>
            <a:endParaRPr lang="en-US"/>
          </a:p>
        </p:txBody>
      </p:sp>
      <p:pic>
        <p:nvPicPr>
          <p:cNvPr id="47122" name="Picture 18" descr="computer-keyboard-sinking-in-water"/>
          <p:cNvPicPr>
            <a:picLocks noChangeAspect="1" noChangeArrowheads="1"/>
          </p:cNvPicPr>
          <p:nvPr/>
        </p:nvPicPr>
        <p:blipFill>
          <a:blip r:embed="rId3" cstate="print"/>
          <a:srcRect/>
          <a:stretch>
            <a:fillRect/>
          </a:stretch>
        </p:blipFill>
        <p:spPr bwMode="auto">
          <a:xfrm>
            <a:off x="0" y="-228600"/>
            <a:ext cx="9144000" cy="4038600"/>
          </a:xfrm>
          <a:prstGeom prst="rect">
            <a:avLst/>
          </a:prstGeom>
          <a:noFill/>
        </p:spPr>
      </p:pic>
      <p:sp>
        <p:nvSpPr>
          <p:cNvPr id="47123" name="Rectangle 19"/>
          <p:cNvSpPr>
            <a:spLocks noChangeArrowheads="1"/>
          </p:cNvSpPr>
          <p:nvPr/>
        </p:nvSpPr>
        <p:spPr bwMode="auto">
          <a:xfrm>
            <a:off x="381000" y="1905000"/>
            <a:ext cx="8458200" cy="4267200"/>
          </a:xfrm>
          <a:prstGeom prst="rect">
            <a:avLst/>
          </a:prstGeom>
          <a:noFill/>
          <a:ln w="9525">
            <a:noFill/>
            <a:miter lim="800000"/>
            <a:headEnd/>
            <a:tailEnd/>
          </a:ln>
          <a:effectLst/>
        </p:spPr>
        <p:txBody>
          <a:bodyPr anchor="ctr"/>
          <a:lstStyle/>
          <a:p>
            <a:pPr algn="ctr" eaLnBrk="0" hangingPunct="0"/>
            <a:endParaRPr lang="en-US" sz="4800" dirty="0" smtClean="0">
              <a:latin typeface="Arial Black" pitchFamily="34" charset="0"/>
            </a:endParaRPr>
          </a:p>
          <a:p>
            <a:pPr algn="ctr" eaLnBrk="0" hangingPunct="0"/>
            <a:endParaRPr lang="en-US" sz="4800" dirty="0" smtClean="0">
              <a:solidFill>
                <a:schemeClr val="bg1"/>
              </a:solidFill>
              <a:latin typeface="Arial Black" pitchFamily="34" charset="0"/>
            </a:endParaRPr>
          </a:p>
          <a:p>
            <a:pPr algn="ctr" eaLnBrk="0" hangingPunct="0"/>
            <a:r>
              <a:rPr lang="en-US" sz="4800" dirty="0">
                <a:solidFill>
                  <a:schemeClr val="bg1"/>
                </a:solidFill>
                <a:latin typeface="Arial Black" pitchFamily="34" charset="0"/>
              </a:rPr>
              <a:t/>
            </a:r>
            <a:br>
              <a:rPr lang="en-US" sz="4800" dirty="0">
                <a:solidFill>
                  <a:schemeClr val="bg1"/>
                </a:solidFill>
                <a:latin typeface="Arial Black" pitchFamily="34" charset="0"/>
              </a:rPr>
            </a:br>
            <a:r>
              <a:rPr lang="en-US" sz="3600" dirty="0" smtClean="0">
                <a:solidFill>
                  <a:schemeClr val="bg1"/>
                </a:solidFill>
                <a:latin typeface="Arial Black" pitchFamily="34" charset="0"/>
              </a:rPr>
              <a:t>MSIT </a:t>
            </a:r>
            <a:r>
              <a:rPr lang="en-US" sz="3600" dirty="0">
                <a:solidFill>
                  <a:schemeClr val="bg1"/>
                </a:solidFill>
                <a:latin typeface="Arial Black" pitchFamily="34" charset="0"/>
              </a:rPr>
              <a:t>458: Information </a:t>
            </a:r>
            <a:r>
              <a:rPr lang="en-US" sz="3600" dirty="0" smtClean="0">
                <a:solidFill>
                  <a:schemeClr val="bg1"/>
                </a:solidFill>
                <a:latin typeface="Arial Black" pitchFamily="34" charset="0"/>
              </a:rPr>
              <a:t>Security &amp; Assurance</a:t>
            </a:r>
            <a:r>
              <a:rPr lang="en-US" sz="3600" dirty="0">
                <a:latin typeface="Arial Black" pitchFamily="34" charset="0"/>
              </a:rPr>
              <a:t/>
            </a:r>
            <a:br>
              <a:rPr lang="en-US" sz="3600" dirty="0">
                <a:latin typeface="Arial Black" pitchFamily="34" charset="0"/>
              </a:rPr>
            </a:br>
            <a:r>
              <a:rPr lang="en-US" sz="3600" dirty="0" smtClean="0">
                <a:solidFill>
                  <a:schemeClr val="bg1"/>
                </a:solidFill>
                <a:latin typeface="Arial Black" pitchFamily="34" charset="0"/>
              </a:rPr>
              <a:t>By Curtis </a:t>
            </a:r>
            <a:r>
              <a:rPr lang="en-US" sz="3600" dirty="0" err="1" smtClean="0">
                <a:solidFill>
                  <a:schemeClr val="bg1"/>
                </a:solidFill>
                <a:latin typeface="Arial Black" pitchFamily="34" charset="0"/>
              </a:rPr>
              <a:t>Pethley</a:t>
            </a:r>
            <a:endParaRPr lang="en-US" sz="3600" dirty="0">
              <a:solidFill>
                <a:schemeClr val="bg1"/>
              </a:solidFill>
              <a:latin typeface="Arial Black" pitchFamily="34" charset="0"/>
            </a:endParaRPr>
          </a:p>
        </p:txBody>
      </p:sp>
      <p:pic>
        <p:nvPicPr>
          <p:cNvPr id="1026" name="Picture 2" descr="C:\Users\curt\Desktop\000a8sak_edited-1.png"/>
          <p:cNvPicPr>
            <a:picLocks noChangeAspect="1" noChangeArrowheads="1"/>
          </p:cNvPicPr>
          <p:nvPr/>
        </p:nvPicPr>
        <p:blipFill>
          <a:blip r:embed="rId4" cstate="print"/>
          <a:srcRect/>
          <a:stretch>
            <a:fillRect/>
          </a:stretch>
        </p:blipFill>
        <p:spPr bwMode="auto">
          <a:xfrm>
            <a:off x="1828800" y="1447800"/>
            <a:ext cx="5727701" cy="1257300"/>
          </a:xfrm>
          <a:prstGeom prst="rect">
            <a:avLst/>
          </a:prstGeom>
          <a:noFill/>
        </p:spPr>
      </p:pic>
      <p:sp>
        <p:nvSpPr>
          <p:cNvPr id="6" name="Rectangle 5"/>
          <p:cNvSpPr/>
          <p:nvPr/>
        </p:nvSpPr>
        <p:spPr>
          <a:xfrm>
            <a:off x="1447800" y="2667000"/>
            <a:ext cx="6553200" cy="1446550"/>
          </a:xfrm>
          <a:prstGeom prst="rect">
            <a:avLst/>
          </a:prstGeom>
          <a:noFill/>
        </p:spPr>
        <p:txBody>
          <a:bodyPr wrap="square" lIns="91440" tIns="45720" rIns="91440" bIns="45720">
            <a:spAutoFit/>
          </a:bodyPr>
          <a:lstStyle/>
          <a:p>
            <a:pPr algn="ctr"/>
            <a:r>
              <a:rPr lang="en-US" sz="8800" cap="none" spc="0" dirty="0" smtClean="0">
                <a:ln w="17780" cmpd="sng">
                  <a:solidFill>
                    <a:srgbClr val="FFFFFF"/>
                  </a:solidFill>
                  <a:prstDash val="solid"/>
                  <a:miter lim="800000"/>
                </a:ln>
                <a:solidFill>
                  <a:srgbClr val="FFC000"/>
                </a:solidFill>
                <a:latin typeface="Arial Black" pitchFamily="34" charset="0"/>
              </a:rPr>
              <a:t>Selection</a:t>
            </a:r>
            <a:endParaRPr lang="en-US" sz="8800" cap="none" spc="0" dirty="0">
              <a:ln w="17780" cmpd="sng">
                <a:solidFill>
                  <a:srgbClr val="FFFFFF"/>
                </a:solidFill>
                <a:prstDash val="solid"/>
                <a:miter lim="800000"/>
              </a:ln>
              <a:solidFill>
                <a:srgbClr val="FFC0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pPr algn="ctr"/>
            <a:r>
              <a:rPr lang="en-US" dirty="0" smtClean="0">
                <a:solidFill>
                  <a:schemeClr val="tx1"/>
                </a:solidFill>
              </a:rPr>
              <a:t>Small Business Decision</a:t>
            </a:r>
            <a:endParaRPr lang="en-US" dirty="0">
              <a:solidFill>
                <a:schemeClr val="tx1"/>
              </a:solidFill>
            </a:endParaRPr>
          </a:p>
        </p:txBody>
      </p:sp>
      <p:sp>
        <p:nvSpPr>
          <p:cNvPr id="3" name="Content Placeholder 2"/>
          <p:cNvSpPr>
            <a:spLocks noGrp="1"/>
          </p:cNvSpPr>
          <p:nvPr>
            <p:ph idx="1"/>
          </p:nvPr>
        </p:nvSpPr>
        <p:spPr>
          <a:xfrm>
            <a:off x="0" y="1447800"/>
            <a:ext cx="9144000" cy="5105400"/>
          </a:xfrm>
        </p:spPr>
        <p:txBody>
          <a:bodyPr>
            <a:normAutofit/>
          </a:bodyPr>
          <a:lstStyle/>
          <a:p>
            <a:pPr lvl="1"/>
            <a:r>
              <a:rPr lang="en-US" sz="3400" dirty="0" smtClean="0">
                <a:solidFill>
                  <a:srgbClr val="0070C0"/>
                </a:solidFill>
              </a:rPr>
              <a:t>Purchase the </a:t>
            </a:r>
            <a:r>
              <a:rPr lang="en-US" sz="3400" dirty="0" err="1" smtClean="0">
                <a:solidFill>
                  <a:srgbClr val="0070C0"/>
                </a:solidFill>
              </a:rPr>
              <a:t>SonicWALL</a:t>
            </a:r>
            <a:r>
              <a:rPr lang="en-US" sz="3400" dirty="0" smtClean="0">
                <a:solidFill>
                  <a:srgbClr val="0070C0"/>
                </a:solidFill>
              </a:rPr>
              <a:t> NSA 220 - $1,700</a:t>
            </a:r>
          </a:p>
          <a:p>
            <a:pPr lvl="1"/>
            <a:r>
              <a:rPr lang="en-US" sz="3400" dirty="0" smtClean="0">
                <a:solidFill>
                  <a:srgbClr val="0070C0"/>
                </a:solidFill>
              </a:rPr>
              <a:t>Need to prevent Insider Attacks</a:t>
            </a:r>
          </a:p>
          <a:p>
            <a:pPr lvl="3"/>
            <a:r>
              <a:rPr lang="en-US" sz="3200" dirty="0" smtClean="0"/>
              <a:t>Users can access only resources they need</a:t>
            </a:r>
          </a:p>
          <a:p>
            <a:pPr lvl="3"/>
            <a:r>
              <a:rPr lang="en-US" sz="3200" dirty="0" smtClean="0"/>
              <a:t>Minimal Direct Access to Database(s)</a:t>
            </a:r>
          </a:p>
          <a:p>
            <a:pPr lvl="3"/>
            <a:r>
              <a:rPr lang="en-US" sz="3200" dirty="0" smtClean="0"/>
              <a:t>Training</a:t>
            </a:r>
          </a:p>
          <a:p>
            <a:pPr lvl="1"/>
            <a:r>
              <a:rPr lang="en-US" sz="3400" dirty="0" smtClean="0">
                <a:solidFill>
                  <a:srgbClr val="0070C0"/>
                </a:solidFill>
              </a:rPr>
              <a:t>File/Network </a:t>
            </a:r>
            <a:r>
              <a:rPr lang="en-US" sz="3400" dirty="0" smtClean="0">
                <a:solidFill>
                  <a:srgbClr val="0070C0"/>
                </a:solidFill>
              </a:rPr>
              <a:t>Integrity Checking </a:t>
            </a:r>
            <a:endParaRPr lang="en-US" sz="3400" dirty="0" smtClean="0">
              <a:solidFill>
                <a:srgbClr val="0070C0"/>
              </a:solidFill>
            </a:endParaRPr>
          </a:p>
          <a:p>
            <a:pPr lvl="1"/>
            <a:r>
              <a:rPr lang="en-US" sz="3400" dirty="0" smtClean="0">
                <a:solidFill>
                  <a:srgbClr val="0070C0"/>
                </a:solidFill>
              </a:rPr>
              <a:t>Purchase </a:t>
            </a:r>
            <a:r>
              <a:rPr lang="en-US" sz="3400" dirty="0" smtClean="0">
                <a:solidFill>
                  <a:srgbClr val="0070C0"/>
                </a:solidFill>
              </a:rPr>
              <a:t>Anti-Malware/Virus </a:t>
            </a:r>
            <a:r>
              <a:rPr lang="en-US" sz="3400" dirty="0" smtClean="0">
                <a:solidFill>
                  <a:srgbClr val="0070C0"/>
                </a:solidFill>
              </a:rPr>
              <a:t>software</a:t>
            </a:r>
          </a:p>
          <a:p>
            <a:pPr lvl="1"/>
            <a:endParaRPr lang="en-US" sz="3600" dirty="0" smtClean="0">
              <a:solidFill>
                <a:srgbClr val="0070C0"/>
              </a:solidFill>
            </a:endParaRPr>
          </a:p>
          <a:p>
            <a:pPr lvl="2"/>
            <a:endParaRPr lang="en-US" sz="2700"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pPr algn="ctr"/>
            <a:r>
              <a:rPr lang="en-US" dirty="0" smtClean="0">
                <a:solidFill>
                  <a:schemeClr val="tx1"/>
                </a:solidFill>
              </a:rPr>
              <a:t>Medium Business Decision</a:t>
            </a:r>
            <a:endParaRPr lang="en-US" dirty="0">
              <a:solidFill>
                <a:schemeClr val="tx1"/>
              </a:solidFill>
            </a:endParaRPr>
          </a:p>
        </p:txBody>
      </p:sp>
      <p:sp>
        <p:nvSpPr>
          <p:cNvPr id="3" name="Content Placeholder 2"/>
          <p:cNvSpPr>
            <a:spLocks noGrp="1"/>
          </p:cNvSpPr>
          <p:nvPr>
            <p:ph idx="1"/>
          </p:nvPr>
        </p:nvSpPr>
        <p:spPr>
          <a:xfrm>
            <a:off x="533400" y="1828800"/>
            <a:ext cx="8229600" cy="5029200"/>
          </a:xfrm>
        </p:spPr>
        <p:txBody>
          <a:bodyPr>
            <a:normAutofit/>
          </a:bodyPr>
          <a:lstStyle/>
          <a:p>
            <a:r>
              <a:rPr lang="en-US" sz="3400" dirty="0" smtClean="0">
                <a:solidFill>
                  <a:srgbClr val="0070C0"/>
                </a:solidFill>
              </a:rPr>
              <a:t>Purchase the Juniper IDP75 - $8,000</a:t>
            </a:r>
          </a:p>
          <a:p>
            <a:pPr marL="274320" lvl="1" indent="-274320">
              <a:buClr>
                <a:schemeClr val="accent3"/>
              </a:buClr>
              <a:buSzPct val="95000"/>
            </a:pPr>
            <a:r>
              <a:rPr lang="en-US" sz="3400" dirty="0" smtClean="0">
                <a:solidFill>
                  <a:srgbClr val="0070C0"/>
                </a:solidFill>
              </a:rPr>
              <a:t>Purchase </a:t>
            </a:r>
            <a:r>
              <a:rPr lang="en-US" sz="3400" dirty="0" smtClean="0">
                <a:solidFill>
                  <a:srgbClr val="0070C0"/>
                </a:solidFill>
              </a:rPr>
              <a:t>Anti-Malware/Virus </a:t>
            </a:r>
            <a:r>
              <a:rPr lang="en-US" sz="3400" dirty="0" smtClean="0">
                <a:solidFill>
                  <a:srgbClr val="0070C0"/>
                </a:solidFill>
              </a:rPr>
              <a:t>software</a:t>
            </a:r>
          </a:p>
          <a:p>
            <a:endParaRPr lang="en-US" sz="3400"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solidFill>
                  <a:schemeClr val="tx1"/>
                </a:solidFill>
              </a:rPr>
              <a:t>Best for Large Businesses</a:t>
            </a:r>
            <a:endParaRPr lang="en-US" dirty="0">
              <a:solidFill>
                <a:schemeClr val="tx1"/>
              </a:solidFill>
            </a:endParaRPr>
          </a:p>
        </p:txBody>
      </p:sp>
      <p:sp>
        <p:nvSpPr>
          <p:cNvPr id="3" name="Content Placeholder 2"/>
          <p:cNvSpPr>
            <a:spLocks noGrp="1"/>
          </p:cNvSpPr>
          <p:nvPr>
            <p:ph idx="1"/>
          </p:nvPr>
        </p:nvSpPr>
        <p:spPr/>
        <p:txBody>
          <a:bodyPr/>
          <a:lstStyle/>
          <a:p>
            <a:r>
              <a:rPr lang="en-US" sz="3200" dirty="0" smtClean="0">
                <a:solidFill>
                  <a:srgbClr val="0070C0"/>
                </a:solidFill>
              </a:rPr>
              <a:t>Budget- if unlimited</a:t>
            </a:r>
          </a:p>
          <a:p>
            <a:r>
              <a:rPr lang="en-US" sz="3200" dirty="0" smtClean="0">
                <a:solidFill>
                  <a:srgbClr val="0070C0"/>
                </a:solidFill>
              </a:rPr>
              <a:t>Security </a:t>
            </a:r>
            <a:r>
              <a:rPr lang="en-US" sz="3200" dirty="0" err="1" smtClean="0">
                <a:solidFill>
                  <a:srgbClr val="0070C0"/>
                </a:solidFill>
              </a:rPr>
              <a:t>vs</a:t>
            </a:r>
            <a:r>
              <a:rPr lang="en-US" sz="3200" dirty="0" smtClean="0">
                <a:solidFill>
                  <a:srgbClr val="0070C0"/>
                </a:solidFill>
              </a:rPr>
              <a:t> Performance</a:t>
            </a:r>
          </a:p>
          <a:p>
            <a:pPr lvl="1"/>
            <a:r>
              <a:rPr lang="en-US" dirty="0" smtClean="0"/>
              <a:t>Both Content filtering and Packet filtering</a:t>
            </a:r>
          </a:p>
          <a:p>
            <a:r>
              <a:rPr lang="en-US" sz="3200" dirty="0" smtClean="0">
                <a:solidFill>
                  <a:srgbClr val="0070C0"/>
                </a:solidFill>
              </a:rPr>
              <a:t>Configuration</a:t>
            </a:r>
          </a:p>
          <a:p>
            <a:pPr lvl="1"/>
            <a:r>
              <a:rPr lang="en-US" dirty="0" smtClean="0"/>
              <a:t>Dual Firewalls</a:t>
            </a:r>
          </a:p>
          <a:p>
            <a:r>
              <a:rPr lang="en-US" sz="3200" dirty="0" smtClean="0">
                <a:solidFill>
                  <a:srgbClr val="0070C0"/>
                </a:solidFill>
              </a:rPr>
              <a:t>Selecting the Firewall </a:t>
            </a:r>
            <a:endParaRPr lang="en-US" sz="3200"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pPr algn="ctr"/>
            <a:r>
              <a:rPr lang="en-US" dirty="0" smtClean="0">
                <a:solidFill>
                  <a:schemeClr val="tx1"/>
                </a:solidFill>
              </a:rPr>
              <a:t>Large Enterprise (UTM) Firewalls</a:t>
            </a:r>
            <a:endParaRPr lang="en-US" dirty="0">
              <a:solidFill>
                <a:schemeClr val="tx1"/>
              </a:solidFill>
            </a:endParaRPr>
          </a:p>
        </p:txBody>
      </p:sp>
      <p:sp>
        <p:nvSpPr>
          <p:cNvPr id="3" name="Content Placeholder 2"/>
          <p:cNvSpPr>
            <a:spLocks noGrp="1"/>
          </p:cNvSpPr>
          <p:nvPr>
            <p:ph sz="half" idx="1"/>
          </p:nvPr>
        </p:nvSpPr>
        <p:spPr>
          <a:xfrm>
            <a:off x="457200" y="1295400"/>
            <a:ext cx="8458200" cy="5059525"/>
          </a:xfrm>
        </p:spPr>
        <p:txBody>
          <a:bodyPr/>
          <a:lstStyle/>
          <a:p>
            <a:pPr>
              <a:buNone/>
            </a:pPr>
            <a:r>
              <a:rPr lang="en-US" sz="3600" b="1" i="1" dirty="0" smtClean="0">
                <a:solidFill>
                  <a:srgbClr val="0070C0"/>
                </a:solidFill>
              </a:rPr>
              <a:t>100 to 20,000 users or more!</a:t>
            </a:r>
          </a:p>
          <a:p>
            <a:endParaRPr lang="en-US" dirty="0" smtClean="0"/>
          </a:p>
          <a:p>
            <a:pPr lvl="1"/>
            <a:r>
              <a:rPr lang="en-US" sz="3200" dirty="0" smtClean="0"/>
              <a:t>CISCO</a:t>
            </a:r>
          </a:p>
          <a:p>
            <a:pPr lvl="1"/>
            <a:endParaRPr lang="en-US" dirty="0" smtClean="0"/>
          </a:p>
          <a:p>
            <a:pPr lvl="1"/>
            <a:r>
              <a:rPr lang="en-US" sz="3200" dirty="0" smtClean="0"/>
              <a:t>Juniper</a:t>
            </a:r>
          </a:p>
          <a:p>
            <a:pPr lvl="1"/>
            <a:endParaRPr lang="en-US" dirty="0" smtClean="0"/>
          </a:p>
          <a:p>
            <a:pPr lvl="1"/>
            <a:r>
              <a:rPr lang="en-US" sz="3200" dirty="0" smtClean="0"/>
              <a:t>Checkpoint</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pPr algn="ctr"/>
            <a:r>
              <a:rPr lang="en-US" dirty="0" smtClean="0">
                <a:solidFill>
                  <a:schemeClr val="tx1"/>
                </a:solidFill>
              </a:rPr>
              <a:t>Checkpoint 61000</a:t>
            </a:r>
            <a:endParaRPr lang="en-US" dirty="0">
              <a:solidFill>
                <a:schemeClr val="tx1"/>
              </a:solidFill>
            </a:endParaRPr>
          </a:p>
        </p:txBody>
      </p:sp>
      <p:sp>
        <p:nvSpPr>
          <p:cNvPr id="6" name="Content Placeholder 5"/>
          <p:cNvSpPr>
            <a:spLocks noGrp="1"/>
          </p:cNvSpPr>
          <p:nvPr>
            <p:ph idx="1"/>
          </p:nvPr>
        </p:nvSpPr>
        <p:spPr>
          <a:xfrm>
            <a:off x="457200" y="3733800"/>
            <a:ext cx="8229600" cy="2590800"/>
          </a:xfrm>
        </p:spPr>
        <p:txBody>
          <a:bodyPr/>
          <a:lstStyle/>
          <a:p>
            <a:r>
              <a:rPr lang="en-US" sz="2400" dirty="0" smtClean="0"/>
              <a:t>Tested over  85 </a:t>
            </a:r>
            <a:r>
              <a:rPr lang="en-US" sz="2400" dirty="0" err="1" smtClean="0"/>
              <a:t>Gbps</a:t>
            </a:r>
            <a:r>
              <a:rPr lang="en-US" sz="2400" dirty="0" smtClean="0"/>
              <a:t> of Real-World HTTP throughput</a:t>
            </a:r>
          </a:p>
          <a:p>
            <a:r>
              <a:rPr lang="en-US" sz="2400" dirty="0" smtClean="0"/>
              <a:t>Scalability -  Up to 600,000 connections  per second with a total capacity of 70 million concurrent connections</a:t>
            </a:r>
          </a:p>
          <a:p>
            <a:r>
              <a:rPr lang="en-US" sz="2400" dirty="0" smtClean="0"/>
              <a:t>4096 Virtual interfaces (VLANs)</a:t>
            </a:r>
          </a:p>
          <a:p>
            <a:r>
              <a:rPr lang="en-US" sz="2400" dirty="0" smtClean="0"/>
              <a:t>MSRP $100,000.00</a:t>
            </a:r>
            <a:endParaRPr lang="en-US" dirty="0"/>
          </a:p>
        </p:txBody>
      </p:sp>
      <p:pic>
        <p:nvPicPr>
          <p:cNvPr id="2050" name="Picture 2" descr="C:\Users\curt\Desktop\TN-7975_CP_61000_web.jpg"/>
          <p:cNvPicPr>
            <a:picLocks noChangeAspect="1" noChangeArrowheads="1"/>
          </p:cNvPicPr>
          <p:nvPr/>
        </p:nvPicPr>
        <p:blipFill>
          <a:blip r:embed="rId3" cstate="print"/>
          <a:srcRect/>
          <a:stretch>
            <a:fillRect/>
          </a:stretch>
        </p:blipFill>
        <p:spPr bwMode="auto">
          <a:xfrm>
            <a:off x="2743200" y="1143000"/>
            <a:ext cx="2514600" cy="2590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t>
            </a:r>
            <a:r>
              <a:rPr lang="en-US" dirty="0" smtClean="0">
                <a:solidFill>
                  <a:schemeClr val="tx1"/>
                </a:solidFill>
              </a:rPr>
              <a:t>Cisco ASA 5580-40 Firewall</a:t>
            </a:r>
            <a:endParaRPr lang="en-US" dirty="0">
              <a:solidFill>
                <a:schemeClr val="tx1"/>
              </a:solidFill>
            </a:endParaRPr>
          </a:p>
        </p:txBody>
      </p:sp>
      <p:pic>
        <p:nvPicPr>
          <p:cNvPr id="2050" name="Picture 2" descr="C:\Users\curt\Desktop\Cisco-ASA-5580.gif"/>
          <p:cNvPicPr>
            <a:picLocks noGrp="1" noChangeAspect="1" noChangeArrowheads="1"/>
          </p:cNvPicPr>
          <p:nvPr>
            <p:ph sz="quarter" idx="2"/>
          </p:nvPr>
        </p:nvPicPr>
        <p:blipFill>
          <a:blip r:embed="rId2" cstate="print"/>
          <a:stretch>
            <a:fillRect/>
          </a:stretch>
        </p:blipFill>
        <p:spPr bwMode="auto">
          <a:xfrm>
            <a:off x="1905000" y="838200"/>
            <a:ext cx="4419600" cy="2438400"/>
          </a:xfrm>
          <a:prstGeom prst="rect">
            <a:avLst/>
          </a:prstGeom>
          <a:noFill/>
        </p:spPr>
      </p:pic>
      <p:sp>
        <p:nvSpPr>
          <p:cNvPr id="8" name="Content Placeholder 7"/>
          <p:cNvSpPr>
            <a:spLocks noGrp="1"/>
          </p:cNvSpPr>
          <p:nvPr>
            <p:ph sz="quarter" idx="4"/>
          </p:nvPr>
        </p:nvSpPr>
        <p:spPr>
          <a:xfrm>
            <a:off x="228600" y="3276600"/>
            <a:ext cx="8686800" cy="4876800"/>
          </a:xfrm>
        </p:spPr>
        <p:txBody>
          <a:bodyPr>
            <a:normAutofit/>
          </a:bodyPr>
          <a:lstStyle/>
          <a:p>
            <a:r>
              <a:rPr lang="en-US" sz="2800" dirty="0" smtClean="0"/>
              <a:t>Tested over  10 </a:t>
            </a:r>
            <a:r>
              <a:rPr lang="en-US" sz="2800" dirty="0" err="1" smtClean="0"/>
              <a:t>Gbps</a:t>
            </a:r>
            <a:r>
              <a:rPr lang="en-US" sz="2800" dirty="0" smtClean="0"/>
              <a:t> of Real-World HTTP throughput</a:t>
            </a:r>
          </a:p>
          <a:p>
            <a:r>
              <a:rPr lang="en-US" sz="2800" dirty="0" smtClean="0"/>
              <a:t>Scalability -  Up to 182,000 connections  per second with a total capacity of 4 million concurrent connections</a:t>
            </a:r>
          </a:p>
          <a:p>
            <a:r>
              <a:rPr lang="en-US" sz="2800" dirty="0" smtClean="0"/>
              <a:t>1024 Virtual interfaces (VLANs)</a:t>
            </a:r>
          </a:p>
          <a:p>
            <a:r>
              <a:rPr lang="en-US" sz="2800" dirty="0" smtClean="0"/>
              <a:t>MSRP $129,995.00</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lstStyle/>
          <a:p>
            <a:pPr algn="ctr"/>
            <a:r>
              <a:rPr lang="en-US" dirty="0" smtClean="0">
                <a:solidFill>
                  <a:schemeClr val="tx1"/>
                </a:solidFill>
              </a:rPr>
              <a:t>Juniper SRX5800</a:t>
            </a:r>
            <a:endParaRPr lang="en-US" dirty="0">
              <a:solidFill>
                <a:schemeClr val="tx1"/>
              </a:solidFill>
            </a:endParaRPr>
          </a:p>
        </p:txBody>
      </p:sp>
      <p:sp>
        <p:nvSpPr>
          <p:cNvPr id="8" name="Content Placeholder 7"/>
          <p:cNvSpPr>
            <a:spLocks noGrp="1"/>
          </p:cNvSpPr>
          <p:nvPr>
            <p:ph sz="half" idx="1"/>
          </p:nvPr>
        </p:nvSpPr>
        <p:spPr/>
        <p:txBody>
          <a:bodyPr>
            <a:normAutofit/>
          </a:bodyPr>
          <a:lstStyle/>
          <a:p>
            <a:endParaRPr lang="en-US" dirty="0" smtClean="0"/>
          </a:p>
          <a:p>
            <a:endParaRPr lang="en-US" dirty="0" smtClean="0"/>
          </a:p>
          <a:p>
            <a:endParaRPr lang="en-US" dirty="0"/>
          </a:p>
        </p:txBody>
      </p:sp>
      <p:sp>
        <p:nvSpPr>
          <p:cNvPr id="11" name="Content Placeholder 10"/>
          <p:cNvSpPr>
            <a:spLocks noGrp="1"/>
          </p:cNvSpPr>
          <p:nvPr>
            <p:ph sz="half" idx="2"/>
          </p:nvPr>
        </p:nvSpPr>
        <p:spPr>
          <a:xfrm>
            <a:off x="228600" y="3657600"/>
            <a:ext cx="8915400" cy="2743200"/>
          </a:xfrm>
        </p:spPr>
        <p:txBody>
          <a:bodyPr>
            <a:normAutofit/>
          </a:bodyPr>
          <a:lstStyle/>
          <a:p>
            <a:r>
              <a:rPr lang="en-US" sz="2800" dirty="0" smtClean="0"/>
              <a:t>Tested over  30 </a:t>
            </a:r>
            <a:r>
              <a:rPr lang="en-US" sz="2800" dirty="0" err="1" smtClean="0"/>
              <a:t>Gbps</a:t>
            </a:r>
            <a:r>
              <a:rPr lang="en-US" sz="2800" dirty="0" smtClean="0"/>
              <a:t> of Real-World HTTP throughput</a:t>
            </a:r>
          </a:p>
          <a:p>
            <a:r>
              <a:rPr lang="en-US" sz="2800" dirty="0" smtClean="0"/>
              <a:t>Scalability -  total capacity of 10 million concurrent connections</a:t>
            </a:r>
          </a:p>
          <a:p>
            <a:r>
              <a:rPr lang="en-US" sz="2800" dirty="0" smtClean="0"/>
              <a:t>4096 Virtual interfaces (VLANs)</a:t>
            </a:r>
          </a:p>
          <a:p>
            <a:r>
              <a:rPr lang="en-US" sz="2800" dirty="0" smtClean="0"/>
              <a:t>MSRP $100,000.00</a:t>
            </a:r>
          </a:p>
          <a:p>
            <a:endParaRPr lang="en-US" dirty="0"/>
          </a:p>
        </p:txBody>
      </p:sp>
      <p:pic>
        <p:nvPicPr>
          <p:cNvPr id="1027" name="Picture 3" descr="C:\Users\curt\Desktop\index.jpg"/>
          <p:cNvPicPr>
            <a:picLocks noChangeAspect="1" noChangeArrowheads="1"/>
          </p:cNvPicPr>
          <p:nvPr/>
        </p:nvPicPr>
        <p:blipFill>
          <a:blip r:embed="rId3" cstate="print"/>
          <a:srcRect/>
          <a:stretch>
            <a:fillRect/>
          </a:stretch>
        </p:blipFill>
        <p:spPr bwMode="auto">
          <a:xfrm>
            <a:off x="2286000" y="1219200"/>
            <a:ext cx="3886200" cy="25146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0"/>
            <a:ext cx="8229600" cy="1143000"/>
          </a:xfrm>
        </p:spPr>
        <p:txBody>
          <a:bodyPr/>
          <a:lstStyle/>
          <a:p>
            <a:pPr algn="ctr"/>
            <a:r>
              <a:rPr lang="en-US" dirty="0" smtClean="0"/>
              <a:t> </a:t>
            </a:r>
            <a:r>
              <a:rPr lang="en-US" dirty="0" smtClean="0">
                <a:solidFill>
                  <a:schemeClr val="tx1"/>
                </a:solidFill>
              </a:rPr>
              <a:t>Pros &amp; Cons of UTM Firewalls</a:t>
            </a:r>
            <a:endParaRPr lang="en-US" dirty="0">
              <a:solidFill>
                <a:schemeClr val="tx1"/>
              </a:solidFill>
            </a:endParaRPr>
          </a:p>
        </p:txBody>
      </p:sp>
      <p:sp>
        <p:nvSpPr>
          <p:cNvPr id="6" name="Content Placeholder 5"/>
          <p:cNvSpPr>
            <a:spLocks noGrp="1"/>
          </p:cNvSpPr>
          <p:nvPr>
            <p:ph idx="1"/>
          </p:nvPr>
        </p:nvSpPr>
        <p:spPr>
          <a:xfrm>
            <a:off x="457200" y="1143000"/>
            <a:ext cx="8229600" cy="5486400"/>
          </a:xfrm>
        </p:spPr>
        <p:txBody>
          <a:bodyPr>
            <a:normAutofit fontScale="92500"/>
          </a:bodyPr>
          <a:lstStyle/>
          <a:p>
            <a:pPr>
              <a:buNone/>
            </a:pPr>
            <a:r>
              <a:rPr lang="en-US" sz="3200" b="1" dirty="0" smtClean="0"/>
              <a:t>PROS</a:t>
            </a:r>
          </a:p>
          <a:p>
            <a:r>
              <a:rPr lang="en-US" dirty="0" smtClean="0"/>
              <a:t> </a:t>
            </a:r>
            <a:r>
              <a:rPr lang="en-US" b="1" i="1" dirty="0" smtClean="0">
                <a:solidFill>
                  <a:srgbClr val="0070C0"/>
                </a:solidFill>
              </a:rPr>
              <a:t>As a UTM Firewall all three of these devices have</a:t>
            </a:r>
          </a:p>
          <a:p>
            <a:pPr lvl="1"/>
            <a:r>
              <a:rPr lang="en-US" b="1" i="1" dirty="0" smtClean="0"/>
              <a:t>  </a:t>
            </a:r>
            <a:r>
              <a:rPr lang="en-US" dirty="0" smtClean="0"/>
              <a:t>network firewalling</a:t>
            </a:r>
          </a:p>
          <a:p>
            <a:pPr lvl="1"/>
            <a:r>
              <a:rPr lang="en-US" dirty="0" smtClean="0"/>
              <a:t>  network intrusion prevention</a:t>
            </a:r>
          </a:p>
          <a:p>
            <a:pPr lvl="1"/>
            <a:r>
              <a:rPr lang="en-US" dirty="0" smtClean="0"/>
              <a:t>  gateway anti-virus &amp; gateway anti-spam</a:t>
            </a:r>
          </a:p>
          <a:p>
            <a:pPr lvl="1"/>
            <a:r>
              <a:rPr lang="en-US" dirty="0" smtClean="0"/>
              <a:t>  VPN &amp; content filtering ( high security)</a:t>
            </a:r>
          </a:p>
          <a:p>
            <a:pPr lvl="1"/>
            <a:r>
              <a:rPr lang="en-US" dirty="0" smtClean="0"/>
              <a:t>  Load balancing &amp; data leak prevention </a:t>
            </a:r>
          </a:p>
          <a:p>
            <a:pPr lvl="1"/>
            <a:r>
              <a:rPr lang="en-US" dirty="0" smtClean="0"/>
              <a:t>  On-appliance reporting</a:t>
            </a:r>
          </a:p>
          <a:p>
            <a:pPr lvl="1"/>
            <a:r>
              <a:rPr lang="en-US" b="1" i="1" dirty="0" smtClean="0"/>
              <a:t>  </a:t>
            </a:r>
            <a:r>
              <a:rPr lang="en-US" dirty="0" smtClean="0"/>
              <a:t>Integrity and confidentiality of data</a:t>
            </a:r>
          </a:p>
          <a:p>
            <a:r>
              <a:rPr lang="en-US" b="1" i="1" dirty="0" smtClean="0">
                <a:solidFill>
                  <a:srgbClr val="0070C0"/>
                </a:solidFill>
              </a:rPr>
              <a:t>Extremely high throughput</a:t>
            </a:r>
          </a:p>
          <a:p>
            <a:r>
              <a:rPr lang="en-US" b="1" i="1" dirty="0" smtClean="0">
                <a:solidFill>
                  <a:srgbClr val="0070C0"/>
                </a:solidFill>
              </a:rPr>
              <a:t>Thousands of Virtual Interfaces</a:t>
            </a:r>
          </a:p>
          <a:p>
            <a:r>
              <a:rPr lang="en-US" b="1" i="1" dirty="0" smtClean="0">
                <a:solidFill>
                  <a:srgbClr val="0070C0"/>
                </a:solidFill>
              </a:rPr>
              <a:t>Easy Management (Web based GUI),</a:t>
            </a:r>
            <a:r>
              <a:rPr lang="en-US" dirty="0" smtClean="0">
                <a:solidFill>
                  <a:srgbClr val="0070C0"/>
                </a:solidFill>
              </a:rPr>
              <a:t> </a:t>
            </a:r>
            <a:r>
              <a:rPr lang="en-US" b="1" i="1" dirty="0" smtClean="0">
                <a:solidFill>
                  <a:srgbClr val="0070C0"/>
                </a:solidFill>
              </a:rPr>
              <a:t>one device taking the place of multiple layers of hardware and software</a:t>
            </a:r>
          </a:p>
          <a:p>
            <a:pPr lvl="2"/>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pPr algn="ctr"/>
            <a:r>
              <a:rPr lang="en-US" sz="4200" dirty="0" smtClean="0">
                <a:solidFill>
                  <a:schemeClr val="tx1"/>
                </a:solidFill>
              </a:rPr>
              <a:t>Pros &amp; Cons of UTM Firewalls – cont’d</a:t>
            </a:r>
            <a:endParaRPr lang="en-US" sz="4200" dirty="0">
              <a:solidFill>
                <a:schemeClr val="tx1"/>
              </a:solidFill>
            </a:endParaRPr>
          </a:p>
        </p:txBody>
      </p:sp>
      <p:sp>
        <p:nvSpPr>
          <p:cNvPr id="5" name="Content Placeholder 4"/>
          <p:cNvSpPr>
            <a:spLocks noGrp="1"/>
          </p:cNvSpPr>
          <p:nvPr>
            <p:ph idx="1"/>
          </p:nvPr>
        </p:nvSpPr>
        <p:spPr>
          <a:xfrm>
            <a:off x="457200" y="1219200"/>
            <a:ext cx="8229600" cy="5410200"/>
          </a:xfrm>
        </p:spPr>
        <p:txBody>
          <a:bodyPr>
            <a:normAutofit lnSpcReduction="10000"/>
          </a:bodyPr>
          <a:lstStyle/>
          <a:p>
            <a:pPr>
              <a:buNone/>
            </a:pPr>
            <a:r>
              <a:rPr lang="en-US" sz="3200" b="1" dirty="0" smtClean="0"/>
              <a:t>PROS</a:t>
            </a:r>
          </a:p>
          <a:p>
            <a:r>
              <a:rPr lang="en-US" sz="3200" dirty="0" smtClean="0"/>
              <a:t> </a:t>
            </a:r>
            <a:r>
              <a:rPr lang="en-US" b="1" i="1" dirty="0" smtClean="0">
                <a:solidFill>
                  <a:srgbClr val="0070C0"/>
                </a:solidFill>
              </a:rPr>
              <a:t>Reduced complexity: Single security solution.        Single Vendor. Single AMC</a:t>
            </a:r>
          </a:p>
          <a:p>
            <a:r>
              <a:rPr lang="en-US" b="1" i="1" dirty="0" smtClean="0">
                <a:solidFill>
                  <a:srgbClr val="0070C0"/>
                </a:solidFill>
              </a:rPr>
              <a:t>Reduced technical training requirements, one product to learn.</a:t>
            </a:r>
          </a:p>
          <a:p>
            <a:r>
              <a:rPr lang="en-US" b="1" i="1" dirty="0" smtClean="0">
                <a:solidFill>
                  <a:srgbClr val="0070C0"/>
                </a:solidFill>
              </a:rPr>
              <a:t>Regulatory compliance</a:t>
            </a:r>
          </a:p>
          <a:p>
            <a:pPr>
              <a:buNone/>
            </a:pPr>
            <a:r>
              <a:rPr lang="en-US" sz="3200" b="1" dirty="0" smtClean="0"/>
              <a:t>CONS</a:t>
            </a:r>
          </a:p>
          <a:p>
            <a:r>
              <a:rPr lang="en-US" b="1" i="1" dirty="0" smtClean="0"/>
              <a:t>    </a:t>
            </a:r>
            <a:r>
              <a:rPr lang="en-US" b="1" i="1" dirty="0" smtClean="0">
                <a:solidFill>
                  <a:srgbClr val="0070C0"/>
                </a:solidFill>
              </a:rPr>
              <a:t>Single point of failure for network traffic</a:t>
            </a:r>
          </a:p>
          <a:p>
            <a:r>
              <a:rPr lang="en-US" dirty="0" smtClean="0">
                <a:solidFill>
                  <a:srgbClr val="0070C0"/>
                </a:solidFill>
              </a:rPr>
              <a:t>    </a:t>
            </a:r>
            <a:r>
              <a:rPr lang="en-US" b="1" i="1" dirty="0" smtClean="0">
                <a:solidFill>
                  <a:srgbClr val="0070C0"/>
                </a:solidFill>
              </a:rPr>
              <a:t>Single point of compromise if the UTM has       vulnerabilities</a:t>
            </a:r>
          </a:p>
          <a:p>
            <a:r>
              <a:rPr lang="en-US" dirty="0" smtClean="0">
                <a:solidFill>
                  <a:srgbClr val="0070C0"/>
                </a:solidFill>
              </a:rPr>
              <a:t>    </a:t>
            </a:r>
            <a:r>
              <a:rPr lang="en-US" b="1" i="1" dirty="0" smtClean="0">
                <a:solidFill>
                  <a:srgbClr val="0070C0"/>
                </a:solidFill>
              </a:rPr>
              <a:t>Potential impact on latency and bandwidth when the UTM cannot keep up with the traffic</a:t>
            </a:r>
          </a:p>
          <a:p>
            <a:pPr>
              <a:buNone/>
            </a:pPr>
            <a:endParaRPr lang="en-US" sz="3200" b="1" dirty="0" smtClean="0"/>
          </a:p>
          <a:p>
            <a:pPr>
              <a:buNone/>
            </a:pPr>
            <a:endParaRPr lang="en-US" sz="3200"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dirty="0" smtClean="0">
                <a:solidFill>
                  <a:schemeClr val="tx1"/>
                </a:solidFill>
              </a:rPr>
              <a:t>Large Business Decision </a:t>
            </a:r>
            <a:endParaRPr lang="en-US" dirty="0">
              <a:solidFill>
                <a:schemeClr val="tx1"/>
              </a:solidFill>
            </a:endParaRPr>
          </a:p>
        </p:txBody>
      </p:sp>
      <p:sp>
        <p:nvSpPr>
          <p:cNvPr id="3" name="Content Placeholder 2"/>
          <p:cNvSpPr>
            <a:spLocks noGrp="1"/>
          </p:cNvSpPr>
          <p:nvPr>
            <p:ph idx="1"/>
          </p:nvPr>
        </p:nvSpPr>
        <p:spPr>
          <a:xfrm>
            <a:off x="304800" y="1752600"/>
            <a:ext cx="8610600" cy="5105400"/>
          </a:xfrm>
        </p:spPr>
        <p:txBody>
          <a:bodyPr/>
          <a:lstStyle/>
          <a:p>
            <a:r>
              <a:rPr lang="en-US" dirty="0" smtClean="0"/>
              <a:t> </a:t>
            </a:r>
            <a:r>
              <a:rPr lang="en-US" sz="3500" dirty="0" smtClean="0">
                <a:solidFill>
                  <a:srgbClr val="0070C0"/>
                </a:solidFill>
              </a:rPr>
              <a:t>Purchase the </a:t>
            </a:r>
            <a:r>
              <a:rPr lang="en-US" sz="3500" dirty="0" smtClean="0">
                <a:solidFill>
                  <a:srgbClr val="0070C0"/>
                </a:solidFill>
              </a:rPr>
              <a:t>Checkpoint </a:t>
            </a:r>
            <a:r>
              <a:rPr lang="en-US" sz="3500" dirty="0" smtClean="0">
                <a:solidFill>
                  <a:srgbClr val="0070C0"/>
                </a:solidFill>
              </a:rPr>
              <a:t>61000 - $100,000</a:t>
            </a:r>
          </a:p>
          <a:p>
            <a:endParaRPr lang="en-US" sz="36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pPr algn="ctr"/>
            <a:r>
              <a:rPr lang="en-US" dirty="0" smtClean="0">
                <a:solidFill>
                  <a:schemeClr val="tx1"/>
                </a:solidFill>
                <a:latin typeface="Tahoma" pitchFamily="34" charset="0"/>
              </a:rPr>
              <a:t>Selecting a Firewall</a:t>
            </a:r>
            <a:endParaRPr lang="en-US" dirty="0">
              <a:solidFill>
                <a:schemeClr val="tx1"/>
              </a:solidFill>
            </a:endParaRPr>
          </a:p>
        </p:txBody>
      </p:sp>
      <p:sp>
        <p:nvSpPr>
          <p:cNvPr id="3" name="Content Placeholder 2"/>
          <p:cNvSpPr>
            <a:spLocks noGrp="1"/>
          </p:cNvSpPr>
          <p:nvPr>
            <p:ph sz="half" idx="1"/>
          </p:nvPr>
        </p:nvSpPr>
        <p:spPr>
          <a:xfrm>
            <a:off x="152400" y="1920085"/>
            <a:ext cx="8991600" cy="4434840"/>
          </a:xfrm>
        </p:spPr>
        <p:txBody>
          <a:bodyPr>
            <a:normAutofit/>
          </a:bodyPr>
          <a:lstStyle/>
          <a:p>
            <a:pPr>
              <a:buNone/>
            </a:pPr>
            <a:r>
              <a:rPr lang="en-US" sz="3200" b="1" dirty="0" smtClean="0">
                <a:latin typeface="Tahoma" pitchFamily="34" charset="0"/>
              </a:rPr>
              <a:t>There are 6 General Steps</a:t>
            </a:r>
          </a:p>
          <a:p>
            <a:endParaRPr lang="en-US" sz="2400" dirty="0" smtClean="0">
              <a:latin typeface="Tahoma" pitchFamily="34" charset="0"/>
            </a:endParaRPr>
          </a:p>
          <a:p>
            <a:r>
              <a:rPr lang="en-US" sz="2400" dirty="0" smtClean="0">
                <a:latin typeface="Tahoma" pitchFamily="34" charset="0"/>
              </a:rPr>
              <a:t>     </a:t>
            </a:r>
            <a:r>
              <a:rPr lang="en-US" sz="2400" dirty="0" smtClean="0">
                <a:solidFill>
                  <a:srgbClr val="0070C0"/>
                </a:solidFill>
                <a:latin typeface="Tahoma" pitchFamily="34" charset="0"/>
              </a:rPr>
              <a:t>Identify your topology, applications, and protocol needs.</a:t>
            </a:r>
          </a:p>
          <a:p>
            <a:r>
              <a:rPr lang="en-US" sz="2400" dirty="0" smtClean="0">
                <a:solidFill>
                  <a:srgbClr val="0070C0"/>
                </a:solidFill>
                <a:latin typeface="Tahoma" pitchFamily="34" charset="0"/>
              </a:rPr>
              <a:t>     Analyze trust relationships within your organization.</a:t>
            </a:r>
          </a:p>
          <a:p>
            <a:r>
              <a:rPr lang="en-US" sz="2400" dirty="0" smtClean="0">
                <a:solidFill>
                  <a:srgbClr val="0070C0"/>
                </a:solidFill>
                <a:latin typeface="Tahoma" pitchFamily="34" charset="0"/>
              </a:rPr>
              <a:t>     Develop security policies based on these trust relationships.</a:t>
            </a:r>
          </a:p>
          <a:p>
            <a:r>
              <a:rPr lang="en-US" sz="2400" dirty="0" smtClean="0">
                <a:solidFill>
                  <a:srgbClr val="0070C0"/>
                </a:solidFill>
                <a:latin typeface="Tahoma" pitchFamily="34" charset="0"/>
              </a:rPr>
              <a:t>     Identify the right firewall for your specific configuration.</a:t>
            </a:r>
          </a:p>
          <a:p>
            <a:r>
              <a:rPr lang="en-US" sz="2400" dirty="0" smtClean="0">
                <a:solidFill>
                  <a:srgbClr val="0070C0"/>
                </a:solidFill>
                <a:latin typeface="Tahoma" pitchFamily="34" charset="0"/>
              </a:rPr>
              <a:t>     Employ the firewall correctly.</a:t>
            </a:r>
          </a:p>
          <a:p>
            <a:r>
              <a:rPr lang="en-US" sz="2400" dirty="0" smtClean="0">
                <a:solidFill>
                  <a:srgbClr val="0070C0"/>
                </a:solidFill>
                <a:latin typeface="Tahoma" pitchFamily="34" charset="0"/>
              </a:rPr>
              <a:t>     Test your firewall policies religiously.</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pPr algn="ctr"/>
            <a:r>
              <a:rPr lang="en-US" dirty="0" smtClean="0">
                <a:solidFill>
                  <a:schemeClr val="tx1"/>
                </a:solidFill>
                <a:latin typeface="Arial Black" pitchFamily="34" charset="0"/>
              </a:rPr>
              <a:t>Summary</a:t>
            </a:r>
            <a:endParaRPr lang="en-US" dirty="0">
              <a:solidFill>
                <a:schemeClr val="tx1"/>
              </a:solidFill>
              <a:latin typeface="Arial Black" pitchFamily="34" charset="0"/>
            </a:endParaRPr>
          </a:p>
        </p:txBody>
      </p:sp>
      <p:sp>
        <p:nvSpPr>
          <p:cNvPr id="3" name="Content Placeholder 2"/>
          <p:cNvSpPr>
            <a:spLocks noGrp="1"/>
          </p:cNvSpPr>
          <p:nvPr>
            <p:ph sz="half" idx="1"/>
          </p:nvPr>
        </p:nvSpPr>
        <p:spPr>
          <a:xfrm>
            <a:off x="228600" y="1447800"/>
            <a:ext cx="8915400" cy="5029200"/>
          </a:xfrm>
        </p:spPr>
        <p:txBody>
          <a:bodyPr>
            <a:normAutofit/>
          </a:bodyPr>
          <a:lstStyle/>
          <a:p>
            <a:pPr>
              <a:buFontTx/>
              <a:buNone/>
            </a:pPr>
            <a:endParaRPr lang="en-US" sz="4800" dirty="0" smtClean="0">
              <a:latin typeface="+mj-lt"/>
            </a:endParaRPr>
          </a:p>
          <a:p>
            <a:r>
              <a:rPr lang="en-US" sz="4800" dirty="0" smtClean="0">
                <a:latin typeface="+mj-lt"/>
              </a:rPr>
              <a:t>Know your Budget guidelines</a:t>
            </a:r>
          </a:p>
          <a:p>
            <a:r>
              <a:rPr lang="en-US" sz="4800" dirty="0" smtClean="0">
                <a:latin typeface="+mj-lt"/>
              </a:rPr>
              <a:t>Security Policy</a:t>
            </a:r>
          </a:p>
          <a:p>
            <a:r>
              <a:rPr lang="en-US" sz="4800" dirty="0" smtClean="0">
                <a:latin typeface="+mj-lt"/>
              </a:rPr>
              <a:t>Best protection from a security appliance within your Budget!</a:t>
            </a:r>
            <a:endParaRPr lang="en-US" sz="4800" dirty="0" smtClean="0">
              <a:latin typeface="+mj-lt"/>
            </a:endParaRPr>
          </a:p>
          <a:p>
            <a:pPr>
              <a:buFontTx/>
              <a:buNone/>
            </a:pPr>
            <a:endParaRPr lang="en-US" sz="4800" dirty="0" smtClean="0">
              <a:latin typeface="+mj-lt"/>
            </a:endParaRPr>
          </a:p>
          <a:p>
            <a:pPr>
              <a:buFontTx/>
              <a:buNone/>
            </a:pPr>
            <a:endParaRPr lang="en-US" sz="3600" dirty="0" smtClean="0">
              <a:latin typeface="+mj-lt"/>
            </a:endParaRPr>
          </a:p>
          <a:p>
            <a:pPr>
              <a:buFontTx/>
              <a:buNone/>
            </a:pPr>
            <a:endParaRPr lang="en-US" sz="36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5" name="Content Placeholder 4"/>
          <p:cNvSpPr>
            <a:spLocks noGrp="1"/>
          </p:cNvSpPr>
          <p:nvPr>
            <p:ph idx="1"/>
          </p:nvPr>
        </p:nvSpPr>
        <p:spPr/>
        <p:txBody>
          <a:bodyPr/>
          <a:lstStyle/>
          <a:p>
            <a:endParaRPr lang="en-US" dirty="0" smtClean="0"/>
          </a:p>
          <a:p>
            <a:endParaRPr lang="en-US" dirty="0" smtClean="0"/>
          </a:p>
          <a:p>
            <a:pPr>
              <a:buNone/>
            </a:pPr>
            <a:r>
              <a:rPr lang="en-US" sz="5400" dirty="0" smtClean="0"/>
              <a:t>Any Questions???</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pPr algn="ctr"/>
            <a:r>
              <a:rPr lang="en-US" dirty="0" smtClean="0">
                <a:solidFill>
                  <a:schemeClr val="tx1"/>
                </a:solidFill>
              </a:rPr>
              <a:t>Security vs. Performance</a:t>
            </a:r>
            <a:endParaRPr lang="en-US" dirty="0"/>
          </a:p>
        </p:txBody>
      </p:sp>
      <p:pic>
        <p:nvPicPr>
          <p:cNvPr id="6" name="Content Placeholder 5" descr="F:\Documents and Settings\William Newton\My Documents\InformationAssurance\SecVSPer.jpg"/>
          <p:cNvPicPr>
            <a:picLocks noGrp="1" noChangeAspect="1" noChangeArrowheads="1"/>
          </p:cNvPicPr>
          <p:nvPr>
            <p:ph idx="1"/>
          </p:nvPr>
        </p:nvPicPr>
        <p:blipFill>
          <a:blip r:embed="rId2" cstate="print"/>
          <a:srcRect/>
          <a:stretch>
            <a:fillRect/>
          </a:stretch>
        </p:blipFill>
        <p:spPr bwMode="auto">
          <a:xfrm>
            <a:off x="457200" y="1524000"/>
            <a:ext cx="8077200" cy="5029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143000"/>
          </a:xfrm>
        </p:spPr>
        <p:txBody>
          <a:bodyPr>
            <a:normAutofit fontScale="90000"/>
          </a:bodyPr>
          <a:lstStyle/>
          <a:p>
            <a:r>
              <a:rPr lang="en-US" dirty="0" smtClean="0">
                <a:solidFill>
                  <a:schemeClr val="tx1"/>
                </a:solidFill>
              </a:rPr>
              <a:t>Best for Small/Medium Businesses</a:t>
            </a:r>
            <a:endParaRPr lang="en-US" dirty="0">
              <a:solidFill>
                <a:schemeClr val="tx1"/>
              </a:solidFill>
            </a:endParaRPr>
          </a:p>
        </p:txBody>
      </p:sp>
      <p:sp>
        <p:nvSpPr>
          <p:cNvPr id="6" name="Content Placeholder 5"/>
          <p:cNvSpPr>
            <a:spLocks noGrp="1"/>
          </p:cNvSpPr>
          <p:nvPr>
            <p:ph idx="1"/>
          </p:nvPr>
        </p:nvSpPr>
        <p:spPr/>
        <p:txBody>
          <a:bodyPr/>
          <a:lstStyle/>
          <a:p>
            <a:r>
              <a:rPr lang="en-US" sz="3200" dirty="0" smtClean="0">
                <a:solidFill>
                  <a:srgbClr val="0070C0"/>
                </a:solidFill>
              </a:rPr>
              <a:t>Budget -  Low level or high level security</a:t>
            </a:r>
          </a:p>
          <a:p>
            <a:r>
              <a:rPr lang="en-US" sz="3200" dirty="0" smtClean="0">
                <a:solidFill>
                  <a:srgbClr val="0070C0"/>
                </a:solidFill>
              </a:rPr>
              <a:t>Security  </a:t>
            </a:r>
            <a:r>
              <a:rPr lang="en-US" sz="3200" dirty="0" err="1" smtClean="0">
                <a:solidFill>
                  <a:srgbClr val="0070C0"/>
                </a:solidFill>
              </a:rPr>
              <a:t>vs</a:t>
            </a:r>
            <a:r>
              <a:rPr lang="en-US" sz="3200" dirty="0" smtClean="0">
                <a:solidFill>
                  <a:srgbClr val="0070C0"/>
                </a:solidFill>
              </a:rPr>
              <a:t> Performance</a:t>
            </a:r>
          </a:p>
          <a:p>
            <a:pPr lvl="1"/>
            <a:r>
              <a:rPr lang="en-US" dirty="0" smtClean="0"/>
              <a:t>Packet filter router – Low cost and simple</a:t>
            </a:r>
          </a:p>
          <a:p>
            <a:r>
              <a:rPr lang="en-US" sz="3200" dirty="0" smtClean="0">
                <a:solidFill>
                  <a:srgbClr val="0070C0"/>
                </a:solidFill>
              </a:rPr>
              <a:t>Configuration</a:t>
            </a:r>
          </a:p>
          <a:p>
            <a:pPr lvl="1"/>
            <a:r>
              <a:rPr lang="en-US" dirty="0" smtClean="0"/>
              <a:t>Bastion Host</a:t>
            </a:r>
          </a:p>
          <a:p>
            <a:r>
              <a:rPr lang="en-US" sz="3200" dirty="0" smtClean="0">
                <a:solidFill>
                  <a:srgbClr val="0070C0"/>
                </a:solidFill>
              </a:rPr>
              <a:t>Selecting the Firewall</a:t>
            </a:r>
          </a:p>
          <a:p>
            <a:pPr>
              <a:buNone/>
            </a:pPr>
            <a:endParaRPr lang="en-US" sz="3200" dirty="0" smtClean="0">
              <a:solidFill>
                <a:srgbClr val="0070C0"/>
              </a:solidFill>
            </a:endParaRPr>
          </a:p>
          <a:p>
            <a:endParaRPr lang="en-US" dirty="0" smtClean="0"/>
          </a:p>
          <a:p>
            <a:pPr lvl="2">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fontScale="90000"/>
          </a:bodyPr>
          <a:lstStyle/>
          <a:p>
            <a:pPr algn="ctr"/>
            <a:r>
              <a:rPr lang="en-US" sz="4900" dirty="0" smtClean="0">
                <a:solidFill>
                  <a:schemeClr val="tx1"/>
                </a:solidFill>
              </a:rPr>
              <a:t>Small/Medium Business Firewalls</a:t>
            </a:r>
            <a:r>
              <a:rPr lang="en-US" dirty="0" smtClean="0"/>
              <a:t/>
            </a:r>
            <a:br>
              <a:rPr lang="en-US" dirty="0" smtClean="0"/>
            </a:br>
            <a:endParaRPr lang="en-US" dirty="0"/>
          </a:p>
        </p:txBody>
      </p:sp>
      <p:sp>
        <p:nvSpPr>
          <p:cNvPr id="5" name="Content Placeholder 4"/>
          <p:cNvSpPr>
            <a:spLocks noGrp="1"/>
          </p:cNvSpPr>
          <p:nvPr>
            <p:ph sz="quarter" idx="2"/>
          </p:nvPr>
        </p:nvSpPr>
        <p:spPr>
          <a:xfrm>
            <a:off x="457200" y="1447800"/>
            <a:ext cx="8305800" cy="4912520"/>
          </a:xfrm>
        </p:spPr>
        <p:txBody>
          <a:bodyPr/>
          <a:lstStyle/>
          <a:p>
            <a:pPr>
              <a:buNone/>
            </a:pPr>
            <a:r>
              <a:rPr lang="en-US" sz="3600" b="1" i="1" dirty="0" smtClean="0">
                <a:solidFill>
                  <a:srgbClr val="0070C0"/>
                </a:solidFill>
              </a:rPr>
              <a:t>1 to  75 Users</a:t>
            </a:r>
          </a:p>
          <a:p>
            <a:r>
              <a:rPr lang="en-US" sz="3200" dirty="0" err="1" smtClean="0"/>
              <a:t>Fortinet</a:t>
            </a:r>
            <a:endParaRPr lang="en-US" sz="3200" dirty="0" smtClean="0"/>
          </a:p>
          <a:p>
            <a:r>
              <a:rPr lang="en-US" sz="3200" dirty="0" err="1" smtClean="0"/>
              <a:t>Watchguard</a:t>
            </a:r>
            <a:endParaRPr lang="en-US" sz="3200" dirty="0" smtClean="0"/>
          </a:p>
          <a:p>
            <a:r>
              <a:rPr lang="en-US" sz="3200" dirty="0" smtClean="0"/>
              <a:t>Juniper</a:t>
            </a:r>
          </a:p>
          <a:p>
            <a:r>
              <a:rPr lang="en-US" sz="3200" dirty="0" err="1" smtClean="0"/>
              <a:t>SonicWALL</a:t>
            </a:r>
            <a:endParaRPr lang="en-US" sz="3200" dirty="0" smtClean="0"/>
          </a:p>
          <a:p>
            <a:r>
              <a:rPr lang="en-US" sz="3200" dirty="0" err="1" smtClean="0"/>
              <a:t>Netgear</a:t>
            </a:r>
            <a:endParaRPr lang="en-US" sz="3200" dirty="0" smtClean="0"/>
          </a:p>
          <a:p>
            <a:r>
              <a:rPr lang="en-US" sz="3200" dirty="0" smtClean="0"/>
              <a:t>Cisco</a:t>
            </a:r>
          </a:p>
          <a:p>
            <a:r>
              <a:rPr lang="en-US" sz="3200" dirty="0" smtClean="0"/>
              <a:t>Checkpoint</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762000"/>
            <a:ext cx="8229600" cy="1143000"/>
          </a:xfrm>
        </p:spPr>
        <p:txBody>
          <a:bodyPr>
            <a:normAutofit fontScale="90000"/>
          </a:bodyPr>
          <a:lstStyle/>
          <a:p>
            <a:pPr algn="ctr"/>
            <a:r>
              <a:rPr lang="en-US" dirty="0" smtClean="0">
                <a:solidFill>
                  <a:schemeClr val="tx1"/>
                </a:solidFill>
              </a:rPr>
              <a:t>FortiGate-110C/111C</a:t>
            </a:r>
            <a:br>
              <a:rPr lang="en-US" dirty="0" smtClean="0">
                <a:solidFill>
                  <a:schemeClr val="tx1"/>
                </a:solidFill>
              </a:rPr>
            </a:br>
            <a:endParaRPr lang="en-US" dirty="0">
              <a:solidFill>
                <a:schemeClr val="tx1"/>
              </a:solidFill>
            </a:endParaRPr>
          </a:p>
        </p:txBody>
      </p:sp>
      <p:sp>
        <p:nvSpPr>
          <p:cNvPr id="8" name="Content Placeholder 7"/>
          <p:cNvSpPr>
            <a:spLocks noGrp="1"/>
          </p:cNvSpPr>
          <p:nvPr>
            <p:ph idx="1"/>
          </p:nvPr>
        </p:nvSpPr>
        <p:spPr>
          <a:xfrm>
            <a:off x="457200" y="2819400"/>
            <a:ext cx="8229600" cy="3810000"/>
          </a:xfrm>
        </p:spPr>
        <p:txBody>
          <a:bodyPr/>
          <a:lstStyle/>
          <a:p>
            <a:r>
              <a:rPr lang="en-US" dirty="0" smtClean="0"/>
              <a:t>HTTP Throughput of 450 Mbps</a:t>
            </a:r>
          </a:p>
          <a:p>
            <a:r>
              <a:rPr lang="en-US" dirty="0" smtClean="0"/>
              <a:t>400,000 maximum concurrent connections</a:t>
            </a:r>
          </a:p>
          <a:p>
            <a:r>
              <a:rPr lang="en-US" dirty="0" smtClean="0"/>
              <a:t>Network Interfaces 2 x 10/100/1000 WAN port and 8 x 10/100 switch port </a:t>
            </a:r>
          </a:p>
          <a:p>
            <a:r>
              <a:rPr lang="en-US" dirty="0" smtClean="0"/>
              <a:t>MSRP $2,895.00</a:t>
            </a:r>
            <a:endParaRPr lang="en-US" dirty="0"/>
          </a:p>
        </p:txBody>
      </p:sp>
      <p:pic>
        <p:nvPicPr>
          <p:cNvPr id="3074" name="Picture 2" descr="C:\Users\curt\Desktop\FG-110C_Ft-Top.png"/>
          <p:cNvPicPr>
            <a:picLocks noChangeAspect="1" noChangeArrowheads="1"/>
          </p:cNvPicPr>
          <p:nvPr/>
        </p:nvPicPr>
        <p:blipFill>
          <a:blip r:embed="rId2" cstate="print"/>
          <a:srcRect/>
          <a:stretch>
            <a:fillRect/>
          </a:stretch>
        </p:blipFill>
        <p:spPr bwMode="auto">
          <a:xfrm>
            <a:off x="1295400" y="1143000"/>
            <a:ext cx="6305550" cy="19526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smtClean="0"/>
              <a:t>  </a:t>
            </a:r>
            <a:r>
              <a:rPr lang="en-US" dirty="0" smtClean="0">
                <a:solidFill>
                  <a:schemeClr val="tx1"/>
                </a:solidFill>
              </a:rPr>
              <a:t>Juniper IDP75</a:t>
            </a:r>
            <a:endParaRPr lang="en-US" dirty="0">
              <a:solidFill>
                <a:schemeClr val="tx1"/>
              </a:solidFill>
            </a:endParaRPr>
          </a:p>
        </p:txBody>
      </p:sp>
      <p:sp>
        <p:nvSpPr>
          <p:cNvPr id="3" name="Content Placeholder 2"/>
          <p:cNvSpPr>
            <a:spLocks noGrp="1"/>
          </p:cNvSpPr>
          <p:nvPr>
            <p:ph idx="1"/>
          </p:nvPr>
        </p:nvSpPr>
        <p:spPr>
          <a:xfrm>
            <a:off x="0" y="2895600"/>
            <a:ext cx="9144000" cy="3962400"/>
          </a:xfrm>
        </p:spPr>
        <p:txBody>
          <a:bodyPr/>
          <a:lstStyle/>
          <a:p>
            <a:r>
              <a:rPr lang="en-US" dirty="0" smtClean="0"/>
              <a:t>HTTP Throughput of 150 Mbps</a:t>
            </a:r>
          </a:p>
          <a:p>
            <a:r>
              <a:rPr lang="en-US" dirty="0" smtClean="0"/>
              <a:t>100,000 maximum concurrent connections</a:t>
            </a:r>
          </a:p>
          <a:p>
            <a:r>
              <a:rPr lang="en-US" dirty="0" smtClean="0"/>
              <a:t>Two RJ-45 Ethernet 10/100/1000 with bypass</a:t>
            </a:r>
          </a:p>
          <a:p>
            <a:r>
              <a:rPr lang="en-US" dirty="0" smtClean="0"/>
              <a:t>Eight detection mechanisms including </a:t>
            </a:r>
            <a:r>
              <a:rPr lang="en-US" dirty="0" err="1" smtClean="0"/>
              <a:t>stateful</a:t>
            </a:r>
            <a:r>
              <a:rPr lang="en-US" dirty="0" smtClean="0"/>
              <a:t> signatures and backdoor detection</a:t>
            </a:r>
          </a:p>
          <a:p>
            <a:r>
              <a:rPr lang="en-US" dirty="0" smtClean="0"/>
              <a:t>MSRP $8,000.00</a:t>
            </a:r>
          </a:p>
          <a:p>
            <a:endParaRPr lang="en-US" dirty="0"/>
          </a:p>
        </p:txBody>
      </p:sp>
      <p:pic>
        <p:nvPicPr>
          <p:cNvPr id="3076" name="Picture 4" descr="C:\Users\curt\Desktop\juniperidp1.jpg"/>
          <p:cNvPicPr>
            <a:picLocks noChangeAspect="1" noChangeArrowheads="1"/>
          </p:cNvPicPr>
          <p:nvPr/>
        </p:nvPicPr>
        <p:blipFill>
          <a:blip r:embed="rId3" cstate="print"/>
          <a:srcRect/>
          <a:stretch>
            <a:fillRect/>
          </a:stretch>
        </p:blipFill>
        <p:spPr bwMode="auto">
          <a:xfrm>
            <a:off x="2286000" y="1143000"/>
            <a:ext cx="3810000" cy="1752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err="1" smtClean="0">
                <a:solidFill>
                  <a:schemeClr val="tx1"/>
                </a:solidFill>
              </a:rPr>
              <a:t>SonicWALL</a:t>
            </a:r>
            <a:r>
              <a:rPr lang="en-US" dirty="0" smtClean="0">
                <a:solidFill>
                  <a:schemeClr val="tx1"/>
                </a:solidFill>
              </a:rPr>
              <a:t> NSA 220 </a:t>
            </a:r>
            <a:endParaRPr lang="en-US" dirty="0">
              <a:solidFill>
                <a:schemeClr val="tx1"/>
              </a:solidFill>
            </a:endParaRPr>
          </a:p>
        </p:txBody>
      </p:sp>
      <p:sp>
        <p:nvSpPr>
          <p:cNvPr id="3" name="Content Placeholder 2"/>
          <p:cNvSpPr>
            <a:spLocks noGrp="1"/>
          </p:cNvSpPr>
          <p:nvPr>
            <p:ph idx="1"/>
          </p:nvPr>
        </p:nvSpPr>
        <p:spPr>
          <a:xfrm>
            <a:off x="533400" y="3352800"/>
            <a:ext cx="8229600" cy="3352800"/>
          </a:xfrm>
        </p:spPr>
        <p:txBody>
          <a:bodyPr/>
          <a:lstStyle/>
          <a:p>
            <a:r>
              <a:rPr lang="en-US" dirty="0" smtClean="0"/>
              <a:t>HTTP Throughput of 600 Mbps</a:t>
            </a:r>
          </a:p>
          <a:p>
            <a:r>
              <a:rPr lang="en-US" dirty="0" smtClean="0"/>
              <a:t>85,000 maximum concurrent connections</a:t>
            </a:r>
          </a:p>
          <a:p>
            <a:r>
              <a:rPr lang="en-US" dirty="0" smtClean="0"/>
              <a:t>25 VLAN interfaces</a:t>
            </a:r>
          </a:p>
          <a:p>
            <a:r>
              <a:rPr lang="en-US" dirty="0" smtClean="0"/>
              <a:t>MSRP $1,700.00</a:t>
            </a:r>
          </a:p>
          <a:p>
            <a:endParaRPr lang="en-US" dirty="0"/>
          </a:p>
        </p:txBody>
      </p:sp>
      <p:pic>
        <p:nvPicPr>
          <p:cNvPr id="4098" name="Picture 2" descr="C:\Users\curt\Desktop\225874396.jpg"/>
          <p:cNvPicPr>
            <a:picLocks noChangeAspect="1" noChangeArrowheads="1"/>
          </p:cNvPicPr>
          <p:nvPr/>
        </p:nvPicPr>
        <p:blipFill>
          <a:blip r:embed="rId2" cstate="print"/>
          <a:srcRect/>
          <a:stretch>
            <a:fillRect/>
          </a:stretch>
        </p:blipFill>
        <p:spPr bwMode="auto">
          <a:xfrm>
            <a:off x="1981200" y="1447800"/>
            <a:ext cx="3857625" cy="1524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Autofit/>
          </a:bodyPr>
          <a:lstStyle/>
          <a:p>
            <a:pPr algn="ctr"/>
            <a:r>
              <a:rPr lang="en-US" sz="4000" dirty="0" smtClean="0">
                <a:solidFill>
                  <a:schemeClr val="tx1"/>
                </a:solidFill>
              </a:rPr>
              <a:t>Pros &amp; Cons of Small/Medium Firewalls</a:t>
            </a:r>
            <a:endParaRPr lang="en-US" sz="4000" dirty="0">
              <a:solidFill>
                <a:schemeClr val="tx1"/>
              </a:solidFill>
            </a:endParaRPr>
          </a:p>
        </p:txBody>
      </p:sp>
      <p:sp>
        <p:nvSpPr>
          <p:cNvPr id="3" name="Content Placeholder 2"/>
          <p:cNvSpPr>
            <a:spLocks noGrp="1"/>
          </p:cNvSpPr>
          <p:nvPr>
            <p:ph idx="1"/>
          </p:nvPr>
        </p:nvSpPr>
        <p:spPr>
          <a:xfrm>
            <a:off x="457200" y="1219200"/>
            <a:ext cx="8229600" cy="5410200"/>
          </a:xfrm>
        </p:spPr>
        <p:txBody>
          <a:bodyPr>
            <a:normAutofit fontScale="92500" lnSpcReduction="20000"/>
          </a:bodyPr>
          <a:lstStyle/>
          <a:p>
            <a:pPr>
              <a:buNone/>
            </a:pPr>
            <a:r>
              <a:rPr lang="en-US" sz="3200" b="1" dirty="0" smtClean="0"/>
              <a:t>PROS</a:t>
            </a:r>
          </a:p>
          <a:p>
            <a:r>
              <a:rPr lang="en-US" sz="3200" dirty="0" smtClean="0"/>
              <a:t> </a:t>
            </a:r>
            <a:r>
              <a:rPr lang="en-US" sz="2400" b="1" i="1" dirty="0" smtClean="0">
                <a:solidFill>
                  <a:srgbClr val="0070C0"/>
                </a:solidFill>
              </a:rPr>
              <a:t>Affordable and easy to install</a:t>
            </a:r>
          </a:p>
          <a:p>
            <a:r>
              <a:rPr lang="en-US" sz="2400" b="1" i="1" dirty="0" smtClean="0">
                <a:solidFill>
                  <a:srgbClr val="0070C0"/>
                </a:solidFill>
              </a:rPr>
              <a:t>All 3 of these are </a:t>
            </a:r>
            <a:r>
              <a:rPr lang="en-US" sz="2400" b="1" i="1" dirty="0" err="1" smtClean="0">
                <a:solidFill>
                  <a:srgbClr val="0070C0"/>
                </a:solidFill>
              </a:rPr>
              <a:t>Stateful</a:t>
            </a:r>
            <a:r>
              <a:rPr lang="en-US" sz="2400" b="1" i="1" dirty="0" smtClean="0">
                <a:solidFill>
                  <a:srgbClr val="0070C0"/>
                </a:solidFill>
              </a:rPr>
              <a:t> firewalls, adaptive and better at identifying unauthorized and forged communications then Stateless</a:t>
            </a:r>
          </a:p>
          <a:p>
            <a:r>
              <a:rPr lang="en-US" sz="2400" b="1" i="1" dirty="0" smtClean="0">
                <a:solidFill>
                  <a:srgbClr val="0070C0"/>
                </a:solidFill>
              </a:rPr>
              <a:t>Packet filtering firewalls is their low cost and low impact on network performance</a:t>
            </a:r>
          </a:p>
          <a:p>
            <a:pPr>
              <a:buNone/>
            </a:pPr>
            <a:r>
              <a:rPr lang="en-US" sz="3200" b="1" dirty="0" smtClean="0"/>
              <a:t>CONS</a:t>
            </a:r>
          </a:p>
          <a:p>
            <a:r>
              <a:rPr lang="en-US" sz="2400" b="1" i="1" dirty="0" smtClean="0">
                <a:solidFill>
                  <a:srgbClr val="0070C0"/>
                </a:solidFill>
              </a:rPr>
              <a:t>They do not protect against back door </a:t>
            </a:r>
            <a:r>
              <a:rPr lang="en-US" sz="2400" b="1" i="1" dirty="0" smtClean="0">
                <a:solidFill>
                  <a:srgbClr val="0070C0"/>
                </a:solidFill>
              </a:rPr>
              <a:t>attacks – </a:t>
            </a:r>
            <a:r>
              <a:rPr lang="en-US" sz="2400" b="1" i="1" dirty="0" smtClean="0"/>
              <a:t>Juniper IDP75 does offer this protection</a:t>
            </a:r>
            <a:endParaRPr lang="en-US" sz="2400" b="1" i="1" dirty="0" smtClean="0"/>
          </a:p>
          <a:p>
            <a:r>
              <a:rPr lang="en-US" sz="2400" b="1" i="1" dirty="0" smtClean="0">
                <a:solidFill>
                  <a:srgbClr val="0070C0"/>
                </a:solidFill>
              </a:rPr>
              <a:t>Slow under heavy traffic load (low throughput), since all connections must go through the</a:t>
            </a:r>
            <a:r>
              <a:rPr lang="en-US" sz="2400" b="1" i="1" dirty="0">
                <a:solidFill>
                  <a:srgbClr val="0070C0"/>
                </a:solidFill>
              </a:rPr>
              <a:t> </a:t>
            </a:r>
            <a:r>
              <a:rPr lang="en-US" sz="2400" b="1" i="1" dirty="0" smtClean="0">
                <a:solidFill>
                  <a:srgbClr val="0070C0"/>
                </a:solidFill>
              </a:rPr>
              <a:t>firewall system</a:t>
            </a:r>
          </a:p>
          <a:p>
            <a:r>
              <a:rPr lang="en-US" sz="2400" b="1" i="1" dirty="0" smtClean="0">
                <a:solidFill>
                  <a:srgbClr val="0070C0"/>
                </a:solidFill>
              </a:rPr>
              <a:t>Firewalls do not provide data integrity, nor data confidentiality</a:t>
            </a:r>
          </a:p>
          <a:p>
            <a:r>
              <a:rPr lang="en-US" sz="2400" b="1" i="1" dirty="0" smtClean="0">
                <a:solidFill>
                  <a:srgbClr val="0070C0"/>
                </a:solidFill>
              </a:rPr>
              <a:t>No IDS, so vulnerable to inside </a:t>
            </a:r>
            <a:r>
              <a:rPr lang="en-US" sz="2400" b="1" i="1" dirty="0" smtClean="0">
                <a:solidFill>
                  <a:srgbClr val="0070C0"/>
                </a:solidFill>
              </a:rPr>
              <a:t>attackers – </a:t>
            </a:r>
            <a:r>
              <a:rPr lang="en-US" sz="2400" b="1" i="1" dirty="0" smtClean="0"/>
              <a:t>Juniper IDP75 does offer this protection</a:t>
            </a:r>
            <a:endParaRPr lang="en-US" sz="2400" b="1" i="1" dirty="0" smtClean="0"/>
          </a:p>
          <a:p>
            <a:endParaRPr lang="en-US" dirty="0" smtClean="0">
              <a:solidFill>
                <a:srgbClr val="0070C0"/>
              </a:solidFill>
            </a:endParaRPr>
          </a:p>
          <a:p>
            <a:endParaRPr lang="en-US" dirty="0" smtClean="0">
              <a:solidFill>
                <a:srgbClr val="0070C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9786</TotalTime>
  <Words>1576</Words>
  <Application>Microsoft Office PowerPoint</Application>
  <PresentationFormat>On-screen Show (4:3)</PresentationFormat>
  <Paragraphs>172</Paragraphs>
  <Slides>21</Slides>
  <Notes>14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Cyber Crime  </vt:lpstr>
      <vt:lpstr>Selecting a Firewall</vt:lpstr>
      <vt:lpstr>Security vs. Performance</vt:lpstr>
      <vt:lpstr>Best for Small/Medium Businesses</vt:lpstr>
      <vt:lpstr>Small/Medium Business Firewalls </vt:lpstr>
      <vt:lpstr>FortiGate-110C/111C </vt:lpstr>
      <vt:lpstr>  Juniper IDP75</vt:lpstr>
      <vt:lpstr>SonicWALL NSA 220 </vt:lpstr>
      <vt:lpstr>Pros &amp; Cons of Small/Medium Firewalls</vt:lpstr>
      <vt:lpstr>Small Business Decision</vt:lpstr>
      <vt:lpstr>Medium Business Decision</vt:lpstr>
      <vt:lpstr>Best for Large Businesses</vt:lpstr>
      <vt:lpstr>Large Enterprise (UTM) Firewalls</vt:lpstr>
      <vt:lpstr>Checkpoint 61000</vt:lpstr>
      <vt:lpstr>      Cisco ASA 5580-40 Firewall</vt:lpstr>
      <vt:lpstr>Juniper SRX5800</vt:lpstr>
      <vt:lpstr> Pros &amp; Cons of UTM Firewalls</vt:lpstr>
      <vt:lpstr>Pros &amp; Cons of UTM Firewalls – cont’d</vt:lpstr>
      <vt:lpstr>Large Business Decision </vt:lpstr>
      <vt:lpstr>Summary</vt:lpstr>
      <vt:lpstr>Thank you for Listening!!</vt:lpstr>
    </vt:vector>
  </TitlesOfParts>
  <Company>FBI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G. McGuire</dc:creator>
  <cp:lastModifiedBy>curt</cp:lastModifiedBy>
  <cp:revision>519</cp:revision>
  <dcterms:created xsi:type="dcterms:W3CDTF">2003-05-20T20:10:51Z</dcterms:created>
  <dcterms:modified xsi:type="dcterms:W3CDTF">2011-11-18T20:05:52Z</dcterms:modified>
</cp:coreProperties>
</file>