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12C842-3AD1-4F97-90F6-CB915E359D8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018130-3F47-42D4-8948-6A6211935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webopedia.com/TERM/N/network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Bernard MT Condensed" pitchFamily="18" charset="0"/>
              </a:rPr>
              <a:t>Regan Little</a:t>
            </a:r>
            <a:endParaRPr lang="en-US" sz="3000" dirty="0">
              <a:latin typeface="Bernard MT Condense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latin typeface="Bernard MT Condensed" pitchFamily="18" charset="0"/>
              </a:rPr>
              <a:t>Firewall</a:t>
            </a:r>
            <a:endParaRPr lang="en-US" sz="10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97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Netgear</a:t>
            </a:r>
            <a:endParaRPr lang="en-US" b="1" dirty="0" smtClean="0"/>
          </a:p>
          <a:p>
            <a:pPr lvl="1"/>
            <a:r>
              <a:rPr lang="en-US" dirty="0" smtClean="0"/>
              <a:t>At the low end of hardware security</a:t>
            </a:r>
          </a:p>
          <a:p>
            <a:pPr lvl="1"/>
            <a:r>
              <a:rPr lang="en-US" dirty="0" smtClean="0"/>
              <a:t>Most computer professionals do not recommend it</a:t>
            </a:r>
          </a:p>
          <a:p>
            <a:pPr lvl="1"/>
            <a:r>
              <a:rPr lang="en-US" dirty="0" smtClean="0"/>
              <a:t>The main selling point is its low price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Brands of Firewall</a:t>
            </a:r>
            <a:endParaRPr lang="en-US" dirty="0">
              <a:latin typeface="Bookman Old Style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429000"/>
            <a:ext cx="3962400" cy="160244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59" b="1" dirty="0" smtClean="0"/>
              <a:t>HP</a:t>
            </a:r>
          </a:p>
          <a:p>
            <a:pPr lvl="1"/>
            <a:r>
              <a:rPr lang="en-US" dirty="0" smtClean="0"/>
              <a:t>A reliable high performance hardware</a:t>
            </a:r>
          </a:p>
          <a:p>
            <a:pPr lvl="1"/>
            <a:r>
              <a:rPr lang="en-US" dirty="0" smtClean="0"/>
              <a:t>Includes application and network layer enhancements that improve the overall network security</a:t>
            </a:r>
          </a:p>
          <a:p>
            <a:pPr lvl="1"/>
            <a:r>
              <a:rPr lang="en-US" dirty="0" smtClean="0"/>
              <a:t>Easy to install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Brands of Firewall</a:t>
            </a:r>
            <a:endParaRPr lang="en-US" dirty="0">
              <a:latin typeface="Bookman Old Styl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810000"/>
            <a:ext cx="4114800" cy="259746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Hotbrick</a:t>
            </a:r>
            <a:r>
              <a:rPr lang="en-US" b="1" dirty="0" smtClean="0"/>
              <a:t> (</a:t>
            </a:r>
            <a:r>
              <a:rPr lang="en-US" b="1" dirty="0" err="1" smtClean="0"/>
              <a:t>Soho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A good choice for a home office</a:t>
            </a:r>
          </a:p>
          <a:p>
            <a:pPr lvl="1"/>
            <a:r>
              <a:rPr lang="en-US" dirty="0" smtClean="0"/>
              <a:t>Known for being a decent firewall</a:t>
            </a:r>
          </a:p>
          <a:p>
            <a:pPr lvl="1"/>
            <a:r>
              <a:rPr lang="en-US" dirty="0" smtClean="0"/>
              <a:t>Priced relatively low for the market</a:t>
            </a:r>
          </a:p>
          <a:p>
            <a:pPr>
              <a:buNone/>
            </a:pPr>
            <a:r>
              <a:rPr lang="en-US" b="1" dirty="0" smtClean="0"/>
              <a:t> 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Brands of Firewall</a:t>
            </a:r>
            <a:endParaRPr lang="en-US" dirty="0">
              <a:latin typeface="Bookman Old Styl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81400"/>
            <a:ext cx="4889500" cy="1397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Firewalls are systems designed to prevent unauthorized access to a private network.</a:t>
            </a:r>
          </a:p>
          <a:p>
            <a:endParaRPr lang="en-US" dirty="0" smtClean="0"/>
          </a:p>
          <a:p>
            <a:r>
              <a:rPr lang="en-US" dirty="0" smtClean="0"/>
              <a:t>Firewalls can be implemented in both hardware and software</a:t>
            </a: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Conclusion</a:t>
            </a:r>
            <a:endParaRPr lang="en-US" dirty="0">
              <a:latin typeface="Bookman Old Style"/>
            </a:endParaRPr>
          </a:p>
        </p:txBody>
      </p:sp>
      <p:pic>
        <p:nvPicPr>
          <p:cNvPr id="6" name="Picture 15" descr="http://softsupplier.com/wp-content/uploads/2010/09/firewall_di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4419600" cy="291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www.bing.com/images/search?q=firewall&amp;view=detail&amp;id=1C289B2CE22663B554B8E8C4CFC3A65847B77863&amp;first=91&amp;FORM=IDFRIR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http://en.wikipedia.org/wiki/Firewall_(networking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searchsecurity.techtarget.com/definition/firewall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http://www.focus.com/fyi/types-of-firewalls/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http://www.computersecurity.cc/firewallbrands.htmlhttp://isaserver.org/tutorials/HP-ProLiant-DL320-ISA-Hardware-Firewall.html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http://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www.webopedia.com/TERM/F/firewall.html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Bibliography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30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Methods of Screening</a:t>
            </a:r>
          </a:p>
          <a:p>
            <a:r>
              <a:rPr lang="en-US" dirty="0" smtClean="0"/>
              <a:t>Types of Firewall</a:t>
            </a:r>
          </a:p>
          <a:p>
            <a:pPr lvl="1"/>
            <a:r>
              <a:rPr lang="en-US" dirty="0" smtClean="0"/>
              <a:t>Network-Level Firewalls</a:t>
            </a:r>
          </a:p>
          <a:p>
            <a:pPr lvl="1"/>
            <a:r>
              <a:rPr lang="en-US" dirty="0" smtClean="0"/>
              <a:t>Circuit-Level Firewalls</a:t>
            </a:r>
          </a:p>
          <a:p>
            <a:pPr lvl="1"/>
            <a:r>
              <a:rPr lang="en-US" dirty="0" smtClean="0"/>
              <a:t>Application-Level Firewalls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Multi-Level Firewalls</a:t>
            </a:r>
          </a:p>
          <a:p>
            <a:r>
              <a:rPr lang="en-US" dirty="0" smtClean="0"/>
              <a:t>Common Brands of Firewall</a:t>
            </a:r>
          </a:p>
          <a:p>
            <a:pPr lvl="1"/>
            <a:r>
              <a:rPr lang="en-US" dirty="0" smtClean="0"/>
              <a:t>Cisco</a:t>
            </a:r>
          </a:p>
          <a:p>
            <a:pPr lvl="1"/>
            <a:r>
              <a:rPr lang="en-US" dirty="0" err="1" smtClean="0"/>
              <a:t>Netgear</a:t>
            </a:r>
            <a:endParaRPr lang="en-US" dirty="0" smtClean="0"/>
          </a:p>
          <a:p>
            <a:pPr lvl="1"/>
            <a:r>
              <a:rPr lang="en-US" dirty="0" smtClean="0"/>
              <a:t>HP</a:t>
            </a:r>
          </a:p>
          <a:p>
            <a:pPr lvl="1"/>
            <a:r>
              <a:rPr lang="en-US" dirty="0" err="1" smtClean="0"/>
              <a:t>Hotbrick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Overview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36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A firewall is a set of related programs, located at a network gateway server, that protects the resources of a private network from users from other networks.</a:t>
            </a:r>
          </a:p>
        </p:txBody>
      </p:sp>
      <p:pic>
        <p:nvPicPr>
          <p:cNvPr id="1026" name="Picture 2" descr="File:Firewall.png">
            <a:hlinkClick r:id="" invalidUrl="file://localhost%5C%5Cupload.wikimedia.org%5Cwikipedia%5Ccommons%5C5%5C5b%5CFirewall.png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14" y="2133600"/>
            <a:ext cx="3733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78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Methods of Screening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410200" cy="4572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Bookman Old Style" pitchFamily="18" charset="0"/>
              </a:rPr>
              <a:t>A </a:t>
            </a:r>
            <a:r>
              <a:rPr lang="en-US" sz="2800" dirty="0">
                <a:latin typeface="Bookman Old Style" pitchFamily="18" charset="0"/>
              </a:rPr>
              <a:t>simple</a:t>
            </a:r>
            <a:r>
              <a:rPr lang="en-US" sz="2800" dirty="0" smtClean="0">
                <a:latin typeface="Bookman Old Style" pitchFamily="18" charset="0"/>
              </a:rPr>
              <a:t> screening method </a:t>
            </a:r>
            <a:r>
              <a:rPr lang="en-US" sz="2800" dirty="0">
                <a:latin typeface="Bookman Old Style" pitchFamily="18" charset="0"/>
              </a:rPr>
              <a:t>is to</a:t>
            </a:r>
            <a:r>
              <a:rPr lang="en-US" sz="2800" dirty="0" smtClean="0">
                <a:latin typeface="Bookman Old Style" pitchFamily="18" charset="0"/>
              </a:rPr>
              <a:t> examine </a:t>
            </a:r>
            <a:r>
              <a:rPr lang="en-US" sz="2800" dirty="0">
                <a:latin typeface="Bookman Old Style" pitchFamily="18" charset="0"/>
              </a:rPr>
              <a:t>requests to make sure they come from acceptable </a:t>
            </a:r>
            <a:r>
              <a:rPr lang="en-US" sz="2800" dirty="0" smtClean="0">
                <a:latin typeface="Bookman Old Style" pitchFamily="18" charset="0"/>
              </a:rPr>
              <a:t>or previously identified domain </a:t>
            </a:r>
            <a:r>
              <a:rPr lang="en-US" sz="2800" dirty="0">
                <a:latin typeface="Bookman Old Style" pitchFamily="18" charset="0"/>
              </a:rPr>
              <a:t>name and Internet Protocol addresses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r>
              <a:rPr lang="en-US" sz="2800" dirty="0" smtClean="0">
                <a:latin typeface="Bookman Old Style" pitchFamily="18" charset="0"/>
              </a:rPr>
              <a:t>For </a:t>
            </a:r>
            <a:r>
              <a:rPr lang="en-US" sz="2800" dirty="0">
                <a:latin typeface="Bookman Old Style" pitchFamily="18" charset="0"/>
              </a:rPr>
              <a:t>mobile users, firewalls allow remote access </a:t>
            </a:r>
            <a:r>
              <a:rPr lang="en-US" sz="2800" dirty="0" smtClean="0">
                <a:latin typeface="Bookman Old Style" pitchFamily="18" charset="0"/>
              </a:rPr>
              <a:t>into </a:t>
            </a:r>
            <a:r>
              <a:rPr lang="en-US" sz="2800" dirty="0">
                <a:latin typeface="Bookman Old Style" pitchFamily="18" charset="0"/>
              </a:rPr>
              <a:t>the private network by the use of secure </a:t>
            </a:r>
            <a:r>
              <a:rPr lang="en-US" sz="2800" dirty="0" smtClean="0">
                <a:latin typeface="Bookman Old Style" pitchFamily="18" charset="0"/>
              </a:rPr>
              <a:t>log-on </a:t>
            </a:r>
            <a:r>
              <a:rPr lang="en-US" sz="2800" dirty="0">
                <a:latin typeface="Bookman Old Style" pitchFamily="18" charset="0"/>
              </a:rPr>
              <a:t>procedures and authentication certificates</a:t>
            </a:r>
            <a:r>
              <a:rPr lang="en-US" sz="2800" dirty="0" smtClean="0">
                <a:latin typeface="Bookman Old Style" pitchFamily="18" charset="0"/>
              </a:rPr>
              <a:t>.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24000"/>
            <a:ext cx="2612136" cy="4572000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72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11" b="1" dirty="0" smtClean="0"/>
              <a:t>Network-Level Firewalls</a:t>
            </a:r>
          </a:p>
          <a:p>
            <a:pPr lvl="1"/>
            <a:r>
              <a:rPr lang="en-US" dirty="0" smtClean="0">
                <a:latin typeface="Bookman Old Style"/>
              </a:rPr>
              <a:t>First generation of firewalls</a:t>
            </a:r>
          </a:p>
          <a:p>
            <a:pPr lvl="1"/>
            <a:r>
              <a:rPr lang="en-US" dirty="0" smtClean="0">
                <a:latin typeface="Bookman Old Style"/>
              </a:rPr>
              <a:t>Fast, but they do not understand languages like HTML and XML</a:t>
            </a:r>
          </a:p>
          <a:p>
            <a:pPr lvl="2"/>
            <a:r>
              <a:rPr lang="en-US" dirty="0" smtClean="0">
                <a:latin typeface="Bookman Old Style"/>
              </a:rPr>
              <a:t>They can’t validate user inputs or detect maliciously modified URL requests</a:t>
            </a:r>
          </a:p>
          <a:p>
            <a:pPr lvl="1"/>
            <a:r>
              <a:rPr lang="en-US" dirty="0" smtClean="0">
                <a:latin typeface="Bookman Old Style"/>
              </a:rPr>
              <a:t>Works at the network level by inspecting packet headers and filtering based on the IP address of the source and the destination, the port and the service</a:t>
            </a:r>
          </a:p>
          <a:p>
            <a:pPr lvl="1"/>
            <a:r>
              <a:rPr lang="en-US" dirty="0" smtClean="0">
                <a:latin typeface="Bookman Old Style"/>
              </a:rPr>
              <a:t>Some applications could also filter based on protocols or the domain name of the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Types of Firewall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65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Circuit-Level Firewalls</a:t>
            </a:r>
          </a:p>
          <a:p>
            <a:pPr lvl="1"/>
            <a:r>
              <a:rPr lang="en-US" sz="2200" dirty="0" smtClean="0">
                <a:latin typeface="Bookman Old Style"/>
              </a:rPr>
              <a:t>Second generation of firewall technology</a:t>
            </a:r>
          </a:p>
          <a:p>
            <a:pPr lvl="1"/>
            <a:r>
              <a:rPr lang="en-US" sz="2200" dirty="0" smtClean="0">
                <a:latin typeface="Bookman Old Style"/>
              </a:rPr>
              <a:t>Monitor TCP handshaking between packets to make sure a session is legitimate</a:t>
            </a:r>
          </a:p>
          <a:p>
            <a:pPr lvl="1"/>
            <a:r>
              <a:rPr lang="en-US" sz="2200" dirty="0" smtClean="0">
                <a:latin typeface="Bookman Old Style"/>
              </a:rPr>
              <a:t>Traffic is filtered based on specified session rules and may be restricted to recognize computers only</a:t>
            </a:r>
          </a:p>
          <a:p>
            <a:pPr lvl="1"/>
            <a:r>
              <a:rPr lang="en-US" sz="2200" dirty="0" smtClean="0">
                <a:latin typeface="Bookman Old Style"/>
              </a:rPr>
              <a:t>These firewalls hide the network from the outside which is useful for denying access to intruders</a:t>
            </a:r>
          </a:p>
          <a:p>
            <a:pPr lvl="1"/>
            <a:r>
              <a:rPr lang="en-US" sz="2200" dirty="0" smtClean="0">
                <a:latin typeface="Bookman Old Style"/>
              </a:rPr>
              <a:t>They do not filter individual packets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Types of Firewall</a:t>
            </a:r>
            <a:endParaRPr lang="en-US" dirty="0">
              <a:latin typeface="Bookman Old Style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059" b="1" dirty="0" smtClean="0"/>
              <a:t>Application-Level Firewalls</a:t>
            </a:r>
            <a:endParaRPr lang="en-US" dirty="0" smtClean="0">
              <a:latin typeface="Bookman Old Style"/>
            </a:endParaRPr>
          </a:p>
          <a:p>
            <a:pPr lvl="1"/>
            <a:r>
              <a:rPr lang="en-US" dirty="0" smtClean="0">
                <a:latin typeface="Bookman Old Style"/>
              </a:rPr>
              <a:t>They can log user activity</a:t>
            </a:r>
          </a:p>
          <a:p>
            <a:pPr lvl="1"/>
            <a:r>
              <a:rPr lang="en-US" dirty="0" smtClean="0">
                <a:latin typeface="Bookman Old Style"/>
              </a:rPr>
              <a:t>Recently these firewalls have been looking more deeply into the application data going through their filters</a:t>
            </a:r>
          </a:p>
          <a:p>
            <a:pPr lvl="1"/>
            <a:r>
              <a:rPr lang="en-US" dirty="0" smtClean="0">
                <a:latin typeface="Bookman Old Style"/>
              </a:rPr>
              <a:t>They attempt to enforce correct application behavior, block malicious activity, and help organizations ensure the safety of sensitive information and systems</a:t>
            </a:r>
          </a:p>
          <a:p>
            <a:pPr lvl="1"/>
            <a:r>
              <a:rPr lang="en-US" dirty="0" smtClean="0">
                <a:latin typeface="Bookman Old Style"/>
              </a:rPr>
              <a:t>Filtering may also include protection against spam and viruses and be able to block undesirable web sites based on content (rather than just their IP address)</a:t>
            </a:r>
          </a:p>
          <a:p>
            <a:pPr lvl="1"/>
            <a:r>
              <a:rPr lang="en-US" dirty="0" smtClean="0">
                <a:latin typeface="Bookman Old Style"/>
              </a:rPr>
              <a:t>However, since the firewall is looking more closely to the packet, it works slower</a:t>
            </a:r>
          </a:p>
          <a:p>
            <a:pPr lvl="2"/>
            <a:endParaRPr lang="en-US" dirty="0" smtClean="0">
              <a:latin typeface="Bookman Old Styl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Types of Firewall</a:t>
            </a:r>
            <a:endParaRPr lang="en-US" dirty="0">
              <a:latin typeface="Bookman Old Style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Stateful</a:t>
            </a:r>
            <a:r>
              <a:rPr lang="en-US" b="1" dirty="0" smtClean="0"/>
              <a:t> Multi-Level Firewalls</a:t>
            </a:r>
          </a:p>
          <a:p>
            <a:pPr lvl="1"/>
            <a:r>
              <a:rPr lang="en-US" dirty="0" smtClean="0">
                <a:latin typeface="Bookman Old Style"/>
              </a:rPr>
              <a:t>SML vendors claim that their products have the best features compared to the other three types of firewall</a:t>
            </a:r>
          </a:p>
          <a:p>
            <a:pPr lvl="1"/>
            <a:r>
              <a:rPr lang="en-US" dirty="0" smtClean="0">
                <a:latin typeface="Bookman Old Style"/>
              </a:rPr>
              <a:t>They filter packets at the network-level and then recognize it and process it at the application-level</a:t>
            </a:r>
          </a:p>
          <a:p>
            <a:pPr lvl="2"/>
            <a:r>
              <a:rPr lang="en-US" sz="2000" dirty="0" smtClean="0">
                <a:latin typeface="Bookman Old Style"/>
              </a:rPr>
              <a:t>Since they do not utilize proxies, they deliver reasonably good performance despite the deep packet analysis</a:t>
            </a:r>
            <a:endParaRPr lang="en-US" sz="2000" dirty="0" smtClean="0"/>
          </a:p>
          <a:p>
            <a:pPr lvl="1"/>
            <a:r>
              <a:rPr lang="en-US" dirty="0" smtClean="0">
                <a:latin typeface="Bookman Old Style"/>
              </a:rPr>
              <a:t>On the downside, they are not cheap, and they can be difficult to configure and administer</a:t>
            </a:r>
            <a:endParaRPr lang="en-US" dirty="0">
              <a:latin typeface="Bookman Old Styl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Types of Firewall</a:t>
            </a:r>
            <a:endParaRPr lang="en-US" dirty="0">
              <a:latin typeface="Bookman Old Style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Cisco</a:t>
            </a:r>
          </a:p>
          <a:p>
            <a:pPr lvl="1"/>
            <a:r>
              <a:rPr lang="en-US" dirty="0" smtClean="0"/>
              <a:t>They make high end systems that function very well</a:t>
            </a:r>
          </a:p>
          <a:p>
            <a:pPr lvl="1"/>
            <a:r>
              <a:rPr lang="en-US" dirty="0" smtClean="0"/>
              <a:t>They are known for working with large enterprise systems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</a:rPr>
              <a:t>Brands of Firewall</a:t>
            </a:r>
            <a:endParaRPr lang="en-US" dirty="0">
              <a:latin typeface="Bookman Old Styl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971800"/>
            <a:ext cx="4267200" cy="284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402</TotalTime>
  <Words>560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Firewall</vt:lpstr>
      <vt:lpstr>Overview</vt:lpstr>
      <vt:lpstr>Definition</vt:lpstr>
      <vt:lpstr>Methods of Screening</vt:lpstr>
      <vt:lpstr>Types of Firewall</vt:lpstr>
      <vt:lpstr>Types of Firewall</vt:lpstr>
      <vt:lpstr>Types of Firewall</vt:lpstr>
      <vt:lpstr>Types of Firewall</vt:lpstr>
      <vt:lpstr>Brands of Firewall</vt:lpstr>
      <vt:lpstr>Brands of Firewall</vt:lpstr>
      <vt:lpstr>Brands of Firewall</vt:lpstr>
      <vt:lpstr>Brands of Firewall</vt:lpstr>
      <vt:lpstr>Conclusion</vt:lpstr>
      <vt:lpstr>Bibliography</vt:lpstr>
    </vt:vector>
  </TitlesOfParts>
  <Company>IUP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Firewall</dc:title>
  <dc:creator>Ms. Regan Elizabeth Little</dc:creator>
  <cp:lastModifiedBy>Ms. Austen Wells Perelman-Hall</cp:lastModifiedBy>
  <cp:revision>13</cp:revision>
  <dcterms:created xsi:type="dcterms:W3CDTF">2011-12-08T17:08:27Z</dcterms:created>
  <dcterms:modified xsi:type="dcterms:W3CDTF">2011-12-08T21:26:30Z</dcterms:modified>
</cp:coreProperties>
</file>