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5"/>
  </p:notesMasterIdLst>
  <p:sldIdLst>
    <p:sldId id="256" r:id="rId2"/>
    <p:sldId id="280" r:id="rId3"/>
    <p:sldId id="259" r:id="rId4"/>
    <p:sldId id="260" r:id="rId5"/>
    <p:sldId id="261" r:id="rId6"/>
    <p:sldId id="262" r:id="rId7"/>
    <p:sldId id="263" r:id="rId8"/>
    <p:sldId id="264" r:id="rId9"/>
    <p:sldId id="270" r:id="rId10"/>
    <p:sldId id="271" r:id="rId11"/>
    <p:sldId id="265" r:id="rId12"/>
    <p:sldId id="266" r:id="rId13"/>
    <p:sldId id="267" r:id="rId14"/>
    <p:sldId id="268" r:id="rId15"/>
    <p:sldId id="269" r:id="rId16"/>
    <p:sldId id="272" r:id="rId17"/>
    <p:sldId id="273" r:id="rId18"/>
    <p:sldId id="274" r:id="rId19"/>
    <p:sldId id="275" r:id="rId20"/>
    <p:sldId id="276" r:id="rId21"/>
    <p:sldId id="277" r:id="rId22"/>
    <p:sldId id="278" r:id="rId23"/>
    <p:sldId id="279"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218"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9106375-3812-432E-BFCE-9FEC1955626E}" type="datetimeFigureOut">
              <a:rPr lang="en-US" smtClean="0"/>
              <a:pPr/>
              <a:t>12/18/2013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506003D-62C5-4602-856E-36ED36D9C326}"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506003D-62C5-4602-856E-36ED36D9C326}" type="slidenum">
              <a:rPr lang="en-US" smtClean="0"/>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541D7470-BF33-47D1-9AF9-224FF00C7471}" type="datetimeFigureOut">
              <a:rPr lang="en-US" smtClean="0"/>
              <a:pPr/>
              <a:t>12/18/2013</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AF39C7E1-FA84-4CD3-9CAF-A0E306D25588}"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41D7470-BF33-47D1-9AF9-224FF00C7471}" type="datetimeFigureOut">
              <a:rPr lang="en-US" smtClean="0"/>
              <a:pPr/>
              <a:t>12/18/2013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39C7E1-FA84-4CD3-9CAF-A0E306D2558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541D7470-BF33-47D1-9AF9-224FF00C7471}" type="datetimeFigureOut">
              <a:rPr lang="en-US" smtClean="0"/>
              <a:pPr/>
              <a:t>12/18/2013</a:t>
            </a:fld>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AF39C7E1-FA84-4CD3-9CAF-A0E306D25588}"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541D7470-BF33-47D1-9AF9-224FF00C7471}" type="datetimeFigureOut">
              <a:rPr lang="en-US" smtClean="0"/>
              <a:pPr/>
              <a:t>12/18/2013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AF39C7E1-FA84-4CD3-9CAF-A0E306D25588}" type="slidenum">
              <a:rPr lang="en-US" smtClean="0"/>
              <a:pPr/>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541D7470-BF33-47D1-9AF9-224FF00C7471}" type="datetimeFigureOut">
              <a:rPr lang="en-US" smtClean="0"/>
              <a:pPr/>
              <a:t>12/18/2013</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AF39C7E1-FA84-4CD3-9CAF-A0E306D25588}" type="slidenum">
              <a:rPr lang="en-US" smtClean="0"/>
              <a:pPr/>
              <a:t>‹#›</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541D7470-BF33-47D1-9AF9-224FF00C7471}" type="datetimeFigureOut">
              <a:rPr lang="en-US" smtClean="0"/>
              <a:pPr/>
              <a:t>12/18/2013</a:t>
            </a:fld>
            <a:endParaRPr lang="en-US"/>
          </a:p>
        </p:txBody>
      </p:sp>
      <p:sp>
        <p:nvSpPr>
          <p:cNvPr id="10" name="Slide Number Placeholder 9"/>
          <p:cNvSpPr>
            <a:spLocks noGrp="1"/>
          </p:cNvSpPr>
          <p:nvPr>
            <p:ph type="sldNum" sz="quarter" idx="16"/>
          </p:nvPr>
        </p:nvSpPr>
        <p:spPr/>
        <p:txBody>
          <a:bodyPr rtlCol="0"/>
          <a:lstStyle/>
          <a:p>
            <a:fld id="{AF39C7E1-FA84-4CD3-9CAF-A0E306D25588}" type="slidenum">
              <a:rPr lang="en-US" smtClean="0"/>
              <a:pPr/>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541D7470-BF33-47D1-9AF9-224FF00C7471}" type="datetimeFigureOut">
              <a:rPr lang="en-US" smtClean="0"/>
              <a:pPr/>
              <a:t>12/18/2013</a:t>
            </a:fld>
            <a:endParaRPr lang="en-US"/>
          </a:p>
        </p:txBody>
      </p:sp>
      <p:sp>
        <p:nvSpPr>
          <p:cNvPr id="12" name="Slide Number Placeholder 11"/>
          <p:cNvSpPr>
            <a:spLocks noGrp="1"/>
          </p:cNvSpPr>
          <p:nvPr>
            <p:ph type="sldNum" sz="quarter" idx="16"/>
          </p:nvPr>
        </p:nvSpPr>
        <p:spPr/>
        <p:txBody>
          <a:bodyPr rtlCol="0"/>
          <a:lstStyle/>
          <a:p>
            <a:fld id="{AF39C7E1-FA84-4CD3-9CAF-A0E306D25588}" type="slidenum">
              <a:rPr lang="en-US" smtClean="0"/>
              <a:pPr/>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541D7470-BF33-47D1-9AF9-224FF00C7471}" type="datetimeFigureOut">
              <a:rPr lang="en-US" smtClean="0"/>
              <a:pPr/>
              <a:t>12/18/2013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AF39C7E1-FA84-4CD3-9CAF-A0E306D2558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41D7470-BF33-47D1-9AF9-224FF00C7471}" type="datetimeFigureOut">
              <a:rPr lang="en-US" smtClean="0"/>
              <a:pPr/>
              <a:t>12/18/2013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AF39C7E1-FA84-4CD3-9CAF-A0E306D2558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541D7470-BF33-47D1-9AF9-224FF00C7471}" type="datetimeFigureOut">
              <a:rPr lang="en-US" smtClean="0"/>
              <a:pPr/>
              <a:t>12/18/2013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AF39C7E1-FA84-4CD3-9CAF-A0E306D25588}" type="slidenum">
              <a:rPr lang="en-US" smtClean="0"/>
              <a:pPr/>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541D7470-BF33-47D1-9AF9-224FF00C7471}" type="datetimeFigureOut">
              <a:rPr lang="en-US" smtClean="0"/>
              <a:pPr/>
              <a:t>12/18/2013</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AF39C7E1-FA84-4CD3-9CAF-A0E306D25588}" type="slidenum">
              <a:rPr lang="en-US" smtClean="0"/>
              <a:pPr/>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541D7470-BF33-47D1-9AF9-224FF00C7471}" type="datetimeFigureOut">
              <a:rPr lang="en-US" smtClean="0"/>
              <a:pPr/>
              <a:t>12/18/2013</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AF39C7E1-FA84-4CD3-9CAF-A0E306D2558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Firewall technologies </a:t>
            </a:r>
            <a:endParaRPr lang="en-US" dirty="0"/>
          </a:p>
        </p:txBody>
      </p:sp>
      <p:sp>
        <p:nvSpPr>
          <p:cNvPr id="3" name="Subtitle 2"/>
          <p:cNvSpPr>
            <a:spLocks noGrp="1"/>
          </p:cNvSpPr>
          <p:nvPr>
            <p:ph type="subTitle" idx="1"/>
          </p:nvPr>
        </p:nvSpPr>
        <p:spPr/>
        <p:txBody>
          <a:bodyPr/>
          <a:lstStyle/>
          <a:p>
            <a:r>
              <a:rPr lang="en-US" dirty="0" err="1" smtClean="0"/>
              <a:t>Tahani</a:t>
            </a:r>
            <a:r>
              <a:rPr lang="en-US" dirty="0" smtClean="0"/>
              <a:t> al </a:t>
            </a:r>
            <a:r>
              <a:rPr lang="en-US" dirty="0" err="1" smtClean="0"/>
              <a:t>jehani</a:t>
            </a:r>
            <a:r>
              <a:rPr lang="en-US" dirty="0" smtClean="0"/>
              <a:t> </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r>
              <a:rPr lang="en-US" dirty="0"/>
              <a:t>The session state table holds entries for each individual communication session.  It normally contains the source and destination addresses, port numbers, TCP sequencing information, and addition flags for each TCP or UDC session associated with that particular connection</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Stateful</a:t>
            </a:r>
            <a:r>
              <a:rPr lang="en-US" dirty="0" smtClean="0"/>
              <a:t> packet filtering</a:t>
            </a:r>
            <a:endParaRPr lang="en-US" dirty="0"/>
          </a:p>
        </p:txBody>
      </p:sp>
      <p:sp>
        <p:nvSpPr>
          <p:cNvPr id="3" name="Content Placeholder 2"/>
          <p:cNvSpPr>
            <a:spLocks noGrp="1"/>
          </p:cNvSpPr>
          <p:nvPr>
            <p:ph sz="quarter" idx="1"/>
          </p:nvPr>
        </p:nvSpPr>
        <p:spPr/>
        <p:txBody>
          <a:bodyPr/>
          <a:lstStyle/>
          <a:p>
            <a:r>
              <a:rPr lang="en-US" dirty="0" err="1"/>
              <a:t>Stateful</a:t>
            </a:r>
            <a:r>
              <a:rPr lang="en-US" dirty="0"/>
              <a:t> packet filtering operates at a higher performance level than static packet filtering.  Information for every connection or connectionless (e.g. UDP) transaction is recorded in a session table and serves as a reference to determine if packets belong to an existing connection or are from an unauthorized source.  </a:t>
            </a: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a:t>
            </a:r>
            <a:endParaRPr lang="en-US" dirty="0"/>
          </a:p>
        </p:txBody>
      </p:sp>
      <p:sp>
        <p:nvSpPr>
          <p:cNvPr id="3" name="Content Placeholder 2"/>
          <p:cNvSpPr>
            <a:spLocks noGrp="1"/>
          </p:cNvSpPr>
          <p:nvPr>
            <p:ph sz="quarter" idx="1"/>
          </p:nvPr>
        </p:nvSpPr>
        <p:spPr/>
        <p:txBody>
          <a:bodyPr/>
          <a:lstStyle/>
          <a:p>
            <a:r>
              <a:rPr lang="en-US" dirty="0" err="1"/>
              <a:t>Stateful</a:t>
            </a:r>
            <a:r>
              <a:rPr lang="en-US" dirty="0"/>
              <a:t> packet filtering can be configured to drop packets if the packets belong to a connection that has lasted too long, say 3 hours.   </a:t>
            </a:r>
            <a:r>
              <a:rPr lang="en-US" dirty="0" err="1"/>
              <a:t>Stateful</a:t>
            </a:r>
            <a:r>
              <a:rPr lang="en-US" dirty="0"/>
              <a:t> packet filtering can maintain statistics information such as how long the session has started.  The filtering rule can be set to drop those packets if they are part of a connection that has longer than the specified time period</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Differences between packet and </a:t>
            </a:r>
            <a:r>
              <a:rPr lang="en-US" dirty="0" err="1" smtClean="0"/>
              <a:t>Stateful</a:t>
            </a:r>
            <a:r>
              <a:rPr lang="en-US" dirty="0" smtClean="0"/>
              <a:t> filtering </a:t>
            </a:r>
            <a:endParaRPr lang="en-US" dirty="0"/>
          </a:p>
        </p:txBody>
      </p:sp>
      <p:sp>
        <p:nvSpPr>
          <p:cNvPr id="3" name="Content Placeholder 2"/>
          <p:cNvSpPr>
            <a:spLocks noGrp="1"/>
          </p:cNvSpPr>
          <p:nvPr>
            <p:ph sz="quarter" idx="1"/>
          </p:nvPr>
        </p:nvSpPr>
        <p:spPr/>
        <p:txBody>
          <a:bodyPr>
            <a:normAutofit fontScale="92500"/>
          </a:bodyPr>
          <a:lstStyle/>
          <a:p>
            <a:r>
              <a:rPr lang="en-US" dirty="0"/>
              <a:t>The biggest difference between static packet filtering and </a:t>
            </a:r>
            <a:r>
              <a:rPr lang="en-US" dirty="0" err="1"/>
              <a:t>stateful</a:t>
            </a:r>
            <a:r>
              <a:rPr lang="en-US" dirty="0"/>
              <a:t> packet filtering is that static packet filtering examines only the header of a packet, and allows all those packets to pass if the information in their headers meet the filtering rule </a:t>
            </a:r>
            <a:r>
              <a:rPr lang="en-US" dirty="0" smtClean="0"/>
              <a:t>sets</a:t>
            </a:r>
          </a:p>
          <a:p>
            <a:r>
              <a:rPr lang="en-US" dirty="0" err="1"/>
              <a:t>Stateful</a:t>
            </a:r>
            <a:r>
              <a:rPr lang="en-US" dirty="0"/>
              <a:t> packet filtering examines not just the header information but also the contents of the packet and allows only those packets which meet the filtering rule sets and are part of a valid, established connection.  </a:t>
            </a:r>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Advantages of Packet Filtering</a:t>
            </a:r>
            <a:endParaRPr lang="en-US" dirty="0"/>
          </a:p>
        </p:txBody>
      </p:sp>
      <p:sp>
        <p:nvSpPr>
          <p:cNvPr id="3" name="Content Placeholder 2"/>
          <p:cNvSpPr>
            <a:spLocks noGrp="1"/>
          </p:cNvSpPr>
          <p:nvPr>
            <p:ph sz="quarter" idx="1"/>
          </p:nvPr>
        </p:nvSpPr>
        <p:spPr/>
        <p:txBody>
          <a:bodyPr>
            <a:normAutofit fontScale="92500" lnSpcReduction="10000"/>
          </a:bodyPr>
          <a:lstStyle/>
          <a:p>
            <a:r>
              <a:rPr lang="en-US" dirty="0"/>
              <a:t>Packet filtering firewalls are available in many hardware and software routing products. They are popular because they tend to be inexpensive, fast, relatively easy to configure and maintain, and many are free</a:t>
            </a:r>
            <a:r>
              <a:rPr lang="en-US" dirty="0" smtClean="0"/>
              <a:t>.</a:t>
            </a:r>
          </a:p>
          <a:p>
            <a:r>
              <a:rPr lang="en-US" dirty="0"/>
              <a:t>Another advantage of packet filtering is that one single, strategically placed packet filtering router can help protect an entire </a:t>
            </a:r>
            <a:r>
              <a:rPr lang="en-US" dirty="0" smtClean="0"/>
              <a:t>network</a:t>
            </a:r>
          </a:p>
          <a:p>
            <a:r>
              <a:rPr lang="en-US" dirty="0"/>
              <a:t>packet filtering doesn’t require any custom software or configuration of client machines, nor does it require any special training or procedures for users</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Advantages of Packet Filtering</a:t>
            </a:r>
            <a:endParaRPr lang="en-US" dirty="0"/>
          </a:p>
        </p:txBody>
      </p:sp>
      <p:sp>
        <p:nvSpPr>
          <p:cNvPr id="3" name="Content Placeholder 2"/>
          <p:cNvSpPr>
            <a:spLocks noGrp="1"/>
          </p:cNvSpPr>
          <p:nvPr>
            <p:ph sz="quarter" idx="1"/>
          </p:nvPr>
        </p:nvSpPr>
        <p:spPr/>
        <p:txBody>
          <a:bodyPr>
            <a:normAutofit lnSpcReduction="10000"/>
          </a:bodyPr>
          <a:lstStyle/>
          <a:p>
            <a:r>
              <a:rPr lang="en-US" dirty="0"/>
              <a:t>Packet filtering is simple, efficient, but not powerful.  In other words, as long as the rule set is passed, a connection is made directly from outside the firewall to inside the firewall which results in reduced security.  For example, an attack on the SMTP service would pass through the firewall without problem if a packet filtering is set to allow incoming email from the Internet.  Because of this, it cannot help to hide the information of internal networks (e.g. the IP addresses of internal clients can be revealed).</a:t>
            </a:r>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Disadvantages of Packet Filtering</a:t>
            </a:r>
            <a:endParaRPr lang="en-US" dirty="0"/>
          </a:p>
        </p:txBody>
      </p:sp>
      <p:sp>
        <p:nvSpPr>
          <p:cNvPr id="3" name="Content Placeholder 2"/>
          <p:cNvSpPr>
            <a:spLocks noGrp="1"/>
          </p:cNvSpPr>
          <p:nvPr>
            <p:ph sz="quarter" idx="1"/>
          </p:nvPr>
        </p:nvSpPr>
        <p:spPr/>
        <p:txBody>
          <a:bodyPr>
            <a:normAutofit lnSpcReduction="10000"/>
          </a:bodyPr>
          <a:lstStyle/>
          <a:p>
            <a:r>
              <a:rPr lang="en-US" dirty="0"/>
              <a:t>Packet filtering rules tend to be hard to configure and maintain.  There are usually several hundred rules (e.g. 600 ~ 1000 rules) to be set in packet filtering router</a:t>
            </a:r>
            <a:r>
              <a:rPr lang="en-US" dirty="0" smtClean="0"/>
              <a:t>.</a:t>
            </a:r>
          </a:p>
          <a:p>
            <a:r>
              <a:rPr lang="en-US" dirty="0"/>
              <a:t>some security policies are difficult to be enforced by packet filtering since it works on the network layer.  For example security policies based on user identifies, e.g. allow Tom but not Jason to use FTP; and security policies based on protocols, e.g. allow some files to be download via FTP but not others.</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Disadvantages of Packet Filtering</a:t>
            </a:r>
            <a:endParaRPr lang="en-US" dirty="0"/>
          </a:p>
        </p:txBody>
      </p:sp>
      <p:sp>
        <p:nvSpPr>
          <p:cNvPr id="3" name="Content Placeholder 2"/>
          <p:cNvSpPr>
            <a:spLocks noGrp="1"/>
          </p:cNvSpPr>
          <p:nvPr>
            <p:ph sz="quarter" idx="1"/>
          </p:nvPr>
        </p:nvSpPr>
        <p:spPr/>
        <p:txBody>
          <a:bodyPr>
            <a:normAutofit fontScale="92500" lnSpcReduction="20000"/>
          </a:bodyPr>
          <a:lstStyle/>
          <a:p>
            <a:r>
              <a:rPr lang="en-US" dirty="0"/>
              <a:t>Packet filtering firewall allows the connection made directly from outside to the inside.  It is not very secure when there is free access to the internet from every host at your network.  One solution is to provide a single host with Internet access and let all your users to communicate with this host rather than directly dealing with the outside.  A proxy is such a software agent that acts on behalf of a user.  The fundamental difference between a packet filtering firewall and proxy firewall lies in the fact that proxy firewalls do not route and can truly keeps the internal and external systems separate.  For the machines inside the firewall, all their information is coming from the firewall host.  </a:t>
            </a:r>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proxy firewall</a:t>
            </a:r>
            <a:endParaRPr lang="en-US" dirty="0"/>
          </a:p>
        </p:txBody>
      </p:sp>
      <p:sp>
        <p:nvSpPr>
          <p:cNvPr id="3" name="Content Placeholder 2"/>
          <p:cNvSpPr>
            <a:spLocks noGrp="1"/>
          </p:cNvSpPr>
          <p:nvPr>
            <p:ph sz="quarter" idx="1"/>
          </p:nvPr>
        </p:nvSpPr>
        <p:spPr/>
        <p:txBody>
          <a:bodyPr>
            <a:normAutofit fontScale="92500" lnSpcReduction="20000"/>
          </a:bodyPr>
          <a:lstStyle/>
          <a:p>
            <a:r>
              <a:rPr lang="en-US" dirty="0"/>
              <a:t>proxy firewall that sits between a user (client) on the internal network and a service (server) on the external network (i.e. Internet).  Proxy server program handles all the communication between the user and the server on the Internet.  It takes users’ requests for Internet services (e.g. FTP and Telnet) and, if allowed by the site’s security policy, forwards them to real servers that offer the services, and relays answers back to users. Both the server and the client talk to a proxy.  The existence of the proxy server is transparent as if the client is dealing directly with the real server and the real server is dealing directly with a client on the proxy host.</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30" name="Rectangle 1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pSp>
        <p:nvGrpSpPr>
          <p:cNvPr id="13313" name="Group 1"/>
          <p:cNvGrpSpPr>
            <a:grpSpLocks noChangeAspect="1"/>
          </p:cNvGrpSpPr>
          <p:nvPr/>
        </p:nvGrpSpPr>
        <p:grpSpPr bwMode="auto">
          <a:xfrm>
            <a:off x="1295400" y="-914400"/>
            <a:ext cx="6539501" cy="7346492"/>
            <a:chOff x="1473" y="-2368"/>
            <a:chExt cx="8776" cy="10141"/>
          </a:xfrm>
        </p:grpSpPr>
        <p:sp>
          <p:nvSpPr>
            <p:cNvPr id="13329" name="AutoShape 17"/>
            <p:cNvSpPr>
              <a:spLocks noChangeAspect="1" noChangeArrowheads="1" noTextEdit="1"/>
            </p:cNvSpPr>
            <p:nvPr/>
          </p:nvSpPr>
          <p:spPr bwMode="auto">
            <a:xfrm>
              <a:off x="1473" y="-2368"/>
              <a:ext cx="7465" cy="7406"/>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3328" name="Cloud"/>
            <p:cNvSpPr>
              <a:spLocks noChangeAspect="1" noEditPoints="1" noChangeArrowheads="1"/>
            </p:cNvSpPr>
            <p:nvPr/>
          </p:nvSpPr>
          <p:spPr bwMode="auto">
            <a:xfrm>
              <a:off x="5107" y="881"/>
              <a:ext cx="4200" cy="1955"/>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rgbClr val="FFBE7D"/>
            </a:solidFill>
            <a:ln w="9525">
              <a:solidFill>
                <a:srgbClr val="000000"/>
              </a:solidFill>
              <a:miter lim="800000"/>
              <a:headEnd/>
              <a:tailEnd/>
            </a:ln>
            <a:effectLst>
              <a:outerShdw dist="107763" dir="2700000" algn="ctr" rotWithShape="0">
                <a:srgbClr val="808080"/>
              </a:outerShdw>
            </a:effectLst>
          </p:spPr>
          <p:txBody>
            <a:bodyPr vert="horz" wrap="square" lIns="50292" tIns="25146" rIns="50292" bIns="25146"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000" b="0" i="0" u="none" strike="noStrike" cap="none" normalizeH="0" baseline="0" smtClean="0">
                  <a:ln>
                    <a:noFill/>
                  </a:ln>
                  <a:solidFill>
                    <a:srgbClr val="000000"/>
                  </a:solidFill>
                  <a:effectLst/>
                  <a:latin typeface="Arial" pitchFamily="34" charset="0"/>
                  <a:ea typeface="SimSun" pitchFamily="2" charset="-122"/>
                  <a:cs typeface="Arial" pitchFamily="34" charset="0"/>
                </a:rPr>
                <a:t>           Internet</a:t>
              </a:r>
              <a:endParaRPr kumimoji="0" lang="en-US" altLang="zh-CN" sz="1800" b="0" i="0" u="none" strike="noStrike" cap="none" normalizeH="0" baseline="0" smtClean="0">
                <a:ln>
                  <a:noFill/>
                </a:ln>
                <a:solidFill>
                  <a:schemeClr val="tx1"/>
                </a:solidFill>
                <a:effectLst/>
                <a:latin typeface="Arial" pitchFamily="34" charset="0"/>
                <a:cs typeface="Arial" pitchFamily="34" charset="0"/>
              </a:endParaRPr>
            </a:p>
          </p:txBody>
        </p:sp>
        <p:sp>
          <p:nvSpPr>
            <p:cNvPr id="13327" name="computr2"/>
            <p:cNvSpPr>
              <a:spLocks noEditPoints="1" noChangeArrowheads="1"/>
            </p:cNvSpPr>
            <p:nvPr/>
          </p:nvSpPr>
          <p:spPr bwMode="auto">
            <a:xfrm>
              <a:off x="4607" y="6436"/>
              <a:ext cx="1400" cy="1337"/>
            </a:xfrm>
            <a:custGeom>
              <a:avLst/>
              <a:gdLst>
                <a:gd name="T0" fmla="*/ 10800 w 21600"/>
                <a:gd name="T1" fmla="*/ 0 h 21600"/>
                <a:gd name="T2" fmla="*/ 10800 w 21600"/>
                <a:gd name="T3" fmla="*/ 21600 h 21600"/>
                <a:gd name="T4" fmla="*/ 17326 w 21600"/>
                <a:gd name="T5" fmla="*/ 0 h 21600"/>
                <a:gd name="T6" fmla="*/ 4274 w 21600"/>
                <a:gd name="T7" fmla="*/ 0 h 21600"/>
                <a:gd name="T8" fmla="*/ 4274 w 21600"/>
                <a:gd name="T9" fmla="*/ 11631 h 21600"/>
                <a:gd name="T10" fmla="*/ 17326 w 21600"/>
                <a:gd name="T11" fmla="*/ 11631 h 21600"/>
                <a:gd name="T12" fmla="*/ 4274 w 21600"/>
                <a:gd name="T13" fmla="*/ 5816 h 21600"/>
                <a:gd name="T14" fmla="*/ 17326 w 21600"/>
                <a:gd name="T15" fmla="*/ 5816 h 21600"/>
                <a:gd name="T16" fmla="*/ 18828 w 21600"/>
                <a:gd name="T17" fmla="*/ 15785 h 21600"/>
                <a:gd name="T18" fmla="*/ 2772 w 21600"/>
                <a:gd name="T19" fmla="*/ 15785 h 21600"/>
                <a:gd name="T20" fmla="*/ 6194 w 21600"/>
                <a:gd name="T21" fmla="*/ 1913 h 21600"/>
                <a:gd name="T22" fmla="*/ 15565 w 21600"/>
                <a:gd name="T23" fmla="*/ 9747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T20" t="T21" r="T22" b="T23"/>
              <a:pathLst>
                <a:path w="21600" h="21600" extrusionOk="0">
                  <a:moveTo>
                    <a:pt x="21022" y="20295"/>
                  </a:moveTo>
                  <a:lnTo>
                    <a:pt x="18828" y="18396"/>
                  </a:lnTo>
                  <a:lnTo>
                    <a:pt x="18828" y="13174"/>
                  </a:lnTo>
                  <a:lnTo>
                    <a:pt x="15478" y="13174"/>
                  </a:lnTo>
                  <a:lnTo>
                    <a:pt x="15478" y="11631"/>
                  </a:lnTo>
                  <a:lnTo>
                    <a:pt x="17326" y="11631"/>
                  </a:lnTo>
                  <a:lnTo>
                    <a:pt x="17326" y="11156"/>
                  </a:lnTo>
                  <a:lnTo>
                    <a:pt x="17326" y="0"/>
                  </a:lnTo>
                  <a:lnTo>
                    <a:pt x="10858" y="0"/>
                  </a:lnTo>
                  <a:lnTo>
                    <a:pt x="4274" y="0"/>
                  </a:lnTo>
                  <a:lnTo>
                    <a:pt x="4274" y="11037"/>
                  </a:lnTo>
                  <a:lnTo>
                    <a:pt x="4274" y="11631"/>
                  </a:lnTo>
                  <a:lnTo>
                    <a:pt x="6122" y="11631"/>
                  </a:lnTo>
                  <a:lnTo>
                    <a:pt x="6122" y="13174"/>
                  </a:lnTo>
                  <a:lnTo>
                    <a:pt x="2772" y="13174"/>
                  </a:lnTo>
                  <a:lnTo>
                    <a:pt x="2772" y="18514"/>
                  </a:lnTo>
                  <a:lnTo>
                    <a:pt x="693" y="20295"/>
                  </a:lnTo>
                  <a:lnTo>
                    <a:pt x="462" y="20413"/>
                  </a:lnTo>
                  <a:lnTo>
                    <a:pt x="231" y="20651"/>
                  </a:lnTo>
                  <a:lnTo>
                    <a:pt x="116" y="20888"/>
                  </a:lnTo>
                  <a:lnTo>
                    <a:pt x="0" y="21125"/>
                  </a:lnTo>
                  <a:lnTo>
                    <a:pt x="0" y="21244"/>
                  </a:lnTo>
                  <a:lnTo>
                    <a:pt x="116" y="21363"/>
                  </a:lnTo>
                  <a:lnTo>
                    <a:pt x="116" y="21481"/>
                  </a:lnTo>
                  <a:lnTo>
                    <a:pt x="231" y="21481"/>
                  </a:lnTo>
                  <a:lnTo>
                    <a:pt x="347" y="21600"/>
                  </a:lnTo>
                  <a:lnTo>
                    <a:pt x="578" y="21600"/>
                  </a:lnTo>
                  <a:lnTo>
                    <a:pt x="693" y="21600"/>
                  </a:lnTo>
                  <a:lnTo>
                    <a:pt x="10858" y="21600"/>
                  </a:lnTo>
                  <a:lnTo>
                    <a:pt x="20907" y="21600"/>
                  </a:lnTo>
                  <a:lnTo>
                    <a:pt x="21138" y="21600"/>
                  </a:lnTo>
                  <a:lnTo>
                    <a:pt x="21253" y="21600"/>
                  </a:lnTo>
                  <a:lnTo>
                    <a:pt x="21369" y="21481"/>
                  </a:lnTo>
                  <a:lnTo>
                    <a:pt x="21484" y="21481"/>
                  </a:lnTo>
                  <a:lnTo>
                    <a:pt x="21600" y="21363"/>
                  </a:lnTo>
                  <a:lnTo>
                    <a:pt x="21600" y="21244"/>
                  </a:lnTo>
                  <a:lnTo>
                    <a:pt x="21600" y="21125"/>
                  </a:lnTo>
                  <a:lnTo>
                    <a:pt x="21484" y="20888"/>
                  </a:lnTo>
                  <a:lnTo>
                    <a:pt x="21369" y="20651"/>
                  </a:lnTo>
                  <a:lnTo>
                    <a:pt x="21253" y="20413"/>
                  </a:lnTo>
                  <a:lnTo>
                    <a:pt x="21022" y="20295"/>
                  </a:lnTo>
                  <a:close/>
                </a:path>
                <a:path w="21600" h="21600" extrusionOk="0">
                  <a:moveTo>
                    <a:pt x="18019" y="18514"/>
                  </a:moveTo>
                  <a:lnTo>
                    <a:pt x="17326" y="17921"/>
                  </a:lnTo>
                  <a:lnTo>
                    <a:pt x="4389" y="17921"/>
                  </a:lnTo>
                  <a:lnTo>
                    <a:pt x="3696" y="18514"/>
                  </a:lnTo>
                  <a:lnTo>
                    <a:pt x="18019" y="18514"/>
                  </a:lnTo>
                  <a:close/>
                </a:path>
                <a:path w="21600" h="21600" extrusionOk="0">
                  <a:moveTo>
                    <a:pt x="19174" y="19701"/>
                  </a:moveTo>
                  <a:lnTo>
                    <a:pt x="18481" y="19108"/>
                  </a:lnTo>
                  <a:lnTo>
                    <a:pt x="3119" y="19108"/>
                  </a:lnTo>
                  <a:lnTo>
                    <a:pt x="2426" y="19701"/>
                  </a:lnTo>
                  <a:lnTo>
                    <a:pt x="19174" y="19701"/>
                  </a:lnTo>
                  <a:close/>
                </a:path>
                <a:path w="21600" h="21600" extrusionOk="0">
                  <a:moveTo>
                    <a:pt x="20560" y="20769"/>
                  </a:moveTo>
                  <a:lnTo>
                    <a:pt x="19867" y="20176"/>
                  </a:lnTo>
                  <a:lnTo>
                    <a:pt x="1848" y="20176"/>
                  </a:lnTo>
                  <a:lnTo>
                    <a:pt x="1155" y="20769"/>
                  </a:lnTo>
                  <a:lnTo>
                    <a:pt x="20560" y="20769"/>
                  </a:lnTo>
                  <a:close/>
                </a:path>
                <a:path w="21600" h="21600" extrusionOk="0">
                  <a:moveTo>
                    <a:pt x="18828" y="18396"/>
                  </a:moveTo>
                  <a:lnTo>
                    <a:pt x="17442" y="17209"/>
                  </a:lnTo>
                  <a:lnTo>
                    <a:pt x="4158" y="17209"/>
                  </a:lnTo>
                  <a:lnTo>
                    <a:pt x="2772" y="18514"/>
                  </a:lnTo>
                  <a:moveTo>
                    <a:pt x="13168" y="14123"/>
                  </a:moveTo>
                  <a:lnTo>
                    <a:pt x="13168" y="14716"/>
                  </a:lnTo>
                  <a:lnTo>
                    <a:pt x="17788" y="14716"/>
                  </a:lnTo>
                  <a:lnTo>
                    <a:pt x="17788" y="14123"/>
                  </a:lnTo>
                  <a:lnTo>
                    <a:pt x="13168" y="14123"/>
                  </a:lnTo>
                  <a:close/>
                </a:path>
                <a:path w="21600" h="21600" extrusionOk="0">
                  <a:moveTo>
                    <a:pt x="6122" y="1899"/>
                  </a:moveTo>
                  <a:lnTo>
                    <a:pt x="6122" y="9732"/>
                  </a:lnTo>
                  <a:lnTo>
                    <a:pt x="15478" y="9732"/>
                  </a:lnTo>
                  <a:lnTo>
                    <a:pt x="15478" y="1899"/>
                  </a:lnTo>
                  <a:lnTo>
                    <a:pt x="6122" y="1899"/>
                  </a:lnTo>
                  <a:moveTo>
                    <a:pt x="6122" y="11631"/>
                  </a:moveTo>
                  <a:lnTo>
                    <a:pt x="15478" y="11631"/>
                  </a:lnTo>
                  <a:lnTo>
                    <a:pt x="15478" y="13174"/>
                  </a:lnTo>
                  <a:lnTo>
                    <a:pt x="6122" y="13174"/>
                  </a:lnTo>
                  <a:lnTo>
                    <a:pt x="6122" y="11631"/>
                  </a:lnTo>
                  <a:close/>
                </a:path>
              </a:pathLst>
            </a:custGeom>
            <a:solidFill>
              <a:srgbClr val="FFFFCC"/>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3326" name="Firewall"/>
            <p:cNvSpPr>
              <a:spLocks noEditPoints="1" noChangeArrowheads="1"/>
            </p:cNvSpPr>
            <p:nvPr/>
          </p:nvSpPr>
          <p:spPr bwMode="auto">
            <a:xfrm>
              <a:off x="5207" y="3453"/>
              <a:ext cx="2517" cy="907"/>
            </a:xfrm>
            <a:custGeom>
              <a:avLst/>
              <a:gdLst>
                <a:gd name="T0" fmla="*/ 0 w 21600"/>
                <a:gd name="T1" fmla="*/ 0 h 21600"/>
                <a:gd name="T2" fmla="*/ 10800 w 21600"/>
                <a:gd name="T3" fmla="*/ 0 h 21600"/>
                <a:gd name="T4" fmla="*/ 21600 w 21600"/>
                <a:gd name="T5" fmla="*/ 0 h 21600"/>
                <a:gd name="T6" fmla="*/ 21060 w 21600"/>
                <a:gd name="T7" fmla="*/ 10800 h 21600"/>
                <a:gd name="T8" fmla="*/ 21060 w 21600"/>
                <a:gd name="T9" fmla="*/ 21600 h 21600"/>
                <a:gd name="T10" fmla="*/ 10800 w 21600"/>
                <a:gd name="T11" fmla="*/ 21600 h 21600"/>
                <a:gd name="T12" fmla="*/ 540 w 21600"/>
                <a:gd name="T13" fmla="*/ 21600 h 21600"/>
                <a:gd name="T14" fmla="*/ 540 w 21600"/>
                <a:gd name="T15" fmla="*/ 10800 h 21600"/>
                <a:gd name="T16" fmla="*/ 761 w 21600"/>
                <a:gd name="T17" fmla="*/ 22454 h 21600"/>
                <a:gd name="T18" fmla="*/ 21069 w 21600"/>
                <a:gd name="T19" fmla="*/ 32282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540" y="4628"/>
                  </a:moveTo>
                  <a:lnTo>
                    <a:pt x="0" y="4628"/>
                  </a:lnTo>
                  <a:lnTo>
                    <a:pt x="0" y="0"/>
                  </a:lnTo>
                  <a:lnTo>
                    <a:pt x="21600" y="0"/>
                  </a:lnTo>
                  <a:lnTo>
                    <a:pt x="21600" y="4628"/>
                  </a:lnTo>
                  <a:lnTo>
                    <a:pt x="21060" y="4628"/>
                  </a:lnTo>
                  <a:lnTo>
                    <a:pt x="21060" y="21600"/>
                  </a:lnTo>
                  <a:lnTo>
                    <a:pt x="540" y="21600"/>
                  </a:lnTo>
                  <a:lnTo>
                    <a:pt x="540" y="4628"/>
                  </a:lnTo>
                  <a:close/>
                </a:path>
                <a:path w="21600" h="21600" extrusionOk="0">
                  <a:moveTo>
                    <a:pt x="540" y="4628"/>
                  </a:moveTo>
                  <a:lnTo>
                    <a:pt x="540" y="6171"/>
                  </a:lnTo>
                  <a:lnTo>
                    <a:pt x="2700" y="6171"/>
                  </a:lnTo>
                  <a:lnTo>
                    <a:pt x="2700" y="4628"/>
                  </a:lnTo>
                  <a:lnTo>
                    <a:pt x="540" y="4628"/>
                  </a:lnTo>
                  <a:close/>
                </a:path>
                <a:path w="21600" h="21600" extrusionOk="0">
                  <a:moveTo>
                    <a:pt x="2700" y="4628"/>
                  </a:moveTo>
                  <a:lnTo>
                    <a:pt x="2700" y="6171"/>
                  </a:lnTo>
                  <a:lnTo>
                    <a:pt x="4860" y="6171"/>
                  </a:lnTo>
                  <a:lnTo>
                    <a:pt x="4860" y="4628"/>
                  </a:lnTo>
                  <a:lnTo>
                    <a:pt x="2700" y="4628"/>
                  </a:lnTo>
                  <a:close/>
                </a:path>
                <a:path w="21600" h="21600" extrusionOk="0">
                  <a:moveTo>
                    <a:pt x="4860" y="4628"/>
                  </a:moveTo>
                  <a:lnTo>
                    <a:pt x="4860" y="6171"/>
                  </a:lnTo>
                  <a:lnTo>
                    <a:pt x="7020" y="6171"/>
                  </a:lnTo>
                  <a:lnTo>
                    <a:pt x="7020" y="4628"/>
                  </a:lnTo>
                  <a:lnTo>
                    <a:pt x="4860" y="4628"/>
                  </a:lnTo>
                  <a:close/>
                </a:path>
                <a:path w="21600" h="21600" extrusionOk="0">
                  <a:moveTo>
                    <a:pt x="7020" y="4628"/>
                  </a:moveTo>
                  <a:lnTo>
                    <a:pt x="7020" y="6171"/>
                  </a:lnTo>
                  <a:lnTo>
                    <a:pt x="9180" y="6171"/>
                  </a:lnTo>
                  <a:lnTo>
                    <a:pt x="9180" y="4628"/>
                  </a:lnTo>
                  <a:lnTo>
                    <a:pt x="7020" y="4628"/>
                  </a:lnTo>
                  <a:close/>
                </a:path>
                <a:path w="21600" h="21600" extrusionOk="0">
                  <a:moveTo>
                    <a:pt x="9180" y="4628"/>
                  </a:moveTo>
                  <a:lnTo>
                    <a:pt x="9180" y="6171"/>
                  </a:lnTo>
                  <a:lnTo>
                    <a:pt x="11340" y="6171"/>
                  </a:lnTo>
                  <a:lnTo>
                    <a:pt x="11340" y="4628"/>
                  </a:lnTo>
                  <a:lnTo>
                    <a:pt x="9180" y="4628"/>
                  </a:lnTo>
                  <a:close/>
                </a:path>
                <a:path w="21600" h="21600" extrusionOk="0">
                  <a:moveTo>
                    <a:pt x="11340" y="4628"/>
                  </a:moveTo>
                  <a:lnTo>
                    <a:pt x="11340" y="6171"/>
                  </a:lnTo>
                  <a:lnTo>
                    <a:pt x="13500" y="6171"/>
                  </a:lnTo>
                  <a:lnTo>
                    <a:pt x="13500" y="4628"/>
                  </a:lnTo>
                  <a:lnTo>
                    <a:pt x="11340" y="4628"/>
                  </a:lnTo>
                  <a:close/>
                </a:path>
                <a:path w="21600" h="21600" extrusionOk="0">
                  <a:moveTo>
                    <a:pt x="13500" y="4628"/>
                  </a:moveTo>
                  <a:lnTo>
                    <a:pt x="13500" y="6171"/>
                  </a:lnTo>
                  <a:lnTo>
                    <a:pt x="15660" y="6171"/>
                  </a:lnTo>
                  <a:lnTo>
                    <a:pt x="15660" y="4628"/>
                  </a:lnTo>
                  <a:lnTo>
                    <a:pt x="13500" y="4628"/>
                  </a:lnTo>
                  <a:close/>
                </a:path>
                <a:path w="21600" h="21600" extrusionOk="0">
                  <a:moveTo>
                    <a:pt x="15660" y="4628"/>
                  </a:moveTo>
                  <a:lnTo>
                    <a:pt x="15660" y="6171"/>
                  </a:lnTo>
                  <a:lnTo>
                    <a:pt x="17820" y="6171"/>
                  </a:lnTo>
                  <a:lnTo>
                    <a:pt x="17820" y="4628"/>
                  </a:lnTo>
                  <a:lnTo>
                    <a:pt x="15660" y="4628"/>
                  </a:lnTo>
                  <a:close/>
                </a:path>
                <a:path w="21600" h="21600" extrusionOk="0">
                  <a:moveTo>
                    <a:pt x="17820" y="4628"/>
                  </a:moveTo>
                  <a:lnTo>
                    <a:pt x="17820" y="6171"/>
                  </a:lnTo>
                  <a:lnTo>
                    <a:pt x="19980" y="6171"/>
                  </a:lnTo>
                  <a:lnTo>
                    <a:pt x="19980" y="4628"/>
                  </a:lnTo>
                  <a:lnTo>
                    <a:pt x="17820" y="4628"/>
                  </a:lnTo>
                  <a:close/>
                </a:path>
                <a:path w="21600" h="21600" extrusionOk="0">
                  <a:moveTo>
                    <a:pt x="1620" y="6171"/>
                  </a:moveTo>
                  <a:lnTo>
                    <a:pt x="1620" y="7714"/>
                  </a:lnTo>
                  <a:lnTo>
                    <a:pt x="3779" y="7714"/>
                  </a:lnTo>
                  <a:lnTo>
                    <a:pt x="3779" y="6171"/>
                  </a:lnTo>
                  <a:lnTo>
                    <a:pt x="1620" y="6171"/>
                  </a:lnTo>
                  <a:close/>
                </a:path>
                <a:path w="21600" h="21600" extrusionOk="0">
                  <a:moveTo>
                    <a:pt x="3779" y="6171"/>
                  </a:moveTo>
                  <a:lnTo>
                    <a:pt x="3779" y="7714"/>
                  </a:lnTo>
                  <a:lnTo>
                    <a:pt x="5940" y="7714"/>
                  </a:lnTo>
                  <a:lnTo>
                    <a:pt x="5940" y="6171"/>
                  </a:lnTo>
                  <a:lnTo>
                    <a:pt x="3779" y="6171"/>
                  </a:lnTo>
                  <a:close/>
                </a:path>
                <a:path w="21600" h="21600" extrusionOk="0">
                  <a:moveTo>
                    <a:pt x="5940" y="6171"/>
                  </a:moveTo>
                  <a:lnTo>
                    <a:pt x="5940" y="7714"/>
                  </a:lnTo>
                  <a:lnTo>
                    <a:pt x="8100" y="7714"/>
                  </a:lnTo>
                  <a:lnTo>
                    <a:pt x="8100" y="6171"/>
                  </a:lnTo>
                  <a:lnTo>
                    <a:pt x="5940" y="6171"/>
                  </a:lnTo>
                  <a:close/>
                </a:path>
                <a:path w="21600" h="21600" extrusionOk="0">
                  <a:moveTo>
                    <a:pt x="8100" y="6171"/>
                  </a:moveTo>
                  <a:lnTo>
                    <a:pt x="8100" y="7714"/>
                  </a:lnTo>
                  <a:lnTo>
                    <a:pt x="10260" y="7714"/>
                  </a:lnTo>
                  <a:lnTo>
                    <a:pt x="10260" y="6171"/>
                  </a:lnTo>
                  <a:lnTo>
                    <a:pt x="8100" y="6171"/>
                  </a:lnTo>
                  <a:close/>
                </a:path>
                <a:path w="21600" h="21600" extrusionOk="0">
                  <a:moveTo>
                    <a:pt x="10260" y="6171"/>
                  </a:moveTo>
                  <a:lnTo>
                    <a:pt x="10260" y="7714"/>
                  </a:lnTo>
                  <a:lnTo>
                    <a:pt x="12419" y="7714"/>
                  </a:lnTo>
                  <a:lnTo>
                    <a:pt x="12419" y="6171"/>
                  </a:lnTo>
                  <a:lnTo>
                    <a:pt x="10260" y="6171"/>
                  </a:lnTo>
                  <a:close/>
                </a:path>
                <a:path w="21600" h="21600" extrusionOk="0">
                  <a:moveTo>
                    <a:pt x="12419" y="6171"/>
                  </a:moveTo>
                  <a:lnTo>
                    <a:pt x="12419" y="7714"/>
                  </a:lnTo>
                  <a:lnTo>
                    <a:pt x="14580" y="7714"/>
                  </a:lnTo>
                  <a:lnTo>
                    <a:pt x="14580" y="6171"/>
                  </a:lnTo>
                  <a:lnTo>
                    <a:pt x="12419" y="6171"/>
                  </a:lnTo>
                  <a:close/>
                </a:path>
                <a:path w="21600" h="21600" extrusionOk="0">
                  <a:moveTo>
                    <a:pt x="14580" y="6171"/>
                  </a:moveTo>
                  <a:lnTo>
                    <a:pt x="14580" y="7714"/>
                  </a:lnTo>
                  <a:lnTo>
                    <a:pt x="16740" y="7714"/>
                  </a:lnTo>
                  <a:lnTo>
                    <a:pt x="16740" y="6171"/>
                  </a:lnTo>
                  <a:lnTo>
                    <a:pt x="14580" y="6171"/>
                  </a:lnTo>
                  <a:close/>
                </a:path>
                <a:path w="21600" h="21600" extrusionOk="0">
                  <a:moveTo>
                    <a:pt x="16740" y="6171"/>
                  </a:moveTo>
                  <a:lnTo>
                    <a:pt x="16740" y="7714"/>
                  </a:lnTo>
                  <a:lnTo>
                    <a:pt x="18900" y="7714"/>
                  </a:lnTo>
                  <a:lnTo>
                    <a:pt x="18900" y="6171"/>
                  </a:lnTo>
                  <a:lnTo>
                    <a:pt x="16740" y="6171"/>
                  </a:lnTo>
                  <a:close/>
                </a:path>
                <a:path w="21600" h="21600" extrusionOk="0">
                  <a:moveTo>
                    <a:pt x="18900" y="6171"/>
                  </a:moveTo>
                  <a:lnTo>
                    <a:pt x="18900" y="7714"/>
                  </a:lnTo>
                  <a:lnTo>
                    <a:pt x="21060" y="7714"/>
                  </a:lnTo>
                  <a:lnTo>
                    <a:pt x="21060" y="6171"/>
                  </a:lnTo>
                  <a:lnTo>
                    <a:pt x="18900" y="6171"/>
                  </a:lnTo>
                  <a:close/>
                </a:path>
                <a:path w="21600" h="21600" extrusionOk="0">
                  <a:moveTo>
                    <a:pt x="540" y="7714"/>
                  </a:moveTo>
                  <a:lnTo>
                    <a:pt x="540" y="9257"/>
                  </a:lnTo>
                  <a:lnTo>
                    <a:pt x="2700" y="9257"/>
                  </a:lnTo>
                  <a:lnTo>
                    <a:pt x="2700" y="7714"/>
                  </a:lnTo>
                  <a:lnTo>
                    <a:pt x="540" y="7714"/>
                  </a:lnTo>
                  <a:close/>
                </a:path>
                <a:path w="21600" h="21600" extrusionOk="0">
                  <a:moveTo>
                    <a:pt x="2700" y="7714"/>
                  </a:moveTo>
                  <a:lnTo>
                    <a:pt x="2700" y="9257"/>
                  </a:lnTo>
                  <a:lnTo>
                    <a:pt x="4860" y="9257"/>
                  </a:lnTo>
                  <a:lnTo>
                    <a:pt x="4860" y="7714"/>
                  </a:lnTo>
                  <a:lnTo>
                    <a:pt x="2700" y="7714"/>
                  </a:lnTo>
                  <a:close/>
                </a:path>
                <a:path w="21600" h="21600" extrusionOk="0">
                  <a:moveTo>
                    <a:pt x="4860" y="7714"/>
                  </a:moveTo>
                  <a:lnTo>
                    <a:pt x="4860" y="9257"/>
                  </a:lnTo>
                  <a:lnTo>
                    <a:pt x="7020" y="9257"/>
                  </a:lnTo>
                  <a:lnTo>
                    <a:pt x="7020" y="7714"/>
                  </a:lnTo>
                  <a:lnTo>
                    <a:pt x="4860" y="7714"/>
                  </a:lnTo>
                  <a:close/>
                </a:path>
                <a:path w="21600" h="21600" extrusionOk="0">
                  <a:moveTo>
                    <a:pt x="7020" y="7714"/>
                  </a:moveTo>
                  <a:lnTo>
                    <a:pt x="7020" y="9257"/>
                  </a:lnTo>
                  <a:lnTo>
                    <a:pt x="9180" y="9257"/>
                  </a:lnTo>
                  <a:lnTo>
                    <a:pt x="9180" y="7714"/>
                  </a:lnTo>
                  <a:lnTo>
                    <a:pt x="7020" y="7714"/>
                  </a:lnTo>
                  <a:close/>
                </a:path>
                <a:path w="21600" h="21600" extrusionOk="0">
                  <a:moveTo>
                    <a:pt x="9180" y="7714"/>
                  </a:moveTo>
                  <a:lnTo>
                    <a:pt x="9180" y="9257"/>
                  </a:lnTo>
                  <a:lnTo>
                    <a:pt x="11340" y="9257"/>
                  </a:lnTo>
                  <a:lnTo>
                    <a:pt x="11340" y="7714"/>
                  </a:lnTo>
                  <a:lnTo>
                    <a:pt x="9180" y="7714"/>
                  </a:lnTo>
                  <a:close/>
                </a:path>
                <a:path w="21600" h="21600" extrusionOk="0">
                  <a:moveTo>
                    <a:pt x="11340" y="7714"/>
                  </a:moveTo>
                  <a:lnTo>
                    <a:pt x="11340" y="9257"/>
                  </a:lnTo>
                  <a:lnTo>
                    <a:pt x="13500" y="9257"/>
                  </a:lnTo>
                  <a:lnTo>
                    <a:pt x="13500" y="7714"/>
                  </a:lnTo>
                  <a:lnTo>
                    <a:pt x="11340" y="7714"/>
                  </a:lnTo>
                  <a:close/>
                </a:path>
                <a:path w="21600" h="21600" extrusionOk="0">
                  <a:moveTo>
                    <a:pt x="13500" y="7714"/>
                  </a:moveTo>
                  <a:lnTo>
                    <a:pt x="13500" y="9257"/>
                  </a:lnTo>
                  <a:lnTo>
                    <a:pt x="15660" y="9257"/>
                  </a:lnTo>
                  <a:lnTo>
                    <a:pt x="15660" y="7714"/>
                  </a:lnTo>
                  <a:lnTo>
                    <a:pt x="13500" y="7714"/>
                  </a:lnTo>
                  <a:close/>
                </a:path>
                <a:path w="21600" h="21600" extrusionOk="0">
                  <a:moveTo>
                    <a:pt x="15660" y="7714"/>
                  </a:moveTo>
                  <a:lnTo>
                    <a:pt x="15660" y="9257"/>
                  </a:lnTo>
                  <a:lnTo>
                    <a:pt x="17820" y="9257"/>
                  </a:lnTo>
                  <a:lnTo>
                    <a:pt x="17820" y="7714"/>
                  </a:lnTo>
                  <a:lnTo>
                    <a:pt x="15660" y="7714"/>
                  </a:lnTo>
                  <a:close/>
                </a:path>
                <a:path w="21600" h="21600" extrusionOk="0">
                  <a:moveTo>
                    <a:pt x="17820" y="7714"/>
                  </a:moveTo>
                  <a:lnTo>
                    <a:pt x="17820" y="9257"/>
                  </a:lnTo>
                  <a:lnTo>
                    <a:pt x="19980" y="9257"/>
                  </a:lnTo>
                  <a:lnTo>
                    <a:pt x="19980" y="7714"/>
                  </a:lnTo>
                  <a:lnTo>
                    <a:pt x="17820" y="7714"/>
                  </a:lnTo>
                  <a:close/>
                </a:path>
                <a:path w="21600" h="21600" extrusionOk="0">
                  <a:moveTo>
                    <a:pt x="1620" y="9257"/>
                  </a:moveTo>
                  <a:lnTo>
                    <a:pt x="1620" y="10800"/>
                  </a:lnTo>
                  <a:lnTo>
                    <a:pt x="3779" y="10800"/>
                  </a:lnTo>
                  <a:lnTo>
                    <a:pt x="3779" y="9257"/>
                  </a:lnTo>
                  <a:lnTo>
                    <a:pt x="1620" y="9257"/>
                  </a:lnTo>
                  <a:close/>
                </a:path>
                <a:path w="21600" h="21600" extrusionOk="0">
                  <a:moveTo>
                    <a:pt x="3779" y="9257"/>
                  </a:moveTo>
                  <a:lnTo>
                    <a:pt x="3779" y="10800"/>
                  </a:lnTo>
                  <a:lnTo>
                    <a:pt x="5940" y="10800"/>
                  </a:lnTo>
                  <a:lnTo>
                    <a:pt x="5940" y="9257"/>
                  </a:lnTo>
                  <a:lnTo>
                    <a:pt x="3779" y="9257"/>
                  </a:lnTo>
                  <a:close/>
                </a:path>
                <a:path w="21600" h="21600" extrusionOk="0">
                  <a:moveTo>
                    <a:pt x="5940" y="9257"/>
                  </a:moveTo>
                  <a:lnTo>
                    <a:pt x="5940" y="10800"/>
                  </a:lnTo>
                  <a:lnTo>
                    <a:pt x="8100" y="10800"/>
                  </a:lnTo>
                  <a:lnTo>
                    <a:pt x="8100" y="9257"/>
                  </a:lnTo>
                  <a:lnTo>
                    <a:pt x="5940" y="9257"/>
                  </a:lnTo>
                  <a:close/>
                </a:path>
                <a:path w="21600" h="21600" extrusionOk="0">
                  <a:moveTo>
                    <a:pt x="8100" y="9257"/>
                  </a:moveTo>
                  <a:lnTo>
                    <a:pt x="8100" y="10800"/>
                  </a:lnTo>
                  <a:lnTo>
                    <a:pt x="10260" y="10800"/>
                  </a:lnTo>
                  <a:lnTo>
                    <a:pt x="10260" y="9257"/>
                  </a:lnTo>
                  <a:lnTo>
                    <a:pt x="8100" y="9257"/>
                  </a:lnTo>
                  <a:close/>
                </a:path>
                <a:path w="21600" h="21600" extrusionOk="0">
                  <a:moveTo>
                    <a:pt x="10260" y="9257"/>
                  </a:moveTo>
                  <a:lnTo>
                    <a:pt x="10260" y="10800"/>
                  </a:lnTo>
                  <a:lnTo>
                    <a:pt x="12419" y="10800"/>
                  </a:lnTo>
                  <a:lnTo>
                    <a:pt x="12419" y="9257"/>
                  </a:lnTo>
                  <a:lnTo>
                    <a:pt x="10260" y="9257"/>
                  </a:lnTo>
                  <a:close/>
                </a:path>
                <a:path w="21600" h="21600" extrusionOk="0">
                  <a:moveTo>
                    <a:pt x="12419" y="9257"/>
                  </a:moveTo>
                  <a:lnTo>
                    <a:pt x="12419" y="10800"/>
                  </a:lnTo>
                  <a:lnTo>
                    <a:pt x="14580" y="10800"/>
                  </a:lnTo>
                  <a:lnTo>
                    <a:pt x="14580" y="9257"/>
                  </a:lnTo>
                  <a:lnTo>
                    <a:pt x="12419" y="9257"/>
                  </a:lnTo>
                  <a:close/>
                </a:path>
                <a:path w="21600" h="21600" extrusionOk="0">
                  <a:moveTo>
                    <a:pt x="14580" y="9257"/>
                  </a:moveTo>
                  <a:lnTo>
                    <a:pt x="14580" y="10800"/>
                  </a:lnTo>
                  <a:lnTo>
                    <a:pt x="16740" y="10800"/>
                  </a:lnTo>
                  <a:lnTo>
                    <a:pt x="16740" y="9257"/>
                  </a:lnTo>
                  <a:lnTo>
                    <a:pt x="14580" y="9257"/>
                  </a:lnTo>
                  <a:close/>
                </a:path>
                <a:path w="21600" h="21600" extrusionOk="0">
                  <a:moveTo>
                    <a:pt x="16740" y="9257"/>
                  </a:moveTo>
                  <a:lnTo>
                    <a:pt x="16740" y="10800"/>
                  </a:lnTo>
                  <a:lnTo>
                    <a:pt x="18900" y="10800"/>
                  </a:lnTo>
                  <a:lnTo>
                    <a:pt x="18900" y="9257"/>
                  </a:lnTo>
                  <a:lnTo>
                    <a:pt x="16740" y="9257"/>
                  </a:lnTo>
                  <a:close/>
                </a:path>
                <a:path w="21600" h="21600" extrusionOk="0">
                  <a:moveTo>
                    <a:pt x="18900" y="9257"/>
                  </a:moveTo>
                  <a:lnTo>
                    <a:pt x="18900" y="10800"/>
                  </a:lnTo>
                  <a:lnTo>
                    <a:pt x="21060" y="10800"/>
                  </a:lnTo>
                  <a:lnTo>
                    <a:pt x="21060" y="9257"/>
                  </a:lnTo>
                  <a:lnTo>
                    <a:pt x="18900" y="9257"/>
                  </a:lnTo>
                  <a:close/>
                </a:path>
                <a:path w="21600" h="21600" extrusionOk="0">
                  <a:moveTo>
                    <a:pt x="540" y="10800"/>
                  </a:moveTo>
                  <a:lnTo>
                    <a:pt x="540" y="12342"/>
                  </a:lnTo>
                  <a:lnTo>
                    <a:pt x="2700" y="12342"/>
                  </a:lnTo>
                  <a:lnTo>
                    <a:pt x="2700" y="10800"/>
                  </a:lnTo>
                  <a:lnTo>
                    <a:pt x="540" y="10800"/>
                  </a:lnTo>
                  <a:close/>
                </a:path>
                <a:path w="21600" h="21600" extrusionOk="0">
                  <a:moveTo>
                    <a:pt x="2700" y="10800"/>
                  </a:moveTo>
                  <a:lnTo>
                    <a:pt x="2700" y="12342"/>
                  </a:lnTo>
                  <a:lnTo>
                    <a:pt x="4860" y="12342"/>
                  </a:lnTo>
                  <a:lnTo>
                    <a:pt x="4860" y="10800"/>
                  </a:lnTo>
                  <a:lnTo>
                    <a:pt x="2700" y="10800"/>
                  </a:lnTo>
                  <a:close/>
                </a:path>
                <a:path w="21600" h="21600" extrusionOk="0">
                  <a:moveTo>
                    <a:pt x="4860" y="10800"/>
                  </a:moveTo>
                  <a:lnTo>
                    <a:pt x="4860" y="12342"/>
                  </a:lnTo>
                  <a:lnTo>
                    <a:pt x="7020" y="12342"/>
                  </a:lnTo>
                  <a:lnTo>
                    <a:pt x="7020" y="10800"/>
                  </a:lnTo>
                  <a:lnTo>
                    <a:pt x="4860" y="10800"/>
                  </a:lnTo>
                  <a:close/>
                </a:path>
                <a:path w="21600" h="21600" extrusionOk="0">
                  <a:moveTo>
                    <a:pt x="7020" y="10800"/>
                  </a:moveTo>
                  <a:lnTo>
                    <a:pt x="7020" y="12342"/>
                  </a:lnTo>
                  <a:lnTo>
                    <a:pt x="9180" y="12342"/>
                  </a:lnTo>
                  <a:lnTo>
                    <a:pt x="9180" y="10800"/>
                  </a:lnTo>
                  <a:lnTo>
                    <a:pt x="7020" y="10800"/>
                  </a:lnTo>
                  <a:close/>
                </a:path>
                <a:path w="21600" h="21600" extrusionOk="0">
                  <a:moveTo>
                    <a:pt x="9180" y="10800"/>
                  </a:moveTo>
                  <a:lnTo>
                    <a:pt x="9180" y="12342"/>
                  </a:lnTo>
                  <a:lnTo>
                    <a:pt x="11340" y="12342"/>
                  </a:lnTo>
                  <a:lnTo>
                    <a:pt x="11340" y="10800"/>
                  </a:lnTo>
                  <a:lnTo>
                    <a:pt x="9180" y="10800"/>
                  </a:lnTo>
                  <a:close/>
                </a:path>
                <a:path w="21600" h="21600" extrusionOk="0">
                  <a:moveTo>
                    <a:pt x="11340" y="10800"/>
                  </a:moveTo>
                  <a:lnTo>
                    <a:pt x="11340" y="12342"/>
                  </a:lnTo>
                  <a:lnTo>
                    <a:pt x="13500" y="12342"/>
                  </a:lnTo>
                  <a:lnTo>
                    <a:pt x="13500" y="10800"/>
                  </a:lnTo>
                  <a:lnTo>
                    <a:pt x="11340" y="10800"/>
                  </a:lnTo>
                  <a:close/>
                </a:path>
                <a:path w="21600" h="21600" extrusionOk="0">
                  <a:moveTo>
                    <a:pt x="13500" y="10800"/>
                  </a:moveTo>
                  <a:lnTo>
                    <a:pt x="13500" y="12342"/>
                  </a:lnTo>
                  <a:lnTo>
                    <a:pt x="15660" y="12342"/>
                  </a:lnTo>
                  <a:lnTo>
                    <a:pt x="15660" y="10800"/>
                  </a:lnTo>
                  <a:lnTo>
                    <a:pt x="13500" y="10800"/>
                  </a:lnTo>
                  <a:close/>
                </a:path>
                <a:path w="21600" h="21600" extrusionOk="0">
                  <a:moveTo>
                    <a:pt x="15660" y="10800"/>
                  </a:moveTo>
                  <a:lnTo>
                    <a:pt x="15660" y="12342"/>
                  </a:lnTo>
                  <a:lnTo>
                    <a:pt x="17820" y="12342"/>
                  </a:lnTo>
                  <a:lnTo>
                    <a:pt x="17820" y="10800"/>
                  </a:lnTo>
                  <a:lnTo>
                    <a:pt x="15660" y="10800"/>
                  </a:lnTo>
                  <a:close/>
                </a:path>
                <a:path w="21600" h="21600" extrusionOk="0">
                  <a:moveTo>
                    <a:pt x="17820" y="10800"/>
                  </a:moveTo>
                  <a:lnTo>
                    <a:pt x="17820" y="12342"/>
                  </a:lnTo>
                  <a:lnTo>
                    <a:pt x="19980" y="12342"/>
                  </a:lnTo>
                  <a:lnTo>
                    <a:pt x="19980" y="10800"/>
                  </a:lnTo>
                  <a:lnTo>
                    <a:pt x="17820" y="10800"/>
                  </a:lnTo>
                  <a:close/>
                </a:path>
                <a:path w="21600" h="21600" extrusionOk="0">
                  <a:moveTo>
                    <a:pt x="1620" y="12342"/>
                  </a:moveTo>
                  <a:lnTo>
                    <a:pt x="1620" y="13885"/>
                  </a:lnTo>
                  <a:lnTo>
                    <a:pt x="3779" y="13885"/>
                  </a:lnTo>
                  <a:lnTo>
                    <a:pt x="3779" y="12342"/>
                  </a:lnTo>
                  <a:lnTo>
                    <a:pt x="1620" y="12342"/>
                  </a:lnTo>
                  <a:close/>
                </a:path>
                <a:path w="21600" h="21600" extrusionOk="0">
                  <a:moveTo>
                    <a:pt x="3779" y="12342"/>
                  </a:moveTo>
                  <a:lnTo>
                    <a:pt x="3779" y="13885"/>
                  </a:lnTo>
                  <a:lnTo>
                    <a:pt x="5940" y="13885"/>
                  </a:lnTo>
                  <a:lnTo>
                    <a:pt x="5940" y="12342"/>
                  </a:lnTo>
                  <a:lnTo>
                    <a:pt x="3779" y="12342"/>
                  </a:lnTo>
                  <a:close/>
                </a:path>
                <a:path w="21600" h="21600" extrusionOk="0">
                  <a:moveTo>
                    <a:pt x="5940" y="12342"/>
                  </a:moveTo>
                  <a:lnTo>
                    <a:pt x="5940" y="13885"/>
                  </a:lnTo>
                  <a:lnTo>
                    <a:pt x="8100" y="13885"/>
                  </a:lnTo>
                  <a:lnTo>
                    <a:pt x="8100" y="12342"/>
                  </a:lnTo>
                  <a:lnTo>
                    <a:pt x="5940" y="12342"/>
                  </a:lnTo>
                  <a:close/>
                </a:path>
                <a:path w="21600" h="21600" extrusionOk="0">
                  <a:moveTo>
                    <a:pt x="8100" y="12342"/>
                  </a:moveTo>
                  <a:lnTo>
                    <a:pt x="8100" y="13885"/>
                  </a:lnTo>
                  <a:lnTo>
                    <a:pt x="10260" y="13885"/>
                  </a:lnTo>
                  <a:lnTo>
                    <a:pt x="10260" y="12342"/>
                  </a:lnTo>
                  <a:lnTo>
                    <a:pt x="8100" y="12342"/>
                  </a:lnTo>
                  <a:close/>
                </a:path>
                <a:path w="21600" h="21600" extrusionOk="0">
                  <a:moveTo>
                    <a:pt x="10260" y="12342"/>
                  </a:moveTo>
                  <a:lnTo>
                    <a:pt x="10260" y="13885"/>
                  </a:lnTo>
                  <a:lnTo>
                    <a:pt x="12419" y="13885"/>
                  </a:lnTo>
                  <a:lnTo>
                    <a:pt x="12419" y="12342"/>
                  </a:lnTo>
                  <a:lnTo>
                    <a:pt x="10260" y="12342"/>
                  </a:lnTo>
                  <a:close/>
                </a:path>
                <a:path w="21600" h="21600" extrusionOk="0">
                  <a:moveTo>
                    <a:pt x="12419" y="12342"/>
                  </a:moveTo>
                  <a:lnTo>
                    <a:pt x="12419" y="13885"/>
                  </a:lnTo>
                  <a:lnTo>
                    <a:pt x="14580" y="13885"/>
                  </a:lnTo>
                  <a:lnTo>
                    <a:pt x="14580" y="12342"/>
                  </a:lnTo>
                  <a:lnTo>
                    <a:pt x="12419" y="12342"/>
                  </a:lnTo>
                  <a:close/>
                </a:path>
                <a:path w="21600" h="21600" extrusionOk="0">
                  <a:moveTo>
                    <a:pt x="14580" y="12342"/>
                  </a:moveTo>
                  <a:lnTo>
                    <a:pt x="14580" y="13885"/>
                  </a:lnTo>
                  <a:lnTo>
                    <a:pt x="16740" y="13885"/>
                  </a:lnTo>
                  <a:lnTo>
                    <a:pt x="16740" y="12342"/>
                  </a:lnTo>
                  <a:lnTo>
                    <a:pt x="14580" y="12342"/>
                  </a:lnTo>
                  <a:close/>
                </a:path>
                <a:path w="21600" h="21600" extrusionOk="0">
                  <a:moveTo>
                    <a:pt x="16740" y="12342"/>
                  </a:moveTo>
                  <a:lnTo>
                    <a:pt x="16740" y="13885"/>
                  </a:lnTo>
                  <a:lnTo>
                    <a:pt x="18900" y="13885"/>
                  </a:lnTo>
                  <a:lnTo>
                    <a:pt x="18900" y="12342"/>
                  </a:lnTo>
                  <a:lnTo>
                    <a:pt x="16740" y="12342"/>
                  </a:lnTo>
                  <a:close/>
                </a:path>
                <a:path w="21600" h="21600" extrusionOk="0">
                  <a:moveTo>
                    <a:pt x="18900" y="12342"/>
                  </a:moveTo>
                  <a:lnTo>
                    <a:pt x="18900" y="13885"/>
                  </a:lnTo>
                  <a:lnTo>
                    <a:pt x="21060" y="13885"/>
                  </a:lnTo>
                  <a:lnTo>
                    <a:pt x="21060" y="12342"/>
                  </a:lnTo>
                  <a:lnTo>
                    <a:pt x="18900" y="12342"/>
                  </a:lnTo>
                  <a:close/>
                </a:path>
                <a:path w="21600" h="21600" extrusionOk="0">
                  <a:moveTo>
                    <a:pt x="540" y="13885"/>
                  </a:moveTo>
                  <a:lnTo>
                    <a:pt x="540" y="15428"/>
                  </a:lnTo>
                  <a:lnTo>
                    <a:pt x="2700" y="15428"/>
                  </a:lnTo>
                  <a:lnTo>
                    <a:pt x="2700" y="13885"/>
                  </a:lnTo>
                  <a:lnTo>
                    <a:pt x="540" y="13885"/>
                  </a:lnTo>
                  <a:close/>
                </a:path>
                <a:path w="21600" h="21600" extrusionOk="0">
                  <a:moveTo>
                    <a:pt x="2700" y="13885"/>
                  </a:moveTo>
                  <a:lnTo>
                    <a:pt x="2700" y="15428"/>
                  </a:lnTo>
                  <a:lnTo>
                    <a:pt x="4860" y="15428"/>
                  </a:lnTo>
                  <a:lnTo>
                    <a:pt x="4860" y="13885"/>
                  </a:lnTo>
                  <a:lnTo>
                    <a:pt x="2700" y="13885"/>
                  </a:lnTo>
                  <a:close/>
                </a:path>
                <a:path w="21600" h="21600" extrusionOk="0">
                  <a:moveTo>
                    <a:pt x="4860" y="13885"/>
                  </a:moveTo>
                  <a:lnTo>
                    <a:pt x="4860" y="15428"/>
                  </a:lnTo>
                  <a:lnTo>
                    <a:pt x="7020" y="15428"/>
                  </a:lnTo>
                  <a:lnTo>
                    <a:pt x="7020" y="13885"/>
                  </a:lnTo>
                  <a:lnTo>
                    <a:pt x="4860" y="13885"/>
                  </a:lnTo>
                  <a:close/>
                </a:path>
                <a:path w="21600" h="21600" extrusionOk="0">
                  <a:moveTo>
                    <a:pt x="7020" y="13885"/>
                  </a:moveTo>
                  <a:lnTo>
                    <a:pt x="7020" y="15428"/>
                  </a:lnTo>
                  <a:lnTo>
                    <a:pt x="9180" y="15428"/>
                  </a:lnTo>
                  <a:lnTo>
                    <a:pt x="9180" y="13885"/>
                  </a:lnTo>
                  <a:lnTo>
                    <a:pt x="7020" y="13885"/>
                  </a:lnTo>
                  <a:close/>
                </a:path>
                <a:path w="21600" h="21600" extrusionOk="0">
                  <a:moveTo>
                    <a:pt x="9180" y="13885"/>
                  </a:moveTo>
                  <a:lnTo>
                    <a:pt x="9180" y="15428"/>
                  </a:lnTo>
                  <a:lnTo>
                    <a:pt x="11340" y="15428"/>
                  </a:lnTo>
                  <a:lnTo>
                    <a:pt x="11340" y="13885"/>
                  </a:lnTo>
                  <a:lnTo>
                    <a:pt x="9180" y="13885"/>
                  </a:lnTo>
                  <a:close/>
                </a:path>
                <a:path w="21600" h="21600" extrusionOk="0">
                  <a:moveTo>
                    <a:pt x="11340" y="13885"/>
                  </a:moveTo>
                  <a:lnTo>
                    <a:pt x="11340" y="15428"/>
                  </a:lnTo>
                  <a:lnTo>
                    <a:pt x="13500" y="15428"/>
                  </a:lnTo>
                  <a:lnTo>
                    <a:pt x="13500" y="13885"/>
                  </a:lnTo>
                  <a:lnTo>
                    <a:pt x="11340" y="13885"/>
                  </a:lnTo>
                  <a:close/>
                </a:path>
                <a:path w="21600" h="21600" extrusionOk="0">
                  <a:moveTo>
                    <a:pt x="13500" y="13885"/>
                  </a:moveTo>
                  <a:lnTo>
                    <a:pt x="13500" y="15428"/>
                  </a:lnTo>
                  <a:lnTo>
                    <a:pt x="15660" y="15428"/>
                  </a:lnTo>
                  <a:lnTo>
                    <a:pt x="15660" y="13885"/>
                  </a:lnTo>
                  <a:lnTo>
                    <a:pt x="13500" y="13885"/>
                  </a:lnTo>
                  <a:close/>
                </a:path>
                <a:path w="21600" h="21600" extrusionOk="0">
                  <a:moveTo>
                    <a:pt x="15660" y="13885"/>
                  </a:moveTo>
                  <a:lnTo>
                    <a:pt x="15660" y="15428"/>
                  </a:lnTo>
                  <a:lnTo>
                    <a:pt x="17820" y="15428"/>
                  </a:lnTo>
                  <a:lnTo>
                    <a:pt x="17820" y="13885"/>
                  </a:lnTo>
                  <a:lnTo>
                    <a:pt x="15660" y="13885"/>
                  </a:lnTo>
                  <a:close/>
                </a:path>
                <a:path w="21600" h="21600" extrusionOk="0">
                  <a:moveTo>
                    <a:pt x="17820" y="13885"/>
                  </a:moveTo>
                  <a:lnTo>
                    <a:pt x="17820" y="15428"/>
                  </a:lnTo>
                  <a:lnTo>
                    <a:pt x="19980" y="15428"/>
                  </a:lnTo>
                  <a:lnTo>
                    <a:pt x="19980" y="13885"/>
                  </a:lnTo>
                  <a:lnTo>
                    <a:pt x="17820" y="13885"/>
                  </a:lnTo>
                  <a:close/>
                </a:path>
                <a:path w="21600" h="21600" extrusionOk="0">
                  <a:moveTo>
                    <a:pt x="1620" y="15428"/>
                  </a:moveTo>
                  <a:lnTo>
                    <a:pt x="1620" y="16971"/>
                  </a:lnTo>
                  <a:lnTo>
                    <a:pt x="3779" y="16971"/>
                  </a:lnTo>
                  <a:lnTo>
                    <a:pt x="3779" y="15428"/>
                  </a:lnTo>
                  <a:lnTo>
                    <a:pt x="1620" y="15428"/>
                  </a:lnTo>
                  <a:close/>
                </a:path>
                <a:path w="21600" h="21600" extrusionOk="0">
                  <a:moveTo>
                    <a:pt x="3779" y="15428"/>
                  </a:moveTo>
                  <a:lnTo>
                    <a:pt x="3779" y="16971"/>
                  </a:lnTo>
                  <a:lnTo>
                    <a:pt x="5940" y="16971"/>
                  </a:lnTo>
                  <a:lnTo>
                    <a:pt x="5940" y="15428"/>
                  </a:lnTo>
                  <a:lnTo>
                    <a:pt x="3779" y="15428"/>
                  </a:lnTo>
                  <a:close/>
                </a:path>
                <a:path w="21600" h="21600" extrusionOk="0">
                  <a:moveTo>
                    <a:pt x="5940" y="15428"/>
                  </a:moveTo>
                  <a:lnTo>
                    <a:pt x="5940" y="16971"/>
                  </a:lnTo>
                  <a:lnTo>
                    <a:pt x="8100" y="16971"/>
                  </a:lnTo>
                  <a:lnTo>
                    <a:pt x="8100" y="15428"/>
                  </a:lnTo>
                  <a:lnTo>
                    <a:pt x="5940" y="15428"/>
                  </a:lnTo>
                  <a:close/>
                </a:path>
                <a:path w="21600" h="21600" extrusionOk="0">
                  <a:moveTo>
                    <a:pt x="8100" y="15428"/>
                  </a:moveTo>
                  <a:lnTo>
                    <a:pt x="8100" y="16971"/>
                  </a:lnTo>
                  <a:lnTo>
                    <a:pt x="10260" y="16971"/>
                  </a:lnTo>
                  <a:lnTo>
                    <a:pt x="10260" y="15428"/>
                  </a:lnTo>
                  <a:lnTo>
                    <a:pt x="8100" y="15428"/>
                  </a:lnTo>
                  <a:close/>
                </a:path>
                <a:path w="21600" h="21600" extrusionOk="0">
                  <a:moveTo>
                    <a:pt x="10260" y="15428"/>
                  </a:moveTo>
                  <a:lnTo>
                    <a:pt x="10260" y="16971"/>
                  </a:lnTo>
                  <a:lnTo>
                    <a:pt x="12419" y="16971"/>
                  </a:lnTo>
                  <a:lnTo>
                    <a:pt x="12419" y="15428"/>
                  </a:lnTo>
                  <a:lnTo>
                    <a:pt x="10260" y="15428"/>
                  </a:lnTo>
                  <a:close/>
                </a:path>
                <a:path w="21600" h="21600" extrusionOk="0">
                  <a:moveTo>
                    <a:pt x="12419" y="15428"/>
                  </a:moveTo>
                  <a:lnTo>
                    <a:pt x="12419" y="16971"/>
                  </a:lnTo>
                  <a:lnTo>
                    <a:pt x="14580" y="16971"/>
                  </a:lnTo>
                  <a:lnTo>
                    <a:pt x="14580" y="15428"/>
                  </a:lnTo>
                  <a:lnTo>
                    <a:pt x="12419" y="15428"/>
                  </a:lnTo>
                  <a:close/>
                </a:path>
                <a:path w="21600" h="21600" extrusionOk="0">
                  <a:moveTo>
                    <a:pt x="14580" y="15428"/>
                  </a:moveTo>
                  <a:lnTo>
                    <a:pt x="14580" y="16971"/>
                  </a:lnTo>
                  <a:lnTo>
                    <a:pt x="16740" y="16971"/>
                  </a:lnTo>
                  <a:lnTo>
                    <a:pt x="16740" y="15428"/>
                  </a:lnTo>
                  <a:lnTo>
                    <a:pt x="14580" y="15428"/>
                  </a:lnTo>
                  <a:close/>
                </a:path>
                <a:path w="21600" h="21600" extrusionOk="0">
                  <a:moveTo>
                    <a:pt x="16740" y="15428"/>
                  </a:moveTo>
                  <a:lnTo>
                    <a:pt x="16740" y="16971"/>
                  </a:lnTo>
                  <a:lnTo>
                    <a:pt x="18900" y="16971"/>
                  </a:lnTo>
                  <a:lnTo>
                    <a:pt x="18900" y="15428"/>
                  </a:lnTo>
                  <a:lnTo>
                    <a:pt x="16740" y="15428"/>
                  </a:lnTo>
                  <a:close/>
                </a:path>
                <a:path w="21600" h="21600" extrusionOk="0">
                  <a:moveTo>
                    <a:pt x="18900" y="15428"/>
                  </a:moveTo>
                  <a:lnTo>
                    <a:pt x="18900" y="16971"/>
                  </a:lnTo>
                  <a:lnTo>
                    <a:pt x="21060" y="16971"/>
                  </a:lnTo>
                  <a:lnTo>
                    <a:pt x="21060" y="15428"/>
                  </a:lnTo>
                  <a:lnTo>
                    <a:pt x="18900" y="15428"/>
                  </a:lnTo>
                  <a:close/>
                </a:path>
                <a:path w="21600" h="21600" extrusionOk="0">
                  <a:moveTo>
                    <a:pt x="540" y="16971"/>
                  </a:moveTo>
                  <a:lnTo>
                    <a:pt x="540" y="18514"/>
                  </a:lnTo>
                  <a:lnTo>
                    <a:pt x="2700" y="18514"/>
                  </a:lnTo>
                  <a:lnTo>
                    <a:pt x="2700" y="16971"/>
                  </a:lnTo>
                  <a:lnTo>
                    <a:pt x="540" y="16971"/>
                  </a:lnTo>
                  <a:close/>
                </a:path>
                <a:path w="21600" h="21600" extrusionOk="0">
                  <a:moveTo>
                    <a:pt x="2700" y="16971"/>
                  </a:moveTo>
                  <a:lnTo>
                    <a:pt x="2700" y="18514"/>
                  </a:lnTo>
                  <a:lnTo>
                    <a:pt x="4860" y="18514"/>
                  </a:lnTo>
                  <a:lnTo>
                    <a:pt x="4860" y="16971"/>
                  </a:lnTo>
                  <a:lnTo>
                    <a:pt x="2700" y="16971"/>
                  </a:lnTo>
                  <a:close/>
                </a:path>
                <a:path w="21600" h="21600" extrusionOk="0">
                  <a:moveTo>
                    <a:pt x="4860" y="16971"/>
                  </a:moveTo>
                  <a:lnTo>
                    <a:pt x="4860" y="18514"/>
                  </a:lnTo>
                  <a:lnTo>
                    <a:pt x="7020" y="18514"/>
                  </a:lnTo>
                  <a:lnTo>
                    <a:pt x="7020" y="16971"/>
                  </a:lnTo>
                  <a:lnTo>
                    <a:pt x="4860" y="16971"/>
                  </a:lnTo>
                  <a:close/>
                </a:path>
                <a:path w="21600" h="21600" extrusionOk="0">
                  <a:moveTo>
                    <a:pt x="7020" y="16971"/>
                  </a:moveTo>
                  <a:lnTo>
                    <a:pt x="7020" y="18514"/>
                  </a:lnTo>
                  <a:lnTo>
                    <a:pt x="9180" y="18514"/>
                  </a:lnTo>
                  <a:lnTo>
                    <a:pt x="9180" y="16971"/>
                  </a:lnTo>
                  <a:lnTo>
                    <a:pt x="7020" y="16971"/>
                  </a:lnTo>
                  <a:close/>
                </a:path>
                <a:path w="21600" h="21600" extrusionOk="0">
                  <a:moveTo>
                    <a:pt x="9180" y="16971"/>
                  </a:moveTo>
                  <a:lnTo>
                    <a:pt x="9180" y="18514"/>
                  </a:lnTo>
                  <a:lnTo>
                    <a:pt x="11340" y="18514"/>
                  </a:lnTo>
                  <a:lnTo>
                    <a:pt x="11340" y="16971"/>
                  </a:lnTo>
                  <a:lnTo>
                    <a:pt x="9180" y="16971"/>
                  </a:lnTo>
                  <a:close/>
                </a:path>
                <a:path w="21600" h="21600" extrusionOk="0">
                  <a:moveTo>
                    <a:pt x="11340" y="16971"/>
                  </a:moveTo>
                  <a:lnTo>
                    <a:pt x="11340" y="18514"/>
                  </a:lnTo>
                  <a:lnTo>
                    <a:pt x="13500" y="18514"/>
                  </a:lnTo>
                  <a:lnTo>
                    <a:pt x="13500" y="16971"/>
                  </a:lnTo>
                  <a:lnTo>
                    <a:pt x="11340" y="16971"/>
                  </a:lnTo>
                  <a:close/>
                </a:path>
                <a:path w="21600" h="21600" extrusionOk="0">
                  <a:moveTo>
                    <a:pt x="13500" y="16971"/>
                  </a:moveTo>
                  <a:lnTo>
                    <a:pt x="13500" y="18514"/>
                  </a:lnTo>
                  <a:lnTo>
                    <a:pt x="15660" y="18514"/>
                  </a:lnTo>
                  <a:lnTo>
                    <a:pt x="15660" y="16971"/>
                  </a:lnTo>
                  <a:lnTo>
                    <a:pt x="13500" y="16971"/>
                  </a:lnTo>
                  <a:close/>
                </a:path>
                <a:path w="21600" h="21600" extrusionOk="0">
                  <a:moveTo>
                    <a:pt x="15660" y="16971"/>
                  </a:moveTo>
                  <a:lnTo>
                    <a:pt x="15660" y="18514"/>
                  </a:lnTo>
                  <a:lnTo>
                    <a:pt x="17820" y="18514"/>
                  </a:lnTo>
                  <a:lnTo>
                    <a:pt x="17820" y="16971"/>
                  </a:lnTo>
                  <a:lnTo>
                    <a:pt x="15660" y="16971"/>
                  </a:lnTo>
                  <a:close/>
                </a:path>
                <a:path w="21600" h="21600" extrusionOk="0">
                  <a:moveTo>
                    <a:pt x="17820" y="16971"/>
                  </a:moveTo>
                  <a:lnTo>
                    <a:pt x="17820" y="18514"/>
                  </a:lnTo>
                  <a:lnTo>
                    <a:pt x="19980" y="18514"/>
                  </a:lnTo>
                  <a:lnTo>
                    <a:pt x="19980" y="16971"/>
                  </a:lnTo>
                  <a:lnTo>
                    <a:pt x="17820" y="16971"/>
                  </a:lnTo>
                  <a:close/>
                </a:path>
                <a:path w="21600" h="21600" extrusionOk="0">
                  <a:moveTo>
                    <a:pt x="1620" y="18514"/>
                  </a:moveTo>
                  <a:lnTo>
                    <a:pt x="1620" y="20057"/>
                  </a:lnTo>
                  <a:lnTo>
                    <a:pt x="3779" y="20057"/>
                  </a:lnTo>
                  <a:lnTo>
                    <a:pt x="3779" y="18514"/>
                  </a:lnTo>
                  <a:lnTo>
                    <a:pt x="1620" y="18514"/>
                  </a:lnTo>
                  <a:close/>
                </a:path>
                <a:path w="21600" h="21600" extrusionOk="0">
                  <a:moveTo>
                    <a:pt x="3779" y="18514"/>
                  </a:moveTo>
                  <a:lnTo>
                    <a:pt x="3779" y="20057"/>
                  </a:lnTo>
                  <a:lnTo>
                    <a:pt x="5940" y="20057"/>
                  </a:lnTo>
                  <a:lnTo>
                    <a:pt x="5940" y="18514"/>
                  </a:lnTo>
                  <a:lnTo>
                    <a:pt x="3779" y="18514"/>
                  </a:lnTo>
                  <a:close/>
                </a:path>
                <a:path w="21600" h="21600" extrusionOk="0">
                  <a:moveTo>
                    <a:pt x="5940" y="18514"/>
                  </a:moveTo>
                  <a:lnTo>
                    <a:pt x="5940" y="20057"/>
                  </a:lnTo>
                  <a:lnTo>
                    <a:pt x="8100" y="20057"/>
                  </a:lnTo>
                  <a:lnTo>
                    <a:pt x="8100" y="18514"/>
                  </a:lnTo>
                  <a:lnTo>
                    <a:pt x="5940" y="18514"/>
                  </a:lnTo>
                  <a:close/>
                </a:path>
                <a:path w="21600" h="21600" extrusionOk="0">
                  <a:moveTo>
                    <a:pt x="8100" y="18514"/>
                  </a:moveTo>
                  <a:lnTo>
                    <a:pt x="8100" y="20057"/>
                  </a:lnTo>
                  <a:lnTo>
                    <a:pt x="10260" y="20057"/>
                  </a:lnTo>
                  <a:lnTo>
                    <a:pt x="10260" y="18514"/>
                  </a:lnTo>
                  <a:lnTo>
                    <a:pt x="8100" y="18514"/>
                  </a:lnTo>
                  <a:close/>
                </a:path>
                <a:path w="21600" h="21600" extrusionOk="0">
                  <a:moveTo>
                    <a:pt x="10260" y="18514"/>
                  </a:moveTo>
                  <a:lnTo>
                    <a:pt x="10260" y="20057"/>
                  </a:lnTo>
                  <a:lnTo>
                    <a:pt x="12419" y="20057"/>
                  </a:lnTo>
                  <a:lnTo>
                    <a:pt x="12419" y="18514"/>
                  </a:lnTo>
                  <a:lnTo>
                    <a:pt x="10260" y="18514"/>
                  </a:lnTo>
                  <a:close/>
                </a:path>
                <a:path w="21600" h="21600" extrusionOk="0">
                  <a:moveTo>
                    <a:pt x="12419" y="18514"/>
                  </a:moveTo>
                  <a:lnTo>
                    <a:pt x="12419" y="20057"/>
                  </a:lnTo>
                  <a:lnTo>
                    <a:pt x="14580" y="20057"/>
                  </a:lnTo>
                  <a:lnTo>
                    <a:pt x="14580" y="18514"/>
                  </a:lnTo>
                  <a:lnTo>
                    <a:pt x="12419" y="18514"/>
                  </a:lnTo>
                  <a:close/>
                </a:path>
                <a:path w="21600" h="21600" extrusionOk="0">
                  <a:moveTo>
                    <a:pt x="14580" y="18514"/>
                  </a:moveTo>
                  <a:lnTo>
                    <a:pt x="14580" y="20057"/>
                  </a:lnTo>
                  <a:lnTo>
                    <a:pt x="16740" y="20057"/>
                  </a:lnTo>
                  <a:lnTo>
                    <a:pt x="16740" y="18514"/>
                  </a:lnTo>
                  <a:lnTo>
                    <a:pt x="14580" y="18514"/>
                  </a:lnTo>
                  <a:close/>
                </a:path>
                <a:path w="21600" h="21600" extrusionOk="0">
                  <a:moveTo>
                    <a:pt x="16740" y="18514"/>
                  </a:moveTo>
                  <a:lnTo>
                    <a:pt x="16740" y="20057"/>
                  </a:lnTo>
                  <a:lnTo>
                    <a:pt x="18900" y="20057"/>
                  </a:lnTo>
                  <a:lnTo>
                    <a:pt x="18900" y="18514"/>
                  </a:lnTo>
                  <a:lnTo>
                    <a:pt x="16740" y="18514"/>
                  </a:lnTo>
                  <a:close/>
                </a:path>
                <a:path w="21600" h="21600" extrusionOk="0">
                  <a:moveTo>
                    <a:pt x="18900" y="18514"/>
                  </a:moveTo>
                  <a:lnTo>
                    <a:pt x="18900" y="20057"/>
                  </a:lnTo>
                  <a:lnTo>
                    <a:pt x="21060" y="20057"/>
                  </a:lnTo>
                  <a:lnTo>
                    <a:pt x="21060" y="18514"/>
                  </a:lnTo>
                  <a:lnTo>
                    <a:pt x="18900" y="18514"/>
                  </a:lnTo>
                  <a:close/>
                </a:path>
                <a:path w="21600" h="21600" extrusionOk="0">
                  <a:moveTo>
                    <a:pt x="540" y="20057"/>
                  </a:moveTo>
                  <a:lnTo>
                    <a:pt x="540" y="21600"/>
                  </a:lnTo>
                  <a:lnTo>
                    <a:pt x="2700" y="21600"/>
                  </a:lnTo>
                  <a:lnTo>
                    <a:pt x="2700" y="20057"/>
                  </a:lnTo>
                  <a:lnTo>
                    <a:pt x="540" y="20057"/>
                  </a:lnTo>
                  <a:close/>
                </a:path>
                <a:path w="21600" h="21600" extrusionOk="0">
                  <a:moveTo>
                    <a:pt x="2700" y="20057"/>
                  </a:moveTo>
                  <a:lnTo>
                    <a:pt x="2700" y="21600"/>
                  </a:lnTo>
                  <a:lnTo>
                    <a:pt x="4860" y="21600"/>
                  </a:lnTo>
                  <a:lnTo>
                    <a:pt x="4860" y="20057"/>
                  </a:lnTo>
                  <a:lnTo>
                    <a:pt x="2700" y="20057"/>
                  </a:lnTo>
                  <a:close/>
                </a:path>
                <a:path w="21600" h="21600" extrusionOk="0">
                  <a:moveTo>
                    <a:pt x="4860" y="20057"/>
                  </a:moveTo>
                  <a:lnTo>
                    <a:pt x="4860" y="21600"/>
                  </a:lnTo>
                  <a:lnTo>
                    <a:pt x="7020" y="21600"/>
                  </a:lnTo>
                  <a:lnTo>
                    <a:pt x="7020" y="20057"/>
                  </a:lnTo>
                  <a:lnTo>
                    <a:pt x="4860" y="20057"/>
                  </a:lnTo>
                  <a:close/>
                </a:path>
                <a:path w="21600" h="21600" extrusionOk="0">
                  <a:moveTo>
                    <a:pt x="7020" y="20057"/>
                  </a:moveTo>
                  <a:lnTo>
                    <a:pt x="7020" y="21600"/>
                  </a:lnTo>
                  <a:lnTo>
                    <a:pt x="9180" y="21600"/>
                  </a:lnTo>
                  <a:lnTo>
                    <a:pt x="9180" y="20057"/>
                  </a:lnTo>
                  <a:lnTo>
                    <a:pt x="7020" y="20057"/>
                  </a:lnTo>
                  <a:close/>
                </a:path>
                <a:path w="21600" h="21600" extrusionOk="0">
                  <a:moveTo>
                    <a:pt x="9180" y="20057"/>
                  </a:moveTo>
                  <a:lnTo>
                    <a:pt x="9180" y="21600"/>
                  </a:lnTo>
                  <a:lnTo>
                    <a:pt x="11340" y="21600"/>
                  </a:lnTo>
                  <a:lnTo>
                    <a:pt x="11340" y="20057"/>
                  </a:lnTo>
                  <a:lnTo>
                    <a:pt x="9180" y="20057"/>
                  </a:lnTo>
                  <a:close/>
                </a:path>
                <a:path w="21600" h="21600" extrusionOk="0">
                  <a:moveTo>
                    <a:pt x="11340" y="20057"/>
                  </a:moveTo>
                  <a:lnTo>
                    <a:pt x="11340" y="21600"/>
                  </a:lnTo>
                  <a:lnTo>
                    <a:pt x="13500" y="21600"/>
                  </a:lnTo>
                  <a:lnTo>
                    <a:pt x="13500" y="20057"/>
                  </a:lnTo>
                  <a:lnTo>
                    <a:pt x="11340" y="20057"/>
                  </a:lnTo>
                  <a:close/>
                </a:path>
                <a:path w="21600" h="21600" extrusionOk="0">
                  <a:moveTo>
                    <a:pt x="13500" y="20057"/>
                  </a:moveTo>
                  <a:lnTo>
                    <a:pt x="13500" y="21600"/>
                  </a:lnTo>
                  <a:lnTo>
                    <a:pt x="15660" y="21600"/>
                  </a:lnTo>
                  <a:lnTo>
                    <a:pt x="15660" y="20057"/>
                  </a:lnTo>
                  <a:lnTo>
                    <a:pt x="13500" y="20057"/>
                  </a:lnTo>
                  <a:close/>
                </a:path>
                <a:path w="21600" h="21600" extrusionOk="0">
                  <a:moveTo>
                    <a:pt x="15660" y="20057"/>
                  </a:moveTo>
                  <a:lnTo>
                    <a:pt x="15660" y="21600"/>
                  </a:lnTo>
                  <a:lnTo>
                    <a:pt x="17820" y="21600"/>
                  </a:lnTo>
                  <a:lnTo>
                    <a:pt x="17820" y="20057"/>
                  </a:lnTo>
                  <a:lnTo>
                    <a:pt x="15660" y="20057"/>
                  </a:lnTo>
                  <a:close/>
                </a:path>
                <a:path w="21600" h="21600" extrusionOk="0">
                  <a:moveTo>
                    <a:pt x="17820" y="20057"/>
                  </a:moveTo>
                  <a:lnTo>
                    <a:pt x="17820" y="21600"/>
                  </a:lnTo>
                  <a:lnTo>
                    <a:pt x="19980" y="21600"/>
                  </a:lnTo>
                  <a:lnTo>
                    <a:pt x="19980" y="20057"/>
                  </a:lnTo>
                  <a:lnTo>
                    <a:pt x="17820" y="20057"/>
                  </a:lnTo>
                  <a:close/>
                </a:path>
                <a:path w="21600" h="21600" extrusionOk="0">
                  <a:moveTo>
                    <a:pt x="19980" y="4628"/>
                  </a:moveTo>
                  <a:lnTo>
                    <a:pt x="21060" y="4628"/>
                  </a:lnTo>
                  <a:lnTo>
                    <a:pt x="21060" y="6171"/>
                  </a:lnTo>
                  <a:lnTo>
                    <a:pt x="19980" y="6171"/>
                  </a:lnTo>
                  <a:lnTo>
                    <a:pt x="19980" y="4628"/>
                  </a:lnTo>
                  <a:close/>
                </a:path>
              </a:pathLst>
            </a:custGeom>
            <a:solidFill>
              <a:srgbClr val="996633"/>
            </a:solidFill>
            <a:ln w="9525">
              <a:solidFill>
                <a:srgbClr val="000000"/>
              </a:solidFill>
              <a:miter lim="800000"/>
              <a:headEnd/>
              <a:tailEnd/>
            </a:ln>
          </p:spPr>
          <p:txBody>
            <a:bodyPr vert="horz" wrap="square" lIns="50292" tIns="25146" rIns="50292" bIns="25146"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3325" name="mainfrm"/>
            <p:cNvSpPr>
              <a:spLocks noEditPoints="1" noChangeArrowheads="1"/>
            </p:cNvSpPr>
            <p:nvPr/>
          </p:nvSpPr>
          <p:spPr bwMode="auto">
            <a:xfrm>
              <a:off x="3707" y="367"/>
              <a:ext cx="1021" cy="2139"/>
            </a:xfrm>
            <a:custGeom>
              <a:avLst/>
              <a:gdLst>
                <a:gd name="T0" fmla="*/ 0 w 21600"/>
                <a:gd name="T1" fmla="*/ 0 h 21600"/>
                <a:gd name="T2" fmla="*/ 10800 w 21600"/>
                <a:gd name="T3" fmla="*/ 0 h 21600"/>
                <a:gd name="T4" fmla="*/ 21600 w 21600"/>
                <a:gd name="T5" fmla="*/ 0 h 21600"/>
                <a:gd name="T6" fmla="*/ 21600 w 21600"/>
                <a:gd name="T7" fmla="*/ 10800 h 21600"/>
                <a:gd name="T8" fmla="*/ 20603 w 21600"/>
                <a:gd name="T9" fmla="*/ 21600 h 21600"/>
                <a:gd name="T10" fmla="*/ 10800 w 21600"/>
                <a:gd name="T11" fmla="*/ 21600 h 21600"/>
                <a:gd name="T12" fmla="*/ 1163 w 21600"/>
                <a:gd name="T13" fmla="*/ 21600 h 21600"/>
                <a:gd name="T14" fmla="*/ 0 w 21600"/>
                <a:gd name="T15" fmla="*/ 10800 h 21600"/>
                <a:gd name="T16" fmla="*/ 332 w 21600"/>
                <a:gd name="T17" fmla="*/ 22174 h 21600"/>
                <a:gd name="T18" fmla="*/ 21579 w 21600"/>
                <a:gd name="T19" fmla="*/ 27914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21600" y="10885"/>
                  </a:moveTo>
                  <a:lnTo>
                    <a:pt x="21600" y="0"/>
                  </a:lnTo>
                  <a:lnTo>
                    <a:pt x="10634" y="0"/>
                  </a:lnTo>
                  <a:lnTo>
                    <a:pt x="0" y="0"/>
                  </a:lnTo>
                  <a:lnTo>
                    <a:pt x="0" y="10885"/>
                  </a:lnTo>
                  <a:lnTo>
                    <a:pt x="0" y="19729"/>
                  </a:lnTo>
                  <a:lnTo>
                    <a:pt x="1163" y="19729"/>
                  </a:lnTo>
                  <a:lnTo>
                    <a:pt x="1163" y="21600"/>
                  </a:lnTo>
                  <a:lnTo>
                    <a:pt x="10800" y="21600"/>
                  </a:lnTo>
                  <a:lnTo>
                    <a:pt x="20603" y="21600"/>
                  </a:lnTo>
                  <a:lnTo>
                    <a:pt x="20603" y="19729"/>
                  </a:lnTo>
                  <a:lnTo>
                    <a:pt x="21600" y="19729"/>
                  </a:lnTo>
                  <a:lnTo>
                    <a:pt x="21600" y="10885"/>
                  </a:lnTo>
                  <a:close/>
                </a:path>
                <a:path w="21600" h="21600" extrusionOk="0">
                  <a:moveTo>
                    <a:pt x="1163" y="19729"/>
                  </a:moveTo>
                  <a:lnTo>
                    <a:pt x="4320" y="19729"/>
                  </a:lnTo>
                  <a:lnTo>
                    <a:pt x="16449" y="19729"/>
                  </a:lnTo>
                  <a:lnTo>
                    <a:pt x="20603" y="19729"/>
                  </a:lnTo>
                  <a:lnTo>
                    <a:pt x="1163" y="19729"/>
                  </a:lnTo>
                  <a:moveTo>
                    <a:pt x="1495" y="2381"/>
                  </a:moveTo>
                  <a:lnTo>
                    <a:pt x="2160" y="2381"/>
                  </a:lnTo>
                  <a:lnTo>
                    <a:pt x="4985" y="2381"/>
                  </a:lnTo>
                  <a:lnTo>
                    <a:pt x="5982" y="2381"/>
                  </a:lnTo>
                  <a:lnTo>
                    <a:pt x="1495" y="2381"/>
                  </a:lnTo>
                  <a:lnTo>
                    <a:pt x="1495" y="3402"/>
                  </a:lnTo>
                  <a:lnTo>
                    <a:pt x="2160" y="3402"/>
                  </a:lnTo>
                  <a:lnTo>
                    <a:pt x="4985" y="3402"/>
                  </a:lnTo>
                  <a:lnTo>
                    <a:pt x="5982" y="3402"/>
                  </a:lnTo>
                  <a:lnTo>
                    <a:pt x="1495" y="3402"/>
                  </a:lnTo>
                  <a:lnTo>
                    <a:pt x="1495" y="4422"/>
                  </a:lnTo>
                  <a:lnTo>
                    <a:pt x="2160" y="4422"/>
                  </a:lnTo>
                  <a:lnTo>
                    <a:pt x="4985" y="4422"/>
                  </a:lnTo>
                  <a:lnTo>
                    <a:pt x="5982" y="4422"/>
                  </a:lnTo>
                  <a:lnTo>
                    <a:pt x="1495" y="4422"/>
                  </a:lnTo>
                  <a:lnTo>
                    <a:pt x="1495" y="5443"/>
                  </a:lnTo>
                  <a:lnTo>
                    <a:pt x="2160" y="5443"/>
                  </a:lnTo>
                  <a:lnTo>
                    <a:pt x="4985" y="5443"/>
                  </a:lnTo>
                  <a:lnTo>
                    <a:pt x="5982" y="5443"/>
                  </a:lnTo>
                  <a:lnTo>
                    <a:pt x="1495" y="5443"/>
                  </a:lnTo>
                  <a:lnTo>
                    <a:pt x="1495" y="6463"/>
                  </a:lnTo>
                  <a:lnTo>
                    <a:pt x="2160" y="6463"/>
                  </a:lnTo>
                  <a:lnTo>
                    <a:pt x="4985" y="6463"/>
                  </a:lnTo>
                  <a:lnTo>
                    <a:pt x="5982" y="6463"/>
                  </a:lnTo>
                  <a:lnTo>
                    <a:pt x="1495" y="6463"/>
                  </a:lnTo>
                  <a:lnTo>
                    <a:pt x="1495" y="7483"/>
                  </a:lnTo>
                  <a:lnTo>
                    <a:pt x="2160" y="7483"/>
                  </a:lnTo>
                  <a:lnTo>
                    <a:pt x="4985" y="7483"/>
                  </a:lnTo>
                  <a:lnTo>
                    <a:pt x="5982" y="7483"/>
                  </a:lnTo>
                  <a:lnTo>
                    <a:pt x="1495" y="7483"/>
                  </a:lnTo>
                  <a:lnTo>
                    <a:pt x="1495" y="8504"/>
                  </a:lnTo>
                  <a:lnTo>
                    <a:pt x="2160" y="8504"/>
                  </a:lnTo>
                  <a:lnTo>
                    <a:pt x="4985" y="8504"/>
                  </a:lnTo>
                  <a:lnTo>
                    <a:pt x="5982" y="8504"/>
                  </a:lnTo>
                  <a:lnTo>
                    <a:pt x="1495" y="8504"/>
                  </a:lnTo>
                  <a:lnTo>
                    <a:pt x="1495" y="9524"/>
                  </a:lnTo>
                  <a:lnTo>
                    <a:pt x="2160" y="9524"/>
                  </a:lnTo>
                  <a:lnTo>
                    <a:pt x="4985" y="9524"/>
                  </a:lnTo>
                  <a:lnTo>
                    <a:pt x="5982" y="9524"/>
                  </a:lnTo>
                  <a:lnTo>
                    <a:pt x="1495" y="9524"/>
                  </a:lnTo>
                  <a:lnTo>
                    <a:pt x="1495" y="10545"/>
                  </a:lnTo>
                  <a:lnTo>
                    <a:pt x="2160" y="10545"/>
                  </a:lnTo>
                  <a:lnTo>
                    <a:pt x="4985" y="10545"/>
                  </a:lnTo>
                  <a:lnTo>
                    <a:pt x="5982" y="10545"/>
                  </a:lnTo>
                  <a:lnTo>
                    <a:pt x="1495" y="10545"/>
                  </a:lnTo>
                  <a:lnTo>
                    <a:pt x="1495" y="11565"/>
                  </a:lnTo>
                  <a:lnTo>
                    <a:pt x="2160" y="11565"/>
                  </a:lnTo>
                  <a:lnTo>
                    <a:pt x="4985" y="11565"/>
                  </a:lnTo>
                  <a:lnTo>
                    <a:pt x="5982" y="11565"/>
                  </a:lnTo>
                  <a:lnTo>
                    <a:pt x="1495" y="11565"/>
                  </a:lnTo>
                  <a:lnTo>
                    <a:pt x="1495" y="12586"/>
                  </a:lnTo>
                  <a:lnTo>
                    <a:pt x="2160" y="12586"/>
                  </a:lnTo>
                  <a:lnTo>
                    <a:pt x="4985" y="12586"/>
                  </a:lnTo>
                  <a:lnTo>
                    <a:pt x="5982" y="12586"/>
                  </a:lnTo>
                  <a:lnTo>
                    <a:pt x="1495" y="12586"/>
                  </a:lnTo>
                  <a:lnTo>
                    <a:pt x="1495" y="13606"/>
                  </a:lnTo>
                  <a:lnTo>
                    <a:pt x="2160" y="13606"/>
                  </a:lnTo>
                  <a:lnTo>
                    <a:pt x="4985" y="13606"/>
                  </a:lnTo>
                  <a:lnTo>
                    <a:pt x="5982" y="13606"/>
                  </a:lnTo>
                  <a:lnTo>
                    <a:pt x="1495" y="13606"/>
                  </a:lnTo>
                  <a:lnTo>
                    <a:pt x="1495" y="14627"/>
                  </a:lnTo>
                  <a:lnTo>
                    <a:pt x="2160" y="14627"/>
                  </a:lnTo>
                  <a:lnTo>
                    <a:pt x="4985" y="14627"/>
                  </a:lnTo>
                  <a:lnTo>
                    <a:pt x="5982" y="14627"/>
                  </a:lnTo>
                  <a:lnTo>
                    <a:pt x="1495" y="14627"/>
                  </a:lnTo>
                  <a:lnTo>
                    <a:pt x="1495" y="15647"/>
                  </a:lnTo>
                  <a:lnTo>
                    <a:pt x="2160" y="15647"/>
                  </a:lnTo>
                  <a:lnTo>
                    <a:pt x="4985" y="15647"/>
                  </a:lnTo>
                  <a:lnTo>
                    <a:pt x="5982" y="15647"/>
                  </a:lnTo>
                  <a:lnTo>
                    <a:pt x="1495" y="15647"/>
                  </a:lnTo>
                  <a:lnTo>
                    <a:pt x="1495" y="16668"/>
                  </a:lnTo>
                  <a:lnTo>
                    <a:pt x="2160" y="16668"/>
                  </a:lnTo>
                  <a:lnTo>
                    <a:pt x="4985" y="16668"/>
                  </a:lnTo>
                  <a:lnTo>
                    <a:pt x="5982" y="16668"/>
                  </a:lnTo>
                  <a:lnTo>
                    <a:pt x="1495" y="16668"/>
                  </a:lnTo>
                  <a:lnTo>
                    <a:pt x="1495" y="17688"/>
                  </a:lnTo>
                  <a:lnTo>
                    <a:pt x="2160" y="17688"/>
                  </a:lnTo>
                  <a:lnTo>
                    <a:pt x="4985" y="17688"/>
                  </a:lnTo>
                  <a:lnTo>
                    <a:pt x="5982" y="17688"/>
                  </a:lnTo>
                  <a:lnTo>
                    <a:pt x="1495" y="17688"/>
                  </a:lnTo>
                  <a:moveTo>
                    <a:pt x="1994" y="19729"/>
                  </a:moveTo>
                  <a:lnTo>
                    <a:pt x="1994" y="20069"/>
                  </a:lnTo>
                  <a:lnTo>
                    <a:pt x="1994" y="21260"/>
                  </a:lnTo>
                  <a:lnTo>
                    <a:pt x="1994" y="21600"/>
                  </a:lnTo>
                  <a:lnTo>
                    <a:pt x="1994" y="19729"/>
                  </a:lnTo>
                  <a:lnTo>
                    <a:pt x="2658" y="19729"/>
                  </a:lnTo>
                  <a:lnTo>
                    <a:pt x="2658" y="20069"/>
                  </a:lnTo>
                  <a:lnTo>
                    <a:pt x="2658" y="21260"/>
                  </a:lnTo>
                  <a:lnTo>
                    <a:pt x="2658" y="21600"/>
                  </a:lnTo>
                  <a:lnTo>
                    <a:pt x="2658" y="19729"/>
                  </a:lnTo>
                  <a:lnTo>
                    <a:pt x="3489" y="19729"/>
                  </a:lnTo>
                  <a:lnTo>
                    <a:pt x="3489" y="20069"/>
                  </a:lnTo>
                  <a:lnTo>
                    <a:pt x="3489" y="21260"/>
                  </a:lnTo>
                  <a:lnTo>
                    <a:pt x="3489" y="21600"/>
                  </a:lnTo>
                  <a:lnTo>
                    <a:pt x="3489" y="19729"/>
                  </a:lnTo>
                  <a:lnTo>
                    <a:pt x="4320" y="19729"/>
                  </a:lnTo>
                  <a:lnTo>
                    <a:pt x="4320" y="20069"/>
                  </a:lnTo>
                  <a:lnTo>
                    <a:pt x="4320" y="21260"/>
                  </a:lnTo>
                  <a:lnTo>
                    <a:pt x="4320" y="21600"/>
                  </a:lnTo>
                  <a:lnTo>
                    <a:pt x="4320" y="19729"/>
                  </a:lnTo>
                  <a:lnTo>
                    <a:pt x="5151" y="19729"/>
                  </a:lnTo>
                  <a:lnTo>
                    <a:pt x="5151" y="20069"/>
                  </a:lnTo>
                  <a:lnTo>
                    <a:pt x="5151" y="21260"/>
                  </a:lnTo>
                  <a:lnTo>
                    <a:pt x="5151" y="21600"/>
                  </a:lnTo>
                  <a:lnTo>
                    <a:pt x="5151" y="19729"/>
                  </a:lnTo>
                  <a:lnTo>
                    <a:pt x="5982" y="19729"/>
                  </a:lnTo>
                  <a:lnTo>
                    <a:pt x="5982" y="20069"/>
                  </a:lnTo>
                  <a:lnTo>
                    <a:pt x="5982" y="21260"/>
                  </a:lnTo>
                  <a:lnTo>
                    <a:pt x="5982" y="21600"/>
                  </a:lnTo>
                  <a:lnTo>
                    <a:pt x="5982" y="19729"/>
                  </a:lnTo>
                  <a:lnTo>
                    <a:pt x="6812" y="19729"/>
                  </a:lnTo>
                  <a:lnTo>
                    <a:pt x="6812" y="20069"/>
                  </a:lnTo>
                  <a:lnTo>
                    <a:pt x="6812" y="21260"/>
                  </a:lnTo>
                  <a:lnTo>
                    <a:pt x="6812" y="21600"/>
                  </a:lnTo>
                  <a:lnTo>
                    <a:pt x="6812" y="19729"/>
                  </a:lnTo>
                  <a:lnTo>
                    <a:pt x="7643" y="19729"/>
                  </a:lnTo>
                  <a:lnTo>
                    <a:pt x="7643" y="20069"/>
                  </a:lnTo>
                  <a:lnTo>
                    <a:pt x="7643" y="21260"/>
                  </a:lnTo>
                  <a:lnTo>
                    <a:pt x="7643" y="21600"/>
                  </a:lnTo>
                  <a:lnTo>
                    <a:pt x="7643" y="19729"/>
                  </a:lnTo>
                  <a:lnTo>
                    <a:pt x="8474" y="19729"/>
                  </a:lnTo>
                  <a:lnTo>
                    <a:pt x="8474" y="20069"/>
                  </a:lnTo>
                  <a:lnTo>
                    <a:pt x="8474" y="21260"/>
                  </a:lnTo>
                  <a:lnTo>
                    <a:pt x="8474" y="21600"/>
                  </a:lnTo>
                  <a:lnTo>
                    <a:pt x="8474" y="19729"/>
                  </a:lnTo>
                  <a:lnTo>
                    <a:pt x="9305" y="19729"/>
                  </a:lnTo>
                  <a:lnTo>
                    <a:pt x="9305" y="20069"/>
                  </a:lnTo>
                  <a:lnTo>
                    <a:pt x="9305" y="21260"/>
                  </a:lnTo>
                  <a:lnTo>
                    <a:pt x="9305" y="21600"/>
                  </a:lnTo>
                  <a:lnTo>
                    <a:pt x="9305" y="19729"/>
                  </a:lnTo>
                  <a:lnTo>
                    <a:pt x="10135" y="19729"/>
                  </a:lnTo>
                  <a:lnTo>
                    <a:pt x="10135" y="20069"/>
                  </a:lnTo>
                  <a:lnTo>
                    <a:pt x="10135" y="21260"/>
                  </a:lnTo>
                  <a:lnTo>
                    <a:pt x="10135" y="21600"/>
                  </a:lnTo>
                  <a:lnTo>
                    <a:pt x="10135" y="19729"/>
                  </a:lnTo>
                  <a:lnTo>
                    <a:pt x="10966" y="19729"/>
                  </a:lnTo>
                  <a:lnTo>
                    <a:pt x="10966" y="20069"/>
                  </a:lnTo>
                  <a:lnTo>
                    <a:pt x="10966" y="21260"/>
                  </a:lnTo>
                  <a:lnTo>
                    <a:pt x="10966" y="21600"/>
                  </a:lnTo>
                  <a:lnTo>
                    <a:pt x="10966" y="19729"/>
                  </a:lnTo>
                  <a:lnTo>
                    <a:pt x="11797" y="19729"/>
                  </a:lnTo>
                  <a:lnTo>
                    <a:pt x="11797" y="20069"/>
                  </a:lnTo>
                  <a:lnTo>
                    <a:pt x="11797" y="21260"/>
                  </a:lnTo>
                  <a:lnTo>
                    <a:pt x="11797" y="21600"/>
                  </a:lnTo>
                  <a:lnTo>
                    <a:pt x="11797" y="19729"/>
                  </a:lnTo>
                  <a:lnTo>
                    <a:pt x="12462" y="19729"/>
                  </a:lnTo>
                  <a:lnTo>
                    <a:pt x="12462" y="20069"/>
                  </a:lnTo>
                  <a:lnTo>
                    <a:pt x="12462" y="21260"/>
                  </a:lnTo>
                  <a:lnTo>
                    <a:pt x="12462" y="21600"/>
                  </a:lnTo>
                  <a:lnTo>
                    <a:pt x="12462" y="19729"/>
                  </a:lnTo>
                  <a:lnTo>
                    <a:pt x="13292" y="19729"/>
                  </a:lnTo>
                  <a:lnTo>
                    <a:pt x="13292" y="20069"/>
                  </a:lnTo>
                  <a:lnTo>
                    <a:pt x="13292" y="21260"/>
                  </a:lnTo>
                  <a:lnTo>
                    <a:pt x="13292" y="21600"/>
                  </a:lnTo>
                  <a:lnTo>
                    <a:pt x="13292" y="19729"/>
                  </a:lnTo>
                  <a:lnTo>
                    <a:pt x="14123" y="19729"/>
                  </a:lnTo>
                  <a:lnTo>
                    <a:pt x="14123" y="20069"/>
                  </a:lnTo>
                  <a:lnTo>
                    <a:pt x="14123" y="21260"/>
                  </a:lnTo>
                  <a:lnTo>
                    <a:pt x="14123" y="21600"/>
                  </a:lnTo>
                  <a:lnTo>
                    <a:pt x="14123" y="19729"/>
                  </a:lnTo>
                  <a:lnTo>
                    <a:pt x="14954" y="19729"/>
                  </a:lnTo>
                  <a:lnTo>
                    <a:pt x="14954" y="20069"/>
                  </a:lnTo>
                  <a:lnTo>
                    <a:pt x="14954" y="21260"/>
                  </a:lnTo>
                  <a:lnTo>
                    <a:pt x="14954" y="21600"/>
                  </a:lnTo>
                  <a:lnTo>
                    <a:pt x="14954" y="19729"/>
                  </a:lnTo>
                  <a:lnTo>
                    <a:pt x="15785" y="19729"/>
                  </a:lnTo>
                  <a:lnTo>
                    <a:pt x="15785" y="20069"/>
                  </a:lnTo>
                  <a:lnTo>
                    <a:pt x="15785" y="21260"/>
                  </a:lnTo>
                  <a:lnTo>
                    <a:pt x="15785" y="21600"/>
                  </a:lnTo>
                  <a:lnTo>
                    <a:pt x="15785" y="19729"/>
                  </a:lnTo>
                  <a:lnTo>
                    <a:pt x="16615" y="19729"/>
                  </a:lnTo>
                  <a:lnTo>
                    <a:pt x="16615" y="20069"/>
                  </a:lnTo>
                  <a:lnTo>
                    <a:pt x="16615" y="21260"/>
                  </a:lnTo>
                  <a:lnTo>
                    <a:pt x="16615" y="21600"/>
                  </a:lnTo>
                  <a:lnTo>
                    <a:pt x="16615" y="19729"/>
                  </a:lnTo>
                  <a:lnTo>
                    <a:pt x="17446" y="19729"/>
                  </a:lnTo>
                  <a:lnTo>
                    <a:pt x="17446" y="20069"/>
                  </a:lnTo>
                  <a:lnTo>
                    <a:pt x="17446" y="21260"/>
                  </a:lnTo>
                  <a:lnTo>
                    <a:pt x="17446" y="21600"/>
                  </a:lnTo>
                  <a:lnTo>
                    <a:pt x="17446" y="19729"/>
                  </a:lnTo>
                  <a:lnTo>
                    <a:pt x="18277" y="19729"/>
                  </a:lnTo>
                  <a:lnTo>
                    <a:pt x="18277" y="20069"/>
                  </a:lnTo>
                  <a:lnTo>
                    <a:pt x="18277" y="21260"/>
                  </a:lnTo>
                  <a:lnTo>
                    <a:pt x="18277" y="21600"/>
                  </a:lnTo>
                  <a:lnTo>
                    <a:pt x="18277" y="19729"/>
                  </a:lnTo>
                  <a:lnTo>
                    <a:pt x="19108" y="19729"/>
                  </a:lnTo>
                  <a:lnTo>
                    <a:pt x="19108" y="20069"/>
                  </a:lnTo>
                  <a:lnTo>
                    <a:pt x="19108" y="21260"/>
                  </a:lnTo>
                  <a:lnTo>
                    <a:pt x="19108" y="21600"/>
                  </a:lnTo>
                  <a:lnTo>
                    <a:pt x="19108" y="19729"/>
                  </a:lnTo>
                  <a:lnTo>
                    <a:pt x="19938" y="19729"/>
                  </a:lnTo>
                  <a:lnTo>
                    <a:pt x="19938" y="20069"/>
                  </a:lnTo>
                  <a:lnTo>
                    <a:pt x="19938" y="21260"/>
                  </a:lnTo>
                  <a:lnTo>
                    <a:pt x="19938" y="21600"/>
                  </a:lnTo>
                  <a:lnTo>
                    <a:pt x="19938" y="19729"/>
                  </a:lnTo>
                  <a:moveTo>
                    <a:pt x="1495" y="1531"/>
                  </a:moveTo>
                  <a:lnTo>
                    <a:pt x="5982" y="1531"/>
                  </a:lnTo>
                  <a:lnTo>
                    <a:pt x="5982" y="18539"/>
                  </a:lnTo>
                  <a:lnTo>
                    <a:pt x="1495" y="18539"/>
                  </a:lnTo>
                  <a:lnTo>
                    <a:pt x="1495" y="1531"/>
                  </a:lnTo>
                  <a:moveTo>
                    <a:pt x="7311" y="1531"/>
                  </a:moveTo>
                  <a:lnTo>
                    <a:pt x="7975" y="1531"/>
                  </a:lnTo>
                  <a:lnTo>
                    <a:pt x="7975" y="8334"/>
                  </a:lnTo>
                  <a:lnTo>
                    <a:pt x="7311" y="8334"/>
                  </a:lnTo>
                  <a:lnTo>
                    <a:pt x="7311" y="1531"/>
                  </a:lnTo>
                  <a:moveTo>
                    <a:pt x="7145" y="9865"/>
                  </a:moveTo>
                  <a:lnTo>
                    <a:pt x="8142" y="9865"/>
                  </a:lnTo>
                  <a:lnTo>
                    <a:pt x="8142" y="10715"/>
                  </a:lnTo>
                  <a:lnTo>
                    <a:pt x="7145" y="10715"/>
                  </a:lnTo>
                  <a:lnTo>
                    <a:pt x="7145" y="9865"/>
                  </a:lnTo>
                  <a:moveTo>
                    <a:pt x="8972" y="1531"/>
                  </a:moveTo>
                  <a:lnTo>
                    <a:pt x="12462" y="1531"/>
                  </a:lnTo>
                  <a:lnTo>
                    <a:pt x="12462" y="5443"/>
                  </a:lnTo>
                  <a:lnTo>
                    <a:pt x="8972" y="5443"/>
                  </a:lnTo>
                  <a:lnTo>
                    <a:pt x="8972" y="1531"/>
                  </a:lnTo>
                  <a:moveTo>
                    <a:pt x="13625" y="1531"/>
                  </a:moveTo>
                  <a:lnTo>
                    <a:pt x="20271" y="1531"/>
                  </a:lnTo>
                  <a:lnTo>
                    <a:pt x="20271" y="5443"/>
                  </a:lnTo>
                  <a:lnTo>
                    <a:pt x="13625" y="5443"/>
                  </a:lnTo>
                  <a:lnTo>
                    <a:pt x="13625" y="1531"/>
                  </a:lnTo>
                  <a:moveTo>
                    <a:pt x="18609" y="6463"/>
                  </a:moveTo>
                  <a:lnTo>
                    <a:pt x="20437" y="6463"/>
                  </a:lnTo>
                  <a:lnTo>
                    <a:pt x="20437" y="10885"/>
                  </a:lnTo>
                  <a:lnTo>
                    <a:pt x="18609" y="10885"/>
                  </a:lnTo>
                  <a:lnTo>
                    <a:pt x="18609" y="6463"/>
                  </a:lnTo>
                </a:path>
              </a:pathLst>
            </a:custGeom>
            <a:solidFill>
              <a:srgbClr val="C0C0C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3324" name="Text Box 12"/>
            <p:cNvSpPr txBox="1">
              <a:spLocks noChangeArrowheads="1"/>
            </p:cNvSpPr>
            <p:nvPr/>
          </p:nvSpPr>
          <p:spPr bwMode="auto">
            <a:xfrm>
              <a:off x="7887" y="4942"/>
              <a:ext cx="2362" cy="506"/>
            </a:xfrm>
            <a:prstGeom prst="rect">
              <a:avLst/>
            </a:prstGeom>
            <a:noFill/>
            <a:ln w="9525">
              <a:noFill/>
              <a:miter lim="800000"/>
              <a:headEnd/>
              <a:tailEnd/>
            </a:ln>
          </p:spPr>
          <p:txBody>
            <a:bodyPr vert="horz" wrap="none" lIns="50292" tIns="25146" rIns="50292" bIns="25146"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000" b="0" i="0" u="none" strike="noStrike" cap="none" normalizeH="0" baseline="0" dirty="0" smtClean="0">
                  <a:ln>
                    <a:noFill/>
                  </a:ln>
                  <a:solidFill>
                    <a:srgbClr val="000000"/>
                  </a:solidFill>
                  <a:effectLst/>
                  <a:latin typeface="Arial" pitchFamily="34" charset="0"/>
                  <a:ea typeface="SimSun" pitchFamily="2" charset="-122"/>
                  <a:cs typeface="Arial" pitchFamily="34" charset="0"/>
                </a:rPr>
                <a:t>Internal network</a:t>
              </a:r>
              <a:endParaRPr kumimoji="0" lang="en-US" altLang="zh-CN"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3323" name="Line 11"/>
            <p:cNvSpPr>
              <a:spLocks noChangeShapeType="1"/>
            </p:cNvSpPr>
            <p:nvPr/>
          </p:nvSpPr>
          <p:spPr bwMode="auto">
            <a:xfrm flipH="1">
              <a:off x="5907" y="4276"/>
              <a:ext cx="300" cy="720"/>
            </a:xfrm>
            <a:prstGeom prst="line">
              <a:avLst/>
            </a:prstGeom>
            <a:noFill/>
            <a:ln w="9525">
              <a:solidFill>
                <a:srgbClr val="000000"/>
              </a:solidFill>
              <a:round/>
              <a:headEnd type="triangle" w="med" len="med"/>
              <a:tailEnd type="triangle" w="med" len="med"/>
            </a:ln>
          </p:spPr>
          <p:txBody>
            <a:bodyPr vert="horz" wrap="square" lIns="91440" tIns="45720" rIns="91440" bIns="45720" numCol="1" anchor="t" anchorCtr="0" compatLnSpc="1">
              <a:prstTxWarp prst="textNoShape">
                <a:avLst/>
              </a:prstTxWarp>
            </a:bodyPr>
            <a:lstStyle/>
            <a:p>
              <a:endParaRPr lang="en-US"/>
            </a:p>
          </p:txBody>
        </p:sp>
        <p:sp>
          <p:nvSpPr>
            <p:cNvPr id="13322" name="Line 10"/>
            <p:cNvSpPr>
              <a:spLocks noChangeShapeType="1"/>
            </p:cNvSpPr>
            <p:nvPr/>
          </p:nvSpPr>
          <p:spPr bwMode="auto">
            <a:xfrm flipV="1">
              <a:off x="6507" y="1396"/>
              <a:ext cx="600" cy="2057"/>
            </a:xfrm>
            <a:prstGeom prst="line">
              <a:avLst/>
            </a:prstGeom>
            <a:noFill/>
            <a:ln w="9525">
              <a:solidFill>
                <a:srgbClr val="000000"/>
              </a:solidFill>
              <a:round/>
              <a:headEnd type="triangle" w="med" len="med"/>
              <a:tailEnd/>
            </a:ln>
          </p:spPr>
          <p:txBody>
            <a:bodyPr vert="horz" wrap="square" lIns="91440" tIns="45720" rIns="91440" bIns="45720" numCol="1" anchor="t" anchorCtr="0" compatLnSpc="1">
              <a:prstTxWarp prst="textNoShape">
                <a:avLst/>
              </a:prstTxWarp>
            </a:bodyPr>
            <a:lstStyle/>
            <a:p>
              <a:endParaRPr lang="en-US"/>
            </a:p>
          </p:txBody>
        </p:sp>
        <p:sp>
          <p:nvSpPr>
            <p:cNvPr id="13321" name="Line 9"/>
            <p:cNvSpPr>
              <a:spLocks noChangeShapeType="1"/>
            </p:cNvSpPr>
            <p:nvPr/>
          </p:nvSpPr>
          <p:spPr bwMode="auto">
            <a:xfrm flipH="1">
              <a:off x="4807" y="1396"/>
              <a:ext cx="2300" cy="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sp>
          <p:nvSpPr>
            <p:cNvPr id="13320" name="Line 8"/>
            <p:cNvSpPr>
              <a:spLocks noChangeShapeType="1"/>
            </p:cNvSpPr>
            <p:nvPr/>
          </p:nvSpPr>
          <p:spPr bwMode="auto">
            <a:xfrm flipV="1">
              <a:off x="5307" y="5510"/>
              <a:ext cx="0" cy="926"/>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319" name="Text Box 7"/>
            <p:cNvSpPr txBox="1">
              <a:spLocks noChangeArrowheads="1"/>
            </p:cNvSpPr>
            <p:nvPr/>
          </p:nvSpPr>
          <p:spPr bwMode="auto">
            <a:xfrm>
              <a:off x="3007" y="2734"/>
              <a:ext cx="1971" cy="884"/>
            </a:xfrm>
            <a:prstGeom prst="rect">
              <a:avLst/>
            </a:prstGeom>
            <a:noFill/>
            <a:ln w="9525">
              <a:noFill/>
              <a:miter lim="800000"/>
              <a:headEnd/>
              <a:tailEnd/>
            </a:ln>
          </p:spPr>
          <p:txBody>
            <a:bodyPr vert="horz" wrap="none" lIns="50292" tIns="25146" rIns="50292" bIns="25146"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000" b="0" i="0" u="none" strike="noStrike" cap="none" normalizeH="0" baseline="0" smtClean="0">
                  <a:ln>
                    <a:noFill/>
                  </a:ln>
                  <a:solidFill>
                    <a:srgbClr val="000000"/>
                  </a:solidFill>
                  <a:effectLst/>
                  <a:latin typeface="Arial" pitchFamily="34" charset="0"/>
                  <a:ea typeface="SimSun" pitchFamily="2" charset="-122"/>
                  <a:cs typeface="Arial" pitchFamily="34" charset="0"/>
                </a:rPr>
                <a:t>Telnet server</a:t>
              </a:r>
              <a:endParaRPr kumimoji="0" lang="en-US" altLang="zh-CN" sz="9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zh-CN" sz="1000" b="0" i="0" u="none" strike="noStrike" cap="none" normalizeH="0" baseline="0" smtClean="0">
                  <a:ln>
                    <a:noFill/>
                  </a:ln>
                  <a:solidFill>
                    <a:srgbClr val="000000"/>
                  </a:solidFill>
                  <a:effectLst/>
                  <a:latin typeface="Arial" pitchFamily="34" charset="0"/>
                  <a:ea typeface="SimSun" pitchFamily="2" charset="-122"/>
                  <a:cs typeface="Arial" pitchFamily="34" charset="0"/>
                </a:rPr>
                <a:t>(real server)</a:t>
              </a:r>
              <a:endParaRPr kumimoji="0" lang="en-US" altLang="zh-CN" sz="1800" b="0" i="0" u="none" strike="noStrike" cap="none" normalizeH="0" baseline="0" smtClean="0">
                <a:ln>
                  <a:noFill/>
                </a:ln>
                <a:solidFill>
                  <a:schemeClr val="tx1"/>
                </a:solidFill>
                <a:effectLst/>
                <a:latin typeface="Arial" pitchFamily="34" charset="0"/>
                <a:cs typeface="Arial" pitchFamily="34" charset="0"/>
              </a:endParaRPr>
            </a:p>
          </p:txBody>
        </p:sp>
        <p:sp>
          <p:nvSpPr>
            <p:cNvPr id="13318" name="Text Box 6"/>
            <p:cNvSpPr txBox="1">
              <a:spLocks noChangeArrowheads="1"/>
            </p:cNvSpPr>
            <p:nvPr/>
          </p:nvSpPr>
          <p:spPr bwMode="auto">
            <a:xfrm>
              <a:off x="7787" y="3501"/>
              <a:ext cx="1971" cy="885"/>
            </a:xfrm>
            <a:prstGeom prst="rect">
              <a:avLst/>
            </a:prstGeom>
            <a:noFill/>
            <a:ln w="9525">
              <a:noFill/>
              <a:miter lim="800000"/>
              <a:headEnd/>
              <a:tailEnd/>
            </a:ln>
          </p:spPr>
          <p:txBody>
            <a:bodyPr vert="horz" wrap="none" lIns="50292" tIns="25146" rIns="50292" bIns="25146"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000" b="0" i="0" u="none" strike="noStrike" cap="none" normalizeH="0" baseline="0" smtClean="0">
                  <a:ln>
                    <a:noFill/>
                  </a:ln>
                  <a:solidFill>
                    <a:srgbClr val="000000"/>
                  </a:solidFill>
                  <a:effectLst/>
                  <a:latin typeface="Arial" pitchFamily="34" charset="0"/>
                  <a:ea typeface="SimSun" pitchFamily="2" charset="-122"/>
                  <a:cs typeface="Arial" pitchFamily="34" charset="0"/>
                </a:rPr>
                <a:t>Firewall</a:t>
              </a:r>
              <a:endParaRPr kumimoji="0" lang="en-US" altLang="zh-CN" sz="9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zh-CN" sz="1000" b="0" i="0" u="none" strike="noStrike" cap="none" normalizeH="0" baseline="0" smtClean="0">
                  <a:ln>
                    <a:noFill/>
                  </a:ln>
                  <a:solidFill>
                    <a:srgbClr val="000000"/>
                  </a:solidFill>
                  <a:effectLst/>
                  <a:latin typeface="Arial" pitchFamily="34" charset="0"/>
                  <a:ea typeface="SimSun" pitchFamily="2" charset="-122"/>
                  <a:cs typeface="Arial" pitchFamily="34" charset="0"/>
                </a:rPr>
                <a:t>Proxy server</a:t>
              </a:r>
              <a:endParaRPr kumimoji="0" lang="en-US" altLang="zh-CN" sz="1800" b="0" i="0" u="none" strike="noStrike" cap="none" normalizeH="0" baseline="0" smtClean="0">
                <a:ln>
                  <a:noFill/>
                </a:ln>
                <a:solidFill>
                  <a:schemeClr val="tx1"/>
                </a:solidFill>
                <a:effectLst/>
                <a:latin typeface="Arial" pitchFamily="34" charset="0"/>
                <a:cs typeface="Arial" pitchFamily="34" charset="0"/>
              </a:endParaRPr>
            </a:p>
          </p:txBody>
        </p:sp>
        <p:sp>
          <p:nvSpPr>
            <p:cNvPr id="13317" name="Text Box 5"/>
            <p:cNvSpPr txBox="1">
              <a:spLocks noChangeArrowheads="1"/>
            </p:cNvSpPr>
            <p:nvPr/>
          </p:nvSpPr>
          <p:spPr bwMode="auto">
            <a:xfrm>
              <a:off x="6087" y="6485"/>
              <a:ext cx="1901" cy="885"/>
            </a:xfrm>
            <a:prstGeom prst="rect">
              <a:avLst/>
            </a:prstGeom>
            <a:noFill/>
            <a:ln w="9525">
              <a:noFill/>
              <a:miter lim="800000"/>
              <a:headEnd/>
              <a:tailEnd/>
            </a:ln>
          </p:spPr>
          <p:txBody>
            <a:bodyPr vert="horz" wrap="none" lIns="50292" tIns="25146" rIns="50292" bIns="25146"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000" b="0" i="0" u="none" strike="noStrike" cap="none" normalizeH="0" baseline="0" smtClean="0">
                  <a:ln>
                    <a:noFill/>
                  </a:ln>
                  <a:solidFill>
                    <a:srgbClr val="000000"/>
                  </a:solidFill>
                  <a:effectLst/>
                  <a:latin typeface="Arial" pitchFamily="34" charset="0"/>
                  <a:ea typeface="SimSun" pitchFamily="2" charset="-122"/>
                  <a:cs typeface="Arial" pitchFamily="34" charset="0"/>
                </a:rPr>
                <a:t>Internal host</a:t>
              </a:r>
              <a:endParaRPr kumimoji="0" lang="en-US" altLang="zh-CN" sz="9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zh-CN" sz="1000" b="0" i="0" u="none" strike="noStrike" cap="none" normalizeH="0" baseline="0" smtClean="0">
                  <a:ln>
                    <a:noFill/>
                  </a:ln>
                  <a:solidFill>
                    <a:srgbClr val="000000"/>
                  </a:solidFill>
                  <a:effectLst/>
                  <a:latin typeface="Arial" pitchFamily="34" charset="0"/>
                  <a:ea typeface="SimSun" pitchFamily="2" charset="-122"/>
                  <a:cs typeface="Arial" pitchFamily="34" charset="0"/>
                </a:rPr>
                <a:t>Proxy client</a:t>
              </a:r>
              <a:endParaRPr kumimoji="0" lang="en-US" altLang="zh-CN" sz="1800" b="0" i="0" u="none" strike="noStrike" cap="none" normalizeH="0" baseline="0" smtClean="0">
                <a:ln>
                  <a:noFill/>
                </a:ln>
                <a:solidFill>
                  <a:schemeClr val="tx1"/>
                </a:solidFill>
                <a:effectLst/>
                <a:latin typeface="Arial" pitchFamily="34" charset="0"/>
                <a:cs typeface="Arial" pitchFamily="34" charset="0"/>
              </a:endParaRPr>
            </a:p>
          </p:txBody>
        </p:sp>
        <p:sp>
          <p:nvSpPr>
            <p:cNvPr id="13316" name="Line 4"/>
            <p:cNvSpPr>
              <a:spLocks noChangeShapeType="1"/>
            </p:cNvSpPr>
            <p:nvPr/>
          </p:nvSpPr>
          <p:spPr bwMode="auto">
            <a:xfrm>
              <a:off x="3836" y="4904"/>
              <a:ext cx="3871" cy="0"/>
            </a:xfrm>
            <a:prstGeom prst="line">
              <a:avLst/>
            </a:prstGeom>
            <a:no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315" name="Line 3"/>
            <p:cNvSpPr>
              <a:spLocks noChangeShapeType="1"/>
            </p:cNvSpPr>
            <p:nvPr/>
          </p:nvSpPr>
          <p:spPr bwMode="auto">
            <a:xfrm>
              <a:off x="4113" y="4917"/>
              <a:ext cx="5806" cy="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314" name="Line 2"/>
            <p:cNvSpPr>
              <a:spLocks noChangeShapeType="1"/>
            </p:cNvSpPr>
            <p:nvPr/>
          </p:nvSpPr>
          <p:spPr bwMode="auto">
            <a:xfrm>
              <a:off x="4113" y="5473"/>
              <a:ext cx="5806" cy="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gr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Firewall benefits </a:t>
            </a:r>
            <a:endParaRPr lang="en-US" dirty="0"/>
          </a:p>
        </p:txBody>
      </p:sp>
      <p:sp>
        <p:nvSpPr>
          <p:cNvPr id="3" name="Content Placeholder 2"/>
          <p:cNvSpPr>
            <a:spLocks noGrp="1"/>
          </p:cNvSpPr>
          <p:nvPr>
            <p:ph sz="quarter" idx="1"/>
          </p:nvPr>
        </p:nvSpPr>
        <p:spPr/>
        <p:txBody>
          <a:bodyPr>
            <a:normAutofit/>
          </a:bodyPr>
          <a:lstStyle/>
          <a:p>
            <a:r>
              <a:rPr lang="en-US" dirty="0"/>
              <a:t>A firewall functions as a choke point – all traffic in and out must pass through this single checkpoint. </a:t>
            </a:r>
            <a:endParaRPr lang="en-US" dirty="0" smtClean="0"/>
          </a:p>
          <a:p>
            <a:r>
              <a:rPr lang="en-US" dirty="0"/>
              <a:t>A firewall separates your site’s network from other networks, or one section of your network from another </a:t>
            </a:r>
            <a:r>
              <a:rPr lang="en-US" dirty="0" smtClean="0"/>
              <a:t>section</a:t>
            </a:r>
          </a:p>
          <a:p>
            <a:r>
              <a:rPr lang="en-US" dirty="0"/>
              <a:t>A firewall can help enforce unified security policies for an organization, allowing only “approved” traffic to pass through. </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proxy firewall</a:t>
            </a:r>
            <a:endParaRPr lang="en-US" dirty="0"/>
          </a:p>
        </p:txBody>
      </p:sp>
      <p:sp>
        <p:nvSpPr>
          <p:cNvPr id="3" name="Content Placeholder 2"/>
          <p:cNvSpPr>
            <a:spLocks noGrp="1"/>
          </p:cNvSpPr>
          <p:nvPr>
            <p:ph sz="quarter" idx="1"/>
          </p:nvPr>
        </p:nvSpPr>
        <p:spPr/>
        <p:txBody>
          <a:bodyPr>
            <a:normAutofit/>
          </a:bodyPr>
          <a:lstStyle/>
          <a:p>
            <a:r>
              <a:rPr lang="en-US" dirty="0"/>
              <a:t>Proxy firewalls provide better access control.  They allow users to access Internet services from their own systems without allowing packets to pass directly between the user’s system and the Internet.  Unlike the packet filtering, a connection is never made from the outside to the inside since proxy firewalls do not route.  A proxy firewall forces the connection to the Internet to go through proxy host and truly keeps the internal and external systems separate.</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proxy firewall advantages </a:t>
            </a:r>
            <a:endParaRPr lang="en-US" dirty="0"/>
          </a:p>
        </p:txBody>
      </p:sp>
      <p:sp>
        <p:nvSpPr>
          <p:cNvPr id="3" name="Content Placeholder 2"/>
          <p:cNvSpPr>
            <a:spLocks noGrp="1"/>
          </p:cNvSpPr>
          <p:nvPr>
            <p:ph sz="quarter" idx="1"/>
          </p:nvPr>
        </p:nvSpPr>
        <p:spPr/>
        <p:txBody>
          <a:bodyPr/>
          <a:lstStyle/>
          <a:p>
            <a:r>
              <a:rPr lang="en-US" dirty="0"/>
              <a:t>Application proxy servers, when properly configured, are probably the most intelligent firewall that you can have. Application proxies operate at the application layer of the OSI model.  Application layer information can be audited as it passes in and out of the network. This allows proxies to make much more intelligent decisions about what traffic is allowed to pass</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Proxy disadvantages </a:t>
            </a:r>
            <a:endParaRPr lang="en-US" dirty="0"/>
          </a:p>
        </p:txBody>
      </p:sp>
      <p:sp>
        <p:nvSpPr>
          <p:cNvPr id="3" name="Content Placeholder 2"/>
          <p:cNvSpPr>
            <a:spLocks noGrp="1"/>
          </p:cNvSpPr>
          <p:nvPr>
            <p:ph sz="quarter" idx="1"/>
          </p:nvPr>
        </p:nvSpPr>
        <p:spPr/>
        <p:txBody>
          <a:bodyPr>
            <a:normAutofit fontScale="92500" lnSpcReduction="20000"/>
          </a:bodyPr>
          <a:lstStyle/>
          <a:p>
            <a:r>
              <a:rPr lang="en-US" dirty="0"/>
              <a:t>A proxy firewall provides strong security from a security standpoint.  You can easily find proxy software for common services like FTP and Telnet, however it may not be available for all services you are interested in or it may be hard to find for newer or less widely used services.  Proxies have to be written for new applications as they come out.  There is often a lag between the introduction of a service and the availability of proxy servers for it.  You may need a different proxy server for each protocol because the proxy server has to understand the protocol in order to determine what to allow and disallow. </a:t>
            </a:r>
          </a:p>
          <a:p>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Proxy disadvantages </a:t>
            </a:r>
            <a:endParaRPr lang="en-US" dirty="0"/>
          </a:p>
        </p:txBody>
      </p:sp>
      <p:sp>
        <p:nvSpPr>
          <p:cNvPr id="3" name="Content Placeholder 2"/>
          <p:cNvSpPr>
            <a:spLocks noGrp="1"/>
          </p:cNvSpPr>
          <p:nvPr>
            <p:ph sz="quarter" idx="1"/>
          </p:nvPr>
        </p:nvSpPr>
        <p:spPr/>
        <p:txBody>
          <a:bodyPr/>
          <a:lstStyle/>
          <a:p>
            <a:r>
              <a:rPr lang="en-US" dirty="0"/>
              <a:t>Proxy server as a bottleneck could become a single point of failure for network services. Also, application layer proxy firewalls inspect all traffic on application layer and therefore are significant slower than the packet filtering alternatives at network layer. </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Configuring a Packet Filtering Firewall</a:t>
            </a:r>
            <a:endParaRPr lang="en-US" dirty="0"/>
          </a:p>
        </p:txBody>
      </p:sp>
      <p:sp>
        <p:nvSpPr>
          <p:cNvPr id="3" name="Content Placeholder 2"/>
          <p:cNvSpPr>
            <a:spLocks noGrp="1"/>
          </p:cNvSpPr>
          <p:nvPr>
            <p:ph sz="quarter" idx="1"/>
          </p:nvPr>
        </p:nvSpPr>
        <p:spPr/>
        <p:txBody>
          <a:bodyPr/>
          <a:lstStyle/>
          <a:p>
            <a:r>
              <a:rPr lang="en-US" dirty="0"/>
              <a:t>The fundamental function of a firewall is to restrict the flow of information between two networks. To set up a firewall using packet filtering technology, you must define what kinds of data to pass and what kinds to block. This is called defining your firewall's </a:t>
            </a:r>
            <a:r>
              <a:rPr lang="en-US" i="1" dirty="0"/>
              <a:t>policy</a:t>
            </a:r>
            <a:r>
              <a:rPr lang="en-US" dirty="0"/>
              <a:t>. After a policy is defined, you must then create the actual packet filtering rule set on the firewall that reflects the policy. </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Packet Filtering Firewall</a:t>
            </a:r>
            <a:endParaRPr lang="en-US" dirty="0"/>
          </a:p>
        </p:txBody>
      </p:sp>
      <p:sp>
        <p:nvSpPr>
          <p:cNvPr id="3" name="Content Placeholder 2"/>
          <p:cNvSpPr>
            <a:spLocks noGrp="1"/>
          </p:cNvSpPr>
          <p:nvPr>
            <p:ph sz="quarter" idx="1"/>
          </p:nvPr>
        </p:nvSpPr>
        <p:spPr/>
        <p:txBody>
          <a:bodyPr>
            <a:normAutofit lnSpcReduction="10000"/>
          </a:bodyPr>
          <a:lstStyle/>
          <a:p>
            <a:r>
              <a:rPr lang="en-US" dirty="0"/>
              <a:t>For example, packet filtering implementations allows you to enforce a policy that allows internal clients to connect to external servers, but prevents external clients from connecting to internal servers.  You do this by allowing the first TCP packets (those without the ACK flag set) to go outbound and not inbound.  The start connection packets would be allowed out from internal clients to external servers, but would not be allowed in from external clients to internal servers.</a:t>
            </a:r>
            <a:endParaRPr lang="en-US" b="1"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Packet Filtering Firewall</a:t>
            </a:r>
            <a:endParaRPr lang="en-US" dirty="0"/>
          </a:p>
        </p:txBody>
      </p:sp>
      <p:sp>
        <p:nvSpPr>
          <p:cNvPr id="3" name="Content Placeholder 2"/>
          <p:cNvSpPr>
            <a:spLocks noGrp="1"/>
          </p:cNvSpPr>
          <p:nvPr>
            <p:ph sz="quarter" idx="1"/>
          </p:nvPr>
        </p:nvSpPr>
        <p:spPr/>
        <p:txBody>
          <a:bodyPr/>
          <a:lstStyle/>
          <a:p>
            <a:r>
              <a:rPr lang="en-US" b="1" u="sng" dirty="0"/>
              <a:t>Example </a:t>
            </a:r>
            <a:r>
              <a:rPr lang="en-US" b="1" u="sng" dirty="0" smtClean="0"/>
              <a:t>1</a:t>
            </a:r>
            <a:r>
              <a:rPr lang="en-US" dirty="0" smtClean="0"/>
              <a:t> </a:t>
            </a:r>
            <a:r>
              <a:rPr lang="en-US" dirty="0"/>
              <a:t>if a security policy is defined by the following rules:</a:t>
            </a:r>
          </a:p>
          <a:p>
            <a:pPr lvl="0"/>
            <a:r>
              <a:rPr lang="en-US" dirty="0"/>
              <a:t>(1) no incoming telnet service should be processed</a:t>
            </a:r>
          </a:p>
          <a:p>
            <a:pPr lvl="0"/>
            <a:r>
              <a:rPr lang="en-US" dirty="0"/>
              <a:t>(2) outgoing telnet requests are OK</a:t>
            </a:r>
          </a:p>
          <a:p>
            <a:pPr lvl="0"/>
            <a:r>
              <a:rPr lang="en-US" dirty="0"/>
              <a:t>(3) computer 132.28.6.4 cannot do telnet</a:t>
            </a:r>
          </a:p>
          <a:p>
            <a:pPr lvl="0"/>
            <a:r>
              <a:rPr lang="en-US" dirty="0"/>
              <a:t>(4) UDP packets are not allowed</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72" name="Rectangle 2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pSp>
        <p:nvGrpSpPr>
          <p:cNvPr id="2049" name="Group 1"/>
          <p:cNvGrpSpPr>
            <a:grpSpLocks noChangeAspect="1"/>
          </p:cNvGrpSpPr>
          <p:nvPr/>
        </p:nvGrpSpPr>
        <p:grpSpPr bwMode="auto">
          <a:xfrm>
            <a:off x="990600" y="685800"/>
            <a:ext cx="7086600" cy="5006015"/>
            <a:chOff x="2520" y="390"/>
            <a:chExt cx="11041" cy="8023"/>
          </a:xfrm>
        </p:grpSpPr>
        <p:sp>
          <p:nvSpPr>
            <p:cNvPr id="2071" name="AutoShape 23"/>
            <p:cNvSpPr>
              <a:spLocks noChangeAspect="1" noChangeArrowheads="1" noTextEdit="1"/>
            </p:cNvSpPr>
            <p:nvPr/>
          </p:nvSpPr>
          <p:spPr bwMode="auto">
            <a:xfrm>
              <a:off x="2520" y="390"/>
              <a:ext cx="11041" cy="8023"/>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070" name="Firewall"/>
            <p:cNvSpPr>
              <a:spLocks noEditPoints="1" noChangeArrowheads="1"/>
            </p:cNvSpPr>
            <p:nvPr/>
          </p:nvSpPr>
          <p:spPr bwMode="auto">
            <a:xfrm>
              <a:off x="4719" y="3696"/>
              <a:ext cx="3686" cy="1749"/>
            </a:xfrm>
            <a:custGeom>
              <a:avLst/>
              <a:gdLst>
                <a:gd name="T0" fmla="*/ 0 w 21600"/>
                <a:gd name="T1" fmla="*/ 0 h 21600"/>
                <a:gd name="T2" fmla="*/ 10800 w 21600"/>
                <a:gd name="T3" fmla="*/ 0 h 21600"/>
                <a:gd name="T4" fmla="*/ 21600 w 21600"/>
                <a:gd name="T5" fmla="*/ 0 h 21600"/>
                <a:gd name="T6" fmla="*/ 21060 w 21600"/>
                <a:gd name="T7" fmla="*/ 10800 h 21600"/>
                <a:gd name="T8" fmla="*/ 21060 w 21600"/>
                <a:gd name="T9" fmla="*/ 21600 h 21600"/>
                <a:gd name="T10" fmla="*/ 10800 w 21600"/>
                <a:gd name="T11" fmla="*/ 21600 h 21600"/>
                <a:gd name="T12" fmla="*/ 540 w 21600"/>
                <a:gd name="T13" fmla="*/ 21600 h 21600"/>
                <a:gd name="T14" fmla="*/ 540 w 21600"/>
                <a:gd name="T15" fmla="*/ 10800 h 21600"/>
                <a:gd name="T16" fmla="*/ 761 w 21600"/>
                <a:gd name="T17" fmla="*/ 22454 h 21600"/>
                <a:gd name="T18" fmla="*/ 21069 w 21600"/>
                <a:gd name="T19" fmla="*/ 32282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540" y="4628"/>
                  </a:moveTo>
                  <a:lnTo>
                    <a:pt x="0" y="4628"/>
                  </a:lnTo>
                  <a:lnTo>
                    <a:pt x="0" y="0"/>
                  </a:lnTo>
                  <a:lnTo>
                    <a:pt x="21600" y="0"/>
                  </a:lnTo>
                  <a:lnTo>
                    <a:pt x="21600" y="4628"/>
                  </a:lnTo>
                  <a:lnTo>
                    <a:pt x="21060" y="4628"/>
                  </a:lnTo>
                  <a:lnTo>
                    <a:pt x="21060" y="21600"/>
                  </a:lnTo>
                  <a:lnTo>
                    <a:pt x="540" y="21600"/>
                  </a:lnTo>
                  <a:lnTo>
                    <a:pt x="540" y="4628"/>
                  </a:lnTo>
                  <a:close/>
                </a:path>
                <a:path w="21600" h="21600" extrusionOk="0">
                  <a:moveTo>
                    <a:pt x="540" y="4628"/>
                  </a:moveTo>
                  <a:lnTo>
                    <a:pt x="540" y="6171"/>
                  </a:lnTo>
                  <a:lnTo>
                    <a:pt x="2700" y="6171"/>
                  </a:lnTo>
                  <a:lnTo>
                    <a:pt x="2700" y="4628"/>
                  </a:lnTo>
                  <a:lnTo>
                    <a:pt x="540" y="4628"/>
                  </a:lnTo>
                  <a:close/>
                </a:path>
                <a:path w="21600" h="21600" extrusionOk="0">
                  <a:moveTo>
                    <a:pt x="2700" y="4628"/>
                  </a:moveTo>
                  <a:lnTo>
                    <a:pt x="2700" y="6171"/>
                  </a:lnTo>
                  <a:lnTo>
                    <a:pt x="4860" y="6171"/>
                  </a:lnTo>
                  <a:lnTo>
                    <a:pt x="4860" y="4628"/>
                  </a:lnTo>
                  <a:lnTo>
                    <a:pt x="2700" y="4628"/>
                  </a:lnTo>
                  <a:close/>
                </a:path>
                <a:path w="21600" h="21600" extrusionOk="0">
                  <a:moveTo>
                    <a:pt x="4860" y="4628"/>
                  </a:moveTo>
                  <a:lnTo>
                    <a:pt x="4860" y="6171"/>
                  </a:lnTo>
                  <a:lnTo>
                    <a:pt x="7020" y="6171"/>
                  </a:lnTo>
                  <a:lnTo>
                    <a:pt x="7020" y="4628"/>
                  </a:lnTo>
                  <a:lnTo>
                    <a:pt x="4860" y="4628"/>
                  </a:lnTo>
                  <a:close/>
                </a:path>
                <a:path w="21600" h="21600" extrusionOk="0">
                  <a:moveTo>
                    <a:pt x="7020" y="4628"/>
                  </a:moveTo>
                  <a:lnTo>
                    <a:pt x="7020" y="6171"/>
                  </a:lnTo>
                  <a:lnTo>
                    <a:pt x="9180" y="6171"/>
                  </a:lnTo>
                  <a:lnTo>
                    <a:pt x="9180" y="4628"/>
                  </a:lnTo>
                  <a:lnTo>
                    <a:pt x="7020" y="4628"/>
                  </a:lnTo>
                  <a:close/>
                </a:path>
                <a:path w="21600" h="21600" extrusionOk="0">
                  <a:moveTo>
                    <a:pt x="9180" y="4628"/>
                  </a:moveTo>
                  <a:lnTo>
                    <a:pt x="9180" y="6171"/>
                  </a:lnTo>
                  <a:lnTo>
                    <a:pt x="11340" y="6171"/>
                  </a:lnTo>
                  <a:lnTo>
                    <a:pt x="11340" y="4628"/>
                  </a:lnTo>
                  <a:lnTo>
                    <a:pt x="9180" y="4628"/>
                  </a:lnTo>
                  <a:close/>
                </a:path>
                <a:path w="21600" h="21600" extrusionOk="0">
                  <a:moveTo>
                    <a:pt x="11340" y="4628"/>
                  </a:moveTo>
                  <a:lnTo>
                    <a:pt x="11340" y="6171"/>
                  </a:lnTo>
                  <a:lnTo>
                    <a:pt x="13500" y="6171"/>
                  </a:lnTo>
                  <a:lnTo>
                    <a:pt x="13500" y="4628"/>
                  </a:lnTo>
                  <a:lnTo>
                    <a:pt x="11340" y="4628"/>
                  </a:lnTo>
                  <a:close/>
                </a:path>
                <a:path w="21600" h="21600" extrusionOk="0">
                  <a:moveTo>
                    <a:pt x="13500" y="4628"/>
                  </a:moveTo>
                  <a:lnTo>
                    <a:pt x="13500" y="6171"/>
                  </a:lnTo>
                  <a:lnTo>
                    <a:pt x="15660" y="6171"/>
                  </a:lnTo>
                  <a:lnTo>
                    <a:pt x="15660" y="4628"/>
                  </a:lnTo>
                  <a:lnTo>
                    <a:pt x="13500" y="4628"/>
                  </a:lnTo>
                  <a:close/>
                </a:path>
                <a:path w="21600" h="21600" extrusionOk="0">
                  <a:moveTo>
                    <a:pt x="15660" y="4628"/>
                  </a:moveTo>
                  <a:lnTo>
                    <a:pt x="15660" y="6171"/>
                  </a:lnTo>
                  <a:lnTo>
                    <a:pt x="17820" y="6171"/>
                  </a:lnTo>
                  <a:lnTo>
                    <a:pt x="17820" y="4628"/>
                  </a:lnTo>
                  <a:lnTo>
                    <a:pt x="15660" y="4628"/>
                  </a:lnTo>
                  <a:close/>
                </a:path>
                <a:path w="21600" h="21600" extrusionOk="0">
                  <a:moveTo>
                    <a:pt x="17820" y="4628"/>
                  </a:moveTo>
                  <a:lnTo>
                    <a:pt x="17820" y="6171"/>
                  </a:lnTo>
                  <a:lnTo>
                    <a:pt x="19980" y="6171"/>
                  </a:lnTo>
                  <a:lnTo>
                    <a:pt x="19980" y="4628"/>
                  </a:lnTo>
                  <a:lnTo>
                    <a:pt x="17820" y="4628"/>
                  </a:lnTo>
                  <a:close/>
                </a:path>
                <a:path w="21600" h="21600" extrusionOk="0">
                  <a:moveTo>
                    <a:pt x="1620" y="6171"/>
                  </a:moveTo>
                  <a:lnTo>
                    <a:pt x="1620" y="7714"/>
                  </a:lnTo>
                  <a:lnTo>
                    <a:pt x="3779" y="7714"/>
                  </a:lnTo>
                  <a:lnTo>
                    <a:pt x="3779" y="6171"/>
                  </a:lnTo>
                  <a:lnTo>
                    <a:pt x="1620" y="6171"/>
                  </a:lnTo>
                  <a:close/>
                </a:path>
                <a:path w="21600" h="21600" extrusionOk="0">
                  <a:moveTo>
                    <a:pt x="3779" y="6171"/>
                  </a:moveTo>
                  <a:lnTo>
                    <a:pt x="3779" y="7714"/>
                  </a:lnTo>
                  <a:lnTo>
                    <a:pt x="5940" y="7714"/>
                  </a:lnTo>
                  <a:lnTo>
                    <a:pt x="5940" y="6171"/>
                  </a:lnTo>
                  <a:lnTo>
                    <a:pt x="3779" y="6171"/>
                  </a:lnTo>
                  <a:close/>
                </a:path>
                <a:path w="21600" h="21600" extrusionOk="0">
                  <a:moveTo>
                    <a:pt x="5940" y="6171"/>
                  </a:moveTo>
                  <a:lnTo>
                    <a:pt x="5940" y="7714"/>
                  </a:lnTo>
                  <a:lnTo>
                    <a:pt x="8100" y="7714"/>
                  </a:lnTo>
                  <a:lnTo>
                    <a:pt x="8100" y="6171"/>
                  </a:lnTo>
                  <a:lnTo>
                    <a:pt x="5940" y="6171"/>
                  </a:lnTo>
                  <a:close/>
                </a:path>
                <a:path w="21600" h="21600" extrusionOk="0">
                  <a:moveTo>
                    <a:pt x="8100" y="6171"/>
                  </a:moveTo>
                  <a:lnTo>
                    <a:pt x="8100" y="7714"/>
                  </a:lnTo>
                  <a:lnTo>
                    <a:pt x="10260" y="7714"/>
                  </a:lnTo>
                  <a:lnTo>
                    <a:pt x="10260" y="6171"/>
                  </a:lnTo>
                  <a:lnTo>
                    <a:pt x="8100" y="6171"/>
                  </a:lnTo>
                  <a:close/>
                </a:path>
                <a:path w="21600" h="21600" extrusionOk="0">
                  <a:moveTo>
                    <a:pt x="10260" y="6171"/>
                  </a:moveTo>
                  <a:lnTo>
                    <a:pt x="10260" y="7714"/>
                  </a:lnTo>
                  <a:lnTo>
                    <a:pt x="12419" y="7714"/>
                  </a:lnTo>
                  <a:lnTo>
                    <a:pt x="12419" y="6171"/>
                  </a:lnTo>
                  <a:lnTo>
                    <a:pt x="10260" y="6171"/>
                  </a:lnTo>
                  <a:close/>
                </a:path>
                <a:path w="21600" h="21600" extrusionOk="0">
                  <a:moveTo>
                    <a:pt x="12419" y="6171"/>
                  </a:moveTo>
                  <a:lnTo>
                    <a:pt x="12419" y="7714"/>
                  </a:lnTo>
                  <a:lnTo>
                    <a:pt x="14580" y="7714"/>
                  </a:lnTo>
                  <a:lnTo>
                    <a:pt x="14580" y="6171"/>
                  </a:lnTo>
                  <a:lnTo>
                    <a:pt x="12419" y="6171"/>
                  </a:lnTo>
                  <a:close/>
                </a:path>
                <a:path w="21600" h="21600" extrusionOk="0">
                  <a:moveTo>
                    <a:pt x="14580" y="6171"/>
                  </a:moveTo>
                  <a:lnTo>
                    <a:pt x="14580" y="7714"/>
                  </a:lnTo>
                  <a:lnTo>
                    <a:pt x="16740" y="7714"/>
                  </a:lnTo>
                  <a:lnTo>
                    <a:pt x="16740" y="6171"/>
                  </a:lnTo>
                  <a:lnTo>
                    <a:pt x="14580" y="6171"/>
                  </a:lnTo>
                  <a:close/>
                </a:path>
                <a:path w="21600" h="21600" extrusionOk="0">
                  <a:moveTo>
                    <a:pt x="16740" y="6171"/>
                  </a:moveTo>
                  <a:lnTo>
                    <a:pt x="16740" y="7714"/>
                  </a:lnTo>
                  <a:lnTo>
                    <a:pt x="18900" y="7714"/>
                  </a:lnTo>
                  <a:lnTo>
                    <a:pt x="18900" y="6171"/>
                  </a:lnTo>
                  <a:lnTo>
                    <a:pt x="16740" y="6171"/>
                  </a:lnTo>
                  <a:close/>
                </a:path>
                <a:path w="21600" h="21600" extrusionOk="0">
                  <a:moveTo>
                    <a:pt x="18900" y="6171"/>
                  </a:moveTo>
                  <a:lnTo>
                    <a:pt x="18900" y="7714"/>
                  </a:lnTo>
                  <a:lnTo>
                    <a:pt x="21060" y="7714"/>
                  </a:lnTo>
                  <a:lnTo>
                    <a:pt x="21060" y="6171"/>
                  </a:lnTo>
                  <a:lnTo>
                    <a:pt x="18900" y="6171"/>
                  </a:lnTo>
                  <a:close/>
                </a:path>
                <a:path w="21600" h="21600" extrusionOk="0">
                  <a:moveTo>
                    <a:pt x="540" y="7714"/>
                  </a:moveTo>
                  <a:lnTo>
                    <a:pt x="540" y="9257"/>
                  </a:lnTo>
                  <a:lnTo>
                    <a:pt x="2700" y="9257"/>
                  </a:lnTo>
                  <a:lnTo>
                    <a:pt x="2700" y="7714"/>
                  </a:lnTo>
                  <a:lnTo>
                    <a:pt x="540" y="7714"/>
                  </a:lnTo>
                  <a:close/>
                </a:path>
                <a:path w="21600" h="21600" extrusionOk="0">
                  <a:moveTo>
                    <a:pt x="2700" y="7714"/>
                  </a:moveTo>
                  <a:lnTo>
                    <a:pt x="2700" y="9257"/>
                  </a:lnTo>
                  <a:lnTo>
                    <a:pt x="4860" y="9257"/>
                  </a:lnTo>
                  <a:lnTo>
                    <a:pt x="4860" y="7714"/>
                  </a:lnTo>
                  <a:lnTo>
                    <a:pt x="2700" y="7714"/>
                  </a:lnTo>
                  <a:close/>
                </a:path>
                <a:path w="21600" h="21600" extrusionOk="0">
                  <a:moveTo>
                    <a:pt x="4860" y="7714"/>
                  </a:moveTo>
                  <a:lnTo>
                    <a:pt x="4860" y="9257"/>
                  </a:lnTo>
                  <a:lnTo>
                    <a:pt x="7020" y="9257"/>
                  </a:lnTo>
                  <a:lnTo>
                    <a:pt x="7020" y="7714"/>
                  </a:lnTo>
                  <a:lnTo>
                    <a:pt x="4860" y="7714"/>
                  </a:lnTo>
                  <a:close/>
                </a:path>
                <a:path w="21600" h="21600" extrusionOk="0">
                  <a:moveTo>
                    <a:pt x="7020" y="7714"/>
                  </a:moveTo>
                  <a:lnTo>
                    <a:pt x="7020" y="9257"/>
                  </a:lnTo>
                  <a:lnTo>
                    <a:pt x="9180" y="9257"/>
                  </a:lnTo>
                  <a:lnTo>
                    <a:pt x="9180" y="7714"/>
                  </a:lnTo>
                  <a:lnTo>
                    <a:pt x="7020" y="7714"/>
                  </a:lnTo>
                  <a:close/>
                </a:path>
                <a:path w="21600" h="21600" extrusionOk="0">
                  <a:moveTo>
                    <a:pt x="9180" y="7714"/>
                  </a:moveTo>
                  <a:lnTo>
                    <a:pt x="9180" y="9257"/>
                  </a:lnTo>
                  <a:lnTo>
                    <a:pt x="11340" y="9257"/>
                  </a:lnTo>
                  <a:lnTo>
                    <a:pt x="11340" y="7714"/>
                  </a:lnTo>
                  <a:lnTo>
                    <a:pt x="9180" y="7714"/>
                  </a:lnTo>
                  <a:close/>
                </a:path>
                <a:path w="21600" h="21600" extrusionOk="0">
                  <a:moveTo>
                    <a:pt x="11340" y="7714"/>
                  </a:moveTo>
                  <a:lnTo>
                    <a:pt x="11340" y="9257"/>
                  </a:lnTo>
                  <a:lnTo>
                    <a:pt x="13500" y="9257"/>
                  </a:lnTo>
                  <a:lnTo>
                    <a:pt x="13500" y="7714"/>
                  </a:lnTo>
                  <a:lnTo>
                    <a:pt x="11340" y="7714"/>
                  </a:lnTo>
                  <a:close/>
                </a:path>
                <a:path w="21600" h="21600" extrusionOk="0">
                  <a:moveTo>
                    <a:pt x="13500" y="7714"/>
                  </a:moveTo>
                  <a:lnTo>
                    <a:pt x="13500" y="9257"/>
                  </a:lnTo>
                  <a:lnTo>
                    <a:pt x="15660" y="9257"/>
                  </a:lnTo>
                  <a:lnTo>
                    <a:pt x="15660" y="7714"/>
                  </a:lnTo>
                  <a:lnTo>
                    <a:pt x="13500" y="7714"/>
                  </a:lnTo>
                  <a:close/>
                </a:path>
                <a:path w="21600" h="21600" extrusionOk="0">
                  <a:moveTo>
                    <a:pt x="15660" y="7714"/>
                  </a:moveTo>
                  <a:lnTo>
                    <a:pt x="15660" y="9257"/>
                  </a:lnTo>
                  <a:lnTo>
                    <a:pt x="17820" y="9257"/>
                  </a:lnTo>
                  <a:lnTo>
                    <a:pt x="17820" y="7714"/>
                  </a:lnTo>
                  <a:lnTo>
                    <a:pt x="15660" y="7714"/>
                  </a:lnTo>
                  <a:close/>
                </a:path>
                <a:path w="21600" h="21600" extrusionOk="0">
                  <a:moveTo>
                    <a:pt x="17820" y="7714"/>
                  </a:moveTo>
                  <a:lnTo>
                    <a:pt x="17820" y="9257"/>
                  </a:lnTo>
                  <a:lnTo>
                    <a:pt x="19980" y="9257"/>
                  </a:lnTo>
                  <a:lnTo>
                    <a:pt x="19980" y="7714"/>
                  </a:lnTo>
                  <a:lnTo>
                    <a:pt x="17820" y="7714"/>
                  </a:lnTo>
                  <a:close/>
                </a:path>
                <a:path w="21600" h="21600" extrusionOk="0">
                  <a:moveTo>
                    <a:pt x="1620" y="9257"/>
                  </a:moveTo>
                  <a:lnTo>
                    <a:pt x="1620" y="10800"/>
                  </a:lnTo>
                  <a:lnTo>
                    <a:pt x="3779" y="10800"/>
                  </a:lnTo>
                  <a:lnTo>
                    <a:pt x="3779" y="9257"/>
                  </a:lnTo>
                  <a:lnTo>
                    <a:pt x="1620" y="9257"/>
                  </a:lnTo>
                  <a:close/>
                </a:path>
                <a:path w="21600" h="21600" extrusionOk="0">
                  <a:moveTo>
                    <a:pt x="3779" y="9257"/>
                  </a:moveTo>
                  <a:lnTo>
                    <a:pt x="3779" y="10800"/>
                  </a:lnTo>
                  <a:lnTo>
                    <a:pt x="5940" y="10800"/>
                  </a:lnTo>
                  <a:lnTo>
                    <a:pt x="5940" y="9257"/>
                  </a:lnTo>
                  <a:lnTo>
                    <a:pt x="3779" y="9257"/>
                  </a:lnTo>
                  <a:close/>
                </a:path>
                <a:path w="21600" h="21600" extrusionOk="0">
                  <a:moveTo>
                    <a:pt x="5940" y="9257"/>
                  </a:moveTo>
                  <a:lnTo>
                    <a:pt x="5940" y="10800"/>
                  </a:lnTo>
                  <a:lnTo>
                    <a:pt x="8100" y="10800"/>
                  </a:lnTo>
                  <a:lnTo>
                    <a:pt x="8100" y="9257"/>
                  </a:lnTo>
                  <a:lnTo>
                    <a:pt x="5940" y="9257"/>
                  </a:lnTo>
                  <a:close/>
                </a:path>
                <a:path w="21600" h="21600" extrusionOk="0">
                  <a:moveTo>
                    <a:pt x="8100" y="9257"/>
                  </a:moveTo>
                  <a:lnTo>
                    <a:pt x="8100" y="10800"/>
                  </a:lnTo>
                  <a:lnTo>
                    <a:pt x="10260" y="10800"/>
                  </a:lnTo>
                  <a:lnTo>
                    <a:pt x="10260" y="9257"/>
                  </a:lnTo>
                  <a:lnTo>
                    <a:pt x="8100" y="9257"/>
                  </a:lnTo>
                  <a:close/>
                </a:path>
                <a:path w="21600" h="21600" extrusionOk="0">
                  <a:moveTo>
                    <a:pt x="10260" y="9257"/>
                  </a:moveTo>
                  <a:lnTo>
                    <a:pt x="10260" y="10800"/>
                  </a:lnTo>
                  <a:lnTo>
                    <a:pt x="12419" y="10800"/>
                  </a:lnTo>
                  <a:lnTo>
                    <a:pt x="12419" y="9257"/>
                  </a:lnTo>
                  <a:lnTo>
                    <a:pt x="10260" y="9257"/>
                  </a:lnTo>
                  <a:close/>
                </a:path>
                <a:path w="21600" h="21600" extrusionOk="0">
                  <a:moveTo>
                    <a:pt x="12419" y="9257"/>
                  </a:moveTo>
                  <a:lnTo>
                    <a:pt x="12419" y="10800"/>
                  </a:lnTo>
                  <a:lnTo>
                    <a:pt x="14580" y="10800"/>
                  </a:lnTo>
                  <a:lnTo>
                    <a:pt x="14580" y="9257"/>
                  </a:lnTo>
                  <a:lnTo>
                    <a:pt x="12419" y="9257"/>
                  </a:lnTo>
                  <a:close/>
                </a:path>
                <a:path w="21600" h="21600" extrusionOk="0">
                  <a:moveTo>
                    <a:pt x="14580" y="9257"/>
                  </a:moveTo>
                  <a:lnTo>
                    <a:pt x="14580" y="10800"/>
                  </a:lnTo>
                  <a:lnTo>
                    <a:pt x="16740" y="10800"/>
                  </a:lnTo>
                  <a:lnTo>
                    <a:pt x="16740" y="9257"/>
                  </a:lnTo>
                  <a:lnTo>
                    <a:pt x="14580" y="9257"/>
                  </a:lnTo>
                  <a:close/>
                </a:path>
                <a:path w="21600" h="21600" extrusionOk="0">
                  <a:moveTo>
                    <a:pt x="16740" y="9257"/>
                  </a:moveTo>
                  <a:lnTo>
                    <a:pt x="16740" y="10800"/>
                  </a:lnTo>
                  <a:lnTo>
                    <a:pt x="18900" y="10800"/>
                  </a:lnTo>
                  <a:lnTo>
                    <a:pt x="18900" y="9257"/>
                  </a:lnTo>
                  <a:lnTo>
                    <a:pt x="16740" y="9257"/>
                  </a:lnTo>
                  <a:close/>
                </a:path>
                <a:path w="21600" h="21600" extrusionOk="0">
                  <a:moveTo>
                    <a:pt x="18900" y="9257"/>
                  </a:moveTo>
                  <a:lnTo>
                    <a:pt x="18900" y="10800"/>
                  </a:lnTo>
                  <a:lnTo>
                    <a:pt x="21060" y="10800"/>
                  </a:lnTo>
                  <a:lnTo>
                    <a:pt x="21060" y="9257"/>
                  </a:lnTo>
                  <a:lnTo>
                    <a:pt x="18900" y="9257"/>
                  </a:lnTo>
                  <a:close/>
                </a:path>
                <a:path w="21600" h="21600" extrusionOk="0">
                  <a:moveTo>
                    <a:pt x="540" y="10800"/>
                  </a:moveTo>
                  <a:lnTo>
                    <a:pt x="540" y="12342"/>
                  </a:lnTo>
                  <a:lnTo>
                    <a:pt x="2700" y="12342"/>
                  </a:lnTo>
                  <a:lnTo>
                    <a:pt x="2700" y="10800"/>
                  </a:lnTo>
                  <a:lnTo>
                    <a:pt x="540" y="10800"/>
                  </a:lnTo>
                  <a:close/>
                </a:path>
                <a:path w="21600" h="21600" extrusionOk="0">
                  <a:moveTo>
                    <a:pt x="2700" y="10800"/>
                  </a:moveTo>
                  <a:lnTo>
                    <a:pt x="2700" y="12342"/>
                  </a:lnTo>
                  <a:lnTo>
                    <a:pt x="4860" y="12342"/>
                  </a:lnTo>
                  <a:lnTo>
                    <a:pt x="4860" y="10800"/>
                  </a:lnTo>
                  <a:lnTo>
                    <a:pt x="2700" y="10800"/>
                  </a:lnTo>
                  <a:close/>
                </a:path>
                <a:path w="21600" h="21600" extrusionOk="0">
                  <a:moveTo>
                    <a:pt x="4860" y="10800"/>
                  </a:moveTo>
                  <a:lnTo>
                    <a:pt x="4860" y="12342"/>
                  </a:lnTo>
                  <a:lnTo>
                    <a:pt x="7020" y="12342"/>
                  </a:lnTo>
                  <a:lnTo>
                    <a:pt x="7020" y="10800"/>
                  </a:lnTo>
                  <a:lnTo>
                    <a:pt x="4860" y="10800"/>
                  </a:lnTo>
                  <a:close/>
                </a:path>
                <a:path w="21600" h="21600" extrusionOk="0">
                  <a:moveTo>
                    <a:pt x="7020" y="10800"/>
                  </a:moveTo>
                  <a:lnTo>
                    <a:pt x="7020" y="12342"/>
                  </a:lnTo>
                  <a:lnTo>
                    <a:pt x="9180" y="12342"/>
                  </a:lnTo>
                  <a:lnTo>
                    <a:pt x="9180" y="10800"/>
                  </a:lnTo>
                  <a:lnTo>
                    <a:pt x="7020" y="10800"/>
                  </a:lnTo>
                  <a:close/>
                </a:path>
                <a:path w="21600" h="21600" extrusionOk="0">
                  <a:moveTo>
                    <a:pt x="9180" y="10800"/>
                  </a:moveTo>
                  <a:lnTo>
                    <a:pt x="9180" y="12342"/>
                  </a:lnTo>
                  <a:lnTo>
                    <a:pt x="11340" y="12342"/>
                  </a:lnTo>
                  <a:lnTo>
                    <a:pt x="11340" y="10800"/>
                  </a:lnTo>
                  <a:lnTo>
                    <a:pt x="9180" y="10800"/>
                  </a:lnTo>
                  <a:close/>
                </a:path>
                <a:path w="21600" h="21600" extrusionOk="0">
                  <a:moveTo>
                    <a:pt x="11340" y="10800"/>
                  </a:moveTo>
                  <a:lnTo>
                    <a:pt x="11340" y="12342"/>
                  </a:lnTo>
                  <a:lnTo>
                    <a:pt x="13500" y="12342"/>
                  </a:lnTo>
                  <a:lnTo>
                    <a:pt x="13500" y="10800"/>
                  </a:lnTo>
                  <a:lnTo>
                    <a:pt x="11340" y="10800"/>
                  </a:lnTo>
                  <a:close/>
                </a:path>
                <a:path w="21600" h="21600" extrusionOk="0">
                  <a:moveTo>
                    <a:pt x="13500" y="10800"/>
                  </a:moveTo>
                  <a:lnTo>
                    <a:pt x="13500" y="12342"/>
                  </a:lnTo>
                  <a:lnTo>
                    <a:pt x="15660" y="12342"/>
                  </a:lnTo>
                  <a:lnTo>
                    <a:pt x="15660" y="10800"/>
                  </a:lnTo>
                  <a:lnTo>
                    <a:pt x="13500" y="10800"/>
                  </a:lnTo>
                  <a:close/>
                </a:path>
                <a:path w="21600" h="21600" extrusionOk="0">
                  <a:moveTo>
                    <a:pt x="15660" y="10800"/>
                  </a:moveTo>
                  <a:lnTo>
                    <a:pt x="15660" y="12342"/>
                  </a:lnTo>
                  <a:lnTo>
                    <a:pt x="17820" y="12342"/>
                  </a:lnTo>
                  <a:lnTo>
                    <a:pt x="17820" y="10800"/>
                  </a:lnTo>
                  <a:lnTo>
                    <a:pt x="15660" y="10800"/>
                  </a:lnTo>
                  <a:close/>
                </a:path>
                <a:path w="21600" h="21600" extrusionOk="0">
                  <a:moveTo>
                    <a:pt x="17820" y="10800"/>
                  </a:moveTo>
                  <a:lnTo>
                    <a:pt x="17820" y="12342"/>
                  </a:lnTo>
                  <a:lnTo>
                    <a:pt x="19980" y="12342"/>
                  </a:lnTo>
                  <a:lnTo>
                    <a:pt x="19980" y="10800"/>
                  </a:lnTo>
                  <a:lnTo>
                    <a:pt x="17820" y="10800"/>
                  </a:lnTo>
                  <a:close/>
                </a:path>
                <a:path w="21600" h="21600" extrusionOk="0">
                  <a:moveTo>
                    <a:pt x="1620" y="12342"/>
                  </a:moveTo>
                  <a:lnTo>
                    <a:pt x="1620" y="13885"/>
                  </a:lnTo>
                  <a:lnTo>
                    <a:pt x="3779" y="13885"/>
                  </a:lnTo>
                  <a:lnTo>
                    <a:pt x="3779" y="12342"/>
                  </a:lnTo>
                  <a:lnTo>
                    <a:pt x="1620" y="12342"/>
                  </a:lnTo>
                  <a:close/>
                </a:path>
                <a:path w="21600" h="21600" extrusionOk="0">
                  <a:moveTo>
                    <a:pt x="3779" y="12342"/>
                  </a:moveTo>
                  <a:lnTo>
                    <a:pt x="3779" y="13885"/>
                  </a:lnTo>
                  <a:lnTo>
                    <a:pt x="5940" y="13885"/>
                  </a:lnTo>
                  <a:lnTo>
                    <a:pt x="5940" y="12342"/>
                  </a:lnTo>
                  <a:lnTo>
                    <a:pt x="3779" y="12342"/>
                  </a:lnTo>
                  <a:close/>
                </a:path>
                <a:path w="21600" h="21600" extrusionOk="0">
                  <a:moveTo>
                    <a:pt x="5940" y="12342"/>
                  </a:moveTo>
                  <a:lnTo>
                    <a:pt x="5940" y="13885"/>
                  </a:lnTo>
                  <a:lnTo>
                    <a:pt x="8100" y="13885"/>
                  </a:lnTo>
                  <a:lnTo>
                    <a:pt x="8100" y="12342"/>
                  </a:lnTo>
                  <a:lnTo>
                    <a:pt x="5940" y="12342"/>
                  </a:lnTo>
                  <a:close/>
                </a:path>
                <a:path w="21600" h="21600" extrusionOk="0">
                  <a:moveTo>
                    <a:pt x="8100" y="12342"/>
                  </a:moveTo>
                  <a:lnTo>
                    <a:pt x="8100" y="13885"/>
                  </a:lnTo>
                  <a:lnTo>
                    <a:pt x="10260" y="13885"/>
                  </a:lnTo>
                  <a:lnTo>
                    <a:pt x="10260" y="12342"/>
                  </a:lnTo>
                  <a:lnTo>
                    <a:pt x="8100" y="12342"/>
                  </a:lnTo>
                  <a:close/>
                </a:path>
                <a:path w="21600" h="21600" extrusionOk="0">
                  <a:moveTo>
                    <a:pt x="10260" y="12342"/>
                  </a:moveTo>
                  <a:lnTo>
                    <a:pt x="10260" y="13885"/>
                  </a:lnTo>
                  <a:lnTo>
                    <a:pt x="12419" y="13885"/>
                  </a:lnTo>
                  <a:lnTo>
                    <a:pt x="12419" y="12342"/>
                  </a:lnTo>
                  <a:lnTo>
                    <a:pt x="10260" y="12342"/>
                  </a:lnTo>
                  <a:close/>
                </a:path>
                <a:path w="21600" h="21600" extrusionOk="0">
                  <a:moveTo>
                    <a:pt x="12419" y="12342"/>
                  </a:moveTo>
                  <a:lnTo>
                    <a:pt x="12419" y="13885"/>
                  </a:lnTo>
                  <a:lnTo>
                    <a:pt x="14580" y="13885"/>
                  </a:lnTo>
                  <a:lnTo>
                    <a:pt x="14580" y="12342"/>
                  </a:lnTo>
                  <a:lnTo>
                    <a:pt x="12419" y="12342"/>
                  </a:lnTo>
                  <a:close/>
                </a:path>
                <a:path w="21600" h="21600" extrusionOk="0">
                  <a:moveTo>
                    <a:pt x="14580" y="12342"/>
                  </a:moveTo>
                  <a:lnTo>
                    <a:pt x="14580" y="13885"/>
                  </a:lnTo>
                  <a:lnTo>
                    <a:pt x="16740" y="13885"/>
                  </a:lnTo>
                  <a:lnTo>
                    <a:pt x="16740" y="12342"/>
                  </a:lnTo>
                  <a:lnTo>
                    <a:pt x="14580" y="12342"/>
                  </a:lnTo>
                  <a:close/>
                </a:path>
                <a:path w="21600" h="21600" extrusionOk="0">
                  <a:moveTo>
                    <a:pt x="16740" y="12342"/>
                  </a:moveTo>
                  <a:lnTo>
                    <a:pt x="16740" y="13885"/>
                  </a:lnTo>
                  <a:lnTo>
                    <a:pt x="18900" y="13885"/>
                  </a:lnTo>
                  <a:lnTo>
                    <a:pt x="18900" y="12342"/>
                  </a:lnTo>
                  <a:lnTo>
                    <a:pt x="16740" y="12342"/>
                  </a:lnTo>
                  <a:close/>
                </a:path>
                <a:path w="21600" h="21600" extrusionOk="0">
                  <a:moveTo>
                    <a:pt x="18900" y="12342"/>
                  </a:moveTo>
                  <a:lnTo>
                    <a:pt x="18900" y="13885"/>
                  </a:lnTo>
                  <a:lnTo>
                    <a:pt x="21060" y="13885"/>
                  </a:lnTo>
                  <a:lnTo>
                    <a:pt x="21060" y="12342"/>
                  </a:lnTo>
                  <a:lnTo>
                    <a:pt x="18900" y="12342"/>
                  </a:lnTo>
                  <a:close/>
                </a:path>
                <a:path w="21600" h="21600" extrusionOk="0">
                  <a:moveTo>
                    <a:pt x="540" y="13885"/>
                  </a:moveTo>
                  <a:lnTo>
                    <a:pt x="540" y="15428"/>
                  </a:lnTo>
                  <a:lnTo>
                    <a:pt x="2700" y="15428"/>
                  </a:lnTo>
                  <a:lnTo>
                    <a:pt x="2700" y="13885"/>
                  </a:lnTo>
                  <a:lnTo>
                    <a:pt x="540" y="13885"/>
                  </a:lnTo>
                  <a:close/>
                </a:path>
                <a:path w="21600" h="21600" extrusionOk="0">
                  <a:moveTo>
                    <a:pt x="2700" y="13885"/>
                  </a:moveTo>
                  <a:lnTo>
                    <a:pt x="2700" y="15428"/>
                  </a:lnTo>
                  <a:lnTo>
                    <a:pt x="4860" y="15428"/>
                  </a:lnTo>
                  <a:lnTo>
                    <a:pt x="4860" y="13885"/>
                  </a:lnTo>
                  <a:lnTo>
                    <a:pt x="2700" y="13885"/>
                  </a:lnTo>
                  <a:close/>
                </a:path>
                <a:path w="21600" h="21600" extrusionOk="0">
                  <a:moveTo>
                    <a:pt x="4860" y="13885"/>
                  </a:moveTo>
                  <a:lnTo>
                    <a:pt x="4860" y="15428"/>
                  </a:lnTo>
                  <a:lnTo>
                    <a:pt x="7020" y="15428"/>
                  </a:lnTo>
                  <a:lnTo>
                    <a:pt x="7020" y="13885"/>
                  </a:lnTo>
                  <a:lnTo>
                    <a:pt x="4860" y="13885"/>
                  </a:lnTo>
                  <a:close/>
                </a:path>
                <a:path w="21600" h="21600" extrusionOk="0">
                  <a:moveTo>
                    <a:pt x="7020" y="13885"/>
                  </a:moveTo>
                  <a:lnTo>
                    <a:pt x="7020" y="15428"/>
                  </a:lnTo>
                  <a:lnTo>
                    <a:pt x="9180" y="15428"/>
                  </a:lnTo>
                  <a:lnTo>
                    <a:pt x="9180" y="13885"/>
                  </a:lnTo>
                  <a:lnTo>
                    <a:pt x="7020" y="13885"/>
                  </a:lnTo>
                  <a:close/>
                </a:path>
                <a:path w="21600" h="21600" extrusionOk="0">
                  <a:moveTo>
                    <a:pt x="9180" y="13885"/>
                  </a:moveTo>
                  <a:lnTo>
                    <a:pt x="9180" y="15428"/>
                  </a:lnTo>
                  <a:lnTo>
                    <a:pt x="11340" y="15428"/>
                  </a:lnTo>
                  <a:lnTo>
                    <a:pt x="11340" y="13885"/>
                  </a:lnTo>
                  <a:lnTo>
                    <a:pt x="9180" y="13885"/>
                  </a:lnTo>
                  <a:close/>
                </a:path>
                <a:path w="21600" h="21600" extrusionOk="0">
                  <a:moveTo>
                    <a:pt x="11340" y="13885"/>
                  </a:moveTo>
                  <a:lnTo>
                    <a:pt x="11340" y="15428"/>
                  </a:lnTo>
                  <a:lnTo>
                    <a:pt x="13500" y="15428"/>
                  </a:lnTo>
                  <a:lnTo>
                    <a:pt x="13500" y="13885"/>
                  </a:lnTo>
                  <a:lnTo>
                    <a:pt x="11340" y="13885"/>
                  </a:lnTo>
                  <a:close/>
                </a:path>
                <a:path w="21600" h="21600" extrusionOk="0">
                  <a:moveTo>
                    <a:pt x="13500" y="13885"/>
                  </a:moveTo>
                  <a:lnTo>
                    <a:pt x="13500" y="15428"/>
                  </a:lnTo>
                  <a:lnTo>
                    <a:pt x="15660" y="15428"/>
                  </a:lnTo>
                  <a:lnTo>
                    <a:pt x="15660" y="13885"/>
                  </a:lnTo>
                  <a:lnTo>
                    <a:pt x="13500" y="13885"/>
                  </a:lnTo>
                  <a:close/>
                </a:path>
                <a:path w="21600" h="21600" extrusionOk="0">
                  <a:moveTo>
                    <a:pt x="15660" y="13885"/>
                  </a:moveTo>
                  <a:lnTo>
                    <a:pt x="15660" y="15428"/>
                  </a:lnTo>
                  <a:lnTo>
                    <a:pt x="17820" y="15428"/>
                  </a:lnTo>
                  <a:lnTo>
                    <a:pt x="17820" y="13885"/>
                  </a:lnTo>
                  <a:lnTo>
                    <a:pt x="15660" y="13885"/>
                  </a:lnTo>
                  <a:close/>
                </a:path>
                <a:path w="21600" h="21600" extrusionOk="0">
                  <a:moveTo>
                    <a:pt x="17820" y="13885"/>
                  </a:moveTo>
                  <a:lnTo>
                    <a:pt x="17820" y="15428"/>
                  </a:lnTo>
                  <a:lnTo>
                    <a:pt x="19980" y="15428"/>
                  </a:lnTo>
                  <a:lnTo>
                    <a:pt x="19980" y="13885"/>
                  </a:lnTo>
                  <a:lnTo>
                    <a:pt x="17820" y="13885"/>
                  </a:lnTo>
                  <a:close/>
                </a:path>
                <a:path w="21600" h="21600" extrusionOk="0">
                  <a:moveTo>
                    <a:pt x="1620" y="15428"/>
                  </a:moveTo>
                  <a:lnTo>
                    <a:pt x="1620" y="16971"/>
                  </a:lnTo>
                  <a:lnTo>
                    <a:pt x="3779" y="16971"/>
                  </a:lnTo>
                  <a:lnTo>
                    <a:pt x="3779" y="15428"/>
                  </a:lnTo>
                  <a:lnTo>
                    <a:pt x="1620" y="15428"/>
                  </a:lnTo>
                  <a:close/>
                </a:path>
                <a:path w="21600" h="21600" extrusionOk="0">
                  <a:moveTo>
                    <a:pt x="3779" y="15428"/>
                  </a:moveTo>
                  <a:lnTo>
                    <a:pt x="3779" y="16971"/>
                  </a:lnTo>
                  <a:lnTo>
                    <a:pt x="5940" y="16971"/>
                  </a:lnTo>
                  <a:lnTo>
                    <a:pt x="5940" y="15428"/>
                  </a:lnTo>
                  <a:lnTo>
                    <a:pt x="3779" y="15428"/>
                  </a:lnTo>
                  <a:close/>
                </a:path>
                <a:path w="21600" h="21600" extrusionOk="0">
                  <a:moveTo>
                    <a:pt x="5940" y="15428"/>
                  </a:moveTo>
                  <a:lnTo>
                    <a:pt x="5940" y="16971"/>
                  </a:lnTo>
                  <a:lnTo>
                    <a:pt x="8100" y="16971"/>
                  </a:lnTo>
                  <a:lnTo>
                    <a:pt x="8100" y="15428"/>
                  </a:lnTo>
                  <a:lnTo>
                    <a:pt x="5940" y="15428"/>
                  </a:lnTo>
                  <a:close/>
                </a:path>
                <a:path w="21600" h="21600" extrusionOk="0">
                  <a:moveTo>
                    <a:pt x="8100" y="15428"/>
                  </a:moveTo>
                  <a:lnTo>
                    <a:pt x="8100" y="16971"/>
                  </a:lnTo>
                  <a:lnTo>
                    <a:pt x="10260" y="16971"/>
                  </a:lnTo>
                  <a:lnTo>
                    <a:pt x="10260" y="15428"/>
                  </a:lnTo>
                  <a:lnTo>
                    <a:pt x="8100" y="15428"/>
                  </a:lnTo>
                  <a:close/>
                </a:path>
                <a:path w="21600" h="21600" extrusionOk="0">
                  <a:moveTo>
                    <a:pt x="10260" y="15428"/>
                  </a:moveTo>
                  <a:lnTo>
                    <a:pt x="10260" y="16971"/>
                  </a:lnTo>
                  <a:lnTo>
                    <a:pt x="12419" y="16971"/>
                  </a:lnTo>
                  <a:lnTo>
                    <a:pt x="12419" y="15428"/>
                  </a:lnTo>
                  <a:lnTo>
                    <a:pt x="10260" y="15428"/>
                  </a:lnTo>
                  <a:close/>
                </a:path>
                <a:path w="21600" h="21600" extrusionOk="0">
                  <a:moveTo>
                    <a:pt x="12419" y="15428"/>
                  </a:moveTo>
                  <a:lnTo>
                    <a:pt x="12419" y="16971"/>
                  </a:lnTo>
                  <a:lnTo>
                    <a:pt x="14580" y="16971"/>
                  </a:lnTo>
                  <a:lnTo>
                    <a:pt x="14580" y="15428"/>
                  </a:lnTo>
                  <a:lnTo>
                    <a:pt x="12419" y="15428"/>
                  </a:lnTo>
                  <a:close/>
                </a:path>
                <a:path w="21600" h="21600" extrusionOk="0">
                  <a:moveTo>
                    <a:pt x="14580" y="15428"/>
                  </a:moveTo>
                  <a:lnTo>
                    <a:pt x="14580" y="16971"/>
                  </a:lnTo>
                  <a:lnTo>
                    <a:pt x="16740" y="16971"/>
                  </a:lnTo>
                  <a:lnTo>
                    <a:pt x="16740" y="15428"/>
                  </a:lnTo>
                  <a:lnTo>
                    <a:pt x="14580" y="15428"/>
                  </a:lnTo>
                  <a:close/>
                </a:path>
                <a:path w="21600" h="21600" extrusionOk="0">
                  <a:moveTo>
                    <a:pt x="16740" y="15428"/>
                  </a:moveTo>
                  <a:lnTo>
                    <a:pt x="16740" y="16971"/>
                  </a:lnTo>
                  <a:lnTo>
                    <a:pt x="18900" y="16971"/>
                  </a:lnTo>
                  <a:lnTo>
                    <a:pt x="18900" y="15428"/>
                  </a:lnTo>
                  <a:lnTo>
                    <a:pt x="16740" y="15428"/>
                  </a:lnTo>
                  <a:close/>
                </a:path>
                <a:path w="21600" h="21600" extrusionOk="0">
                  <a:moveTo>
                    <a:pt x="18900" y="15428"/>
                  </a:moveTo>
                  <a:lnTo>
                    <a:pt x="18900" y="16971"/>
                  </a:lnTo>
                  <a:lnTo>
                    <a:pt x="21060" y="16971"/>
                  </a:lnTo>
                  <a:lnTo>
                    <a:pt x="21060" y="15428"/>
                  </a:lnTo>
                  <a:lnTo>
                    <a:pt x="18900" y="15428"/>
                  </a:lnTo>
                  <a:close/>
                </a:path>
                <a:path w="21600" h="21600" extrusionOk="0">
                  <a:moveTo>
                    <a:pt x="540" y="16971"/>
                  </a:moveTo>
                  <a:lnTo>
                    <a:pt x="540" y="18514"/>
                  </a:lnTo>
                  <a:lnTo>
                    <a:pt x="2700" y="18514"/>
                  </a:lnTo>
                  <a:lnTo>
                    <a:pt x="2700" y="16971"/>
                  </a:lnTo>
                  <a:lnTo>
                    <a:pt x="540" y="16971"/>
                  </a:lnTo>
                  <a:close/>
                </a:path>
                <a:path w="21600" h="21600" extrusionOk="0">
                  <a:moveTo>
                    <a:pt x="2700" y="16971"/>
                  </a:moveTo>
                  <a:lnTo>
                    <a:pt x="2700" y="18514"/>
                  </a:lnTo>
                  <a:lnTo>
                    <a:pt x="4860" y="18514"/>
                  </a:lnTo>
                  <a:lnTo>
                    <a:pt x="4860" y="16971"/>
                  </a:lnTo>
                  <a:lnTo>
                    <a:pt x="2700" y="16971"/>
                  </a:lnTo>
                  <a:close/>
                </a:path>
                <a:path w="21600" h="21600" extrusionOk="0">
                  <a:moveTo>
                    <a:pt x="4860" y="16971"/>
                  </a:moveTo>
                  <a:lnTo>
                    <a:pt x="4860" y="18514"/>
                  </a:lnTo>
                  <a:lnTo>
                    <a:pt x="7020" y="18514"/>
                  </a:lnTo>
                  <a:lnTo>
                    <a:pt x="7020" y="16971"/>
                  </a:lnTo>
                  <a:lnTo>
                    <a:pt x="4860" y="16971"/>
                  </a:lnTo>
                  <a:close/>
                </a:path>
                <a:path w="21600" h="21600" extrusionOk="0">
                  <a:moveTo>
                    <a:pt x="7020" y="16971"/>
                  </a:moveTo>
                  <a:lnTo>
                    <a:pt x="7020" y="18514"/>
                  </a:lnTo>
                  <a:lnTo>
                    <a:pt x="9180" y="18514"/>
                  </a:lnTo>
                  <a:lnTo>
                    <a:pt x="9180" y="16971"/>
                  </a:lnTo>
                  <a:lnTo>
                    <a:pt x="7020" y="16971"/>
                  </a:lnTo>
                  <a:close/>
                </a:path>
                <a:path w="21600" h="21600" extrusionOk="0">
                  <a:moveTo>
                    <a:pt x="9180" y="16971"/>
                  </a:moveTo>
                  <a:lnTo>
                    <a:pt x="9180" y="18514"/>
                  </a:lnTo>
                  <a:lnTo>
                    <a:pt x="11340" y="18514"/>
                  </a:lnTo>
                  <a:lnTo>
                    <a:pt x="11340" y="16971"/>
                  </a:lnTo>
                  <a:lnTo>
                    <a:pt x="9180" y="16971"/>
                  </a:lnTo>
                  <a:close/>
                </a:path>
                <a:path w="21600" h="21600" extrusionOk="0">
                  <a:moveTo>
                    <a:pt x="11340" y="16971"/>
                  </a:moveTo>
                  <a:lnTo>
                    <a:pt x="11340" y="18514"/>
                  </a:lnTo>
                  <a:lnTo>
                    <a:pt x="13500" y="18514"/>
                  </a:lnTo>
                  <a:lnTo>
                    <a:pt x="13500" y="16971"/>
                  </a:lnTo>
                  <a:lnTo>
                    <a:pt x="11340" y="16971"/>
                  </a:lnTo>
                  <a:close/>
                </a:path>
                <a:path w="21600" h="21600" extrusionOk="0">
                  <a:moveTo>
                    <a:pt x="13500" y="16971"/>
                  </a:moveTo>
                  <a:lnTo>
                    <a:pt x="13500" y="18514"/>
                  </a:lnTo>
                  <a:lnTo>
                    <a:pt x="15660" y="18514"/>
                  </a:lnTo>
                  <a:lnTo>
                    <a:pt x="15660" y="16971"/>
                  </a:lnTo>
                  <a:lnTo>
                    <a:pt x="13500" y="16971"/>
                  </a:lnTo>
                  <a:close/>
                </a:path>
                <a:path w="21600" h="21600" extrusionOk="0">
                  <a:moveTo>
                    <a:pt x="15660" y="16971"/>
                  </a:moveTo>
                  <a:lnTo>
                    <a:pt x="15660" y="18514"/>
                  </a:lnTo>
                  <a:lnTo>
                    <a:pt x="17820" y="18514"/>
                  </a:lnTo>
                  <a:lnTo>
                    <a:pt x="17820" y="16971"/>
                  </a:lnTo>
                  <a:lnTo>
                    <a:pt x="15660" y="16971"/>
                  </a:lnTo>
                  <a:close/>
                </a:path>
                <a:path w="21600" h="21600" extrusionOk="0">
                  <a:moveTo>
                    <a:pt x="17820" y="16971"/>
                  </a:moveTo>
                  <a:lnTo>
                    <a:pt x="17820" y="18514"/>
                  </a:lnTo>
                  <a:lnTo>
                    <a:pt x="19980" y="18514"/>
                  </a:lnTo>
                  <a:lnTo>
                    <a:pt x="19980" y="16971"/>
                  </a:lnTo>
                  <a:lnTo>
                    <a:pt x="17820" y="16971"/>
                  </a:lnTo>
                  <a:close/>
                </a:path>
                <a:path w="21600" h="21600" extrusionOk="0">
                  <a:moveTo>
                    <a:pt x="1620" y="18514"/>
                  </a:moveTo>
                  <a:lnTo>
                    <a:pt x="1620" y="20057"/>
                  </a:lnTo>
                  <a:lnTo>
                    <a:pt x="3779" y="20057"/>
                  </a:lnTo>
                  <a:lnTo>
                    <a:pt x="3779" y="18514"/>
                  </a:lnTo>
                  <a:lnTo>
                    <a:pt x="1620" y="18514"/>
                  </a:lnTo>
                  <a:close/>
                </a:path>
                <a:path w="21600" h="21600" extrusionOk="0">
                  <a:moveTo>
                    <a:pt x="3779" y="18514"/>
                  </a:moveTo>
                  <a:lnTo>
                    <a:pt x="3779" y="20057"/>
                  </a:lnTo>
                  <a:lnTo>
                    <a:pt x="5940" y="20057"/>
                  </a:lnTo>
                  <a:lnTo>
                    <a:pt x="5940" y="18514"/>
                  </a:lnTo>
                  <a:lnTo>
                    <a:pt x="3779" y="18514"/>
                  </a:lnTo>
                  <a:close/>
                </a:path>
                <a:path w="21600" h="21600" extrusionOk="0">
                  <a:moveTo>
                    <a:pt x="5940" y="18514"/>
                  </a:moveTo>
                  <a:lnTo>
                    <a:pt x="5940" y="20057"/>
                  </a:lnTo>
                  <a:lnTo>
                    <a:pt x="8100" y="20057"/>
                  </a:lnTo>
                  <a:lnTo>
                    <a:pt x="8100" y="18514"/>
                  </a:lnTo>
                  <a:lnTo>
                    <a:pt x="5940" y="18514"/>
                  </a:lnTo>
                  <a:close/>
                </a:path>
                <a:path w="21600" h="21600" extrusionOk="0">
                  <a:moveTo>
                    <a:pt x="8100" y="18514"/>
                  </a:moveTo>
                  <a:lnTo>
                    <a:pt x="8100" y="20057"/>
                  </a:lnTo>
                  <a:lnTo>
                    <a:pt x="10260" y="20057"/>
                  </a:lnTo>
                  <a:lnTo>
                    <a:pt x="10260" y="18514"/>
                  </a:lnTo>
                  <a:lnTo>
                    <a:pt x="8100" y="18514"/>
                  </a:lnTo>
                  <a:close/>
                </a:path>
                <a:path w="21600" h="21600" extrusionOk="0">
                  <a:moveTo>
                    <a:pt x="10260" y="18514"/>
                  </a:moveTo>
                  <a:lnTo>
                    <a:pt x="10260" y="20057"/>
                  </a:lnTo>
                  <a:lnTo>
                    <a:pt x="12419" y="20057"/>
                  </a:lnTo>
                  <a:lnTo>
                    <a:pt x="12419" y="18514"/>
                  </a:lnTo>
                  <a:lnTo>
                    <a:pt x="10260" y="18514"/>
                  </a:lnTo>
                  <a:close/>
                </a:path>
                <a:path w="21600" h="21600" extrusionOk="0">
                  <a:moveTo>
                    <a:pt x="12419" y="18514"/>
                  </a:moveTo>
                  <a:lnTo>
                    <a:pt x="12419" y="20057"/>
                  </a:lnTo>
                  <a:lnTo>
                    <a:pt x="14580" y="20057"/>
                  </a:lnTo>
                  <a:lnTo>
                    <a:pt x="14580" y="18514"/>
                  </a:lnTo>
                  <a:lnTo>
                    <a:pt x="12419" y="18514"/>
                  </a:lnTo>
                  <a:close/>
                </a:path>
                <a:path w="21600" h="21600" extrusionOk="0">
                  <a:moveTo>
                    <a:pt x="14580" y="18514"/>
                  </a:moveTo>
                  <a:lnTo>
                    <a:pt x="14580" y="20057"/>
                  </a:lnTo>
                  <a:lnTo>
                    <a:pt x="16740" y="20057"/>
                  </a:lnTo>
                  <a:lnTo>
                    <a:pt x="16740" y="18514"/>
                  </a:lnTo>
                  <a:lnTo>
                    <a:pt x="14580" y="18514"/>
                  </a:lnTo>
                  <a:close/>
                </a:path>
                <a:path w="21600" h="21600" extrusionOk="0">
                  <a:moveTo>
                    <a:pt x="16740" y="18514"/>
                  </a:moveTo>
                  <a:lnTo>
                    <a:pt x="16740" y="20057"/>
                  </a:lnTo>
                  <a:lnTo>
                    <a:pt x="18900" y="20057"/>
                  </a:lnTo>
                  <a:lnTo>
                    <a:pt x="18900" y="18514"/>
                  </a:lnTo>
                  <a:lnTo>
                    <a:pt x="16740" y="18514"/>
                  </a:lnTo>
                  <a:close/>
                </a:path>
                <a:path w="21600" h="21600" extrusionOk="0">
                  <a:moveTo>
                    <a:pt x="18900" y="18514"/>
                  </a:moveTo>
                  <a:lnTo>
                    <a:pt x="18900" y="20057"/>
                  </a:lnTo>
                  <a:lnTo>
                    <a:pt x="21060" y="20057"/>
                  </a:lnTo>
                  <a:lnTo>
                    <a:pt x="21060" y="18514"/>
                  </a:lnTo>
                  <a:lnTo>
                    <a:pt x="18900" y="18514"/>
                  </a:lnTo>
                  <a:close/>
                </a:path>
                <a:path w="21600" h="21600" extrusionOk="0">
                  <a:moveTo>
                    <a:pt x="540" y="20057"/>
                  </a:moveTo>
                  <a:lnTo>
                    <a:pt x="540" y="21600"/>
                  </a:lnTo>
                  <a:lnTo>
                    <a:pt x="2700" y="21600"/>
                  </a:lnTo>
                  <a:lnTo>
                    <a:pt x="2700" y="20057"/>
                  </a:lnTo>
                  <a:lnTo>
                    <a:pt x="540" y="20057"/>
                  </a:lnTo>
                  <a:close/>
                </a:path>
                <a:path w="21600" h="21600" extrusionOk="0">
                  <a:moveTo>
                    <a:pt x="2700" y="20057"/>
                  </a:moveTo>
                  <a:lnTo>
                    <a:pt x="2700" y="21600"/>
                  </a:lnTo>
                  <a:lnTo>
                    <a:pt x="4860" y="21600"/>
                  </a:lnTo>
                  <a:lnTo>
                    <a:pt x="4860" y="20057"/>
                  </a:lnTo>
                  <a:lnTo>
                    <a:pt x="2700" y="20057"/>
                  </a:lnTo>
                  <a:close/>
                </a:path>
                <a:path w="21600" h="21600" extrusionOk="0">
                  <a:moveTo>
                    <a:pt x="4860" y="20057"/>
                  </a:moveTo>
                  <a:lnTo>
                    <a:pt x="4860" y="21600"/>
                  </a:lnTo>
                  <a:lnTo>
                    <a:pt x="7020" y="21600"/>
                  </a:lnTo>
                  <a:lnTo>
                    <a:pt x="7020" y="20057"/>
                  </a:lnTo>
                  <a:lnTo>
                    <a:pt x="4860" y="20057"/>
                  </a:lnTo>
                  <a:close/>
                </a:path>
                <a:path w="21600" h="21600" extrusionOk="0">
                  <a:moveTo>
                    <a:pt x="7020" y="20057"/>
                  </a:moveTo>
                  <a:lnTo>
                    <a:pt x="7020" y="21600"/>
                  </a:lnTo>
                  <a:lnTo>
                    <a:pt x="9180" y="21600"/>
                  </a:lnTo>
                  <a:lnTo>
                    <a:pt x="9180" y="20057"/>
                  </a:lnTo>
                  <a:lnTo>
                    <a:pt x="7020" y="20057"/>
                  </a:lnTo>
                  <a:close/>
                </a:path>
                <a:path w="21600" h="21600" extrusionOk="0">
                  <a:moveTo>
                    <a:pt x="9180" y="20057"/>
                  </a:moveTo>
                  <a:lnTo>
                    <a:pt x="9180" y="21600"/>
                  </a:lnTo>
                  <a:lnTo>
                    <a:pt x="11340" y="21600"/>
                  </a:lnTo>
                  <a:lnTo>
                    <a:pt x="11340" y="20057"/>
                  </a:lnTo>
                  <a:lnTo>
                    <a:pt x="9180" y="20057"/>
                  </a:lnTo>
                  <a:close/>
                </a:path>
                <a:path w="21600" h="21600" extrusionOk="0">
                  <a:moveTo>
                    <a:pt x="11340" y="20057"/>
                  </a:moveTo>
                  <a:lnTo>
                    <a:pt x="11340" y="21600"/>
                  </a:lnTo>
                  <a:lnTo>
                    <a:pt x="13500" y="21600"/>
                  </a:lnTo>
                  <a:lnTo>
                    <a:pt x="13500" y="20057"/>
                  </a:lnTo>
                  <a:lnTo>
                    <a:pt x="11340" y="20057"/>
                  </a:lnTo>
                  <a:close/>
                </a:path>
                <a:path w="21600" h="21600" extrusionOk="0">
                  <a:moveTo>
                    <a:pt x="13500" y="20057"/>
                  </a:moveTo>
                  <a:lnTo>
                    <a:pt x="13500" y="21600"/>
                  </a:lnTo>
                  <a:lnTo>
                    <a:pt x="15660" y="21600"/>
                  </a:lnTo>
                  <a:lnTo>
                    <a:pt x="15660" y="20057"/>
                  </a:lnTo>
                  <a:lnTo>
                    <a:pt x="13500" y="20057"/>
                  </a:lnTo>
                  <a:close/>
                </a:path>
                <a:path w="21600" h="21600" extrusionOk="0">
                  <a:moveTo>
                    <a:pt x="15660" y="20057"/>
                  </a:moveTo>
                  <a:lnTo>
                    <a:pt x="15660" y="21600"/>
                  </a:lnTo>
                  <a:lnTo>
                    <a:pt x="17820" y="21600"/>
                  </a:lnTo>
                  <a:lnTo>
                    <a:pt x="17820" y="20057"/>
                  </a:lnTo>
                  <a:lnTo>
                    <a:pt x="15660" y="20057"/>
                  </a:lnTo>
                  <a:close/>
                </a:path>
                <a:path w="21600" h="21600" extrusionOk="0">
                  <a:moveTo>
                    <a:pt x="17820" y="20057"/>
                  </a:moveTo>
                  <a:lnTo>
                    <a:pt x="17820" y="21600"/>
                  </a:lnTo>
                  <a:lnTo>
                    <a:pt x="19980" y="21600"/>
                  </a:lnTo>
                  <a:lnTo>
                    <a:pt x="19980" y="20057"/>
                  </a:lnTo>
                  <a:lnTo>
                    <a:pt x="17820" y="20057"/>
                  </a:lnTo>
                  <a:close/>
                </a:path>
                <a:path w="21600" h="21600" extrusionOk="0">
                  <a:moveTo>
                    <a:pt x="19980" y="4628"/>
                  </a:moveTo>
                  <a:lnTo>
                    <a:pt x="21060" y="4628"/>
                  </a:lnTo>
                  <a:lnTo>
                    <a:pt x="21060" y="6171"/>
                  </a:lnTo>
                  <a:lnTo>
                    <a:pt x="19980" y="6171"/>
                  </a:lnTo>
                  <a:lnTo>
                    <a:pt x="19980" y="4628"/>
                  </a:lnTo>
                  <a:close/>
                </a:path>
              </a:pathLst>
            </a:custGeom>
            <a:solidFill>
              <a:srgbClr val="996633"/>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069" name="Line 21"/>
            <p:cNvSpPr>
              <a:spLocks noChangeShapeType="1"/>
            </p:cNvSpPr>
            <p:nvPr/>
          </p:nvSpPr>
          <p:spPr bwMode="auto">
            <a:xfrm flipV="1">
              <a:off x="5476" y="4863"/>
              <a:ext cx="1133" cy="1360"/>
            </a:xfrm>
            <a:prstGeom prst="line">
              <a:avLst/>
            </a:prstGeom>
            <a:noFill/>
            <a:ln w="1905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068" name="Line 20"/>
            <p:cNvSpPr>
              <a:spLocks noChangeShapeType="1"/>
            </p:cNvSpPr>
            <p:nvPr/>
          </p:nvSpPr>
          <p:spPr bwMode="auto">
            <a:xfrm flipV="1">
              <a:off x="7365" y="3013"/>
              <a:ext cx="663" cy="681"/>
            </a:xfrm>
            <a:prstGeom prst="line">
              <a:avLst/>
            </a:prstGeom>
            <a:noFill/>
            <a:ln w="19050">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sp>
          <p:nvSpPr>
            <p:cNvPr id="2067" name="laptop"/>
            <p:cNvSpPr>
              <a:spLocks noEditPoints="1" noChangeArrowheads="1"/>
            </p:cNvSpPr>
            <p:nvPr/>
          </p:nvSpPr>
          <p:spPr bwMode="auto">
            <a:xfrm>
              <a:off x="4813" y="876"/>
              <a:ext cx="1890" cy="1361"/>
            </a:xfrm>
            <a:custGeom>
              <a:avLst/>
              <a:gdLst>
                <a:gd name="T0" fmla="*/ 3362 w 21600"/>
                <a:gd name="T1" fmla="*/ 0 h 21600"/>
                <a:gd name="T2" fmla="*/ 3362 w 21600"/>
                <a:gd name="T3" fmla="*/ 7173 h 21600"/>
                <a:gd name="T4" fmla="*/ 18327 w 21600"/>
                <a:gd name="T5" fmla="*/ 0 h 21600"/>
                <a:gd name="T6" fmla="*/ 18327 w 21600"/>
                <a:gd name="T7" fmla="*/ 7173 h 21600"/>
                <a:gd name="T8" fmla="*/ 10800 w 21600"/>
                <a:gd name="T9" fmla="*/ 0 h 21600"/>
                <a:gd name="T10" fmla="*/ 10800 w 21600"/>
                <a:gd name="T11" fmla="*/ 21600 h 21600"/>
                <a:gd name="T12" fmla="*/ 0 w 21600"/>
                <a:gd name="T13" fmla="*/ 21600 h 21600"/>
                <a:gd name="T14" fmla="*/ 21600 w 21600"/>
                <a:gd name="T15" fmla="*/ 21600 h 21600"/>
                <a:gd name="T16" fmla="*/ 4445 w 21600"/>
                <a:gd name="T17" fmla="*/ 1858 h 21600"/>
                <a:gd name="T18" fmla="*/ 17311 w 21600"/>
                <a:gd name="T19" fmla="*/ 12323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3362" y="0"/>
                  </a:moveTo>
                  <a:lnTo>
                    <a:pt x="18327" y="0"/>
                  </a:lnTo>
                  <a:lnTo>
                    <a:pt x="18327" y="14347"/>
                  </a:lnTo>
                  <a:lnTo>
                    <a:pt x="3362" y="14347"/>
                  </a:lnTo>
                  <a:lnTo>
                    <a:pt x="3362" y="0"/>
                  </a:lnTo>
                  <a:close/>
                </a:path>
                <a:path w="21600" h="21600" extrusionOk="0">
                  <a:moveTo>
                    <a:pt x="3340" y="15068"/>
                  </a:moveTo>
                  <a:lnTo>
                    <a:pt x="0" y="19877"/>
                  </a:lnTo>
                  <a:lnTo>
                    <a:pt x="21600" y="19877"/>
                  </a:lnTo>
                  <a:lnTo>
                    <a:pt x="18327" y="15068"/>
                  </a:lnTo>
                  <a:lnTo>
                    <a:pt x="3340" y="15068"/>
                  </a:lnTo>
                  <a:close/>
                </a:path>
                <a:path w="21600" h="21600" extrusionOk="0">
                  <a:moveTo>
                    <a:pt x="0" y="19877"/>
                  </a:moveTo>
                  <a:lnTo>
                    <a:pt x="0" y="21600"/>
                  </a:lnTo>
                  <a:lnTo>
                    <a:pt x="21600" y="21600"/>
                  </a:lnTo>
                  <a:lnTo>
                    <a:pt x="21600" y="19877"/>
                  </a:lnTo>
                  <a:lnTo>
                    <a:pt x="0" y="19877"/>
                  </a:lnTo>
                  <a:close/>
                </a:path>
                <a:path w="21600" h="21600" extrusionOk="0">
                  <a:moveTo>
                    <a:pt x="4186" y="1523"/>
                  </a:moveTo>
                  <a:lnTo>
                    <a:pt x="17547" y="1523"/>
                  </a:lnTo>
                  <a:lnTo>
                    <a:pt x="17547" y="12744"/>
                  </a:lnTo>
                  <a:lnTo>
                    <a:pt x="4186" y="12744"/>
                  </a:lnTo>
                  <a:lnTo>
                    <a:pt x="4186" y="1523"/>
                  </a:lnTo>
                  <a:close/>
                </a:path>
                <a:path w="21600" h="21600" extrusionOk="0">
                  <a:moveTo>
                    <a:pt x="3318" y="15549"/>
                  </a:moveTo>
                  <a:lnTo>
                    <a:pt x="2917" y="16110"/>
                  </a:lnTo>
                  <a:lnTo>
                    <a:pt x="18727" y="16110"/>
                  </a:lnTo>
                  <a:lnTo>
                    <a:pt x="18327" y="15549"/>
                  </a:lnTo>
                  <a:lnTo>
                    <a:pt x="3318" y="15549"/>
                  </a:lnTo>
                  <a:close/>
                </a:path>
                <a:path w="21600" h="21600" extrusionOk="0">
                  <a:moveTo>
                    <a:pt x="6213" y="18314"/>
                  </a:moveTo>
                  <a:lnTo>
                    <a:pt x="5946" y="18875"/>
                  </a:lnTo>
                  <a:lnTo>
                    <a:pt x="15766" y="18875"/>
                  </a:lnTo>
                  <a:lnTo>
                    <a:pt x="15499" y="18314"/>
                  </a:lnTo>
                  <a:lnTo>
                    <a:pt x="6213" y="18314"/>
                  </a:lnTo>
                  <a:close/>
                </a:path>
                <a:path w="21600" h="21600" extrusionOk="0">
                  <a:moveTo>
                    <a:pt x="2828" y="16471"/>
                  </a:moveTo>
                  <a:lnTo>
                    <a:pt x="2405" y="17072"/>
                  </a:lnTo>
                  <a:lnTo>
                    <a:pt x="19284" y="17072"/>
                  </a:lnTo>
                  <a:lnTo>
                    <a:pt x="18839" y="16471"/>
                  </a:lnTo>
                  <a:lnTo>
                    <a:pt x="2828" y="16471"/>
                  </a:lnTo>
                  <a:close/>
                </a:path>
                <a:path w="21600" h="21600" extrusionOk="0">
                  <a:moveTo>
                    <a:pt x="2316" y="17352"/>
                  </a:moveTo>
                  <a:lnTo>
                    <a:pt x="1871" y="17953"/>
                  </a:lnTo>
                  <a:lnTo>
                    <a:pt x="19863" y="17953"/>
                  </a:lnTo>
                  <a:lnTo>
                    <a:pt x="19395" y="17352"/>
                  </a:lnTo>
                  <a:lnTo>
                    <a:pt x="2316" y="17352"/>
                  </a:lnTo>
                  <a:close/>
                </a:path>
              </a:pathLst>
            </a:custGeom>
            <a:solidFill>
              <a:srgbClr val="C0C0C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066" name="Line 18"/>
            <p:cNvSpPr>
              <a:spLocks noChangeShapeType="1"/>
            </p:cNvSpPr>
            <p:nvPr/>
          </p:nvSpPr>
          <p:spPr bwMode="auto">
            <a:xfrm>
              <a:off x="3963" y="2820"/>
              <a:ext cx="7182" cy="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065" name="mainfrm"/>
            <p:cNvSpPr>
              <a:spLocks noEditPoints="1" noChangeArrowheads="1"/>
            </p:cNvSpPr>
            <p:nvPr/>
          </p:nvSpPr>
          <p:spPr bwMode="auto">
            <a:xfrm>
              <a:off x="8405" y="390"/>
              <a:ext cx="1227" cy="2043"/>
            </a:xfrm>
            <a:custGeom>
              <a:avLst/>
              <a:gdLst>
                <a:gd name="T0" fmla="*/ 0 w 21600"/>
                <a:gd name="T1" fmla="*/ 0 h 21600"/>
                <a:gd name="T2" fmla="*/ 10800 w 21600"/>
                <a:gd name="T3" fmla="*/ 0 h 21600"/>
                <a:gd name="T4" fmla="*/ 21600 w 21600"/>
                <a:gd name="T5" fmla="*/ 0 h 21600"/>
                <a:gd name="T6" fmla="*/ 21600 w 21600"/>
                <a:gd name="T7" fmla="*/ 10800 h 21600"/>
                <a:gd name="T8" fmla="*/ 20603 w 21600"/>
                <a:gd name="T9" fmla="*/ 21600 h 21600"/>
                <a:gd name="T10" fmla="*/ 10800 w 21600"/>
                <a:gd name="T11" fmla="*/ 21600 h 21600"/>
                <a:gd name="T12" fmla="*/ 1163 w 21600"/>
                <a:gd name="T13" fmla="*/ 21600 h 21600"/>
                <a:gd name="T14" fmla="*/ 0 w 21600"/>
                <a:gd name="T15" fmla="*/ 10800 h 21600"/>
                <a:gd name="T16" fmla="*/ 332 w 21600"/>
                <a:gd name="T17" fmla="*/ 22174 h 21600"/>
                <a:gd name="T18" fmla="*/ 21579 w 21600"/>
                <a:gd name="T19" fmla="*/ 27914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21600" y="10885"/>
                  </a:moveTo>
                  <a:lnTo>
                    <a:pt x="21600" y="0"/>
                  </a:lnTo>
                  <a:lnTo>
                    <a:pt x="10634" y="0"/>
                  </a:lnTo>
                  <a:lnTo>
                    <a:pt x="0" y="0"/>
                  </a:lnTo>
                  <a:lnTo>
                    <a:pt x="0" y="10885"/>
                  </a:lnTo>
                  <a:lnTo>
                    <a:pt x="0" y="19729"/>
                  </a:lnTo>
                  <a:lnTo>
                    <a:pt x="1163" y="19729"/>
                  </a:lnTo>
                  <a:lnTo>
                    <a:pt x="1163" y="21600"/>
                  </a:lnTo>
                  <a:lnTo>
                    <a:pt x="10800" y="21600"/>
                  </a:lnTo>
                  <a:lnTo>
                    <a:pt x="20603" y="21600"/>
                  </a:lnTo>
                  <a:lnTo>
                    <a:pt x="20603" y="19729"/>
                  </a:lnTo>
                  <a:lnTo>
                    <a:pt x="21600" y="19729"/>
                  </a:lnTo>
                  <a:lnTo>
                    <a:pt x="21600" y="10885"/>
                  </a:lnTo>
                  <a:close/>
                </a:path>
                <a:path w="21600" h="21600" extrusionOk="0">
                  <a:moveTo>
                    <a:pt x="1163" y="19729"/>
                  </a:moveTo>
                  <a:lnTo>
                    <a:pt x="4320" y="19729"/>
                  </a:lnTo>
                  <a:lnTo>
                    <a:pt x="16449" y="19729"/>
                  </a:lnTo>
                  <a:lnTo>
                    <a:pt x="20603" y="19729"/>
                  </a:lnTo>
                  <a:lnTo>
                    <a:pt x="1163" y="19729"/>
                  </a:lnTo>
                  <a:moveTo>
                    <a:pt x="1495" y="2381"/>
                  </a:moveTo>
                  <a:lnTo>
                    <a:pt x="2160" y="2381"/>
                  </a:lnTo>
                  <a:lnTo>
                    <a:pt x="4985" y="2381"/>
                  </a:lnTo>
                  <a:lnTo>
                    <a:pt x="5982" y="2381"/>
                  </a:lnTo>
                  <a:lnTo>
                    <a:pt x="1495" y="2381"/>
                  </a:lnTo>
                  <a:lnTo>
                    <a:pt x="1495" y="3402"/>
                  </a:lnTo>
                  <a:lnTo>
                    <a:pt x="2160" y="3402"/>
                  </a:lnTo>
                  <a:lnTo>
                    <a:pt x="4985" y="3402"/>
                  </a:lnTo>
                  <a:lnTo>
                    <a:pt x="5982" y="3402"/>
                  </a:lnTo>
                  <a:lnTo>
                    <a:pt x="1495" y="3402"/>
                  </a:lnTo>
                  <a:lnTo>
                    <a:pt x="1495" y="4422"/>
                  </a:lnTo>
                  <a:lnTo>
                    <a:pt x="2160" y="4422"/>
                  </a:lnTo>
                  <a:lnTo>
                    <a:pt x="4985" y="4422"/>
                  </a:lnTo>
                  <a:lnTo>
                    <a:pt x="5982" y="4422"/>
                  </a:lnTo>
                  <a:lnTo>
                    <a:pt x="1495" y="4422"/>
                  </a:lnTo>
                  <a:lnTo>
                    <a:pt x="1495" y="5443"/>
                  </a:lnTo>
                  <a:lnTo>
                    <a:pt x="2160" y="5443"/>
                  </a:lnTo>
                  <a:lnTo>
                    <a:pt x="4985" y="5443"/>
                  </a:lnTo>
                  <a:lnTo>
                    <a:pt x="5982" y="5443"/>
                  </a:lnTo>
                  <a:lnTo>
                    <a:pt x="1495" y="5443"/>
                  </a:lnTo>
                  <a:lnTo>
                    <a:pt x="1495" y="6463"/>
                  </a:lnTo>
                  <a:lnTo>
                    <a:pt x="2160" y="6463"/>
                  </a:lnTo>
                  <a:lnTo>
                    <a:pt x="4985" y="6463"/>
                  </a:lnTo>
                  <a:lnTo>
                    <a:pt x="5982" y="6463"/>
                  </a:lnTo>
                  <a:lnTo>
                    <a:pt x="1495" y="6463"/>
                  </a:lnTo>
                  <a:lnTo>
                    <a:pt x="1495" y="7483"/>
                  </a:lnTo>
                  <a:lnTo>
                    <a:pt x="2160" y="7483"/>
                  </a:lnTo>
                  <a:lnTo>
                    <a:pt x="4985" y="7483"/>
                  </a:lnTo>
                  <a:lnTo>
                    <a:pt x="5982" y="7483"/>
                  </a:lnTo>
                  <a:lnTo>
                    <a:pt x="1495" y="7483"/>
                  </a:lnTo>
                  <a:lnTo>
                    <a:pt x="1495" y="8504"/>
                  </a:lnTo>
                  <a:lnTo>
                    <a:pt x="2160" y="8504"/>
                  </a:lnTo>
                  <a:lnTo>
                    <a:pt x="4985" y="8504"/>
                  </a:lnTo>
                  <a:lnTo>
                    <a:pt x="5982" y="8504"/>
                  </a:lnTo>
                  <a:lnTo>
                    <a:pt x="1495" y="8504"/>
                  </a:lnTo>
                  <a:lnTo>
                    <a:pt x="1495" y="9524"/>
                  </a:lnTo>
                  <a:lnTo>
                    <a:pt x="2160" y="9524"/>
                  </a:lnTo>
                  <a:lnTo>
                    <a:pt x="4985" y="9524"/>
                  </a:lnTo>
                  <a:lnTo>
                    <a:pt x="5982" y="9524"/>
                  </a:lnTo>
                  <a:lnTo>
                    <a:pt x="1495" y="9524"/>
                  </a:lnTo>
                  <a:lnTo>
                    <a:pt x="1495" y="10545"/>
                  </a:lnTo>
                  <a:lnTo>
                    <a:pt x="2160" y="10545"/>
                  </a:lnTo>
                  <a:lnTo>
                    <a:pt x="4985" y="10545"/>
                  </a:lnTo>
                  <a:lnTo>
                    <a:pt x="5982" y="10545"/>
                  </a:lnTo>
                  <a:lnTo>
                    <a:pt x="1495" y="10545"/>
                  </a:lnTo>
                  <a:lnTo>
                    <a:pt x="1495" y="11565"/>
                  </a:lnTo>
                  <a:lnTo>
                    <a:pt x="2160" y="11565"/>
                  </a:lnTo>
                  <a:lnTo>
                    <a:pt x="4985" y="11565"/>
                  </a:lnTo>
                  <a:lnTo>
                    <a:pt x="5982" y="11565"/>
                  </a:lnTo>
                  <a:lnTo>
                    <a:pt x="1495" y="11565"/>
                  </a:lnTo>
                  <a:lnTo>
                    <a:pt x="1495" y="12586"/>
                  </a:lnTo>
                  <a:lnTo>
                    <a:pt x="2160" y="12586"/>
                  </a:lnTo>
                  <a:lnTo>
                    <a:pt x="4985" y="12586"/>
                  </a:lnTo>
                  <a:lnTo>
                    <a:pt x="5982" y="12586"/>
                  </a:lnTo>
                  <a:lnTo>
                    <a:pt x="1495" y="12586"/>
                  </a:lnTo>
                  <a:lnTo>
                    <a:pt x="1495" y="13606"/>
                  </a:lnTo>
                  <a:lnTo>
                    <a:pt x="2160" y="13606"/>
                  </a:lnTo>
                  <a:lnTo>
                    <a:pt x="4985" y="13606"/>
                  </a:lnTo>
                  <a:lnTo>
                    <a:pt x="5982" y="13606"/>
                  </a:lnTo>
                  <a:lnTo>
                    <a:pt x="1495" y="13606"/>
                  </a:lnTo>
                  <a:lnTo>
                    <a:pt x="1495" y="14627"/>
                  </a:lnTo>
                  <a:lnTo>
                    <a:pt x="2160" y="14627"/>
                  </a:lnTo>
                  <a:lnTo>
                    <a:pt x="4985" y="14627"/>
                  </a:lnTo>
                  <a:lnTo>
                    <a:pt x="5982" y="14627"/>
                  </a:lnTo>
                  <a:lnTo>
                    <a:pt x="1495" y="14627"/>
                  </a:lnTo>
                  <a:lnTo>
                    <a:pt x="1495" y="15647"/>
                  </a:lnTo>
                  <a:lnTo>
                    <a:pt x="2160" y="15647"/>
                  </a:lnTo>
                  <a:lnTo>
                    <a:pt x="4985" y="15647"/>
                  </a:lnTo>
                  <a:lnTo>
                    <a:pt x="5982" y="15647"/>
                  </a:lnTo>
                  <a:lnTo>
                    <a:pt x="1495" y="15647"/>
                  </a:lnTo>
                  <a:lnTo>
                    <a:pt x="1495" y="16668"/>
                  </a:lnTo>
                  <a:lnTo>
                    <a:pt x="2160" y="16668"/>
                  </a:lnTo>
                  <a:lnTo>
                    <a:pt x="4985" y="16668"/>
                  </a:lnTo>
                  <a:lnTo>
                    <a:pt x="5982" y="16668"/>
                  </a:lnTo>
                  <a:lnTo>
                    <a:pt x="1495" y="16668"/>
                  </a:lnTo>
                  <a:lnTo>
                    <a:pt x="1495" y="17688"/>
                  </a:lnTo>
                  <a:lnTo>
                    <a:pt x="2160" y="17688"/>
                  </a:lnTo>
                  <a:lnTo>
                    <a:pt x="4985" y="17688"/>
                  </a:lnTo>
                  <a:lnTo>
                    <a:pt x="5982" y="17688"/>
                  </a:lnTo>
                  <a:lnTo>
                    <a:pt x="1495" y="17688"/>
                  </a:lnTo>
                  <a:moveTo>
                    <a:pt x="1994" y="19729"/>
                  </a:moveTo>
                  <a:lnTo>
                    <a:pt x="1994" y="20069"/>
                  </a:lnTo>
                  <a:lnTo>
                    <a:pt x="1994" y="21260"/>
                  </a:lnTo>
                  <a:lnTo>
                    <a:pt x="1994" y="21600"/>
                  </a:lnTo>
                  <a:lnTo>
                    <a:pt x="1994" y="19729"/>
                  </a:lnTo>
                  <a:lnTo>
                    <a:pt x="2658" y="19729"/>
                  </a:lnTo>
                  <a:lnTo>
                    <a:pt x="2658" y="20069"/>
                  </a:lnTo>
                  <a:lnTo>
                    <a:pt x="2658" y="21260"/>
                  </a:lnTo>
                  <a:lnTo>
                    <a:pt x="2658" y="21600"/>
                  </a:lnTo>
                  <a:lnTo>
                    <a:pt x="2658" y="19729"/>
                  </a:lnTo>
                  <a:lnTo>
                    <a:pt x="3489" y="19729"/>
                  </a:lnTo>
                  <a:lnTo>
                    <a:pt x="3489" y="20069"/>
                  </a:lnTo>
                  <a:lnTo>
                    <a:pt x="3489" y="21260"/>
                  </a:lnTo>
                  <a:lnTo>
                    <a:pt x="3489" y="21600"/>
                  </a:lnTo>
                  <a:lnTo>
                    <a:pt x="3489" y="19729"/>
                  </a:lnTo>
                  <a:lnTo>
                    <a:pt x="4320" y="19729"/>
                  </a:lnTo>
                  <a:lnTo>
                    <a:pt x="4320" y="20069"/>
                  </a:lnTo>
                  <a:lnTo>
                    <a:pt x="4320" y="21260"/>
                  </a:lnTo>
                  <a:lnTo>
                    <a:pt x="4320" y="21600"/>
                  </a:lnTo>
                  <a:lnTo>
                    <a:pt x="4320" y="19729"/>
                  </a:lnTo>
                  <a:lnTo>
                    <a:pt x="5151" y="19729"/>
                  </a:lnTo>
                  <a:lnTo>
                    <a:pt x="5151" y="20069"/>
                  </a:lnTo>
                  <a:lnTo>
                    <a:pt x="5151" y="21260"/>
                  </a:lnTo>
                  <a:lnTo>
                    <a:pt x="5151" y="21600"/>
                  </a:lnTo>
                  <a:lnTo>
                    <a:pt x="5151" y="19729"/>
                  </a:lnTo>
                  <a:lnTo>
                    <a:pt x="5982" y="19729"/>
                  </a:lnTo>
                  <a:lnTo>
                    <a:pt x="5982" y="20069"/>
                  </a:lnTo>
                  <a:lnTo>
                    <a:pt x="5982" y="21260"/>
                  </a:lnTo>
                  <a:lnTo>
                    <a:pt x="5982" y="21600"/>
                  </a:lnTo>
                  <a:lnTo>
                    <a:pt x="5982" y="19729"/>
                  </a:lnTo>
                  <a:lnTo>
                    <a:pt x="6812" y="19729"/>
                  </a:lnTo>
                  <a:lnTo>
                    <a:pt x="6812" y="20069"/>
                  </a:lnTo>
                  <a:lnTo>
                    <a:pt x="6812" y="21260"/>
                  </a:lnTo>
                  <a:lnTo>
                    <a:pt x="6812" y="21600"/>
                  </a:lnTo>
                  <a:lnTo>
                    <a:pt x="6812" y="19729"/>
                  </a:lnTo>
                  <a:lnTo>
                    <a:pt x="7643" y="19729"/>
                  </a:lnTo>
                  <a:lnTo>
                    <a:pt x="7643" y="20069"/>
                  </a:lnTo>
                  <a:lnTo>
                    <a:pt x="7643" y="21260"/>
                  </a:lnTo>
                  <a:lnTo>
                    <a:pt x="7643" y="21600"/>
                  </a:lnTo>
                  <a:lnTo>
                    <a:pt x="7643" y="19729"/>
                  </a:lnTo>
                  <a:lnTo>
                    <a:pt x="8474" y="19729"/>
                  </a:lnTo>
                  <a:lnTo>
                    <a:pt x="8474" y="20069"/>
                  </a:lnTo>
                  <a:lnTo>
                    <a:pt x="8474" y="21260"/>
                  </a:lnTo>
                  <a:lnTo>
                    <a:pt x="8474" y="21600"/>
                  </a:lnTo>
                  <a:lnTo>
                    <a:pt x="8474" y="19729"/>
                  </a:lnTo>
                  <a:lnTo>
                    <a:pt x="9305" y="19729"/>
                  </a:lnTo>
                  <a:lnTo>
                    <a:pt x="9305" y="20069"/>
                  </a:lnTo>
                  <a:lnTo>
                    <a:pt x="9305" y="21260"/>
                  </a:lnTo>
                  <a:lnTo>
                    <a:pt x="9305" y="21600"/>
                  </a:lnTo>
                  <a:lnTo>
                    <a:pt x="9305" y="19729"/>
                  </a:lnTo>
                  <a:lnTo>
                    <a:pt x="10135" y="19729"/>
                  </a:lnTo>
                  <a:lnTo>
                    <a:pt x="10135" y="20069"/>
                  </a:lnTo>
                  <a:lnTo>
                    <a:pt x="10135" y="21260"/>
                  </a:lnTo>
                  <a:lnTo>
                    <a:pt x="10135" y="21600"/>
                  </a:lnTo>
                  <a:lnTo>
                    <a:pt x="10135" y="19729"/>
                  </a:lnTo>
                  <a:lnTo>
                    <a:pt x="10966" y="19729"/>
                  </a:lnTo>
                  <a:lnTo>
                    <a:pt x="10966" y="20069"/>
                  </a:lnTo>
                  <a:lnTo>
                    <a:pt x="10966" y="21260"/>
                  </a:lnTo>
                  <a:lnTo>
                    <a:pt x="10966" y="21600"/>
                  </a:lnTo>
                  <a:lnTo>
                    <a:pt x="10966" y="19729"/>
                  </a:lnTo>
                  <a:lnTo>
                    <a:pt x="11797" y="19729"/>
                  </a:lnTo>
                  <a:lnTo>
                    <a:pt x="11797" y="20069"/>
                  </a:lnTo>
                  <a:lnTo>
                    <a:pt x="11797" y="21260"/>
                  </a:lnTo>
                  <a:lnTo>
                    <a:pt x="11797" y="21600"/>
                  </a:lnTo>
                  <a:lnTo>
                    <a:pt x="11797" y="19729"/>
                  </a:lnTo>
                  <a:lnTo>
                    <a:pt x="12462" y="19729"/>
                  </a:lnTo>
                  <a:lnTo>
                    <a:pt x="12462" y="20069"/>
                  </a:lnTo>
                  <a:lnTo>
                    <a:pt x="12462" y="21260"/>
                  </a:lnTo>
                  <a:lnTo>
                    <a:pt x="12462" y="21600"/>
                  </a:lnTo>
                  <a:lnTo>
                    <a:pt x="12462" y="19729"/>
                  </a:lnTo>
                  <a:lnTo>
                    <a:pt x="13292" y="19729"/>
                  </a:lnTo>
                  <a:lnTo>
                    <a:pt x="13292" y="20069"/>
                  </a:lnTo>
                  <a:lnTo>
                    <a:pt x="13292" y="21260"/>
                  </a:lnTo>
                  <a:lnTo>
                    <a:pt x="13292" y="21600"/>
                  </a:lnTo>
                  <a:lnTo>
                    <a:pt x="13292" y="19729"/>
                  </a:lnTo>
                  <a:lnTo>
                    <a:pt x="14123" y="19729"/>
                  </a:lnTo>
                  <a:lnTo>
                    <a:pt x="14123" y="20069"/>
                  </a:lnTo>
                  <a:lnTo>
                    <a:pt x="14123" y="21260"/>
                  </a:lnTo>
                  <a:lnTo>
                    <a:pt x="14123" y="21600"/>
                  </a:lnTo>
                  <a:lnTo>
                    <a:pt x="14123" y="19729"/>
                  </a:lnTo>
                  <a:lnTo>
                    <a:pt x="14954" y="19729"/>
                  </a:lnTo>
                  <a:lnTo>
                    <a:pt x="14954" y="20069"/>
                  </a:lnTo>
                  <a:lnTo>
                    <a:pt x="14954" y="21260"/>
                  </a:lnTo>
                  <a:lnTo>
                    <a:pt x="14954" y="21600"/>
                  </a:lnTo>
                  <a:lnTo>
                    <a:pt x="14954" y="19729"/>
                  </a:lnTo>
                  <a:lnTo>
                    <a:pt x="15785" y="19729"/>
                  </a:lnTo>
                  <a:lnTo>
                    <a:pt x="15785" y="20069"/>
                  </a:lnTo>
                  <a:lnTo>
                    <a:pt x="15785" y="21260"/>
                  </a:lnTo>
                  <a:lnTo>
                    <a:pt x="15785" y="21600"/>
                  </a:lnTo>
                  <a:lnTo>
                    <a:pt x="15785" y="19729"/>
                  </a:lnTo>
                  <a:lnTo>
                    <a:pt x="16615" y="19729"/>
                  </a:lnTo>
                  <a:lnTo>
                    <a:pt x="16615" y="20069"/>
                  </a:lnTo>
                  <a:lnTo>
                    <a:pt x="16615" y="21260"/>
                  </a:lnTo>
                  <a:lnTo>
                    <a:pt x="16615" y="21600"/>
                  </a:lnTo>
                  <a:lnTo>
                    <a:pt x="16615" y="19729"/>
                  </a:lnTo>
                  <a:lnTo>
                    <a:pt x="17446" y="19729"/>
                  </a:lnTo>
                  <a:lnTo>
                    <a:pt x="17446" y="20069"/>
                  </a:lnTo>
                  <a:lnTo>
                    <a:pt x="17446" y="21260"/>
                  </a:lnTo>
                  <a:lnTo>
                    <a:pt x="17446" y="21600"/>
                  </a:lnTo>
                  <a:lnTo>
                    <a:pt x="17446" y="19729"/>
                  </a:lnTo>
                  <a:lnTo>
                    <a:pt x="18277" y="19729"/>
                  </a:lnTo>
                  <a:lnTo>
                    <a:pt x="18277" y="20069"/>
                  </a:lnTo>
                  <a:lnTo>
                    <a:pt x="18277" y="21260"/>
                  </a:lnTo>
                  <a:lnTo>
                    <a:pt x="18277" y="21600"/>
                  </a:lnTo>
                  <a:lnTo>
                    <a:pt x="18277" y="19729"/>
                  </a:lnTo>
                  <a:lnTo>
                    <a:pt x="19108" y="19729"/>
                  </a:lnTo>
                  <a:lnTo>
                    <a:pt x="19108" y="20069"/>
                  </a:lnTo>
                  <a:lnTo>
                    <a:pt x="19108" y="21260"/>
                  </a:lnTo>
                  <a:lnTo>
                    <a:pt x="19108" y="21600"/>
                  </a:lnTo>
                  <a:lnTo>
                    <a:pt x="19108" y="19729"/>
                  </a:lnTo>
                  <a:lnTo>
                    <a:pt x="19938" y="19729"/>
                  </a:lnTo>
                  <a:lnTo>
                    <a:pt x="19938" y="20069"/>
                  </a:lnTo>
                  <a:lnTo>
                    <a:pt x="19938" y="21260"/>
                  </a:lnTo>
                  <a:lnTo>
                    <a:pt x="19938" y="21600"/>
                  </a:lnTo>
                  <a:lnTo>
                    <a:pt x="19938" y="19729"/>
                  </a:lnTo>
                  <a:moveTo>
                    <a:pt x="1495" y="1531"/>
                  </a:moveTo>
                  <a:lnTo>
                    <a:pt x="5982" y="1531"/>
                  </a:lnTo>
                  <a:lnTo>
                    <a:pt x="5982" y="18539"/>
                  </a:lnTo>
                  <a:lnTo>
                    <a:pt x="1495" y="18539"/>
                  </a:lnTo>
                  <a:lnTo>
                    <a:pt x="1495" y="1531"/>
                  </a:lnTo>
                  <a:moveTo>
                    <a:pt x="7311" y="1531"/>
                  </a:moveTo>
                  <a:lnTo>
                    <a:pt x="7975" y="1531"/>
                  </a:lnTo>
                  <a:lnTo>
                    <a:pt x="7975" y="8334"/>
                  </a:lnTo>
                  <a:lnTo>
                    <a:pt x="7311" y="8334"/>
                  </a:lnTo>
                  <a:lnTo>
                    <a:pt x="7311" y="1531"/>
                  </a:lnTo>
                  <a:moveTo>
                    <a:pt x="7145" y="9865"/>
                  </a:moveTo>
                  <a:lnTo>
                    <a:pt x="8142" y="9865"/>
                  </a:lnTo>
                  <a:lnTo>
                    <a:pt x="8142" y="10715"/>
                  </a:lnTo>
                  <a:lnTo>
                    <a:pt x="7145" y="10715"/>
                  </a:lnTo>
                  <a:lnTo>
                    <a:pt x="7145" y="9865"/>
                  </a:lnTo>
                  <a:moveTo>
                    <a:pt x="8972" y="1531"/>
                  </a:moveTo>
                  <a:lnTo>
                    <a:pt x="12462" y="1531"/>
                  </a:lnTo>
                  <a:lnTo>
                    <a:pt x="12462" y="5443"/>
                  </a:lnTo>
                  <a:lnTo>
                    <a:pt x="8972" y="5443"/>
                  </a:lnTo>
                  <a:lnTo>
                    <a:pt x="8972" y="1531"/>
                  </a:lnTo>
                  <a:moveTo>
                    <a:pt x="13625" y="1531"/>
                  </a:moveTo>
                  <a:lnTo>
                    <a:pt x="20271" y="1531"/>
                  </a:lnTo>
                  <a:lnTo>
                    <a:pt x="20271" y="5443"/>
                  </a:lnTo>
                  <a:lnTo>
                    <a:pt x="13625" y="5443"/>
                  </a:lnTo>
                  <a:lnTo>
                    <a:pt x="13625" y="1531"/>
                  </a:lnTo>
                  <a:moveTo>
                    <a:pt x="18609" y="6463"/>
                  </a:moveTo>
                  <a:lnTo>
                    <a:pt x="20437" y="6463"/>
                  </a:lnTo>
                  <a:lnTo>
                    <a:pt x="20437" y="10885"/>
                  </a:lnTo>
                  <a:lnTo>
                    <a:pt x="18609" y="10885"/>
                  </a:lnTo>
                  <a:lnTo>
                    <a:pt x="18609" y="6463"/>
                  </a:lnTo>
                </a:path>
              </a:pathLst>
            </a:custGeom>
            <a:solidFill>
              <a:srgbClr val="C0C0C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064" name="Line 16"/>
            <p:cNvSpPr>
              <a:spLocks noChangeShapeType="1"/>
            </p:cNvSpPr>
            <p:nvPr/>
          </p:nvSpPr>
          <p:spPr bwMode="auto">
            <a:xfrm>
              <a:off x="3963" y="3015"/>
              <a:ext cx="7182" cy="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063" name="Line 15"/>
            <p:cNvSpPr>
              <a:spLocks noChangeShapeType="1"/>
            </p:cNvSpPr>
            <p:nvPr/>
          </p:nvSpPr>
          <p:spPr bwMode="auto">
            <a:xfrm flipV="1">
              <a:off x="5666" y="2237"/>
              <a:ext cx="0" cy="583"/>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062" name="Line 14"/>
            <p:cNvSpPr>
              <a:spLocks noChangeShapeType="1"/>
            </p:cNvSpPr>
            <p:nvPr/>
          </p:nvSpPr>
          <p:spPr bwMode="auto">
            <a:xfrm flipV="1">
              <a:off x="8972" y="2433"/>
              <a:ext cx="0" cy="387"/>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061" name="Cloud"/>
            <p:cNvSpPr>
              <a:spLocks noChangeAspect="1" noEditPoints="1" noChangeArrowheads="1"/>
            </p:cNvSpPr>
            <p:nvPr/>
          </p:nvSpPr>
          <p:spPr bwMode="auto">
            <a:xfrm>
              <a:off x="3397" y="6069"/>
              <a:ext cx="3402" cy="2344"/>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rgbClr val="FFBE7D"/>
            </a:solidFill>
            <a:ln w="9525">
              <a:solidFill>
                <a:srgbClr val="000000"/>
              </a:solidFill>
              <a:miter lim="800000"/>
              <a:headEnd/>
              <a:tailEnd/>
            </a:ln>
            <a:effectLst>
              <a:outerShdw dist="107763" dir="2700000" algn="ctr" rotWithShape="0">
                <a:srgbClr val="808080"/>
              </a:outerShdw>
            </a:effectLst>
          </p:spPr>
          <p:txBody>
            <a:bodyPr vert="horz" wrap="square" lIns="52587" tIns="26293" rIns="52587" bIns="26293"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000" b="0" i="0" u="none" strike="noStrike" cap="none" normalizeH="0" baseline="0" smtClean="0">
                  <a:ln>
                    <a:noFill/>
                  </a:ln>
                  <a:solidFill>
                    <a:srgbClr val="000000"/>
                  </a:solidFill>
                  <a:effectLst/>
                  <a:latin typeface="Times New Roman" pitchFamily="18" charset="0"/>
                  <a:ea typeface="SimSun" pitchFamily="2" charset="-122"/>
                  <a:cs typeface="Times New Roman" pitchFamily="18" charset="0"/>
                </a:rPr>
                <a:t>   </a:t>
              </a:r>
              <a:endParaRPr kumimoji="0" lang="en-US" altLang="zh-CN" sz="9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zh-CN" sz="1000" b="0" i="0" u="none" strike="noStrike" cap="none" normalizeH="0" baseline="0" smtClean="0">
                  <a:ln>
                    <a:noFill/>
                  </a:ln>
                  <a:solidFill>
                    <a:srgbClr val="000000"/>
                  </a:solidFill>
                  <a:effectLst/>
                  <a:latin typeface="Times New Roman" pitchFamily="18" charset="0"/>
                  <a:ea typeface="SimSun" pitchFamily="2" charset="-122"/>
                  <a:cs typeface="Times New Roman" pitchFamily="18" charset="0"/>
                </a:rPr>
                <a:t>        </a:t>
              </a:r>
              <a:r>
                <a:rPr kumimoji="0" lang="en-US" altLang="zh-CN" sz="1400" b="0" i="0" u="none" strike="noStrike" cap="none" normalizeH="0" baseline="0" smtClean="0">
                  <a:ln>
                    <a:noFill/>
                  </a:ln>
                  <a:solidFill>
                    <a:srgbClr val="000000"/>
                  </a:solidFill>
                  <a:effectLst/>
                  <a:latin typeface="Times New Roman" pitchFamily="18" charset="0"/>
                  <a:ea typeface="SimSun" pitchFamily="2" charset="-122"/>
                  <a:cs typeface="Times New Roman" pitchFamily="18" charset="0"/>
                </a:rPr>
                <a:t>Internet</a:t>
              </a:r>
              <a:endParaRPr kumimoji="0" lang="en-US" altLang="zh-CN" sz="1800" b="0" i="0" u="none" strike="noStrike" cap="none" normalizeH="0" baseline="0" smtClean="0">
                <a:ln>
                  <a:noFill/>
                </a:ln>
                <a:solidFill>
                  <a:schemeClr val="tx1"/>
                </a:solidFill>
                <a:effectLst/>
                <a:latin typeface="Arial" pitchFamily="34" charset="0"/>
                <a:cs typeface="Arial" pitchFamily="34" charset="0"/>
              </a:endParaRPr>
            </a:p>
          </p:txBody>
        </p:sp>
        <p:sp>
          <p:nvSpPr>
            <p:cNvPr id="2060" name="Text Box 12"/>
            <p:cNvSpPr txBox="1">
              <a:spLocks noChangeArrowheads="1"/>
            </p:cNvSpPr>
            <p:nvPr/>
          </p:nvSpPr>
          <p:spPr bwMode="auto">
            <a:xfrm>
              <a:off x="3303" y="1266"/>
              <a:ext cx="1699" cy="521"/>
            </a:xfrm>
            <a:prstGeom prst="rect">
              <a:avLst/>
            </a:prstGeom>
            <a:noFill/>
            <a:ln w="9525">
              <a:noFill/>
              <a:miter lim="800000"/>
              <a:headEnd/>
              <a:tailEnd/>
            </a:ln>
          </p:spPr>
          <p:txBody>
            <a:bodyPr vert="horz" wrap="none" lIns="52587" tIns="26293" rIns="52587" bIns="26293"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000" b="0" i="0" u="none" strike="noStrike" cap="none" normalizeH="0" baseline="0" smtClean="0">
                  <a:ln>
                    <a:noFill/>
                  </a:ln>
                  <a:solidFill>
                    <a:srgbClr val="000000"/>
                  </a:solidFill>
                  <a:effectLst/>
                  <a:latin typeface="Times New Roman" pitchFamily="18" charset="0"/>
                  <a:ea typeface="SimSun" pitchFamily="2" charset="-122"/>
                  <a:cs typeface="Times New Roman" pitchFamily="18" charset="0"/>
                </a:rPr>
                <a:t>132.28.6.4</a:t>
              </a:r>
              <a:endParaRPr kumimoji="0" lang="en-US" altLang="zh-CN" sz="1800" b="0" i="0" u="none" strike="noStrike" cap="none" normalizeH="0" baseline="0" smtClean="0">
                <a:ln>
                  <a:noFill/>
                </a:ln>
                <a:solidFill>
                  <a:schemeClr val="tx1"/>
                </a:solidFill>
                <a:effectLst/>
                <a:latin typeface="Arial" pitchFamily="34" charset="0"/>
                <a:cs typeface="Arial" pitchFamily="34" charset="0"/>
              </a:endParaRPr>
            </a:p>
          </p:txBody>
        </p:sp>
        <p:sp>
          <p:nvSpPr>
            <p:cNvPr id="2059" name="Text Box 11"/>
            <p:cNvSpPr txBox="1">
              <a:spLocks noChangeArrowheads="1"/>
            </p:cNvSpPr>
            <p:nvPr/>
          </p:nvSpPr>
          <p:spPr bwMode="auto">
            <a:xfrm>
              <a:off x="9891" y="1391"/>
              <a:ext cx="2996" cy="908"/>
            </a:xfrm>
            <a:prstGeom prst="rect">
              <a:avLst/>
            </a:prstGeom>
            <a:noFill/>
            <a:ln w="9525">
              <a:noFill/>
              <a:miter lim="800000"/>
              <a:headEnd/>
              <a:tailEnd/>
            </a:ln>
          </p:spPr>
          <p:txBody>
            <a:bodyPr vert="horz" wrap="none" lIns="52587" tIns="26293" rIns="52587" bIns="26293"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000" b="0" i="0" u="none" strike="noStrike" cap="none" normalizeH="0" baseline="0" smtClean="0">
                  <a:ln>
                    <a:noFill/>
                  </a:ln>
                  <a:solidFill>
                    <a:srgbClr val="000000"/>
                  </a:solidFill>
                  <a:effectLst/>
                  <a:latin typeface="Times New Roman" pitchFamily="18" charset="0"/>
                  <a:ea typeface="SimSun" pitchFamily="2" charset="-122"/>
                  <a:cs typeface="Times New Roman" pitchFamily="18" charset="0"/>
                </a:rPr>
                <a:t>Server</a:t>
              </a:r>
              <a:endParaRPr kumimoji="0" lang="en-US" altLang="zh-CN" sz="9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zh-CN" sz="1000" b="0" i="0" u="none" strike="noStrike" cap="none" normalizeH="0" baseline="0" smtClean="0">
                  <a:ln>
                    <a:noFill/>
                  </a:ln>
                  <a:solidFill>
                    <a:srgbClr val="000000"/>
                  </a:solidFill>
                  <a:effectLst/>
                  <a:latin typeface="Times New Roman" pitchFamily="18" charset="0"/>
                  <a:ea typeface="SimSun" pitchFamily="2" charset="-122"/>
                  <a:cs typeface="Times New Roman" pitchFamily="18" charset="0"/>
                </a:rPr>
                <a:t>(telnet listens on 23)</a:t>
              </a:r>
              <a:endParaRPr kumimoji="0" lang="en-US" altLang="zh-CN" sz="1800" b="0" i="0" u="none" strike="noStrike" cap="none" normalizeH="0" baseline="0" smtClean="0">
                <a:ln>
                  <a:noFill/>
                </a:ln>
                <a:solidFill>
                  <a:schemeClr val="tx1"/>
                </a:solidFill>
                <a:effectLst/>
                <a:latin typeface="Arial" pitchFamily="34" charset="0"/>
                <a:cs typeface="Arial" pitchFamily="34" charset="0"/>
              </a:endParaRPr>
            </a:p>
          </p:txBody>
        </p:sp>
        <p:sp>
          <p:nvSpPr>
            <p:cNvPr id="2058" name="Line 10"/>
            <p:cNvSpPr>
              <a:spLocks noChangeShapeType="1"/>
            </p:cNvSpPr>
            <p:nvPr/>
          </p:nvSpPr>
          <p:spPr bwMode="auto">
            <a:xfrm flipH="1">
              <a:off x="6326" y="3015"/>
              <a:ext cx="662" cy="681"/>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057" name="Line 9"/>
            <p:cNvSpPr>
              <a:spLocks noChangeShapeType="1"/>
            </p:cNvSpPr>
            <p:nvPr/>
          </p:nvSpPr>
          <p:spPr bwMode="auto">
            <a:xfrm flipH="1">
              <a:off x="4247" y="4571"/>
              <a:ext cx="1512" cy="1748"/>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sp>
          <p:nvSpPr>
            <p:cNvPr id="2056" name="Text Box 8"/>
            <p:cNvSpPr txBox="1">
              <a:spLocks noChangeArrowheads="1"/>
            </p:cNvSpPr>
            <p:nvPr/>
          </p:nvSpPr>
          <p:spPr bwMode="auto">
            <a:xfrm>
              <a:off x="8095" y="3043"/>
              <a:ext cx="2599" cy="522"/>
            </a:xfrm>
            <a:prstGeom prst="rect">
              <a:avLst/>
            </a:prstGeom>
            <a:noFill/>
            <a:ln w="9525">
              <a:noFill/>
              <a:miter lim="800000"/>
              <a:headEnd/>
              <a:tailEnd/>
            </a:ln>
          </p:spPr>
          <p:txBody>
            <a:bodyPr vert="horz" wrap="none" lIns="52587" tIns="26293" rIns="52587" bIns="26293"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000" b="0" i="0" u="none" strike="noStrike" cap="none" normalizeH="0" baseline="0" smtClean="0">
                  <a:ln>
                    <a:noFill/>
                  </a:ln>
                  <a:solidFill>
                    <a:srgbClr val="000000"/>
                  </a:solidFill>
                  <a:effectLst/>
                  <a:latin typeface="Times New Roman" pitchFamily="18" charset="0"/>
                  <a:ea typeface="SimSun" pitchFamily="2" charset="-122"/>
                  <a:cs typeface="Times New Roman" pitchFamily="18" charset="0"/>
                </a:rPr>
                <a:t>Incoming packets</a:t>
              </a:r>
              <a:endParaRPr kumimoji="0" lang="en-US" altLang="zh-CN" sz="1800" b="0" i="0" u="none" strike="noStrike" cap="none" normalizeH="0" baseline="0" smtClean="0">
                <a:ln>
                  <a:noFill/>
                </a:ln>
                <a:solidFill>
                  <a:schemeClr val="tx1"/>
                </a:solidFill>
                <a:effectLst/>
                <a:latin typeface="Arial" pitchFamily="34" charset="0"/>
                <a:cs typeface="Arial" pitchFamily="34" charset="0"/>
              </a:endParaRPr>
            </a:p>
          </p:txBody>
        </p:sp>
        <p:sp>
          <p:nvSpPr>
            <p:cNvPr id="2055" name="Text Box 7"/>
            <p:cNvSpPr txBox="1">
              <a:spLocks noChangeArrowheads="1"/>
            </p:cNvSpPr>
            <p:nvPr/>
          </p:nvSpPr>
          <p:spPr bwMode="auto">
            <a:xfrm>
              <a:off x="2520" y="5472"/>
              <a:ext cx="2581" cy="523"/>
            </a:xfrm>
            <a:prstGeom prst="rect">
              <a:avLst/>
            </a:prstGeom>
            <a:noFill/>
            <a:ln w="9525">
              <a:noFill/>
              <a:miter lim="800000"/>
              <a:headEnd/>
              <a:tailEnd/>
            </a:ln>
          </p:spPr>
          <p:txBody>
            <a:bodyPr vert="horz" wrap="none" lIns="52587" tIns="26293" rIns="52587" bIns="26293"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000" b="0" i="0" u="none" strike="noStrike" cap="none" normalizeH="0" baseline="0" smtClean="0">
                  <a:ln>
                    <a:noFill/>
                  </a:ln>
                  <a:solidFill>
                    <a:srgbClr val="000000"/>
                  </a:solidFill>
                  <a:effectLst/>
                  <a:latin typeface="Times New Roman" pitchFamily="18" charset="0"/>
                  <a:ea typeface="SimSun" pitchFamily="2" charset="-122"/>
                  <a:cs typeface="Times New Roman" pitchFamily="18" charset="0"/>
                </a:rPr>
                <a:t>Outgoing packets</a:t>
              </a:r>
              <a:endParaRPr kumimoji="0" lang="en-US" altLang="zh-CN" sz="1800" b="0" i="0" u="none" strike="noStrike" cap="none" normalizeH="0" baseline="0" smtClean="0">
                <a:ln>
                  <a:noFill/>
                </a:ln>
                <a:solidFill>
                  <a:schemeClr val="tx1"/>
                </a:solidFill>
                <a:effectLst/>
                <a:latin typeface="Arial" pitchFamily="34" charset="0"/>
                <a:cs typeface="Arial" pitchFamily="34" charset="0"/>
              </a:endParaRPr>
            </a:p>
          </p:txBody>
        </p:sp>
        <p:sp>
          <p:nvSpPr>
            <p:cNvPr id="2054" name="Text Box 6"/>
            <p:cNvSpPr txBox="1">
              <a:spLocks noChangeArrowheads="1"/>
            </p:cNvSpPr>
            <p:nvPr/>
          </p:nvSpPr>
          <p:spPr bwMode="auto">
            <a:xfrm>
              <a:off x="8473" y="4406"/>
              <a:ext cx="1362" cy="522"/>
            </a:xfrm>
            <a:prstGeom prst="rect">
              <a:avLst/>
            </a:prstGeom>
            <a:noFill/>
            <a:ln w="9525">
              <a:noFill/>
              <a:miter lim="800000"/>
              <a:headEnd/>
              <a:tailEnd/>
            </a:ln>
          </p:spPr>
          <p:txBody>
            <a:bodyPr vert="horz" wrap="none" lIns="52587" tIns="26293" rIns="52587" bIns="26293"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000" b="0" i="0" u="none" strike="noStrike" cap="none" normalizeH="0" baseline="0" smtClean="0">
                  <a:ln>
                    <a:noFill/>
                  </a:ln>
                  <a:solidFill>
                    <a:srgbClr val="000000"/>
                  </a:solidFill>
                  <a:effectLst/>
                  <a:latin typeface="Times New Roman" pitchFamily="18" charset="0"/>
                  <a:ea typeface="SimSun" pitchFamily="2" charset="-122"/>
                  <a:cs typeface="Times New Roman" pitchFamily="18" charset="0"/>
                </a:rPr>
                <a:t>Firewall</a:t>
              </a:r>
              <a:endParaRPr kumimoji="0" lang="en-US" altLang="zh-CN" sz="1800" b="0" i="0" u="none" strike="noStrike" cap="none" normalizeH="0" baseline="0" smtClean="0">
                <a:ln>
                  <a:noFill/>
                </a:ln>
                <a:solidFill>
                  <a:schemeClr val="tx1"/>
                </a:solidFill>
                <a:effectLst/>
                <a:latin typeface="Arial" pitchFamily="34" charset="0"/>
                <a:cs typeface="Arial" pitchFamily="34" charset="0"/>
              </a:endParaRPr>
            </a:p>
          </p:txBody>
        </p:sp>
        <p:sp>
          <p:nvSpPr>
            <p:cNvPr id="2053" name="Line 5"/>
            <p:cNvSpPr>
              <a:spLocks noChangeShapeType="1"/>
            </p:cNvSpPr>
            <p:nvPr/>
          </p:nvSpPr>
          <p:spPr bwMode="auto">
            <a:xfrm flipV="1">
              <a:off x="5759" y="4766"/>
              <a:ext cx="1134" cy="1360"/>
            </a:xfrm>
            <a:prstGeom prst="line">
              <a:avLst/>
            </a:prstGeom>
            <a:noFill/>
            <a:ln w="1905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052" name="Line 4"/>
            <p:cNvSpPr>
              <a:spLocks noChangeShapeType="1"/>
            </p:cNvSpPr>
            <p:nvPr/>
          </p:nvSpPr>
          <p:spPr bwMode="auto">
            <a:xfrm flipV="1">
              <a:off x="7555" y="3015"/>
              <a:ext cx="663" cy="681"/>
            </a:xfrm>
            <a:prstGeom prst="line">
              <a:avLst/>
            </a:prstGeom>
            <a:noFill/>
            <a:ln w="19050">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sp>
          <p:nvSpPr>
            <p:cNvPr id="2051" name="Line 3"/>
            <p:cNvSpPr>
              <a:spLocks noChangeShapeType="1"/>
            </p:cNvSpPr>
            <p:nvPr/>
          </p:nvSpPr>
          <p:spPr bwMode="auto">
            <a:xfrm flipH="1">
              <a:off x="6516" y="3015"/>
              <a:ext cx="662" cy="681"/>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050" name="Line 2"/>
            <p:cNvSpPr>
              <a:spLocks noChangeShapeType="1"/>
            </p:cNvSpPr>
            <p:nvPr/>
          </p:nvSpPr>
          <p:spPr bwMode="auto">
            <a:xfrm flipH="1">
              <a:off x="4437" y="4571"/>
              <a:ext cx="1512" cy="1748"/>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gr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2"/>
          <p:cNvPicPr>
            <a:picLocks noChangeAspect="1" noChangeArrowheads="1"/>
          </p:cNvPicPr>
          <p:nvPr/>
        </p:nvPicPr>
        <p:blipFill>
          <a:blip r:embed="rId2" cstate="print"/>
          <a:srcRect/>
          <a:stretch>
            <a:fillRect/>
          </a:stretch>
        </p:blipFill>
        <p:spPr bwMode="auto">
          <a:xfrm>
            <a:off x="228600" y="228600"/>
            <a:ext cx="8353425" cy="2276475"/>
          </a:xfrm>
          <a:prstGeom prst="rect">
            <a:avLst/>
          </a:prstGeom>
          <a:noFill/>
          <a:ln w="9525">
            <a:noFill/>
            <a:miter lim="800000"/>
            <a:headEnd/>
            <a:tailEnd/>
          </a:ln>
        </p:spPr>
      </p:pic>
      <p:pic>
        <p:nvPicPr>
          <p:cNvPr id="12291" name="Picture 3"/>
          <p:cNvPicPr>
            <a:picLocks noChangeAspect="1" noChangeArrowheads="1"/>
          </p:cNvPicPr>
          <p:nvPr/>
        </p:nvPicPr>
        <p:blipFill>
          <a:blip r:embed="rId3" cstate="print"/>
          <a:srcRect/>
          <a:stretch>
            <a:fillRect/>
          </a:stretch>
        </p:blipFill>
        <p:spPr bwMode="auto">
          <a:xfrm>
            <a:off x="381000" y="2819400"/>
            <a:ext cx="8382000" cy="2324100"/>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Packet Filtering Firewall</a:t>
            </a:r>
            <a:endParaRPr lang="en-US" dirty="0"/>
          </a:p>
        </p:txBody>
      </p:sp>
      <p:sp>
        <p:nvSpPr>
          <p:cNvPr id="3" name="Content Placeholder 2"/>
          <p:cNvSpPr>
            <a:spLocks noGrp="1"/>
          </p:cNvSpPr>
          <p:nvPr>
            <p:ph sz="quarter" idx="1"/>
          </p:nvPr>
        </p:nvSpPr>
        <p:spPr/>
        <p:txBody>
          <a:bodyPr>
            <a:normAutofit fontScale="70000" lnSpcReduction="20000"/>
          </a:bodyPr>
          <a:lstStyle/>
          <a:p>
            <a:r>
              <a:rPr lang="en-US" dirty="0"/>
              <a:t>Rule A denies any incoming TCP packets that attempts to open a connection (ACK=0) with an internal server listening on port 23 (Telnet server).  In short, rule A denies any inbound Telnet connections as required by rule (1) in the security policy.  So the firewall will drop those packets attempting to come into the internal network for telnet </a:t>
            </a:r>
            <a:r>
              <a:rPr lang="en-US" dirty="0" smtClean="0"/>
              <a:t>service</a:t>
            </a:r>
          </a:p>
          <a:p>
            <a:endParaRPr lang="en-US" dirty="0" smtClean="0"/>
          </a:p>
          <a:p>
            <a:pPr>
              <a:buNone/>
            </a:pPr>
            <a:r>
              <a:rPr lang="en-US" dirty="0" smtClean="0">
                <a:solidFill>
                  <a:srgbClr val="FF0000"/>
                </a:solidFill>
              </a:rPr>
              <a:t>Rule A denies any incoming TCP packet that </a:t>
            </a:r>
            <a:r>
              <a:rPr lang="en-US" dirty="0" err="1" smtClean="0">
                <a:solidFill>
                  <a:srgbClr val="FF0000"/>
                </a:solidFill>
              </a:rPr>
              <a:t>attemps</a:t>
            </a:r>
            <a:r>
              <a:rPr lang="en-US" dirty="0" smtClean="0">
                <a:solidFill>
                  <a:srgbClr val="FF0000"/>
                </a:solidFill>
              </a:rPr>
              <a:t> </a:t>
            </a:r>
          </a:p>
          <a:p>
            <a:pPr>
              <a:buNone/>
            </a:pPr>
            <a:r>
              <a:rPr lang="en-US" dirty="0" smtClean="0">
                <a:solidFill>
                  <a:srgbClr val="FF0000"/>
                </a:solidFill>
              </a:rPr>
              <a:t>to open a connection (ACK = 0 ) with an internal </a:t>
            </a:r>
          </a:p>
          <a:p>
            <a:pPr>
              <a:buNone/>
            </a:pPr>
            <a:r>
              <a:rPr lang="en-US" dirty="0" smtClean="0">
                <a:solidFill>
                  <a:srgbClr val="FF0000"/>
                </a:solidFill>
              </a:rPr>
              <a:t>server listening on port 23.</a:t>
            </a:r>
          </a:p>
          <a:p>
            <a:pPr>
              <a:buNone/>
            </a:pPr>
            <a:r>
              <a:rPr lang="en-US" dirty="0" smtClean="0">
                <a:solidFill>
                  <a:srgbClr val="FF0000"/>
                </a:solidFill>
              </a:rPr>
              <a:t>Rule B denies any outgoing TCP packet from internal </a:t>
            </a:r>
          </a:p>
          <a:p>
            <a:pPr>
              <a:buNone/>
            </a:pPr>
            <a:r>
              <a:rPr lang="en-US" dirty="0" smtClean="0">
                <a:solidFill>
                  <a:srgbClr val="FF0000"/>
                </a:solidFill>
              </a:rPr>
              <a:t>client 132.28.6.4 to an external Telnet server.</a:t>
            </a:r>
          </a:p>
          <a:p>
            <a:pPr>
              <a:buNone/>
            </a:pPr>
            <a:r>
              <a:rPr lang="en-US" dirty="0" smtClean="0">
                <a:solidFill>
                  <a:srgbClr val="FF0000"/>
                </a:solidFill>
              </a:rPr>
              <a:t>Rule C denies any </a:t>
            </a:r>
            <a:r>
              <a:rPr lang="en-US" dirty="0" err="1" smtClean="0">
                <a:solidFill>
                  <a:srgbClr val="FF0000"/>
                </a:solidFill>
              </a:rPr>
              <a:t>incomming</a:t>
            </a:r>
            <a:r>
              <a:rPr lang="en-US" dirty="0" smtClean="0">
                <a:solidFill>
                  <a:srgbClr val="FF0000"/>
                </a:solidFill>
              </a:rPr>
              <a:t> TCP packet from </a:t>
            </a:r>
          </a:p>
          <a:p>
            <a:pPr>
              <a:buNone/>
            </a:pPr>
            <a:r>
              <a:rPr lang="en-US" dirty="0" smtClean="0">
                <a:solidFill>
                  <a:srgbClr val="FF0000"/>
                </a:solidFill>
              </a:rPr>
              <a:t>external </a:t>
            </a:r>
            <a:r>
              <a:rPr lang="en-US" dirty="0" err="1" smtClean="0">
                <a:solidFill>
                  <a:srgbClr val="FF0000"/>
                </a:solidFill>
              </a:rPr>
              <a:t>Tlnet</a:t>
            </a:r>
            <a:r>
              <a:rPr lang="en-US" dirty="0" smtClean="0">
                <a:solidFill>
                  <a:srgbClr val="FF0000"/>
                </a:solidFill>
              </a:rPr>
              <a:t> server (port 23) to internal port </a:t>
            </a:r>
          </a:p>
          <a:p>
            <a:pPr>
              <a:buNone/>
            </a:pPr>
            <a:r>
              <a:rPr lang="en-US" dirty="0" smtClean="0">
                <a:solidFill>
                  <a:srgbClr val="FF0000"/>
                </a:solidFill>
              </a:rPr>
              <a:t>132.28.6.4.</a:t>
            </a:r>
          </a:p>
          <a:p>
            <a:endParaRPr lang="ar-SA" dirty="0" smtClean="0"/>
          </a:p>
          <a:p>
            <a:endParaRPr lang="en-US" dirty="0" smtClean="0"/>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stateful</a:t>
            </a:r>
            <a:r>
              <a:rPr lang="en-US" dirty="0" smtClean="0"/>
              <a:t> packet filtering</a:t>
            </a:r>
            <a:endParaRPr lang="en-US" dirty="0"/>
          </a:p>
        </p:txBody>
      </p:sp>
      <p:sp>
        <p:nvSpPr>
          <p:cNvPr id="3" name="Content Placeholder 2"/>
          <p:cNvSpPr>
            <a:spLocks noGrp="1"/>
          </p:cNvSpPr>
          <p:nvPr>
            <p:ph sz="quarter" idx="1"/>
          </p:nvPr>
        </p:nvSpPr>
        <p:spPr/>
        <p:txBody>
          <a:bodyPr>
            <a:normAutofit fontScale="92500" lnSpcReduction="20000"/>
          </a:bodyPr>
          <a:lstStyle/>
          <a:p>
            <a:r>
              <a:rPr lang="en-US" dirty="0" smtClean="0"/>
              <a:t>the </a:t>
            </a:r>
            <a:r>
              <a:rPr lang="en-US" dirty="0" err="1"/>
              <a:t>stateful</a:t>
            </a:r>
            <a:r>
              <a:rPr lang="en-US" dirty="0"/>
              <a:t> packet filtering intercepts incoming packets from one interface and builds relevant information, such as TCP sequence numbers, or connection start time, in a session state </a:t>
            </a:r>
            <a:r>
              <a:rPr lang="en-US" dirty="0" smtClean="0"/>
              <a:t>table</a:t>
            </a:r>
          </a:p>
          <a:p>
            <a:r>
              <a:rPr lang="en-US" dirty="0"/>
              <a:t>It collects information from every packet passing through it and updates the session state table until it has enough information about each </a:t>
            </a:r>
            <a:r>
              <a:rPr lang="en-US" dirty="0" smtClean="0"/>
              <a:t>connection</a:t>
            </a:r>
          </a:p>
          <a:p>
            <a:r>
              <a:rPr lang="en-US" dirty="0"/>
              <a:t>Packets are inspected according to the table to determine the “state” of the connection of a </a:t>
            </a:r>
            <a:r>
              <a:rPr lang="en-US" dirty="0" smtClean="0"/>
              <a:t>packet</a:t>
            </a:r>
          </a:p>
          <a:p>
            <a:r>
              <a:rPr lang="en-US" dirty="0"/>
              <a:t>Those that are considered to be a part of a valid, established session are forwarded on to the other interface </a:t>
            </a:r>
            <a:r>
              <a:rPr lang="en-US" dirty="0" smtClean="0"/>
              <a:t>without </a:t>
            </a:r>
            <a:r>
              <a:rPr lang="en-US" dirty="0"/>
              <a:t>further inspection</a:t>
            </a:r>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801</TotalTime>
  <Words>1668</Words>
  <Application>Microsoft Office PowerPoint</Application>
  <PresentationFormat>On-screen Show (4:3)</PresentationFormat>
  <Paragraphs>79</Paragraphs>
  <Slides>23</Slides>
  <Notes>1</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Median</vt:lpstr>
      <vt:lpstr>Firewall technologies </vt:lpstr>
      <vt:lpstr>Firewall benefits </vt:lpstr>
      <vt:lpstr>Configuring a Packet Filtering Firewall</vt:lpstr>
      <vt:lpstr>Packet Filtering Firewall</vt:lpstr>
      <vt:lpstr>Packet Filtering Firewall</vt:lpstr>
      <vt:lpstr>Slide 6</vt:lpstr>
      <vt:lpstr>Slide 7</vt:lpstr>
      <vt:lpstr>Packet Filtering Firewall</vt:lpstr>
      <vt:lpstr>stateful packet filtering</vt:lpstr>
      <vt:lpstr>Slide 10</vt:lpstr>
      <vt:lpstr>Stateful packet filtering</vt:lpstr>
      <vt:lpstr>Example </vt:lpstr>
      <vt:lpstr>Differences between packet and Stateful filtering </vt:lpstr>
      <vt:lpstr>Advantages of Packet Filtering</vt:lpstr>
      <vt:lpstr>Advantages of Packet Filtering</vt:lpstr>
      <vt:lpstr>Disadvantages of Packet Filtering</vt:lpstr>
      <vt:lpstr>Disadvantages of Packet Filtering</vt:lpstr>
      <vt:lpstr>proxy firewall</vt:lpstr>
      <vt:lpstr>Slide 19</vt:lpstr>
      <vt:lpstr>proxy firewall</vt:lpstr>
      <vt:lpstr>proxy firewall advantages </vt:lpstr>
      <vt:lpstr>Proxy disadvantages </vt:lpstr>
      <vt:lpstr>Proxy disadvantages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Firewall technologies</dc:title>
  <dc:creator>Dr.Tahani Aljehani</dc:creator>
  <cp:lastModifiedBy>Dr.Tahani Aljehani</cp:lastModifiedBy>
  <cp:revision>3</cp:revision>
  <dcterms:created xsi:type="dcterms:W3CDTF">2013-09-25T20:55:23Z</dcterms:created>
  <dcterms:modified xsi:type="dcterms:W3CDTF">2013-12-18T16:38:39Z</dcterms:modified>
</cp:coreProperties>
</file>