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55" d="100"/>
          <a:sy n="55" d="100"/>
        </p:scale>
        <p:origin x="7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FD227-77E7-4D6E-BDE8-05495E8D3967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2151-26E8-412B-8301-C50746903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1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7D78646B-3E5C-4551-B462-B2FAE47A9BAE}" type="datetimeFigureOut">
              <a:rPr lang="en-US"/>
              <a:t>11/3/2015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FB538A6B-0779-433E-87C0-031AEC9C5BE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66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86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18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979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083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34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384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87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798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763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316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16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600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043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644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917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875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050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373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847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88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29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95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34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73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88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18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38A6B-0779-433E-87C0-031AEC9C5BEF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70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68537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3600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6695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2681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0676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9322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90410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7637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95056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01297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821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A7AC5-6045-4418-8E60-F4878873447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3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3600">
                <a:latin typeface="Times New Roman"/>
              </a:rPr>
              <a:t>Firewall Modules and Modular Firewalls</a:t>
            </a:r>
            <a:endParaRPr lang="en-US" sz="3600" dirty="0">
              <a:latin typeface="Times New Roman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268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Times New Roman"/>
              </a:rPr>
              <a:t> - H.B. Acharya, Aditya Joshi, M.G. Gouda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  <a:latin typeface="Times New Roman"/>
              </a:rPr>
              <a:t>Classroom Presentation</a:t>
            </a:r>
          </a:p>
          <a:p>
            <a:r>
              <a:rPr lang="en-US" b="1">
                <a:solidFill>
                  <a:srgbClr val="002060"/>
                </a:solidFill>
                <a:latin typeface="Times New Roman"/>
              </a:rPr>
              <a:t>- Shaayendra Raju</a:t>
            </a:r>
            <a:endParaRPr lang="en-US" b="1" dirty="0">
              <a:solidFill>
                <a:srgbClr val="00206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C00000"/>
                </a:solidFill>
                <a:latin typeface="Times New Roman"/>
              </a:rPr>
              <a:t>Theorem-2</a:t>
            </a:r>
            <a:endParaRPr lang="en-US" sz="3200" b="1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Times New Roman"/>
              </a:rPr>
              <a:t>Let 'F' be any firewall with 'n' rules</a:t>
            </a:r>
            <a:endParaRPr lang="en-US" dirty="0">
              <a:latin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Times New Roman"/>
              </a:rPr>
              <a:t> The smallest possible value of dependency metric is (n-1)/n.</a:t>
            </a:r>
            <a:endParaRPr lang="en-US" dirty="0">
              <a:latin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Times New Roman"/>
              </a:rPr>
              <a:t>The largest possible value of dependency metric is (n-1)/2.</a:t>
            </a:r>
            <a:endParaRPr lang="en-US" dirty="0">
              <a:latin typeface="Times New Roman"/>
            </a:endParaRPr>
          </a:p>
          <a:p>
            <a:pPr marL="0" indent="0">
              <a:buNone/>
            </a:pPr>
            <a:r>
              <a:rPr lang="en-US" b="1" u="sng">
                <a:latin typeface="Times New Roman"/>
              </a:rPr>
              <a:t>Proof</a:t>
            </a:r>
            <a:r>
              <a:rPr lang="en-US" b="1">
                <a:latin typeface="Times New Roman"/>
              </a:rPr>
              <a:t> </a:t>
            </a:r>
            <a:r>
              <a:rPr lang="en-US">
                <a:latin typeface="Times New Roman"/>
              </a:rPr>
              <a:t>:</a:t>
            </a:r>
            <a:endParaRPr lang="en-US" dirty="0">
              <a:latin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Times New Roman"/>
              </a:rPr>
              <a:t> Consider 'F' has only 2 bands , first one has n-1 rules and other has 1 rule. Average cardinality of dependency set (n-1)/n.</a:t>
            </a:r>
            <a:endParaRPr lang="en-US" dirty="0">
              <a:latin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Times New Roman"/>
              </a:rPr>
              <a:t>Consider 'F' has 'n' bands and each band consists of only 1 rule,</a:t>
            </a:r>
            <a:endParaRPr lang="en-US" dirty="0">
              <a:latin typeface="Times New Roman"/>
            </a:endParaRPr>
          </a:p>
          <a:p>
            <a:pPr marL="0" indent="0">
              <a:buNone/>
            </a:pPr>
            <a:r>
              <a:rPr lang="en-US">
                <a:latin typeface="Times New Roman"/>
              </a:rPr>
              <a:t>     dep. set of first rule - 0 rules, 2nd rule - 1 rule , nth rule - n-1              rules. Average cardinality (n-1)/2.</a:t>
            </a:r>
            <a:endParaRPr lang="en-US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36617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C00000"/>
                </a:solidFill>
                <a:latin typeface="Times New Roman"/>
              </a:rPr>
              <a:t>Inversion Metric - Theorem - 3</a:t>
            </a:r>
            <a:endParaRPr lang="en-US" sz="3200" b="1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Times New Roman"/>
              </a:rPr>
              <a:t>The smallest possible value of the inversion metric in 'F'</a:t>
            </a:r>
            <a:r>
              <a:rPr lang="en-US" b="1">
                <a:latin typeface="Times New Roman"/>
              </a:rPr>
              <a:t> is '1'.</a:t>
            </a:r>
            <a:endParaRPr lang="en-US" b="1" dirty="0">
              <a:latin typeface="Times New Roman"/>
            </a:endParaRPr>
          </a:p>
          <a:p>
            <a:r>
              <a:rPr lang="en-US">
                <a:latin typeface="Times New Roman"/>
              </a:rPr>
              <a:t>The largest possible value of the inversion metric in 'F' is</a:t>
            </a:r>
            <a:r>
              <a:rPr lang="en-US" b="1">
                <a:latin typeface="Times New Roman"/>
              </a:rPr>
              <a:t> 'n-1'.</a:t>
            </a:r>
            <a:endParaRPr lang="en-US" b="1" dirty="0">
              <a:latin typeface="Times New Roman"/>
            </a:endParaRPr>
          </a:p>
          <a:p>
            <a:pPr marL="0" indent="0">
              <a:buNone/>
            </a:pPr>
            <a:endParaRPr lang="en-US" b="1" dirty="0">
              <a:latin typeface="Times New Roman"/>
            </a:endParaRPr>
          </a:p>
          <a:p>
            <a:pPr marL="0" indent="0">
              <a:buNone/>
            </a:pPr>
            <a:r>
              <a:rPr lang="en-US" b="1" u="sng">
                <a:solidFill>
                  <a:srgbClr val="002060"/>
                </a:solidFill>
                <a:latin typeface="Times New Roman"/>
              </a:rPr>
              <a:t>Proof</a:t>
            </a:r>
            <a:r>
              <a:rPr lang="en-US" b="1">
                <a:solidFill>
                  <a:srgbClr val="002060"/>
                </a:solidFill>
                <a:latin typeface="Times New Roman"/>
              </a:rPr>
              <a:t> - </a:t>
            </a:r>
            <a:r>
              <a:rPr lang="en-US">
                <a:solidFill>
                  <a:srgbClr val="000000"/>
                </a:solidFill>
                <a:latin typeface="Times New Roman"/>
              </a:rPr>
              <a:t>Consider firewall with two or more bands.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Times New Roman"/>
              </a:rPr>
              <a:t>Smallest possible value of inversion metric - 1.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Times New Roman"/>
              </a:rPr>
              <a:t>Largest possible value of inversion metric - (n-1).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endParaRPr lang="en-US" b="1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</a:rPr>
              <a:t>**Inversion metric</a:t>
            </a:r>
            <a:endParaRPr lang="en-US" sz="1400" b="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723772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C00000"/>
                </a:solidFill>
                <a:latin typeface="Times New Roman"/>
              </a:rPr>
              <a:t>Theorem 4</a:t>
            </a:r>
            <a:endParaRPr lang="en-US" sz="3200" b="1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Let 'F' be a uniform firewall with n rules. 'dm' value of dependency metric of 'F'.'im' be the value of inversion metric of F.</a:t>
            </a:r>
            <a:endParaRPr lang="en-US" dirty="0"/>
          </a:p>
          <a:p>
            <a:pPr marL="0" indent="0">
              <a:buNone/>
            </a:pPr>
            <a:r>
              <a:rPr lang="en-US"/>
              <a:t>            Then  dm = n* im / </a:t>
            </a:r>
            <a:r>
              <a:rPr lang="en-US" dirty="0">
                <a:latin typeface="Calibri" charset="0"/>
              </a:rPr>
              <a:t>2*(im+1</a:t>
            </a:r>
            <a:r>
              <a:rPr lang="en-US" u="sng" dirty="0">
                <a:latin typeface="Calibri" charset="0"/>
              </a:rPr>
              <a:t>)</a:t>
            </a:r>
          </a:p>
          <a:p>
            <a:pPr marL="0" indent="0">
              <a:buNone/>
            </a:pPr>
            <a:r>
              <a:rPr lang="en-US"/>
              <a:t>       </a:t>
            </a:r>
            <a:r>
              <a:rPr lang="en-US" b="1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/>
              <a:t>                                </a:t>
            </a:r>
            <a:endParaRPr lang="en-US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8538" y="3475099"/>
            <a:ext cx="7566025" cy="308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5034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C00000"/>
                </a:solidFill>
                <a:latin typeface="Times New Roman"/>
              </a:rPr>
              <a:t>Simple Firewalls</a:t>
            </a:r>
            <a:endParaRPr lang="en-US" sz="3200" b="1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Times New Roman"/>
              </a:rPr>
              <a:t>Should have 3 bands B0, B1, B2 and satisfy 3 conditions</a:t>
            </a:r>
            <a:endParaRPr lang="en-US" dirty="0">
              <a:latin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Times New Roman"/>
              </a:rPr>
              <a:t> B0 consists of zero or more discard rules.</a:t>
            </a:r>
            <a:endParaRPr lang="en-US" dirty="0">
              <a:latin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Times New Roman"/>
              </a:rPr>
              <a:t>B1 consists of zero or more accept rules.</a:t>
            </a:r>
            <a:endParaRPr lang="en-US" dirty="0">
              <a:latin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Times New Roman"/>
              </a:rPr>
              <a:t>B2 consists of only one discard-all rule.</a:t>
            </a:r>
            <a:endParaRPr lang="en-US" dirty="0">
              <a:latin typeface="Times New Roman"/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>
                <a:latin typeface="Times New Roman"/>
              </a:rPr>
              <a:t>If </a:t>
            </a:r>
            <a:endParaRPr lang="en-US" dirty="0">
              <a:latin typeface="Times New Roman"/>
            </a:endParaRPr>
          </a:p>
          <a:p>
            <a:pPr marL="0" indent="0">
              <a:buNone/>
            </a:pPr>
            <a:r>
              <a:rPr lang="en-US">
                <a:latin typeface="Times New Roman"/>
              </a:rPr>
              <a:t>   B0 exists, inversion metric is 2. </a:t>
            </a:r>
            <a:endParaRPr lang="en-US" dirty="0">
              <a:latin typeface="Times New Roman"/>
            </a:endParaRPr>
          </a:p>
          <a:p>
            <a:pPr marL="0" indent="0">
              <a:buNone/>
            </a:pPr>
            <a:r>
              <a:rPr lang="en-US">
                <a:latin typeface="Times New Roman"/>
              </a:rPr>
              <a:t>else Inversion metric is 1.</a:t>
            </a:r>
            <a:endParaRPr lang="en-US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634483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C00000"/>
                </a:solidFill>
                <a:latin typeface="Times New Roman"/>
              </a:rPr>
              <a:t>Identifying irrelevant rules</a:t>
            </a:r>
            <a:endParaRPr lang="en-US" sz="3200" b="1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Times New Roman"/>
              </a:rPr>
              <a:t>Identify irrelevant rules and removing them from firewall 'f' yields firewall 'g' which is simple and equivalent to 'F'.</a:t>
            </a:r>
            <a:endParaRPr lang="en-US" dirty="0">
              <a:latin typeface="Times New Roman"/>
            </a:endParaRPr>
          </a:p>
          <a:p>
            <a:pPr marL="0" indent="0">
              <a:buNone/>
            </a:pPr>
            <a:r>
              <a:rPr lang="en-US" u="sng">
                <a:solidFill>
                  <a:srgbClr val="002060"/>
                </a:solidFill>
                <a:latin typeface="Times New Roman"/>
              </a:rPr>
              <a:t>Conditions</a:t>
            </a:r>
            <a:endParaRPr lang="en-US" u="sng" dirty="0">
              <a:solidFill>
                <a:srgbClr val="002060"/>
              </a:solidFill>
              <a:latin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Times New Roman"/>
              </a:rPr>
              <a:t>Rule 's' is in band B0 and there is another rule 'r' in B0 where "r covers s".</a:t>
            </a:r>
            <a:endParaRPr lang="en-US" dirty="0">
              <a:latin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Times New Roman"/>
              </a:rPr>
              <a:t>Rule 's' is in band B0 and there is no rule r in B1 where                                "r overlaps s"</a:t>
            </a:r>
            <a:endParaRPr lang="en-US" dirty="0">
              <a:latin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Times New Roman"/>
              </a:rPr>
              <a:t>Rule 's' is in band B1 and there is another rule r in B1 where "r covers s"</a:t>
            </a:r>
            <a:endParaRPr lang="en-US" dirty="0">
              <a:latin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1990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C00000"/>
                </a:solidFill>
                <a:latin typeface="Times New Roman"/>
              </a:rPr>
              <a:t>Algorithm for removing Irrelevant rules</a:t>
            </a:r>
            <a:endParaRPr lang="en-US" sz="3200" b="1" dirty="0">
              <a:solidFill>
                <a:srgbClr val="C00000"/>
              </a:solidFill>
              <a:latin typeface="Times New Roman"/>
            </a:endParaRPr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3504" y="1504816"/>
            <a:ext cx="5551392" cy="4457904"/>
          </a:xfrm>
        </p:spPr>
      </p:pic>
    </p:spTree>
    <p:extLst>
      <p:ext uri="{BB962C8B-B14F-4D97-AF65-F5344CB8AC3E}">
        <p14:creationId xmlns:p14="http://schemas.microsoft.com/office/powerpoint/2010/main" val="11311338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>
                <a:solidFill>
                  <a:srgbClr val="C00000"/>
                </a:solidFill>
                <a:latin typeface="Times New Roman"/>
                <a:cs typeface="Times New Roman"/>
              </a:rPr>
              <a:t>Partitioned Firewalls</a:t>
            </a:r>
            <a:endParaRPr lang="en-US" sz="3200" dirty="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Times New Roman"/>
              </a:rPr>
              <a:t>A non-empty set {PF1,PF2,…,PFn} of firewalls, such that oneness condition holds true.</a:t>
            </a:r>
            <a:endParaRPr lang="en-US" dirty="0">
              <a:latin typeface="Times New Roman"/>
            </a:endParaRPr>
          </a:p>
          <a:p>
            <a:r>
              <a:rPr lang="en-US">
                <a:latin typeface="Times New Roman"/>
              </a:rPr>
              <a:t>If </a:t>
            </a:r>
            <a:endParaRPr lang="en-US" dirty="0">
              <a:latin typeface="Times New Roman"/>
            </a:endParaRPr>
          </a:p>
          <a:p>
            <a:pPr marL="0" indent="0">
              <a:buNone/>
            </a:pPr>
            <a:r>
              <a:rPr lang="en-US">
                <a:latin typeface="Times New Roman"/>
              </a:rPr>
              <a:t>          a packet is accepted by one firewall in a partitioned firewall PF,                 then packet is said to be accepted by PF.</a:t>
            </a:r>
            <a:endParaRPr lang="en-US" dirty="0">
              <a:latin typeface="Times New Roman"/>
            </a:endParaRPr>
          </a:p>
          <a:p>
            <a:pPr marL="0" indent="0">
              <a:buNone/>
            </a:pPr>
            <a:r>
              <a:rPr lang="en-US">
                <a:latin typeface="Times New Roman"/>
              </a:rPr>
              <a:t>   else if </a:t>
            </a:r>
            <a:endParaRPr lang="en-US" dirty="0">
              <a:latin typeface="Times New Roman"/>
            </a:endParaRPr>
          </a:p>
          <a:p>
            <a:pPr marL="0" indent="0">
              <a:buNone/>
            </a:pPr>
            <a:r>
              <a:rPr lang="en-US">
                <a:latin typeface="Times New Roman"/>
              </a:rPr>
              <a:t>          packet is discarded by every firewall in PF, the packet is said to be</a:t>
            </a:r>
            <a:endParaRPr lang="en-US" dirty="0">
              <a:latin typeface="Times New Roman"/>
            </a:endParaRPr>
          </a:p>
          <a:p>
            <a:pPr marL="0" indent="0">
              <a:buNone/>
            </a:pPr>
            <a:r>
              <a:rPr lang="en-US">
                <a:latin typeface="Times New Roman"/>
              </a:rPr>
              <a:t>          discarded by PF.</a:t>
            </a:r>
            <a:endParaRPr lang="en-US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6208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1852"/>
            <a:ext cx="10515600" cy="55851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Times New Roman"/>
              </a:rPr>
              <a:t>A simple/ Monolithic firewall (F) &lt;=&gt; partitioned firewall (PF)</a:t>
            </a:r>
            <a:endParaRPr lang="en-US" dirty="0">
              <a:latin typeface="Times New Roman"/>
            </a:endParaRPr>
          </a:p>
          <a:p>
            <a:pPr marL="0" indent="0">
              <a:buNone/>
            </a:pPr>
            <a:r>
              <a:rPr lang="en-US">
                <a:latin typeface="Times New Roman"/>
              </a:rPr>
              <a:t>iff</a:t>
            </a:r>
            <a:endParaRPr lang="en-US" dirty="0">
              <a:latin typeface="Times New Roman"/>
            </a:endParaRPr>
          </a:p>
          <a:p>
            <a:pPr marL="0" indent="0">
              <a:buNone/>
            </a:pPr>
            <a:r>
              <a:rPr lang="en-US">
                <a:latin typeface="Times New Roman"/>
              </a:rPr>
              <a:t>   F &amp; PF accept / discard same set of packets.</a:t>
            </a:r>
            <a:endParaRPr lang="en-US" dirty="0">
              <a:latin typeface="Times New Roman"/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u="sng">
                <a:solidFill>
                  <a:srgbClr val="002060"/>
                </a:solidFill>
              </a:rPr>
              <a:t>Advantages of partitioned firewalls</a:t>
            </a:r>
            <a:endParaRPr lang="en-US" u="sng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>
                <a:solidFill>
                  <a:srgbClr val="000000"/>
                </a:solidFill>
                <a:latin typeface="Times New Roman"/>
              </a:rPr>
              <a:t>Parallel processing of packets.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>
                <a:solidFill>
                  <a:srgbClr val="000000"/>
                </a:solidFill>
                <a:latin typeface="Times New Roman"/>
              </a:rPr>
              <a:t>Ease of design and update.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>
                <a:solidFill>
                  <a:srgbClr val="000000"/>
                </a:solidFill>
                <a:latin typeface="Times New Roman"/>
              </a:rPr>
              <a:t>Small inversion metric.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3555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C00000"/>
                </a:solidFill>
              </a:rPr>
              <a:t>Theorem 5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Let F &amp; G be two firewalls. </a:t>
            </a:r>
            <a:endParaRPr lang="en-US" dirty="0"/>
          </a:p>
          <a:p>
            <a:pPr marL="0" indent="0">
              <a:buNone/>
            </a:pPr>
            <a:r>
              <a:rPr lang="en-US"/>
              <a:t>    If for every accept rule 'r' in 'F' and every accept rule 's' in 'G', r does       not overlap s, then 'F' and 'G' can be components in same firewall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42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C00000"/>
                </a:solidFill>
                <a:latin typeface="Times New Roman"/>
              </a:rPr>
              <a:t>Modular firewall</a:t>
            </a:r>
            <a:endParaRPr lang="en-US" sz="3200" b="1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Times New Roman"/>
              </a:rPr>
              <a:t>It is a partitioned firewall {MF1,….,MFr} where each component MFk, called a firewall module, is a simple firewall.</a:t>
            </a:r>
            <a:endParaRPr lang="en-US" dirty="0">
              <a:latin typeface="Times New Roman"/>
            </a:endParaRPr>
          </a:p>
          <a:p>
            <a:r>
              <a:rPr lang="en-US">
                <a:latin typeface="Times New Roman"/>
              </a:rPr>
              <a:t>Inversion metric of module MFk is 1 or 2.</a:t>
            </a:r>
            <a:endParaRPr lang="en-US" dirty="0">
              <a:latin typeface="Times New Roman"/>
            </a:endParaRPr>
          </a:p>
          <a:p>
            <a:r>
              <a:rPr lang="en-US">
                <a:latin typeface="Times New Roman"/>
              </a:rPr>
              <a:t>Inversion metric of Modular Firewall MF is 1 or 2.</a:t>
            </a:r>
            <a:endParaRPr lang="en-US" dirty="0">
              <a:latin typeface="Times New Roman"/>
            </a:endParaRPr>
          </a:p>
          <a:p>
            <a:pPr marL="0" indent="0">
              <a:buNone/>
            </a:pPr>
            <a:r>
              <a:rPr lang="en-US" u="sng">
                <a:solidFill>
                  <a:srgbClr val="002060"/>
                </a:solidFill>
                <a:latin typeface="Times New Roman"/>
              </a:rPr>
              <a:t>Design</a:t>
            </a:r>
            <a:endParaRPr lang="en-US" u="sng" dirty="0">
              <a:solidFill>
                <a:srgbClr val="002060"/>
              </a:solidFill>
              <a:latin typeface="Times New Roman"/>
            </a:endParaRPr>
          </a:p>
          <a:p>
            <a:r>
              <a:rPr lang="en-US">
                <a:solidFill>
                  <a:srgbClr val="000000"/>
                </a:solidFill>
                <a:latin typeface="Times New Roman"/>
              </a:rPr>
              <a:t>Set of all packets is partitioned into r non-overlapping classes PC1.....PCN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r>
              <a:rPr lang="en-US">
                <a:solidFill>
                  <a:srgbClr val="000000"/>
                </a:solidFill>
                <a:latin typeface="Times New Roman"/>
              </a:rPr>
              <a:t>Each module is designed to accept some or all the packets that belong to packet class PCk.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15890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C00000"/>
                </a:solidFill>
              </a:rPr>
              <a:t>Topics to be covered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>
                <a:latin typeface="Times New Roman"/>
              </a:rPr>
              <a:t>What is a Firewall</a:t>
            </a:r>
            <a:endParaRPr lang="en-US" dirty="0">
              <a:latin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Times New Roman"/>
              </a:rPr>
              <a:t>Metrics of Firewall</a:t>
            </a:r>
            <a:endParaRPr lang="en-US" dirty="0">
              <a:latin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Times New Roman"/>
              </a:rPr>
              <a:t>Types of Firewalls</a:t>
            </a:r>
            <a:endParaRPr lang="en-US" dirty="0">
              <a:latin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Times New Roman"/>
              </a:rPr>
              <a:t>Need for Modular Firewalls</a:t>
            </a:r>
            <a:endParaRPr lang="en-US" dirty="0">
              <a:latin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Times New Roman"/>
              </a:rPr>
              <a:t>Remarks </a:t>
            </a:r>
            <a:endParaRPr lang="en-US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89759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C00000"/>
                </a:solidFill>
                <a:latin typeface="Times New Roman"/>
              </a:rPr>
              <a:t>Theorem 6</a:t>
            </a:r>
            <a:endParaRPr lang="en-US" b="1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Times New Roman"/>
              </a:rPr>
              <a:t>Assume that Algorithm2 is applied to Monolithic firewall and produced the simple firewalls {MF1,…..,MFr}. Then no two distinct firewalls MF1 and MFk accept the same packet.</a:t>
            </a:r>
            <a:endParaRPr lang="en-US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876604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C00000"/>
                </a:solidFill>
              </a:rPr>
              <a:t>Algorithm2</a:t>
            </a: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94000" y="1262063"/>
            <a:ext cx="6248518" cy="5186756"/>
          </a:xfrm>
        </p:spPr>
      </p:pic>
    </p:spTree>
    <p:extLst>
      <p:ext uri="{BB962C8B-B14F-4D97-AF65-F5344CB8AC3E}">
        <p14:creationId xmlns:p14="http://schemas.microsoft.com/office/powerpoint/2010/main" val="28251368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C00000"/>
                </a:solidFill>
                <a:latin typeface="Times New Roman"/>
              </a:rPr>
              <a:t>Theorem 7</a:t>
            </a:r>
            <a:endParaRPr lang="en-US" sz="3200" b="1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Times New Roman"/>
              </a:rPr>
              <a:t>Assume that algorithm2 is applied to monolithic firewall 'F' and produced a modular firewall MF that consists of modules {MF1,MF2,...MFk}</a:t>
            </a:r>
            <a:endParaRPr lang="en-US" dirty="0">
              <a:latin typeface="Times New Roman"/>
            </a:endParaRPr>
          </a:p>
          <a:p>
            <a:r>
              <a:rPr lang="en-US">
                <a:latin typeface="Times New Roman"/>
              </a:rPr>
              <a:t>Each packet accepted by 'F' is also accepted by 'MF'.</a:t>
            </a:r>
            <a:endParaRPr lang="en-US" dirty="0">
              <a:latin typeface="Times New Roman"/>
            </a:endParaRPr>
          </a:p>
          <a:p>
            <a:r>
              <a:rPr lang="en-US">
                <a:latin typeface="Times New Roman"/>
              </a:rPr>
              <a:t>Each packet, that is accepted by 'MF'  , is also accepted by 'F'</a:t>
            </a:r>
            <a:endParaRPr lang="en-US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40056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C00000"/>
                </a:solidFill>
                <a:latin typeface="Times New Roman"/>
              </a:rPr>
              <a:t>Design goal</a:t>
            </a:r>
            <a:endParaRPr lang="en-US" sz="3200" b="1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Times New Roman"/>
              </a:rPr>
              <a:t>Given a Firewall 'F', whose inversion metric is very large , it's output should be a modular firewall 'MF' whose design metric is 1 or 2.</a:t>
            </a:r>
            <a:endParaRPr lang="en-US" dirty="0">
              <a:latin typeface="Times New Roman"/>
            </a:endParaRPr>
          </a:p>
          <a:p>
            <a:r>
              <a:rPr lang="en-US">
                <a:latin typeface="Times New Roman"/>
              </a:rPr>
              <a:t>Complexity - O(n^2).</a:t>
            </a:r>
            <a:endParaRPr lang="en-US" dirty="0">
              <a:latin typeface="Times New Roman"/>
            </a:endParaRPr>
          </a:p>
          <a:p>
            <a:r>
              <a:rPr lang="en-US">
                <a:latin typeface="Times New Roman"/>
              </a:rPr>
              <a:t>Algorithm1 is called from algorithm2 to remove irrelevant rules and compute modular firewall.</a:t>
            </a:r>
            <a:endParaRPr lang="en-US" dirty="0">
              <a:latin typeface="Times New Roman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711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C00000"/>
                </a:solidFill>
                <a:latin typeface="Times New Roman"/>
              </a:rPr>
              <a:t>Simulation Results</a:t>
            </a:r>
            <a:endParaRPr lang="en-US" sz="3200" dirty="0">
              <a:solidFill>
                <a:srgbClr val="C00000"/>
              </a:solidFill>
              <a:latin typeface="Times New Roman"/>
            </a:endParaRPr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16075" y="1669968"/>
            <a:ext cx="5460550" cy="2394032"/>
          </a:xfrm>
        </p:spPr>
      </p:pic>
      <p:pic>
        <p:nvPicPr>
          <p:cNvPr id="5" name="Picture 4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938" y="4025900"/>
            <a:ext cx="5477230" cy="249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304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C00000"/>
                </a:solidFill>
                <a:latin typeface="Times New Roman"/>
              </a:rPr>
              <a:t>Simulation Results</a:t>
            </a:r>
            <a:endParaRPr lang="en-US" sz="3200" dirty="0">
              <a:solidFill>
                <a:srgbClr val="C00000"/>
              </a:solidFill>
              <a:latin typeface="Times New Roman"/>
            </a:endParaRPr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1550" y="1385767"/>
            <a:ext cx="6351707" cy="3062408"/>
          </a:xfrm>
        </p:spPr>
      </p:pic>
      <p:pic>
        <p:nvPicPr>
          <p:cNvPr id="5" name="Picture 4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4563" y="3973513"/>
            <a:ext cx="5500800" cy="2589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967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C00000"/>
                </a:solidFill>
                <a:latin typeface="Times New Roman"/>
              </a:rPr>
              <a:t>Conclusion</a:t>
            </a:r>
            <a:endParaRPr lang="en-US" sz="3200" b="1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The author has presented a new metric called 'Inversion' which is related to dependency and designed an algortihm that can compute modular firewall 'MF',  given firewall 'F' in O(n^2) time.</a:t>
            </a:r>
            <a:endParaRPr lang="en-US" dirty="0"/>
          </a:p>
          <a:p>
            <a:r>
              <a:rPr lang="en-US"/>
              <a:t>Advantage of modular firewalls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/>
              <a:t>Cleanness of design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/>
              <a:t>Low inversion metric that makes firewalls easy to understand.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/>
              <a:t>Permits modification with no unexpected side effects.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233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5445" y="2632600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rgbClr val="002060"/>
                </a:solidFill>
                <a:latin typeface="Times New Roman"/>
              </a:rPr>
              <a:t>Thank you</a:t>
            </a:r>
            <a:endParaRPr lang="en-US" b="1" dirty="0">
              <a:solidFill>
                <a:srgbClr val="00206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45760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C00000"/>
                </a:solidFill>
                <a:latin typeface="Times New Roman"/>
              </a:rPr>
              <a:t>What is a Firewall</a:t>
            </a:r>
            <a:endParaRPr lang="en-US" sz="3200" b="1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Times New Roman"/>
              </a:rPr>
              <a:t>A packet filter placed at the entry point of a network in the Internet</a:t>
            </a:r>
            <a:endParaRPr lang="en-US" dirty="0">
              <a:latin typeface="Times New Roman"/>
            </a:endParaRPr>
          </a:p>
          <a:p>
            <a:r>
              <a:rPr lang="en-US">
                <a:latin typeface="Times New Roman"/>
              </a:rPr>
              <a:t>Most important Line of defense for Enterprise networks.</a:t>
            </a:r>
            <a:endParaRPr lang="en-US" dirty="0">
              <a:latin typeface="Times New Roman"/>
            </a:endParaRPr>
          </a:p>
          <a:p>
            <a:r>
              <a:rPr lang="en-US">
                <a:latin typeface="Times New Roman"/>
              </a:rPr>
              <a:t>Can be implemented in both hardware &amp; software versions.</a:t>
            </a:r>
            <a:endParaRPr lang="en-US" dirty="0">
              <a:latin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332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C00000"/>
                </a:solidFill>
              </a:rPr>
              <a:t>How does a firewall works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 descr="firewall1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79345" y="1977970"/>
            <a:ext cx="7658100" cy="1962150"/>
          </a:xfrm>
        </p:spPr>
      </p:pic>
      <p:sp>
        <p:nvSpPr>
          <p:cNvPr id="5" name="TextBox 4"/>
          <p:cNvSpPr txBox="1"/>
          <p:nvPr/>
        </p:nvSpPr>
        <p:spPr>
          <a:xfrm>
            <a:off x="2243138" y="4765675"/>
            <a:ext cx="8142287" cy="58477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3200" b="1">
                <a:solidFill>
                  <a:srgbClr val="002060"/>
                </a:solidFill>
                <a:latin typeface="Times New Roman"/>
              </a:rPr>
              <a:t>&lt;Function&gt;</a:t>
            </a:r>
            <a:r>
              <a:rPr lang="en-US" sz="3200" b="1">
                <a:solidFill>
                  <a:srgbClr val="C00000"/>
                </a:solidFill>
                <a:latin typeface="Times New Roman"/>
              </a:rPr>
              <a:t>  </a:t>
            </a:r>
            <a:r>
              <a:rPr lang="en-US" sz="3200" b="1">
                <a:solidFill>
                  <a:srgbClr val="000000"/>
                </a:solidFill>
                <a:latin typeface="Times New Roman"/>
              </a:rPr>
              <a:t>-&gt; </a:t>
            </a:r>
            <a:r>
              <a:rPr lang="en-US" sz="3200" b="1">
                <a:solidFill>
                  <a:srgbClr val="C00000"/>
                </a:solidFill>
                <a:latin typeface="Times New Roman"/>
              </a:rPr>
              <a:t>&lt;Decision&gt;</a:t>
            </a:r>
            <a:endParaRPr lang="en-US" sz="3200" b="1" dirty="0">
              <a:solidFill>
                <a:srgbClr val="C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52592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C00000"/>
                </a:solidFill>
              </a:rPr>
              <a:t>Dependency explained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Times New Roman"/>
              </a:rPr>
              <a:t>Function employs "</a:t>
            </a:r>
            <a:r>
              <a:rPr lang="en-US" b="1" i="1">
                <a:latin typeface="Times New Roman"/>
              </a:rPr>
              <a:t>First - Match</a:t>
            </a:r>
            <a:r>
              <a:rPr lang="en-US" i="1">
                <a:latin typeface="Times New Roman"/>
              </a:rPr>
              <a:t>" </a:t>
            </a:r>
            <a:r>
              <a:rPr lang="en-US">
                <a:latin typeface="Times New Roman"/>
              </a:rPr>
              <a:t>criterion to determine sequence of rules to be applied on any incoming/outgoing packet.</a:t>
            </a:r>
            <a:endParaRPr lang="en-US" dirty="0">
              <a:latin typeface="Times New Roman"/>
            </a:endParaRPr>
          </a:p>
          <a:p>
            <a:r>
              <a:rPr lang="en-US">
                <a:latin typeface="Times New Roman"/>
              </a:rPr>
              <a:t>Much of a short-circuit evaluation.</a:t>
            </a:r>
            <a:endParaRPr lang="en-US" dirty="0">
              <a:latin typeface="Times New Roman"/>
            </a:endParaRPr>
          </a:p>
          <a:p>
            <a:r>
              <a:rPr lang="en-US">
                <a:latin typeface="Times New Roman"/>
              </a:rPr>
              <a:t>If packet matches multiple rules, action of first matching rule will be taken.</a:t>
            </a:r>
            <a:endParaRPr lang="en-US" dirty="0">
              <a:latin typeface="Times New Roman"/>
            </a:endParaRPr>
          </a:p>
          <a:p>
            <a:endParaRPr lang="en-US" b="1" dirty="0">
              <a:latin typeface="Times New Roman"/>
            </a:endParaRPr>
          </a:p>
          <a:p>
            <a:endParaRPr lang="en-US" b="1" dirty="0">
              <a:latin typeface="Times New Roman"/>
            </a:endParaRPr>
          </a:p>
        </p:txBody>
      </p:sp>
      <p:pic>
        <p:nvPicPr>
          <p:cNvPr id="4" name="Picture 3" descr="IMG_20151102_002810_edit_edi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474" y="4214605"/>
            <a:ext cx="7310685" cy="203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08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C00000"/>
                </a:solidFill>
              </a:rPr>
              <a:t>Order of Rules matters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Times New Roman"/>
              </a:rPr>
              <a:t>Order of rules creates dependency.</a:t>
            </a:r>
            <a:endParaRPr lang="en-US" dirty="0">
              <a:latin typeface="Times New Roman"/>
            </a:endParaRPr>
          </a:p>
          <a:p>
            <a:r>
              <a:rPr lang="en-US">
                <a:latin typeface="Times New Roman"/>
              </a:rPr>
              <a:t>Level of dependency is proportional to Complexity of firewall.</a:t>
            </a:r>
            <a:endParaRPr lang="en-US" dirty="0">
              <a:latin typeface="Times New Roman"/>
            </a:endParaRPr>
          </a:p>
          <a:p>
            <a:r>
              <a:rPr lang="en-US">
                <a:latin typeface="Times New Roman"/>
              </a:rPr>
              <a:t>Consumes lot of time to understand and design a firewall.</a:t>
            </a:r>
            <a:endParaRPr lang="en-US" dirty="0">
              <a:latin typeface="Times New Roman"/>
            </a:endParaRPr>
          </a:p>
          <a:p>
            <a:endParaRPr lang="en-US" b="1" dirty="0"/>
          </a:p>
        </p:txBody>
      </p:sp>
      <p:pic>
        <p:nvPicPr>
          <p:cNvPr id="4" name="Picture 3" descr="alternative-300x19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3450" y="3749675"/>
            <a:ext cx="3389394" cy="224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1936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C00000"/>
                </a:solidFill>
                <a:latin typeface="Times New Roman"/>
              </a:rPr>
              <a:t>New Metric …?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solidFill>
                  <a:srgbClr val="002060"/>
                </a:solidFill>
              </a:rPr>
              <a:t>Inversion </a:t>
            </a:r>
            <a:r>
              <a:rPr lang="en-US" b="1">
                <a:solidFill>
                  <a:srgbClr val="000000"/>
                </a:solidFill>
                <a:latin typeface="Times New Roman"/>
              </a:rPr>
              <a:t>- </a:t>
            </a:r>
            <a:r>
              <a:rPr lang="en-US">
                <a:solidFill>
                  <a:srgbClr val="000000"/>
                </a:solidFill>
                <a:latin typeface="Times New Roman"/>
              </a:rPr>
              <a:t>Number of pairs of adjacent rules that have different decisions in a give firewall F.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r>
              <a:rPr lang="en-US">
                <a:solidFill>
                  <a:srgbClr val="000000"/>
                </a:solidFill>
                <a:latin typeface="Times New Roman"/>
              </a:rPr>
              <a:t>For modular firewalls Inversion metric would be 1 or 2. 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r>
              <a:rPr lang="en-US">
                <a:solidFill>
                  <a:srgbClr val="000000"/>
                </a:solidFill>
                <a:latin typeface="Times New Roman"/>
              </a:rPr>
              <a:t>Inversion and dependency are correlated.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endParaRPr lang="en-US" b="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812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C00000"/>
                </a:solidFill>
                <a:latin typeface="Times New Roman"/>
              </a:rPr>
              <a:t>Fields, Packets, Rules and Firewalls</a:t>
            </a:r>
            <a:endParaRPr lang="en-US" sz="3200" b="1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Times New Roman"/>
              </a:rPr>
              <a:t>Fields - variables - Source/destination IP address, Transport protocol, Source port number and destination port number.</a:t>
            </a:r>
            <a:endParaRPr lang="en-US" dirty="0">
              <a:latin typeface="Times New Roman"/>
            </a:endParaRPr>
          </a:p>
          <a:p>
            <a:r>
              <a:rPr lang="en-US">
                <a:latin typeface="Times New Roman"/>
              </a:rPr>
              <a:t>Consider d fields, f1,f2,….fd and domain values denoted by D(f1)..,D(fd).</a:t>
            </a:r>
            <a:endParaRPr lang="en-US" dirty="0">
              <a:latin typeface="Times New Roman"/>
            </a:endParaRPr>
          </a:p>
          <a:p>
            <a:r>
              <a:rPr lang="en-US">
                <a:latin typeface="Times New Roman"/>
              </a:rPr>
              <a:t>Rule would be of form </a:t>
            </a:r>
            <a:endParaRPr lang="en-US" dirty="0">
              <a:latin typeface="Times New Roman"/>
            </a:endParaRPr>
          </a:p>
          <a:p>
            <a:r>
              <a:rPr lang="en-US" dirty="0">
                <a:latin typeface="Times New Roman"/>
              </a:rPr>
              <a:t>&lt;r.decision&gt; - accept/discard.</a:t>
            </a:r>
          </a:p>
          <a:p>
            <a:r>
              <a:rPr lang="en-US" dirty="0">
                <a:latin typeface="Times New Roman"/>
              </a:rPr>
              <a:t>All accept rule - </a:t>
            </a:r>
          </a:p>
          <a:p>
            <a:r>
              <a:rPr lang="en-US" dirty="0">
                <a:latin typeface="Times New Roman"/>
              </a:rPr>
              <a:t>All discard rule - </a:t>
            </a:r>
          </a:p>
          <a:p>
            <a:r>
              <a:rPr lang="en-US" dirty="0">
                <a:latin typeface="Times New Roman"/>
              </a:rPr>
              <a:t>Last rule in firewall - accept-all / discard-all.</a:t>
            </a:r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0605" y="3538258"/>
            <a:ext cx="4914868" cy="572401"/>
          </a:xfrm>
          <a:prstGeom prst="rect">
            <a:avLst/>
          </a:prstGeom>
        </p:spPr>
      </p:pic>
      <p:pic>
        <p:nvPicPr>
          <p:cNvPr id="5" name="Picture 4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0704" y="4631523"/>
            <a:ext cx="4543841" cy="569158"/>
          </a:xfrm>
          <a:prstGeom prst="rect">
            <a:avLst/>
          </a:prstGeom>
        </p:spPr>
      </p:pic>
      <p:pic>
        <p:nvPicPr>
          <p:cNvPr id="6" name="Picture 5" descr="Captu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5388" y="5099519"/>
            <a:ext cx="4110353" cy="49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1199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970" y="198399"/>
            <a:ext cx="10515600" cy="1325563"/>
          </a:xfrm>
        </p:spPr>
        <p:txBody>
          <a:bodyPr/>
          <a:lstStyle/>
          <a:p>
            <a:r>
              <a:rPr lang="en-US" sz="3200" b="1">
                <a:solidFill>
                  <a:srgbClr val="C00000"/>
                </a:solidFill>
                <a:latin typeface="Times New Roman"/>
              </a:rPr>
              <a:t>Dependency metric</a:t>
            </a:r>
            <a:endParaRPr lang="en-US" sz="3200" b="1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Times New Roman"/>
              </a:rPr>
              <a:t>Accept band</a:t>
            </a:r>
            <a:endParaRPr lang="en-US" dirty="0">
              <a:latin typeface="Times New Roman"/>
            </a:endParaRPr>
          </a:p>
          <a:p>
            <a:r>
              <a:rPr lang="en-US">
                <a:latin typeface="Times New Roman"/>
              </a:rPr>
              <a:t>Discard band</a:t>
            </a:r>
            <a:endParaRPr lang="en-US" dirty="0">
              <a:latin typeface="Times New Roman"/>
            </a:endParaRPr>
          </a:p>
          <a:p>
            <a:r>
              <a:rPr lang="en-US">
                <a:latin typeface="Times New Roman"/>
              </a:rPr>
              <a:t>Dependency set - For a given rule 'r' in firewall 'F', it is set containing every rule 's' where s precedes r in F and r, s occurs in different bands in F</a:t>
            </a:r>
            <a:endParaRPr lang="en-US" dirty="0">
              <a:latin typeface="Times New Roman"/>
            </a:endParaRPr>
          </a:p>
          <a:p>
            <a:r>
              <a:rPr lang="en-US">
                <a:latin typeface="Times New Roman"/>
              </a:rPr>
              <a:t>Dependency varies with cardinality between 'r' &amp;'s'. </a:t>
            </a:r>
            <a:endParaRPr lang="en-US" dirty="0">
              <a:latin typeface="Times New Roman"/>
            </a:endParaRPr>
          </a:p>
          <a:p>
            <a:r>
              <a:rPr lang="en-US" u="sng">
                <a:solidFill>
                  <a:srgbClr val="C00000"/>
                </a:solidFill>
                <a:latin typeface="Times New Roman"/>
              </a:rPr>
              <a:t>Theorem-1</a:t>
            </a:r>
            <a:r>
              <a:rPr lang="en-US">
                <a:latin typeface="Times New Roman"/>
              </a:rPr>
              <a:t>  If the rules in a band in a firewall 'F' are reordered in any way, then the resulting firewall is equivalent to 'F'</a:t>
            </a:r>
            <a:endParaRPr lang="en-US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249779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1210</Words>
  <Application>Microsoft Office PowerPoint</Application>
  <PresentationFormat>Widescreen</PresentationFormat>
  <Paragraphs>153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Office Theme</vt:lpstr>
      <vt:lpstr>Firewall Modules and Modular Firewalls</vt:lpstr>
      <vt:lpstr>Topics to be covered</vt:lpstr>
      <vt:lpstr>What is a Firewall</vt:lpstr>
      <vt:lpstr>How does a firewall works</vt:lpstr>
      <vt:lpstr>Dependency explained</vt:lpstr>
      <vt:lpstr>Order of Rules matters</vt:lpstr>
      <vt:lpstr>New Metric …?</vt:lpstr>
      <vt:lpstr>Fields, Packets, Rules and Firewalls</vt:lpstr>
      <vt:lpstr>Dependency metric</vt:lpstr>
      <vt:lpstr>Theorem-2</vt:lpstr>
      <vt:lpstr>Inversion Metric - Theorem - 3</vt:lpstr>
      <vt:lpstr>Theorem 4</vt:lpstr>
      <vt:lpstr>Simple Firewalls</vt:lpstr>
      <vt:lpstr>Identifying irrelevant rules</vt:lpstr>
      <vt:lpstr>Algorithm for removing Irrelevant rules</vt:lpstr>
      <vt:lpstr>Partitioned Firewalls</vt:lpstr>
      <vt:lpstr>PowerPoint Presentation</vt:lpstr>
      <vt:lpstr>Theorem 5</vt:lpstr>
      <vt:lpstr>Modular firewall</vt:lpstr>
      <vt:lpstr>Theorem 6</vt:lpstr>
      <vt:lpstr>Algorithm2</vt:lpstr>
      <vt:lpstr>Theorem 7</vt:lpstr>
      <vt:lpstr>Design goal</vt:lpstr>
      <vt:lpstr>Simulation Results</vt:lpstr>
      <vt:lpstr>Simulation Results</vt:lpstr>
      <vt:lpstr>Conclusion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                                                                 Firewall Modules and Modular Firewalls</dc:title>
  <dc:creator>huangct</dc:creator>
  <cp:lastModifiedBy>huangct</cp:lastModifiedBy>
  <cp:revision>10</cp:revision>
  <cp:lastPrinted>2015-11-03T17:37:18Z</cp:lastPrinted>
  <dcterms:created xsi:type="dcterms:W3CDTF">2012-07-27T01:16:44Z</dcterms:created>
  <dcterms:modified xsi:type="dcterms:W3CDTF">2015-11-04T21:46:00Z</dcterms:modified>
</cp:coreProperties>
</file>