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85" r:id="rId5"/>
    <p:sldId id="286" r:id="rId6"/>
    <p:sldId id="287" r:id="rId7"/>
    <p:sldId id="288" r:id="rId8"/>
    <p:sldId id="289" r:id="rId9"/>
    <p:sldId id="290" r:id="rId10"/>
    <p:sldId id="291" r:id="rId11"/>
    <p:sldId id="292" r:id="rId12"/>
    <p:sldId id="293" r:id="rId13"/>
    <p:sldId id="294" r:id="rId14"/>
    <p:sldId id="298" r:id="rId15"/>
    <p:sldId id="295" r:id="rId16"/>
    <p:sldId id="296" r:id="rId17"/>
    <p:sldId id="297" r:id="rId18"/>
    <p:sldId id="260" r:id="rId19"/>
    <p:sldId id="277" r:id="rId20"/>
    <p:sldId id="301" r:id="rId21"/>
    <p:sldId id="278" r:id="rId22"/>
    <p:sldId id="302" r:id="rId23"/>
    <p:sldId id="279" r:id="rId24"/>
    <p:sldId id="261" r:id="rId25"/>
    <p:sldId id="281" r:id="rId26"/>
    <p:sldId id="264" r:id="rId27"/>
    <p:sldId id="282" r:id="rId28"/>
    <p:sldId id="284" r:id="rId29"/>
    <p:sldId id="265" r:id="rId30"/>
    <p:sldId id="303" r:id="rId31"/>
    <p:sldId id="266" r:id="rId32"/>
    <p:sldId id="267" r:id="rId33"/>
    <p:sldId id="268" r:id="rId34"/>
    <p:sldId id="273" r:id="rId35"/>
    <p:sldId id="274" r:id="rId36"/>
    <p:sldId id="275" r:id="rId37"/>
    <p:sldId id="276" r:id="rId38"/>
    <p:sldId id="299" r:id="rId39"/>
    <p:sldId id="300" r:id="rId40"/>
    <p:sldId id="28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C678B8-4DF5-44E0-BE0B-4A1E62AD79E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884E15E-1E41-4357-9B4F-9283BD048DCC}">
      <dgm:prSet phldrT="[Text]"/>
      <dgm:spPr/>
      <dgm:t>
        <a:bodyPr/>
        <a:lstStyle/>
        <a:p>
          <a:r>
            <a:rPr lang="en-US" dirty="0" smtClean="0"/>
            <a:t>MAS programming languages</a:t>
          </a:r>
          <a:endParaRPr lang="en-US" dirty="0"/>
        </a:p>
      </dgm:t>
    </dgm:pt>
    <dgm:pt modelId="{54AAB75A-9AB4-44F3-B49D-5D4C5E262F36}" type="parTrans" cxnId="{2F8FE133-04DE-402D-AC24-B21C2620E985}">
      <dgm:prSet/>
      <dgm:spPr/>
      <dgm:t>
        <a:bodyPr/>
        <a:lstStyle/>
        <a:p>
          <a:endParaRPr lang="en-US"/>
        </a:p>
      </dgm:t>
    </dgm:pt>
    <dgm:pt modelId="{2FA7F4BC-53DA-4F22-A101-9CF300EACA2B}" type="sibTrans" cxnId="{2F8FE133-04DE-402D-AC24-B21C2620E985}">
      <dgm:prSet/>
      <dgm:spPr/>
      <dgm:t>
        <a:bodyPr/>
        <a:lstStyle/>
        <a:p>
          <a:endParaRPr lang="en-US"/>
        </a:p>
      </dgm:t>
    </dgm:pt>
    <dgm:pt modelId="{8E21F944-1563-42E1-AB40-97C18215C1C4}">
      <dgm:prSet phldrT="[Text]"/>
      <dgm:spPr/>
      <dgm:t>
        <a:bodyPr/>
        <a:lstStyle/>
        <a:p>
          <a:r>
            <a:rPr lang="en-US" dirty="0" smtClean="0"/>
            <a:t>Declarative</a:t>
          </a:r>
          <a:endParaRPr lang="en-US" dirty="0"/>
        </a:p>
      </dgm:t>
    </dgm:pt>
    <dgm:pt modelId="{FBC68E76-A3DB-45BA-8ABD-3978778FBF96}" type="parTrans" cxnId="{DEB3E5C7-91E6-4255-8F11-07C42E769380}">
      <dgm:prSet/>
      <dgm:spPr/>
      <dgm:t>
        <a:bodyPr/>
        <a:lstStyle/>
        <a:p>
          <a:endParaRPr lang="en-US"/>
        </a:p>
      </dgm:t>
    </dgm:pt>
    <dgm:pt modelId="{07B350E3-9CB2-4F4E-942E-5E80CBF7429C}" type="sibTrans" cxnId="{DEB3E5C7-91E6-4255-8F11-07C42E769380}">
      <dgm:prSet/>
      <dgm:spPr/>
      <dgm:t>
        <a:bodyPr/>
        <a:lstStyle/>
        <a:p>
          <a:endParaRPr lang="en-US"/>
        </a:p>
      </dgm:t>
    </dgm:pt>
    <dgm:pt modelId="{24FF3DBD-71AA-44B3-921B-8D89D93B3436}">
      <dgm:prSet phldrT="[Text]"/>
      <dgm:spPr/>
      <dgm:t>
        <a:bodyPr/>
        <a:lstStyle/>
        <a:p>
          <a:r>
            <a:rPr lang="en-US" dirty="0" smtClean="0"/>
            <a:t>Imperative</a:t>
          </a:r>
          <a:endParaRPr lang="en-US" dirty="0"/>
        </a:p>
      </dgm:t>
    </dgm:pt>
    <dgm:pt modelId="{4FD2148A-C550-475E-8F27-DBEAD21DA5DB}" type="parTrans" cxnId="{B7D120EF-931B-4466-BC18-D9D0C5E8A29B}">
      <dgm:prSet/>
      <dgm:spPr/>
      <dgm:t>
        <a:bodyPr/>
        <a:lstStyle/>
        <a:p>
          <a:endParaRPr lang="en-US"/>
        </a:p>
      </dgm:t>
    </dgm:pt>
    <dgm:pt modelId="{04E1B15B-97D3-4F5C-ACF2-74D9DC7E9977}" type="sibTrans" cxnId="{B7D120EF-931B-4466-BC18-D9D0C5E8A29B}">
      <dgm:prSet/>
      <dgm:spPr/>
      <dgm:t>
        <a:bodyPr/>
        <a:lstStyle/>
        <a:p>
          <a:endParaRPr lang="en-US"/>
        </a:p>
      </dgm:t>
    </dgm:pt>
    <dgm:pt modelId="{B342D13A-5B45-4471-A68A-1371A4EB2ED4}">
      <dgm:prSet phldrT="[Text]"/>
      <dgm:spPr/>
      <dgm:t>
        <a:bodyPr/>
        <a:lstStyle/>
        <a:p>
          <a:r>
            <a:rPr lang="en-US" dirty="0" smtClean="0"/>
            <a:t>Hybrid </a:t>
          </a:r>
          <a:r>
            <a:rPr lang="en-US" dirty="0" smtClean="0"/>
            <a:t>approaches</a:t>
          </a:r>
          <a:endParaRPr lang="en-US" dirty="0"/>
        </a:p>
      </dgm:t>
    </dgm:pt>
    <dgm:pt modelId="{C7C049F0-A35A-4684-BF4D-7E87A6F8389D}" type="parTrans" cxnId="{9F6C2814-3B3F-4BEF-887B-C89DE16CBD92}">
      <dgm:prSet/>
      <dgm:spPr/>
    </dgm:pt>
    <dgm:pt modelId="{AF078EAA-976F-4263-80AD-4BC9342B4D1F}" type="sibTrans" cxnId="{9F6C2814-3B3F-4BEF-887B-C89DE16CBD92}">
      <dgm:prSet/>
      <dgm:spPr/>
    </dgm:pt>
    <dgm:pt modelId="{C14BE4B8-D01A-49E5-9CEE-DC10AB392899}" type="pres">
      <dgm:prSet presAssocID="{33C678B8-4DF5-44E0-BE0B-4A1E62AD79EB}" presName="hierChild1" presStyleCnt="0">
        <dgm:presLayoutVars>
          <dgm:chPref val="1"/>
          <dgm:dir/>
          <dgm:animOne val="branch"/>
          <dgm:animLvl val="lvl"/>
          <dgm:resizeHandles/>
        </dgm:presLayoutVars>
      </dgm:prSet>
      <dgm:spPr/>
      <dgm:t>
        <a:bodyPr/>
        <a:lstStyle/>
        <a:p>
          <a:endParaRPr lang="en-US"/>
        </a:p>
      </dgm:t>
    </dgm:pt>
    <dgm:pt modelId="{3F3F403F-ECF8-4EC2-BECE-D2BCBA67E682}" type="pres">
      <dgm:prSet presAssocID="{3884E15E-1E41-4357-9B4F-9283BD048DCC}" presName="hierRoot1" presStyleCnt="0"/>
      <dgm:spPr/>
    </dgm:pt>
    <dgm:pt modelId="{48D6F8D9-D173-42D7-8FB1-341EB204E451}" type="pres">
      <dgm:prSet presAssocID="{3884E15E-1E41-4357-9B4F-9283BD048DCC}" presName="composite" presStyleCnt="0"/>
      <dgm:spPr/>
    </dgm:pt>
    <dgm:pt modelId="{9A7D5760-33EB-4583-845A-8367D07426C6}" type="pres">
      <dgm:prSet presAssocID="{3884E15E-1E41-4357-9B4F-9283BD048DCC}" presName="background" presStyleLbl="node0" presStyleIdx="0" presStyleCnt="1"/>
      <dgm:spPr/>
    </dgm:pt>
    <dgm:pt modelId="{3170CC3A-41E1-41C0-82F1-D43CF8525800}" type="pres">
      <dgm:prSet presAssocID="{3884E15E-1E41-4357-9B4F-9283BD048DCC}" presName="text" presStyleLbl="fgAcc0" presStyleIdx="0" presStyleCnt="1" custScaleX="267345">
        <dgm:presLayoutVars>
          <dgm:chPref val="3"/>
        </dgm:presLayoutVars>
      </dgm:prSet>
      <dgm:spPr/>
      <dgm:t>
        <a:bodyPr/>
        <a:lstStyle/>
        <a:p>
          <a:endParaRPr lang="en-US"/>
        </a:p>
      </dgm:t>
    </dgm:pt>
    <dgm:pt modelId="{CE0BAFDF-9E38-468A-B909-C0363CBEF06D}" type="pres">
      <dgm:prSet presAssocID="{3884E15E-1E41-4357-9B4F-9283BD048DCC}" presName="hierChild2" presStyleCnt="0"/>
      <dgm:spPr/>
    </dgm:pt>
    <dgm:pt modelId="{7DD2AA60-F9CE-4C2F-AFD1-196A7D5723FD}" type="pres">
      <dgm:prSet presAssocID="{FBC68E76-A3DB-45BA-8ABD-3978778FBF96}" presName="Name10" presStyleLbl="parChTrans1D2" presStyleIdx="0" presStyleCnt="3"/>
      <dgm:spPr/>
      <dgm:t>
        <a:bodyPr/>
        <a:lstStyle/>
        <a:p>
          <a:endParaRPr lang="en-US"/>
        </a:p>
      </dgm:t>
    </dgm:pt>
    <dgm:pt modelId="{BABE7FCF-E162-49B1-8B97-10F6C293117A}" type="pres">
      <dgm:prSet presAssocID="{8E21F944-1563-42E1-AB40-97C18215C1C4}" presName="hierRoot2" presStyleCnt="0"/>
      <dgm:spPr/>
    </dgm:pt>
    <dgm:pt modelId="{B03E536A-956E-4EDC-9FF7-4E8A22A80F7C}" type="pres">
      <dgm:prSet presAssocID="{8E21F944-1563-42E1-AB40-97C18215C1C4}" presName="composite2" presStyleCnt="0"/>
      <dgm:spPr/>
    </dgm:pt>
    <dgm:pt modelId="{ACA9797C-4A75-4BA7-9A63-2E764C4B9F49}" type="pres">
      <dgm:prSet presAssocID="{8E21F944-1563-42E1-AB40-97C18215C1C4}" presName="background2" presStyleLbl="node2" presStyleIdx="0" presStyleCnt="3"/>
      <dgm:spPr/>
    </dgm:pt>
    <dgm:pt modelId="{E8607533-68ED-4052-837E-71F728C8B88B}" type="pres">
      <dgm:prSet presAssocID="{8E21F944-1563-42E1-AB40-97C18215C1C4}" presName="text2" presStyleLbl="fgAcc2" presStyleIdx="0" presStyleCnt="3">
        <dgm:presLayoutVars>
          <dgm:chPref val="3"/>
        </dgm:presLayoutVars>
      </dgm:prSet>
      <dgm:spPr/>
      <dgm:t>
        <a:bodyPr/>
        <a:lstStyle/>
        <a:p>
          <a:endParaRPr lang="en-US"/>
        </a:p>
      </dgm:t>
    </dgm:pt>
    <dgm:pt modelId="{268D16C5-4DE9-4057-B279-B256A459D9EA}" type="pres">
      <dgm:prSet presAssocID="{8E21F944-1563-42E1-AB40-97C18215C1C4}" presName="hierChild3" presStyleCnt="0"/>
      <dgm:spPr/>
    </dgm:pt>
    <dgm:pt modelId="{3735E7CC-C361-4B10-A118-23ABB9DEFB6B}" type="pres">
      <dgm:prSet presAssocID="{4FD2148A-C550-475E-8F27-DBEAD21DA5DB}" presName="Name10" presStyleLbl="parChTrans1D2" presStyleIdx="1" presStyleCnt="3"/>
      <dgm:spPr/>
      <dgm:t>
        <a:bodyPr/>
        <a:lstStyle/>
        <a:p>
          <a:endParaRPr lang="en-US"/>
        </a:p>
      </dgm:t>
    </dgm:pt>
    <dgm:pt modelId="{743214E9-18E5-42F9-AD34-E4A364A62A3C}" type="pres">
      <dgm:prSet presAssocID="{24FF3DBD-71AA-44B3-921B-8D89D93B3436}" presName="hierRoot2" presStyleCnt="0"/>
      <dgm:spPr/>
    </dgm:pt>
    <dgm:pt modelId="{39EC9E22-F591-495A-B47D-E46A84C67413}" type="pres">
      <dgm:prSet presAssocID="{24FF3DBD-71AA-44B3-921B-8D89D93B3436}" presName="composite2" presStyleCnt="0"/>
      <dgm:spPr/>
    </dgm:pt>
    <dgm:pt modelId="{71DCD211-9996-4349-873F-43FA24304B93}" type="pres">
      <dgm:prSet presAssocID="{24FF3DBD-71AA-44B3-921B-8D89D93B3436}" presName="background2" presStyleLbl="node2" presStyleIdx="1" presStyleCnt="3"/>
      <dgm:spPr/>
    </dgm:pt>
    <dgm:pt modelId="{A661F962-E805-4EF7-9E64-3AB1C3BE5D0D}" type="pres">
      <dgm:prSet presAssocID="{24FF3DBD-71AA-44B3-921B-8D89D93B3436}" presName="text2" presStyleLbl="fgAcc2" presStyleIdx="1" presStyleCnt="3">
        <dgm:presLayoutVars>
          <dgm:chPref val="3"/>
        </dgm:presLayoutVars>
      </dgm:prSet>
      <dgm:spPr/>
      <dgm:t>
        <a:bodyPr/>
        <a:lstStyle/>
        <a:p>
          <a:endParaRPr lang="en-US"/>
        </a:p>
      </dgm:t>
    </dgm:pt>
    <dgm:pt modelId="{B0E85E84-957C-4EFB-8504-CE199E5D3CAD}" type="pres">
      <dgm:prSet presAssocID="{24FF3DBD-71AA-44B3-921B-8D89D93B3436}" presName="hierChild3" presStyleCnt="0"/>
      <dgm:spPr/>
    </dgm:pt>
    <dgm:pt modelId="{14E40E58-8DCE-4218-B0B2-7C7BECC68A45}" type="pres">
      <dgm:prSet presAssocID="{C7C049F0-A35A-4684-BF4D-7E87A6F8389D}" presName="Name10" presStyleLbl="parChTrans1D2" presStyleIdx="2" presStyleCnt="3"/>
      <dgm:spPr/>
    </dgm:pt>
    <dgm:pt modelId="{D61BE3B4-6445-4C4A-A8FE-84243EB497D9}" type="pres">
      <dgm:prSet presAssocID="{B342D13A-5B45-4471-A68A-1371A4EB2ED4}" presName="hierRoot2" presStyleCnt="0"/>
      <dgm:spPr/>
    </dgm:pt>
    <dgm:pt modelId="{F1B9ACDF-3024-4672-A96A-3C667EA6BC88}" type="pres">
      <dgm:prSet presAssocID="{B342D13A-5B45-4471-A68A-1371A4EB2ED4}" presName="composite2" presStyleCnt="0"/>
      <dgm:spPr/>
    </dgm:pt>
    <dgm:pt modelId="{CCC32236-6D47-4C0B-B5F6-33B5D42CD523}" type="pres">
      <dgm:prSet presAssocID="{B342D13A-5B45-4471-A68A-1371A4EB2ED4}" presName="background2" presStyleLbl="node2" presStyleIdx="2" presStyleCnt="3"/>
      <dgm:spPr/>
    </dgm:pt>
    <dgm:pt modelId="{B9B7D1A7-0143-4A94-995E-B7B5390CD796}" type="pres">
      <dgm:prSet presAssocID="{B342D13A-5B45-4471-A68A-1371A4EB2ED4}" presName="text2" presStyleLbl="fgAcc2" presStyleIdx="2" presStyleCnt="3">
        <dgm:presLayoutVars>
          <dgm:chPref val="3"/>
        </dgm:presLayoutVars>
      </dgm:prSet>
      <dgm:spPr/>
      <dgm:t>
        <a:bodyPr/>
        <a:lstStyle/>
        <a:p>
          <a:endParaRPr lang="en-US"/>
        </a:p>
      </dgm:t>
    </dgm:pt>
    <dgm:pt modelId="{3308B715-5D4D-4783-A2E7-00036BCDF3D0}" type="pres">
      <dgm:prSet presAssocID="{B342D13A-5B45-4471-A68A-1371A4EB2ED4}" presName="hierChild3" presStyleCnt="0"/>
      <dgm:spPr/>
    </dgm:pt>
  </dgm:ptLst>
  <dgm:cxnLst>
    <dgm:cxn modelId="{5C9AFE92-B8B9-48C0-974D-4B166ED96DDB}" type="presOf" srcId="{3884E15E-1E41-4357-9B4F-9283BD048DCC}" destId="{3170CC3A-41E1-41C0-82F1-D43CF8525800}" srcOrd="0" destOrd="0" presId="urn:microsoft.com/office/officeart/2005/8/layout/hierarchy1"/>
    <dgm:cxn modelId="{D1879C07-A2CF-4CD4-A69C-4CED85935A7D}" type="presOf" srcId="{24FF3DBD-71AA-44B3-921B-8D89D93B3436}" destId="{A661F962-E805-4EF7-9E64-3AB1C3BE5D0D}" srcOrd="0" destOrd="0" presId="urn:microsoft.com/office/officeart/2005/8/layout/hierarchy1"/>
    <dgm:cxn modelId="{2F8FE133-04DE-402D-AC24-B21C2620E985}" srcId="{33C678B8-4DF5-44E0-BE0B-4A1E62AD79EB}" destId="{3884E15E-1E41-4357-9B4F-9283BD048DCC}" srcOrd="0" destOrd="0" parTransId="{54AAB75A-9AB4-44F3-B49D-5D4C5E262F36}" sibTransId="{2FA7F4BC-53DA-4F22-A101-9CF300EACA2B}"/>
    <dgm:cxn modelId="{BC9E19B6-5908-41AB-9940-9496A06933C2}" type="presOf" srcId="{8E21F944-1563-42E1-AB40-97C18215C1C4}" destId="{E8607533-68ED-4052-837E-71F728C8B88B}" srcOrd="0" destOrd="0" presId="urn:microsoft.com/office/officeart/2005/8/layout/hierarchy1"/>
    <dgm:cxn modelId="{769AD3FF-F136-4B39-997B-36326DBCD595}" type="presOf" srcId="{FBC68E76-A3DB-45BA-8ABD-3978778FBF96}" destId="{7DD2AA60-F9CE-4C2F-AFD1-196A7D5723FD}" srcOrd="0" destOrd="0" presId="urn:microsoft.com/office/officeart/2005/8/layout/hierarchy1"/>
    <dgm:cxn modelId="{36842705-AB4A-41A5-B83A-A04ACC8566F2}" type="presOf" srcId="{B342D13A-5B45-4471-A68A-1371A4EB2ED4}" destId="{B9B7D1A7-0143-4A94-995E-B7B5390CD796}" srcOrd="0" destOrd="0" presId="urn:microsoft.com/office/officeart/2005/8/layout/hierarchy1"/>
    <dgm:cxn modelId="{9F6C2814-3B3F-4BEF-887B-C89DE16CBD92}" srcId="{3884E15E-1E41-4357-9B4F-9283BD048DCC}" destId="{B342D13A-5B45-4471-A68A-1371A4EB2ED4}" srcOrd="2" destOrd="0" parTransId="{C7C049F0-A35A-4684-BF4D-7E87A6F8389D}" sibTransId="{AF078EAA-976F-4263-80AD-4BC9342B4D1F}"/>
    <dgm:cxn modelId="{B7D120EF-931B-4466-BC18-D9D0C5E8A29B}" srcId="{3884E15E-1E41-4357-9B4F-9283BD048DCC}" destId="{24FF3DBD-71AA-44B3-921B-8D89D93B3436}" srcOrd="1" destOrd="0" parTransId="{4FD2148A-C550-475E-8F27-DBEAD21DA5DB}" sibTransId="{04E1B15B-97D3-4F5C-ACF2-74D9DC7E9977}"/>
    <dgm:cxn modelId="{1E481AFE-43F5-40FD-A7D9-A642DF1CA601}" type="presOf" srcId="{33C678B8-4DF5-44E0-BE0B-4A1E62AD79EB}" destId="{C14BE4B8-D01A-49E5-9CEE-DC10AB392899}" srcOrd="0" destOrd="0" presId="urn:microsoft.com/office/officeart/2005/8/layout/hierarchy1"/>
    <dgm:cxn modelId="{C2E9C217-34AC-4AC5-BC7F-858A67BFAC94}" type="presOf" srcId="{4FD2148A-C550-475E-8F27-DBEAD21DA5DB}" destId="{3735E7CC-C361-4B10-A118-23ABB9DEFB6B}" srcOrd="0" destOrd="0" presId="urn:microsoft.com/office/officeart/2005/8/layout/hierarchy1"/>
    <dgm:cxn modelId="{DEB3E5C7-91E6-4255-8F11-07C42E769380}" srcId="{3884E15E-1E41-4357-9B4F-9283BD048DCC}" destId="{8E21F944-1563-42E1-AB40-97C18215C1C4}" srcOrd="0" destOrd="0" parTransId="{FBC68E76-A3DB-45BA-8ABD-3978778FBF96}" sibTransId="{07B350E3-9CB2-4F4E-942E-5E80CBF7429C}"/>
    <dgm:cxn modelId="{D6BEED5B-9C05-4A4C-9128-C7F24405DC35}" type="presOf" srcId="{C7C049F0-A35A-4684-BF4D-7E87A6F8389D}" destId="{14E40E58-8DCE-4218-B0B2-7C7BECC68A45}" srcOrd="0" destOrd="0" presId="urn:microsoft.com/office/officeart/2005/8/layout/hierarchy1"/>
    <dgm:cxn modelId="{CBC96E06-82A3-4F71-886A-2F65F83280E9}" type="presParOf" srcId="{C14BE4B8-D01A-49E5-9CEE-DC10AB392899}" destId="{3F3F403F-ECF8-4EC2-BECE-D2BCBA67E682}" srcOrd="0" destOrd="0" presId="urn:microsoft.com/office/officeart/2005/8/layout/hierarchy1"/>
    <dgm:cxn modelId="{FC1397BA-7664-4682-B7B8-71CEC93EBBA7}" type="presParOf" srcId="{3F3F403F-ECF8-4EC2-BECE-D2BCBA67E682}" destId="{48D6F8D9-D173-42D7-8FB1-341EB204E451}" srcOrd="0" destOrd="0" presId="urn:microsoft.com/office/officeart/2005/8/layout/hierarchy1"/>
    <dgm:cxn modelId="{2DF82DF9-B326-4D50-92DE-665D35A5F8A0}" type="presParOf" srcId="{48D6F8D9-D173-42D7-8FB1-341EB204E451}" destId="{9A7D5760-33EB-4583-845A-8367D07426C6}" srcOrd="0" destOrd="0" presId="urn:microsoft.com/office/officeart/2005/8/layout/hierarchy1"/>
    <dgm:cxn modelId="{990A1676-CBD5-4B88-B5AD-33E1087D4112}" type="presParOf" srcId="{48D6F8D9-D173-42D7-8FB1-341EB204E451}" destId="{3170CC3A-41E1-41C0-82F1-D43CF8525800}" srcOrd="1" destOrd="0" presId="urn:microsoft.com/office/officeart/2005/8/layout/hierarchy1"/>
    <dgm:cxn modelId="{7726937F-A5A6-4CB6-B3B1-69F9E531968B}" type="presParOf" srcId="{3F3F403F-ECF8-4EC2-BECE-D2BCBA67E682}" destId="{CE0BAFDF-9E38-468A-B909-C0363CBEF06D}" srcOrd="1" destOrd="0" presId="urn:microsoft.com/office/officeart/2005/8/layout/hierarchy1"/>
    <dgm:cxn modelId="{7F155AC8-424D-408F-B5B9-09BBBB04A1F2}" type="presParOf" srcId="{CE0BAFDF-9E38-468A-B909-C0363CBEF06D}" destId="{7DD2AA60-F9CE-4C2F-AFD1-196A7D5723FD}" srcOrd="0" destOrd="0" presId="urn:microsoft.com/office/officeart/2005/8/layout/hierarchy1"/>
    <dgm:cxn modelId="{82E14583-1C4B-4DDE-AE8D-EEF20C608579}" type="presParOf" srcId="{CE0BAFDF-9E38-468A-B909-C0363CBEF06D}" destId="{BABE7FCF-E162-49B1-8B97-10F6C293117A}" srcOrd="1" destOrd="0" presId="urn:microsoft.com/office/officeart/2005/8/layout/hierarchy1"/>
    <dgm:cxn modelId="{C12EFD86-1EF2-44BA-87AA-8A3F5830DFA5}" type="presParOf" srcId="{BABE7FCF-E162-49B1-8B97-10F6C293117A}" destId="{B03E536A-956E-4EDC-9FF7-4E8A22A80F7C}" srcOrd="0" destOrd="0" presId="urn:microsoft.com/office/officeart/2005/8/layout/hierarchy1"/>
    <dgm:cxn modelId="{2D859338-3FF8-4E5D-9AD2-9659C46301D7}" type="presParOf" srcId="{B03E536A-956E-4EDC-9FF7-4E8A22A80F7C}" destId="{ACA9797C-4A75-4BA7-9A63-2E764C4B9F49}" srcOrd="0" destOrd="0" presId="urn:microsoft.com/office/officeart/2005/8/layout/hierarchy1"/>
    <dgm:cxn modelId="{91354D31-5B3F-4A5C-86D6-1069F17D9133}" type="presParOf" srcId="{B03E536A-956E-4EDC-9FF7-4E8A22A80F7C}" destId="{E8607533-68ED-4052-837E-71F728C8B88B}" srcOrd="1" destOrd="0" presId="urn:microsoft.com/office/officeart/2005/8/layout/hierarchy1"/>
    <dgm:cxn modelId="{D35EC4E3-6906-4910-8E93-F5F8CBABA203}" type="presParOf" srcId="{BABE7FCF-E162-49B1-8B97-10F6C293117A}" destId="{268D16C5-4DE9-4057-B279-B256A459D9EA}" srcOrd="1" destOrd="0" presId="urn:microsoft.com/office/officeart/2005/8/layout/hierarchy1"/>
    <dgm:cxn modelId="{967C767D-799F-4708-B8D9-64FA190921E1}" type="presParOf" srcId="{CE0BAFDF-9E38-468A-B909-C0363CBEF06D}" destId="{3735E7CC-C361-4B10-A118-23ABB9DEFB6B}" srcOrd="2" destOrd="0" presId="urn:microsoft.com/office/officeart/2005/8/layout/hierarchy1"/>
    <dgm:cxn modelId="{9AB407ED-185A-4888-B99A-4C673E2BEA4F}" type="presParOf" srcId="{CE0BAFDF-9E38-468A-B909-C0363CBEF06D}" destId="{743214E9-18E5-42F9-AD34-E4A364A62A3C}" srcOrd="3" destOrd="0" presId="urn:microsoft.com/office/officeart/2005/8/layout/hierarchy1"/>
    <dgm:cxn modelId="{E4AD4365-4D70-49C3-B3A0-116F3FF01BEC}" type="presParOf" srcId="{743214E9-18E5-42F9-AD34-E4A364A62A3C}" destId="{39EC9E22-F591-495A-B47D-E46A84C67413}" srcOrd="0" destOrd="0" presId="urn:microsoft.com/office/officeart/2005/8/layout/hierarchy1"/>
    <dgm:cxn modelId="{5D4F998A-485D-4200-A3FE-9D41FCD0D3BD}" type="presParOf" srcId="{39EC9E22-F591-495A-B47D-E46A84C67413}" destId="{71DCD211-9996-4349-873F-43FA24304B93}" srcOrd="0" destOrd="0" presId="urn:microsoft.com/office/officeart/2005/8/layout/hierarchy1"/>
    <dgm:cxn modelId="{C538E397-71BD-4983-8BAC-D3E82FFD1F08}" type="presParOf" srcId="{39EC9E22-F591-495A-B47D-E46A84C67413}" destId="{A661F962-E805-4EF7-9E64-3AB1C3BE5D0D}" srcOrd="1" destOrd="0" presId="urn:microsoft.com/office/officeart/2005/8/layout/hierarchy1"/>
    <dgm:cxn modelId="{190C4A91-8C17-4236-A872-0C586645E32B}" type="presParOf" srcId="{743214E9-18E5-42F9-AD34-E4A364A62A3C}" destId="{B0E85E84-957C-4EFB-8504-CE199E5D3CAD}" srcOrd="1" destOrd="0" presId="urn:microsoft.com/office/officeart/2005/8/layout/hierarchy1"/>
    <dgm:cxn modelId="{38231E6C-9E55-480B-B2B9-9B4D1A2CD41C}" type="presParOf" srcId="{CE0BAFDF-9E38-468A-B909-C0363CBEF06D}" destId="{14E40E58-8DCE-4218-B0B2-7C7BECC68A45}" srcOrd="4" destOrd="0" presId="urn:microsoft.com/office/officeart/2005/8/layout/hierarchy1"/>
    <dgm:cxn modelId="{B2CDC037-A539-45BA-9759-2622AACE9BE3}" type="presParOf" srcId="{CE0BAFDF-9E38-468A-B909-C0363CBEF06D}" destId="{D61BE3B4-6445-4C4A-A8FE-84243EB497D9}" srcOrd="5" destOrd="0" presId="urn:microsoft.com/office/officeart/2005/8/layout/hierarchy1"/>
    <dgm:cxn modelId="{0E3A39BE-FF51-49EB-83F5-01B782B39CFF}" type="presParOf" srcId="{D61BE3B4-6445-4C4A-A8FE-84243EB497D9}" destId="{F1B9ACDF-3024-4672-A96A-3C667EA6BC88}" srcOrd="0" destOrd="0" presId="urn:microsoft.com/office/officeart/2005/8/layout/hierarchy1"/>
    <dgm:cxn modelId="{91287FC5-28C3-4D00-A9D8-FDDC264DA88B}" type="presParOf" srcId="{F1B9ACDF-3024-4672-A96A-3C667EA6BC88}" destId="{CCC32236-6D47-4C0B-B5F6-33B5D42CD523}" srcOrd="0" destOrd="0" presId="urn:microsoft.com/office/officeart/2005/8/layout/hierarchy1"/>
    <dgm:cxn modelId="{48B46811-0444-40CA-BCB9-A5224C6E0BB6}" type="presParOf" srcId="{F1B9ACDF-3024-4672-A96A-3C667EA6BC88}" destId="{B9B7D1A7-0143-4A94-995E-B7B5390CD796}" srcOrd="1" destOrd="0" presId="urn:microsoft.com/office/officeart/2005/8/layout/hierarchy1"/>
    <dgm:cxn modelId="{137B36B9-57BF-4C17-9B02-2382A9160938}" type="presParOf" srcId="{D61BE3B4-6445-4C4A-A8FE-84243EB497D9}" destId="{3308B715-5D4D-4783-A2E7-00036BCDF3D0}"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E40E58-8DCE-4218-B0B2-7C7BECC68A45}">
      <dsp:nvSpPr>
        <dsp:cNvPr id="0" name=""/>
        <dsp:cNvSpPr/>
      </dsp:nvSpPr>
      <dsp:spPr>
        <a:xfrm>
          <a:off x="3963913" y="1637742"/>
          <a:ext cx="2813099" cy="669389"/>
        </a:xfrm>
        <a:custGeom>
          <a:avLst/>
          <a:gdLst/>
          <a:ahLst/>
          <a:cxnLst/>
          <a:rect l="0" t="0" r="0" b="0"/>
          <a:pathLst>
            <a:path>
              <a:moveTo>
                <a:pt x="0" y="0"/>
              </a:moveTo>
              <a:lnTo>
                <a:pt x="0" y="456169"/>
              </a:lnTo>
              <a:lnTo>
                <a:pt x="2813099" y="456169"/>
              </a:lnTo>
              <a:lnTo>
                <a:pt x="2813099" y="66938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35E7CC-C361-4B10-A118-23ABB9DEFB6B}">
      <dsp:nvSpPr>
        <dsp:cNvPr id="0" name=""/>
        <dsp:cNvSpPr/>
      </dsp:nvSpPr>
      <dsp:spPr>
        <a:xfrm>
          <a:off x="3918193" y="1637742"/>
          <a:ext cx="91440" cy="669389"/>
        </a:xfrm>
        <a:custGeom>
          <a:avLst/>
          <a:gdLst/>
          <a:ahLst/>
          <a:cxnLst/>
          <a:rect l="0" t="0" r="0" b="0"/>
          <a:pathLst>
            <a:path>
              <a:moveTo>
                <a:pt x="45720" y="0"/>
              </a:moveTo>
              <a:lnTo>
                <a:pt x="45720" y="66938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D2AA60-F9CE-4C2F-AFD1-196A7D5723FD}">
      <dsp:nvSpPr>
        <dsp:cNvPr id="0" name=""/>
        <dsp:cNvSpPr/>
      </dsp:nvSpPr>
      <dsp:spPr>
        <a:xfrm>
          <a:off x="1150813" y="1637742"/>
          <a:ext cx="2813099" cy="669389"/>
        </a:xfrm>
        <a:custGeom>
          <a:avLst/>
          <a:gdLst/>
          <a:ahLst/>
          <a:cxnLst/>
          <a:rect l="0" t="0" r="0" b="0"/>
          <a:pathLst>
            <a:path>
              <a:moveTo>
                <a:pt x="2813099" y="0"/>
              </a:moveTo>
              <a:lnTo>
                <a:pt x="2813099" y="456169"/>
              </a:lnTo>
              <a:lnTo>
                <a:pt x="0" y="456169"/>
              </a:lnTo>
              <a:lnTo>
                <a:pt x="0" y="66938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D5760-33EB-4583-845A-8367D07426C6}">
      <dsp:nvSpPr>
        <dsp:cNvPr id="0" name=""/>
        <dsp:cNvSpPr/>
      </dsp:nvSpPr>
      <dsp:spPr>
        <a:xfrm>
          <a:off x="887270" y="176209"/>
          <a:ext cx="6153284" cy="146153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70CC3A-41E1-41C0-82F1-D43CF8525800}">
      <dsp:nvSpPr>
        <dsp:cNvPr id="0" name=""/>
        <dsp:cNvSpPr/>
      </dsp:nvSpPr>
      <dsp:spPr>
        <a:xfrm>
          <a:off x="1143007" y="419159"/>
          <a:ext cx="6153284" cy="1461533"/>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MAS programming languages</a:t>
          </a:r>
          <a:endParaRPr lang="en-US" sz="2700" kern="1200" dirty="0"/>
        </a:p>
      </dsp:txBody>
      <dsp:txXfrm>
        <a:off x="1143007" y="419159"/>
        <a:ext cx="6153284" cy="1461533"/>
      </dsp:txXfrm>
    </dsp:sp>
    <dsp:sp modelId="{ACA9797C-4A75-4BA7-9A63-2E764C4B9F49}">
      <dsp:nvSpPr>
        <dsp:cNvPr id="0" name=""/>
        <dsp:cNvSpPr/>
      </dsp:nvSpPr>
      <dsp:spPr>
        <a:xfrm>
          <a:off x="0" y="2307132"/>
          <a:ext cx="2301627" cy="146153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607533-68ED-4052-837E-71F728C8B88B}">
      <dsp:nvSpPr>
        <dsp:cNvPr id="0" name=""/>
        <dsp:cNvSpPr/>
      </dsp:nvSpPr>
      <dsp:spPr>
        <a:xfrm>
          <a:off x="255736" y="2550082"/>
          <a:ext cx="2301627" cy="1461533"/>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Declarative</a:t>
          </a:r>
          <a:endParaRPr lang="en-US" sz="2700" kern="1200" dirty="0"/>
        </a:p>
      </dsp:txBody>
      <dsp:txXfrm>
        <a:off x="255736" y="2550082"/>
        <a:ext cx="2301627" cy="1461533"/>
      </dsp:txXfrm>
    </dsp:sp>
    <dsp:sp modelId="{71DCD211-9996-4349-873F-43FA24304B93}">
      <dsp:nvSpPr>
        <dsp:cNvPr id="0" name=""/>
        <dsp:cNvSpPr/>
      </dsp:nvSpPr>
      <dsp:spPr>
        <a:xfrm>
          <a:off x="2813099" y="2307132"/>
          <a:ext cx="2301627" cy="146153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61F962-E805-4EF7-9E64-3AB1C3BE5D0D}">
      <dsp:nvSpPr>
        <dsp:cNvPr id="0" name=""/>
        <dsp:cNvSpPr/>
      </dsp:nvSpPr>
      <dsp:spPr>
        <a:xfrm>
          <a:off x="3068836" y="2550082"/>
          <a:ext cx="2301627" cy="1461533"/>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Imperative</a:t>
          </a:r>
          <a:endParaRPr lang="en-US" sz="2700" kern="1200" dirty="0"/>
        </a:p>
      </dsp:txBody>
      <dsp:txXfrm>
        <a:off x="3068836" y="2550082"/>
        <a:ext cx="2301627" cy="1461533"/>
      </dsp:txXfrm>
    </dsp:sp>
    <dsp:sp modelId="{CCC32236-6D47-4C0B-B5F6-33B5D42CD523}">
      <dsp:nvSpPr>
        <dsp:cNvPr id="0" name=""/>
        <dsp:cNvSpPr/>
      </dsp:nvSpPr>
      <dsp:spPr>
        <a:xfrm>
          <a:off x="5626199" y="2307132"/>
          <a:ext cx="2301627" cy="1461533"/>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B7D1A7-0143-4A94-995E-B7B5390CD796}">
      <dsp:nvSpPr>
        <dsp:cNvPr id="0" name=""/>
        <dsp:cNvSpPr/>
      </dsp:nvSpPr>
      <dsp:spPr>
        <a:xfrm>
          <a:off x="5881935" y="2550082"/>
          <a:ext cx="2301627" cy="1461533"/>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Hybrid </a:t>
          </a:r>
          <a:r>
            <a:rPr lang="en-US" sz="2700" kern="1200" dirty="0" smtClean="0"/>
            <a:t>approaches</a:t>
          </a:r>
          <a:endParaRPr lang="en-US" sz="2700" kern="1200" dirty="0"/>
        </a:p>
      </dsp:txBody>
      <dsp:txXfrm>
        <a:off x="5881935" y="2550082"/>
        <a:ext cx="2301627" cy="14615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1B0516-416C-4699-A5DF-F95513870AE5}" type="datetimeFigureOut">
              <a:rPr lang="en-US" smtClean="0"/>
              <a:pPr/>
              <a:t>5/13/2013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E3166B-4ABD-4339-97A9-CA90209ADD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27DB13-C056-445C-88EA-4492FC2D757D}" type="slidenum">
              <a:rPr lang="en-US" smtClean="0"/>
              <a:pPr/>
              <a:t>5</a:t>
            </a:fld>
            <a:endParaRPr lang="en-US"/>
          </a:p>
        </p:txBody>
      </p:sp>
    </p:spTree>
    <p:extLst>
      <p:ext uri="{BB962C8B-B14F-4D97-AF65-F5344CB8AC3E}">
        <p14:creationId xmlns:p14="http://schemas.microsoft.com/office/powerpoint/2010/main" xmlns="" val="371666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heterogeneous 	</a:t>
            </a:r>
            <a:r>
              <a:rPr lang="ar-EG" dirty="0" smtClean="0"/>
              <a:t>متغاير الخواص</a:t>
            </a:r>
            <a:endParaRPr lang="en-US" dirty="0"/>
          </a:p>
        </p:txBody>
      </p:sp>
      <p:sp>
        <p:nvSpPr>
          <p:cNvPr id="4" name="Slide Number Placeholder 3"/>
          <p:cNvSpPr>
            <a:spLocks noGrp="1"/>
          </p:cNvSpPr>
          <p:nvPr>
            <p:ph type="sldNum" sz="quarter" idx="10"/>
          </p:nvPr>
        </p:nvSpPr>
        <p:spPr/>
        <p:txBody>
          <a:bodyPr/>
          <a:lstStyle/>
          <a:p>
            <a:fld id="{BCE3166B-4ABD-4339-97A9-CA90209ADD45}"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heterogeneous 	</a:t>
            </a:r>
            <a:r>
              <a:rPr lang="ar-EG" dirty="0" smtClean="0"/>
              <a:t>متغاير الخواص</a:t>
            </a:r>
            <a:endParaRPr lang="en-US" dirty="0"/>
          </a:p>
        </p:txBody>
      </p:sp>
      <p:sp>
        <p:nvSpPr>
          <p:cNvPr id="4" name="Slide Number Placeholder 3"/>
          <p:cNvSpPr>
            <a:spLocks noGrp="1"/>
          </p:cNvSpPr>
          <p:nvPr>
            <p:ph type="sldNum" sz="quarter" idx="10"/>
          </p:nvPr>
        </p:nvSpPr>
        <p:spPr/>
        <p:txBody>
          <a:bodyPr/>
          <a:lstStyle/>
          <a:p>
            <a:fld id="{BCE3166B-4ABD-4339-97A9-CA90209ADD45}"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8DC6BB-52BC-4EAE-899F-CE2B03596A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28CFCE-2C97-4EBE-9B83-9C5B246D46F8}" type="datetimeFigureOut">
              <a:rPr lang="en-US" smtClean="0"/>
              <a:pPr/>
              <a:t>5/13/2013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8DC6BB-52BC-4EAE-899F-CE2B03596ADD}"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D28CFCE-2C97-4EBE-9B83-9C5B246D46F8}" type="datetimeFigureOut">
              <a:rPr lang="en-US" smtClean="0"/>
              <a:pPr/>
              <a:t>5/13/2013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E8DC6BB-52BC-4EAE-899F-CE2B03596A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Admin\Desktop\Multi%20Agent%20System%20Programming%20languages\Gold%20miners.avi"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Multi Agent System Programming languages</a:t>
            </a:r>
            <a:endParaRPr lang="en-US" dirty="0"/>
          </a:p>
        </p:txBody>
      </p:sp>
      <p:sp>
        <p:nvSpPr>
          <p:cNvPr id="3" name="Subtitle 2"/>
          <p:cNvSpPr>
            <a:spLocks noGrp="1"/>
          </p:cNvSpPr>
          <p:nvPr>
            <p:ph type="subTitle" idx="1"/>
          </p:nvPr>
        </p:nvSpPr>
        <p:spPr>
          <a:xfrm>
            <a:off x="685800" y="4267200"/>
            <a:ext cx="3962400" cy="1752600"/>
          </a:xfrm>
        </p:spPr>
        <p:txBody>
          <a:bodyPr/>
          <a:lstStyle/>
          <a:p>
            <a:pPr algn="l"/>
            <a:r>
              <a:rPr lang="en-US" dirty="0" err="1" smtClean="0"/>
              <a:t>Mahmoud</a:t>
            </a:r>
            <a:r>
              <a:rPr lang="en-US" dirty="0" smtClean="0"/>
              <a:t> El </a:t>
            </a:r>
            <a:r>
              <a:rPr lang="en-US" dirty="0" err="1" smtClean="0"/>
              <a:t>Razzaz</a:t>
            </a:r>
            <a:endParaRPr lang="en-US" dirty="0" smtClean="0"/>
          </a:p>
          <a:p>
            <a:pPr algn="l"/>
            <a:r>
              <a:rPr lang="en-US" dirty="0" err="1" smtClean="0"/>
              <a:t>Mostafa</a:t>
            </a:r>
            <a:r>
              <a:rPr lang="en-US" dirty="0" smtClean="0"/>
              <a:t> M. </a:t>
            </a:r>
            <a:r>
              <a:rPr lang="en-US" dirty="0" err="1" smtClean="0"/>
              <a:t>Ameen</a:t>
            </a:r>
            <a:endParaRPr lang="en-US" dirty="0" smtClean="0"/>
          </a:p>
          <a:p>
            <a:pPr algn="l"/>
            <a:r>
              <a:rPr lang="en-US" dirty="0" smtClean="0"/>
              <a:t>Mai M. M. </a:t>
            </a:r>
            <a:r>
              <a:rPr lang="en-US" dirty="0" err="1" smtClean="0"/>
              <a:t>Farag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175351" cy="906310"/>
          </a:xfrm>
        </p:spPr>
        <p:txBody>
          <a:bodyPr>
            <a:normAutofit fontScale="90000"/>
          </a:bodyPr>
          <a:lstStyle/>
          <a:p>
            <a:r>
              <a:rPr lang="en-US" sz="4000" dirty="0" smtClean="0"/>
              <a:t>Some Tools </a:t>
            </a:r>
            <a:r>
              <a:rPr lang="en-US" sz="4000" dirty="0"/>
              <a:t>and Languages</a:t>
            </a:r>
          </a:p>
        </p:txBody>
      </p:sp>
      <p:sp>
        <p:nvSpPr>
          <p:cNvPr id="5" name="Text Placeholder 2"/>
          <p:cNvSpPr txBox="1">
            <a:spLocks/>
          </p:cNvSpPr>
          <p:nvPr/>
        </p:nvSpPr>
        <p:spPr>
          <a:xfrm>
            <a:off x="533400" y="1219200"/>
            <a:ext cx="8153400" cy="5105400"/>
          </a:xfrm>
          <a:prstGeom prst="rect">
            <a:avLst/>
          </a:prstGeom>
        </p:spPr>
        <p:txBody>
          <a:bodyPr vert="horz" lIns="91440" tIns="45720" rIns="91440" bIns="45720" rtlCol="0">
            <a:normAutofit fontScale="70000" lnSpcReduction="20000"/>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sz="2600" b="1" dirty="0" smtClean="0">
                <a:solidFill>
                  <a:srgbClr val="C00000"/>
                </a:solidFill>
              </a:rPr>
              <a:t>CLAIM</a:t>
            </a:r>
          </a:p>
          <a:p>
            <a:r>
              <a:rPr lang="en-US" sz="2600" b="1" dirty="0" smtClean="0">
                <a:solidFill>
                  <a:srgbClr val="C00000"/>
                </a:solidFill>
              </a:rPr>
              <a:t>(Computational </a:t>
            </a:r>
            <a:r>
              <a:rPr lang="en-US" sz="2600" b="1" dirty="0">
                <a:solidFill>
                  <a:srgbClr val="C00000"/>
                </a:solidFill>
              </a:rPr>
              <a:t>Language for Autonomous, Intelligent and Mobile agents</a:t>
            </a:r>
            <a:r>
              <a:rPr lang="en-US" sz="2600" b="1" dirty="0" smtClean="0">
                <a:solidFill>
                  <a:srgbClr val="C00000"/>
                </a:solidFill>
              </a:rPr>
              <a:t>)[2]</a:t>
            </a:r>
          </a:p>
          <a:p>
            <a:endParaRPr lang="en-US" sz="2000" b="1" dirty="0">
              <a:solidFill>
                <a:srgbClr val="C00000"/>
              </a:solidFill>
            </a:endParaRPr>
          </a:p>
          <a:p>
            <a:r>
              <a:rPr lang="en-US" sz="2600" dirty="0"/>
              <a:t>is a high-level agent-oriented programming language that combines cognitive aspects such </a:t>
            </a:r>
            <a:r>
              <a:rPr lang="en-US" sz="2600" dirty="0" smtClean="0"/>
              <a:t>as</a:t>
            </a:r>
          </a:p>
          <a:p>
            <a:endParaRPr lang="en-US" sz="2600" dirty="0" smtClean="0"/>
          </a:p>
          <a:p>
            <a:pPr lvl="1" algn="l"/>
            <a:r>
              <a:rPr lang="en-US" sz="2600" dirty="0" smtClean="0">
                <a:solidFill>
                  <a:schemeClr val="tx1">
                    <a:lumMod val="65000"/>
                    <a:lumOff val="35000"/>
                  </a:schemeClr>
                </a:solidFill>
              </a:rPr>
              <a:t>knowledge</a:t>
            </a:r>
          </a:p>
          <a:p>
            <a:pPr lvl="1" algn="l"/>
            <a:r>
              <a:rPr lang="en-US" sz="2600" dirty="0" smtClean="0">
                <a:solidFill>
                  <a:schemeClr val="tx1">
                    <a:lumMod val="65000"/>
                    <a:lumOff val="35000"/>
                  </a:schemeClr>
                </a:solidFill>
              </a:rPr>
              <a:t>goals</a:t>
            </a:r>
          </a:p>
          <a:p>
            <a:pPr lvl="1" algn="l"/>
            <a:r>
              <a:rPr lang="en-US" sz="2600" dirty="0" smtClean="0">
                <a:solidFill>
                  <a:schemeClr val="tx1">
                    <a:lumMod val="65000"/>
                    <a:lumOff val="35000"/>
                  </a:schemeClr>
                </a:solidFill>
              </a:rPr>
              <a:t>capabilities</a:t>
            </a:r>
          </a:p>
          <a:p>
            <a:pPr lvl="1" algn="l"/>
            <a:r>
              <a:rPr lang="en-US" sz="2600" dirty="0" smtClean="0">
                <a:solidFill>
                  <a:schemeClr val="tx1">
                    <a:lumMod val="65000"/>
                    <a:lumOff val="35000"/>
                  </a:schemeClr>
                </a:solidFill>
              </a:rPr>
              <a:t>computational </a:t>
            </a:r>
            <a:r>
              <a:rPr lang="en-US" sz="2600" dirty="0">
                <a:solidFill>
                  <a:schemeClr val="tx1">
                    <a:lumMod val="65000"/>
                    <a:lumOff val="35000"/>
                  </a:schemeClr>
                </a:solidFill>
              </a:rPr>
              <a:t>elements </a:t>
            </a:r>
            <a:endParaRPr lang="en-US" sz="2600" dirty="0" smtClean="0">
              <a:solidFill>
                <a:schemeClr val="tx1">
                  <a:lumMod val="65000"/>
                  <a:lumOff val="35000"/>
                </a:schemeClr>
              </a:solidFill>
            </a:endParaRPr>
          </a:p>
          <a:p>
            <a:pPr lvl="2" algn="l"/>
            <a:r>
              <a:rPr lang="en-US" sz="2300" dirty="0" smtClean="0">
                <a:solidFill>
                  <a:schemeClr val="tx1">
                    <a:lumMod val="65000"/>
                    <a:lumOff val="35000"/>
                  </a:schemeClr>
                </a:solidFill>
              </a:rPr>
              <a:t>such as communication</a:t>
            </a:r>
            <a:r>
              <a:rPr lang="en-US" sz="2300" dirty="0">
                <a:solidFill>
                  <a:schemeClr val="tx1">
                    <a:lumMod val="65000"/>
                    <a:lumOff val="35000"/>
                  </a:schemeClr>
                </a:solidFill>
              </a:rPr>
              <a:t>, mobility and concurrence in order to reduce the gap between the design and the implementation phase</a:t>
            </a:r>
            <a:r>
              <a:rPr lang="en-US" sz="2300" dirty="0" smtClean="0">
                <a:solidFill>
                  <a:schemeClr val="tx1">
                    <a:lumMod val="65000"/>
                    <a:lumOff val="35000"/>
                  </a:schemeClr>
                </a:solidFill>
              </a:rPr>
              <a:t>.</a:t>
            </a:r>
          </a:p>
          <a:p>
            <a:endParaRPr lang="en-US" sz="2400" dirty="0"/>
          </a:p>
          <a:p>
            <a:r>
              <a:rPr lang="en-US" b="1" dirty="0" smtClean="0"/>
              <a:t>	</a:t>
            </a:r>
            <a:endParaRPr lang="en-US" dirty="0" smtClean="0"/>
          </a:p>
          <a:p>
            <a:endParaRPr lang="en-US" dirty="0" smtClean="0"/>
          </a:p>
          <a:p>
            <a:endParaRPr lang="en-US" dirty="0"/>
          </a:p>
          <a:p>
            <a:r>
              <a:rPr lang="en-US" b="1" dirty="0" smtClean="0"/>
              <a:t>	</a:t>
            </a:r>
            <a:endParaRPr lang="en-US" dirty="0"/>
          </a:p>
        </p:txBody>
      </p:sp>
    </p:spTree>
    <p:extLst>
      <p:ext uri="{BB962C8B-B14F-4D97-AF65-F5344CB8AC3E}">
        <p14:creationId xmlns:p14="http://schemas.microsoft.com/office/powerpoint/2010/main" xmlns="" val="3168489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175351" cy="906310"/>
          </a:xfrm>
        </p:spPr>
        <p:txBody>
          <a:bodyPr/>
          <a:lstStyle/>
          <a:p>
            <a:pPr algn="ctr"/>
            <a:r>
              <a:rPr lang="en-US" sz="4000" dirty="0"/>
              <a:t>CLAIM[2]</a:t>
            </a:r>
          </a:p>
        </p:txBody>
      </p:sp>
      <p:sp>
        <p:nvSpPr>
          <p:cNvPr id="5" name="Text Placeholder 2"/>
          <p:cNvSpPr txBox="1">
            <a:spLocks/>
          </p:cNvSpPr>
          <p:nvPr/>
        </p:nvSpPr>
        <p:spPr>
          <a:xfrm>
            <a:off x="533400" y="1219200"/>
            <a:ext cx="8153400" cy="5105400"/>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sz="2000" dirty="0">
                <a:solidFill>
                  <a:srgbClr val="C00000"/>
                </a:solidFill>
              </a:rPr>
              <a:t>A CLAIM agent</a:t>
            </a:r>
            <a:r>
              <a:rPr lang="en-US" sz="2000" dirty="0" smtClean="0">
                <a:solidFill>
                  <a:srgbClr val="C00000"/>
                </a:solidFill>
              </a:rPr>
              <a:t>:</a:t>
            </a:r>
          </a:p>
          <a:p>
            <a:endParaRPr lang="en-US" sz="2000" dirty="0" smtClean="0"/>
          </a:p>
          <a:p>
            <a:pPr marL="742950" lvl="1" indent="-285750" algn="l">
              <a:buFont typeface="Arial" pitchFamily="34" charset="0"/>
              <a:buChar char="•"/>
            </a:pPr>
            <a:r>
              <a:rPr lang="en-US" sz="1800" b="1" dirty="0">
                <a:solidFill>
                  <a:schemeClr val="tx1">
                    <a:lumMod val="65000"/>
                    <a:lumOff val="35000"/>
                  </a:schemeClr>
                </a:solidFill>
              </a:rPr>
              <a:t>Is a node in a </a:t>
            </a:r>
            <a:r>
              <a:rPr lang="en-US" sz="1800" b="1" dirty="0" smtClean="0">
                <a:solidFill>
                  <a:schemeClr val="tx1">
                    <a:lumMod val="65000"/>
                    <a:lumOff val="35000"/>
                  </a:schemeClr>
                </a:solidFill>
              </a:rPr>
              <a:t>hierarchy.</a:t>
            </a:r>
          </a:p>
          <a:p>
            <a:pPr marL="742950" lvl="1" indent="-285750" algn="l">
              <a:buFont typeface="Arial" pitchFamily="34" charset="0"/>
              <a:buChar char="•"/>
            </a:pPr>
            <a:r>
              <a:rPr lang="en-US" sz="1800" b="1" dirty="0" smtClean="0">
                <a:solidFill>
                  <a:schemeClr val="tx1">
                    <a:lumMod val="65000"/>
                    <a:lumOff val="35000"/>
                  </a:schemeClr>
                </a:solidFill>
              </a:rPr>
              <a:t>Is </a:t>
            </a:r>
            <a:r>
              <a:rPr lang="en-US" sz="1800" b="1" dirty="0">
                <a:solidFill>
                  <a:schemeClr val="tx1">
                    <a:lumMod val="65000"/>
                    <a:lumOff val="35000"/>
                  </a:schemeClr>
                </a:solidFill>
              </a:rPr>
              <a:t>an autonomous, intelligent and mobile entity that can be seen as </a:t>
            </a:r>
            <a:r>
              <a:rPr lang="en-US" sz="1800" b="1" dirty="0" smtClean="0">
                <a:solidFill>
                  <a:schemeClr val="tx1">
                    <a:lumMod val="65000"/>
                    <a:lumOff val="35000"/>
                  </a:schemeClr>
                </a:solidFill>
              </a:rPr>
              <a:t>a bounded </a:t>
            </a:r>
            <a:r>
              <a:rPr lang="en-US" sz="1800" b="1" dirty="0">
                <a:solidFill>
                  <a:schemeClr val="tx1">
                    <a:lumMod val="65000"/>
                    <a:lumOff val="35000"/>
                  </a:schemeClr>
                </a:solidFill>
              </a:rPr>
              <a:t>place where the computation </a:t>
            </a:r>
            <a:r>
              <a:rPr lang="en-US" sz="1800" b="1" dirty="0" smtClean="0">
                <a:solidFill>
                  <a:schemeClr val="tx1">
                    <a:lumMod val="65000"/>
                    <a:lumOff val="35000"/>
                  </a:schemeClr>
                </a:solidFill>
              </a:rPr>
              <a:t>happens.</a:t>
            </a:r>
          </a:p>
          <a:p>
            <a:pPr marL="742950" lvl="1" indent="-285750" algn="l">
              <a:buFont typeface="Arial" pitchFamily="34" charset="0"/>
              <a:buChar char="•"/>
            </a:pPr>
            <a:r>
              <a:rPr lang="en-US" sz="1800" b="1" dirty="0" smtClean="0">
                <a:solidFill>
                  <a:schemeClr val="tx1">
                    <a:lumMod val="65000"/>
                    <a:lumOff val="35000"/>
                  </a:schemeClr>
                </a:solidFill>
              </a:rPr>
              <a:t>Has </a:t>
            </a:r>
            <a:r>
              <a:rPr lang="en-US" sz="1800" b="1" dirty="0">
                <a:solidFill>
                  <a:schemeClr val="tx1">
                    <a:lumMod val="65000"/>
                    <a:lumOff val="35000"/>
                  </a:schemeClr>
                </a:solidFill>
              </a:rPr>
              <a:t>a parent, a list of local processes and a list of </a:t>
            </a:r>
            <a:r>
              <a:rPr lang="en-US" sz="1800" b="1" dirty="0" smtClean="0">
                <a:solidFill>
                  <a:schemeClr val="tx1">
                    <a:lumMod val="65000"/>
                    <a:lumOff val="35000"/>
                  </a:schemeClr>
                </a:solidFill>
              </a:rPr>
              <a:t>sub-agents.</a:t>
            </a:r>
          </a:p>
          <a:p>
            <a:pPr marL="742950" lvl="1" indent="-285750" algn="l">
              <a:buFont typeface="Arial" pitchFamily="34" charset="0"/>
              <a:buChar char="•"/>
            </a:pPr>
            <a:r>
              <a:rPr lang="en-US" sz="1800" b="1" dirty="0" smtClean="0">
                <a:solidFill>
                  <a:schemeClr val="tx1">
                    <a:lumMod val="65000"/>
                    <a:lumOff val="35000"/>
                  </a:schemeClr>
                </a:solidFill>
              </a:rPr>
              <a:t>Has </a:t>
            </a:r>
            <a:r>
              <a:rPr lang="en-US" sz="1800" b="1" dirty="0">
                <a:solidFill>
                  <a:schemeClr val="tx1">
                    <a:lumMod val="65000"/>
                    <a:lumOff val="35000"/>
                  </a:schemeClr>
                </a:solidFill>
              </a:rPr>
              <a:t>intelligent components (knowledge, capabilities, goals) that allow </a:t>
            </a:r>
            <a:r>
              <a:rPr lang="en-US" sz="1800" b="1" dirty="0" smtClean="0">
                <a:solidFill>
                  <a:schemeClr val="tx1">
                    <a:lumMod val="65000"/>
                    <a:lumOff val="35000"/>
                  </a:schemeClr>
                </a:solidFill>
              </a:rPr>
              <a:t>a reactive </a:t>
            </a:r>
            <a:r>
              <a:rPr lang="en-US" sz="1800" b="1" dirty="0">
                <a:solidFill>
                  <a:schemeClr val="tx1">
                    <a:lumMod val="65000"/>
                    <a:lumOff val="35000"/>
                  </a:schemeClr>
                </a:solidFill>
              </a:rPr>
              <a:t>or proactive behavior.</a:t>
            </a:r>
          </a:p>
          <a:p>
            <a:endParaRPr lang="en-US" sz="2400" dirty="0"/>
          </a:p>
          <a:p>
            <a:r>
              <a:rPr lang="en-US" b="1" dirty="0" smtClean="0"/>
              <a:t>	</a:t>
            </a:r>
            <a:endParaRPr lang="en-US" dirty="0" smtClean="0"/>
          </a:p>
          <a:p>
            <a:endParaRPr lang="en-US" dirty="0" smtClean="0"/>
          </a:p>
          <a:p>
            <a:endParaRPr lang="en-US" dirty="0"/>
          </a:p>
          <a:p>
            <a:r>
              <a:rPr lang="en-US" b="1" dirty="0" smtClean="0"/>
              <a:t>	</a:t>
            </a:r>
            <a:endParaRPr lang="en-US" dirty="0"/>
          </a:p>
        </p:txBody>
      </p:sp>
    </p:spTree>
    <p:extLst>
      <p:ext uri="{BB962C8B-B14F-4D97-AF65-F5344CB8AC3E}">
        <p14:creationId xmlns:p14="http://schemas.microsoft.com/office/powerpoint/2010/main" xmlns="" val="994657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175351" cy="906310"/>
          </a:xfrm>
        </p:spPr>
        <p:txBody>
          <a:bodyPr/>
          <a:lstStyle/>
          <a:p>
            <a:pPr algn="ctr"/>
            <a:r>
              <a:rPr lang="en-US" sz="4000" dirty="0" smtClean="0"/>
              <a:t>CLAIM</a:t>
            </a:r>
            <a:endParaRPr lang="en-US" sz="4000" dirty="0"/>
          </a:p>
        </p:txBody>
      </p:sp>
      <p:sp>
        <p:nvSpPr>
          <p:cNvPr id="5" name="Text Placeholder 2"/>
          <p:cNvSpPr txBox="1">
            <a:spLocks/>
          </p:cNvSpPr>
          <p:nvPr/>
        </p:nvSpPr>
        <p:spPr>
          <a:xfrm>
            <a:off x="533400" y="1752600"/>
            <a:ext cx="8153400" cy="5105400"/>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sz="2000" dirty="0">
                <a:solidFill>
                  <a:srgbClr val="002060"/>
                </a:solidFill>
              </a:rPr>
              <a:t>In CLAIM, agents can be defined using</a:t>
            </a:r>
            <a:endParaRPr lang="en-US" sz="2000" dirty="0" smtClean="0">
              <a:solidFill>
                <a:srgbClr val="002060"/>
              </a:solidFill>
            </a:endParaRPr>
          </a:p>
          <a:p>
            <a:endParaRPr lang="en-US" sz="2400" dirty="0" smtClean="0"/>
          </a:p>
          <a:p>
            <a:r>
              <a:rPr lang="en-US" sz="2400" dirty="0" err="1"/>
              <a:t>defineAgent</a:t>
            </a:r>
            <a:r>
              <a:rPr lang="en-US" sz="2400" dirty="0"/>
              <a:t> </a:t>
            </a:r>
            <a:r>
              <a:rPr lang="en-US" sz="2400" dirty="0" err="1"/>
              <a:t>agentName</a:t>
            </a:r>
            <a:r>
              <a:rPr lang="en-US" sz="2400" dirty="0"/>
              <a:t> {</a:t>
            </a:r>
          </a:p>
          <a:p>
            <a:r>
              <a:rPr lang="en-US" sz="2400" dirty="0" smtClean="0"/>
              <a:t>	authority=null</a:t>
            </a:r>
            <a:r>
              <a:rPr lang="en-US" sz="2400" dirty="0"/>
              <a:t>; | </a:t>
            </a:r>
            <a:r>
              <a:rPr lang="en-US" sz="2400" dirty="0" err="1"/>
              <a:t>agentName</a:t>
            </a:r>
            <a:r>
              <a:rPr lang="en-US" sz="2400" dirty="0"/>
              <a:t> ;</a:t>
            </a:r>
          </a:p>
          <a:p>
            <a:r>
              <a:rPr lang="en-US" sz="2400" dirty="0" smtClean="0"/>
              <a:t>	parent=null</a:t>
            </a:r>
            <a:r>
              <a:rPr lang="en-US" sz="2400" dirty="0"/>
              <a:t>; | </a:t>
            </a:r>
            <a:r>
              <a:rPr lang="en-US" sz="2400" dirty="0" err="1"/>
              <a:t>agentName</a:t>
            </a:r>
            <a:r>
              <a:rPr lang="en-US" sz="2400" dirty="0"/>
              <a:t> ;</a:t>
            </a:r>
          </a:p>
          <a:p>
            <a:r>
              <a:rPr lang="en-US" sz="2400" dirty="0" smtClean="0"/>
              <a:t>	knowledge=null</a:t>
            </a:r>
            <a:r>
              <a:rPr lang="en-US" sz="2400" dirty="0"/>
              <a:t>; | { (knowledge;)+}</a:t>
            </a:r>
          </a:p>
          <a:p>
            <a:r>
              <a:rPr lang="en-US" sz="2400" dirty="0" smtClean="0"/>
              <a:t>	goals=null</a:t>
            </a:r>
            <a:r>
              <a:rPr lang="en-US" sz="2400" dirty="0"/>
              <a:t>; | { (goal;)+}</a:t>
            </a:r>
          </a:p>
          <a:p>
            <a:r>
              <a:rPr lang="en-US" sz="2400" dirty="0" smtClean="0"/>
              <a:t>	messages=null</a:t>
            </a:r>
            <a:r>
              <a:rPr lang="en-US" sz="2400" dirty="0"/>
              <a:t>; | { (</a:t>
            </a:r>
            <a:r>
              <a:rPr lang="en-US" sz="2400" dirty="0" err="1"/>
              <a:t>queueMessage</a:t>
            </a:r>
            <a:r>
              <a:rPr lang="en-US" sz="2400" dirty="0"/>
              <a:t>;)+}</a:t>
            </a:r>
          </a:p>
          <a:p>
            <a:r>
              <a:rPr lang="en-US" sz="2400" dirty="0" smtClean="0"/>
              <a:t>	capabilities=null</a:t>
            </a:r>
            <a:r>
              <a:rPr lang="en-US" sz="2400" dirty="0"/>
              <a:t>; | { (capability;)+}</a:t>
            </a:r>
          </a:p>
          <a:p>
            <a:r>
              <a:rPr lang="en-US" sz="2400" dirty="0" smtClean="0"/>
              <a:t>	processes=null</a:t>
            </a:r>
            <a:r>
              <a:rPr lang="en-US" sz="2400" dirty="0"/>
              <a:t>; | { (process | )* process }</a:t>
            </a:r>
          </a:p>
          <a:p>
            <a:r>
              <a:rPr lang="en-US" sz="2400" dirty="0" smtClean="0"/>
              <a:t>	agents=null</a:t>
            </a:r>
            <a:r>
              <a:rPr lang="en-US" sz="2400" dirty="0"/>
              <a:t>; | { (</a:t>
            </a:r>
            <a:r>
              <a:rPr lang="en-US" sz="2400" dirty="0" err="1"/>
              <a:t>agentName</a:t>
            </a:r>
            <a:r>
              <a:rPr lang="en-US" sz="2400" dirty="0"/>
              <a:t>;)+}</a:t>
            </a:r>
          </a:p>
          <a:p>
            <a:r>
              <a:rPr lang="en-US" sz="2400" dirty="0"/>
              <a:t>}</a:t>
            </a:r>
          </a:p>
          <a:p>
            <a:r>
              <a:rPr lang="en-US" b="1" dirty="0" smtClean="0"/>
              <a:t>	</a:t>
            </a:r>
            <a:endParaRPr lang="en-US" dirty="0" smtClean="0"/>
          </a:p>
          <a:p>
            <a:endParaRPr lang="en-US" dirty="0" smtClean="0"/>
          </a:p>
          <a:p>
            <a:endParaRPr lang="en-US" dirty="0"/>
          </a:p>
          <a:p>
            <a:r>
              <a:rPr lang="en-US" b="1" dirty="0" smtClean="0"/>
              <a:t>	</a:t>
            </a:r>
            <a:endParaRPr lang="en-US" dirty="0"/>
          </a:p>
        </p:txBody>
      </p:sp>
    </p:spTree>
    <p:extLst>
      <p:ext uri="{BB962C8B-B14F-4D97-AF65-F5344CB8AC3E}">
        <p14:creationId xmlns:p14="http://schemas.microsoft.com/office/powerpoint/2010/main" xmlns="" val="67844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175351" cy="906310"/>
          </a:xfrm>
        </p:spPr>
        <p:txBody>
          <a:bodyPr/>
          <a:lstStyle/>
          <a:p>
            <a:r>
              <a:rPr lang="en-US" sz="4000" dirty="0"/>
              <a:t>CLAIM[2]</a:t>
            </a:r>
          </a:p>
        </p:txBody>
      </p:sp>
      <p:sp>
        <p:nvSpPr>
          <p:cNvPr id="5" name="Text Placeholder 2"/>
          <p:cNvSpPr txBox="1">
            <a:spLocks/>
          </p:cNvSpPr>
          <p:nvPr/>
        </p:nvSpPr>
        <p:spPr>
          <a:xfrm>
            <a:off x="533400" y="1219200"/>
            <a:ext cx="8153400" cy="5105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b="1" dirty="0">
                <a:solidFill>
                  <a:srgbClr val="C00000"/>
                </a:solidFill>
              </a:rPr>
              <a:t>A Case Study: </a:t>
            </a:r>
            <a:r>
              <a:rPr lang="en-US" b="1" dirty="0">
                <a:solidFill>
                  <a:schemeClr val="tx1">
                    <a:lumMod val="65000"/>
                    <a:lumOff val="35000"/>
                  </a:schemeClr>
                </a:solidFill>
              </a:rPr>
              <a:t>Age of Empires</a:t>
            </a:r>
            <a:r>
              <a:rPr lang="en-US" b="1" dirty="0" smtClean="0">
                <a:solidFill>
                  <a:srgbClr val="C00000"/>
                </a:solidFill>
              </a:rPr>
              <a:t>	</a:t>
            </a:r>
            <a:endParaRPr lang="en-US" dirty="0" smtClean="0">
              <a:solidFill>
                <a:srgbClr val="C00000"/>
              </a:solidFill>
            </a:endParaRPr>
          </a:p>
          <a:p>
            <a:endParaRPr lang="en-US" dirty="0" smtClean="0"/>
          </a:p>
          <a:p>
            <a:endParaRPr lang="en-US" dirty="0"/>
          </a:p>
          <a:p>
            <a:r>
              <a:rPr lang="en-US" b="1" dirty="0" smtClean="0"/>
              <a:t>	</a:t>
            </a:r>
            <a:endParaRPr lang="en-US" dirty="0"/>
          </a:p>
        </p:txBody>
      </p:sp>
      <p:pic>
        <p:nvPicPr>
          <p:cNvPr id="4" name="Picture 3" descr="Screen Clippi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6997" y="1816100"/>
            <a:ext cx="7106206" cy="4191362"/>
          </a:xfrm>
          <a:prstGeom prst="rect">
            <a:avLst/>
          </a:prstGeom>
        </p:spPr>
      </p:pic>
      <p:sp>
        <p:nvSpPr>
          <p:cNvPr id="6" name="TextBox 5"/>
          <p:cNvSpPr txBox="1"/>
          <p:nvPr/>
        </p:nvSpPr>
        <p:spPr>
          <a:xfrm>
            <a:off x="1219200" y="6019800"/>
            <a:ext cx="6248400" cy="369332"/>
          </a:xfrm>
          <a:prstGeom prst="rect">
            <a:avLst/>
          </a:prstGeom>
          <a:noFill/>
        </p:spPr>
        <p:txBody>
          <a:bodyPr wrap="square" rtlCol="1">
            <a:spAutoFit/>
          </a:bodyPr>
          <a:lstStyle/>
          <a:p>
            <a:r>
              <a:rPr lang="en-US" dirty="0" smtClean="0"/>
              <a:t>Figure 1: Age of Empires – </a:t>
            </a:r>
            <a:r>
              <a:rPr lang="en-US" dirty="0" err="1" smtClean="0"/>
              <a:t>Seak</a:t>
            </a:r>
            <a:r>
              <a:rPr lang="en-US" dirty="0" smtClean="0"/>
              <a:t> order</a:t>
            </a:r>
            <a:endParaRPr lang="ar-KW" dirty="0"/>
          </a:p>
        </p:txBody>
      </p:sp>
    </p:spTree>
    <p:extLst>
      <p:ext uri="{BB962C8B-B14F-4D97-AF65-F5344CB8AC3E}">
        <p14:creationId xmlns:p14="http://schemas.microsoft.com/office/powerpoint/2010/main" xmlns="" val="557876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ge_of_Empires_2.jpg"/>
          <p:cNvPicPr>
            <a:picLocks noGrp="1" noChangeAspect="1"/>
          </p:cNvPicPr>
          <p:nvPr>
            <p:ph idx="1"/>
          </p:nvPr>
        </p:nvPicPr>
        <p:blipFill>
          <a:blip r:embed="rId2" cstate="print"/>
          <a:stretch>
            <a:fillRect/>
          </a:stretch>
        </p:blipFill>
        <p:spPr>
          <a:xfrm>
            <a:off x="1447801" y="530225"/>
            <a:ext cx="5939102" cy="541337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175351" cy="906310"/>
          </a:xfrm>
        </p:spPr>
        <p:txBody>
          <a:bodyPr/>
          <a:lstStyle/>
          <a:p>
            <a:pPr algn="ctr"/>
            <a:r>
              <a:rPr lang="en-US" sz="4000" dirty="0"/>
              <a:t>CLAIM[2]</a:t>
            </a:r>
          </a:p>
        </p:txBody>
      </p:sp>
      <p:sp>
        <p:nvSpPr>
          <p:cNvPr id="5" name="Text Placeholder 2"/>
          <p:cNvSpPr txBox="1">
            <a:spLocks/>
          </p:cNvSpPr>
          <p:nvPr/>
        </p:nvSpPr>
        <p:spPr>
          <a:xfrm>
            <a:off x="533400" y="1219200"/>
            <a:ext cx="8153400" cy="51054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b="1" dirty="0">
                <a:solidFill>
                  <a:srgbClr val="C00000"/>
                </a:solidFill>
              </a:rPr>
              <a:t>A Case Study: </a:t>
            </a:r>
            <a:r>
              <a:rPr lang="en-US" b="1" dirty="0">
                <a:solidFill>
                  <a:schemeClr val="tx1">
                    <a:lumMod val="65000"/>
                    <a:lumOff val="35000"/>
                  </a:schemeClr>
                </a:solidFill>
              </a:rPr>
              <a:t>Age of Empires</a:t>
            </a:r>
            <a:r>
              <a:rPr lang="en-US" b="1" dirty="0" smtClean="0">
                <a:solidFill>
                  <a:srgbClr val="C00000"/>
                </a:solidFill>
              </a:rPr>
              <a:t>	</a:t>
            </a:r>
            <a:endParaRPr lang="en-US" dirty="0" smtClean="0">
              <a:solidFill>
                <a:srgbClr val="C00000"/>
              </a:solidFill>
            </a:endParaRPr>
          </a:p>
          <a:p>
            <a:endParaRPr lang="en-US" dirty="0" smtClean="0"/>
          </a:p>
          <a:p>
            <a:r>
              <a:rPr lang="en-US" u="sng" dirty="0">
                <a:solidFill>
                  <a:schemeClr val="tx1">
                    <a:lumMod val="65000"/>
                    <a:lumOff val="35000"/>
                  </a:schemeClr>
                </a:solidFill>
              </a:rPr>
              <a:t>The Creator agent:</a:t>
            </a:r>
          </a:p>
          <a:p>
            <a:pPr marL="342900" indent="-342900">
              <a:buFont typeface="Arial" pitchFamily="34" charset="0"/>
              <a:buChar char="•"/>
            </a:pPr>
            <a:r>
              <a:rPr lang="en-US" dirty="0"/>
              <a:t>Creates (using </a:t>
            </a:r>
            <a:r>
              <a:rPr lang="en-US" dirty="0" err="1">
                <a:solidFill>
                  <a:srgbClr val="C00000"/>
                </a:solidFill>
              </a:rPr>
              <a:t>newAgent</a:t>
            </a:r>
            <a:r>
              <a:rPr lang="en-US" dirty="0"/>
              <a:t>) a </a:t>
            </a:r>
            <a:r>
              <a:rPr lang="en-US" dirty="0">
                <a:solidFill>
                  <a:srgbClr val="C00000"/>
                </a:solidFill>
              </a:rPr>
              <a:t>Seeker</a:t>
            </a:r>
            <a:r>
              <a:rPr lang="en-US" dirty="0"/>
              <a:t> </a:t>
            </a:r>
            <a:r>
              <a:rPr lang="en-US" dirty="0" smtClean="0"/>
              <a:t>agent.</a:t>
            </a:r>
          </a:p>
          <a:p>
            <a:pPr marL="342900" indent="-342900">
              <a:buFont typeface="Arial" pitchFamily="34" charset="0"/>
              <a:buChar char="•"/>
            </a:pPr>
            <a:r>
              <a:rPr lang="en-US" dirty="0" smtClean="0"/>
              <a:t>Finds </a:t>
            </a:r>
            <a:r>
              <a:rPr lang="en-US" dirty="0"/>
              <a:t>out the list of the existing </a:t>
            </a:r>
            <a:r>
              <a:rPr lang="en-US" dirty="0" smtClean="0"/>
              <a:t>sites.</a:t>
            </a:r>
          </a:p>
          <a:p>
            <a:pPr marL="342900" indent="-342900">
              <a:buFont typeface="Arial" pitchFamily="34" charset="0"/>
              <a:buChar char="•"/>
            </a:pPr>
            <a:r>
              <a:rPr lang="en-US" dirty="0" smtClean="0"/>
              <a:t>Tells </a:t>
            </a:r>
            <a:r>
              <a:rPr lang="en-US" dirty="0"/>
              <a:t>to the </a:t>
            </a:r>
            <a:r>
              <a:rPr lang="en-US" dirty="0">
                <a:solidFill>
                  <a:srgbClr val="C00000"/>
                </a:solidFill>
              </a:rPr>
              <a:t>Seeker </a:t>
            </a:r>
            <a:r>
              <a:rPr lang="en-US" dirty="0"/>
              <a:t>to migrate to each of them (using </a:t>
            </a:r>
            <a:r>
              <a:rPr lang="en-US" dirty="0">
                <a:solidFill>
                  <a:srgbClr val="C00000"/>
                </a:solidFill>
              </a:rPr>
              <a:t>move</a:t>
            </a:r>
            <a:r>
              <a:rPr lang="en-US" dirty="0" smtClean="0"/>
              <a:t>).</a:t>
            </a:r>
          </a:p>
          <a:p>
            <a:endParaRPr lang="en-US" dirty="0"/>
          </a:p>
          <a:p>
            <a:r>
              <a:rPr lang="en-US" u="sng" dirty="0">
                <a:solidFill>
                  <a:schemeClr val="tx1">
                    <a:lumMod val="65000"/>
                    <a:lumOff val="35000"/>
                  </a:schemeClr>
                </a:solidFill>
              </a:rPr>
              <a:t>When the </a:t>
            </a:r>
            <a:r>
              <a:rPr lang="en-US" u="sng" dirty="0">
                <a:solidFill>
                  <a:srgbClr val="C00000"/>
                </a:solidFill>
              </a:rPr>
              <a:t>Seeker</a:t>
            </a:r>
            <a:r>
              <a:rPr lang="en-US" u="sng" dirty="0">
                <a:solidFill>
                  <a:schemeClr val="tx1">
                    <a:lumMod val="65000"/>
                    <a:lumOff val="35000"/>
                  </a:schemeClr>
                </a:solidFill>
              </a:rPr>
              <a:t> arrives on a site</a:t>
            </a:r>
            <a:r>
              <a:rPr lang="en-US" u="sng" dirty="0" smtClean="0">
                <a:solidFill>
                  <a:schemeClr val="tx1">
                    <a:lumMod val="65000"/>
                    <a:lumOff val="35000"/>
                  </a:schemeClr>
                </a:solidFill>
              </a:rPr>
              <a:t>:</a:t>
            </a:r>
          </a:p>
          <a:p>
            <a:pPr marL="342900" indent="-342900">
              <a:buFont typeface="Arial" pitchFamily="34" charset="0"/>
              <a:buChar char="•"/>
            </a:pPr>
            <a:r>
              <a:rPr lang="en-US" dirty="0"/>
              <a:t>He “counts” the available </a:t>
            </a:r>
            <a:r>
              <a:rPr lang="en-US" dirty="0" smtClean="0"/>
              <a:t>resources.</a:t>
            </a:r>
          </a:p>
          <a:p>
            <a:pPr marL="342900" indent="-342900">
              <a:buFont typeface="Arial" pitchFamily="34" charset="0"/>
              <a:buChar char="•"/>
            </a:pPr>
            <a:r>
              <a:rPr lang="en-US" dirty="0" smtClean="0"/>
              <a:t>He </a:t>
            </a:r>
            <a:r>
              <a:rPr lang="en-US" dirty="0"/>
              <a:t>asks (using </a:t>
            </a:r>
            <a:r>
              <a:rPr lang="en-US" dirty="0">
                <a:solidFill>
                  <a:srgbClr val="C00000"/>
                </a:solidFill>
              </a:rPr>
              <a:t>send</a:t>
            </a:r>
            <a:r>
              <a:rPr lang="en-US" dirty="0"/>
              <a:t>) specialized agents from the </a:t>
            </a:r>
            <a:r>
              <a:rPr lang="en-US" dirty="0">
                <a:solidFill>
                  <a:srgbClr val="C00000"/>
                </a:solidFill>
              </a:rPr>
              <a:t>Creator</a:t>
            </a:r>
            <a:r>
              <a:rPr lang="en-US" dirty="0"/>
              <a:t>, who </a:t>
            </a:r>
            <a:r>
              <a:rPr lang="en-US" dirty="0" smtClean="0"/>
              <a:t>will create </a:t>
            </a:r>
            <a:r>
              <a:rPr lang="en-US" dirty="0"/>
              <a:t>(using </a:t>
            </a:r>
            <a:r>
              <a:rPr lang="en-US" dirty="0" err="1">
                <a:solidFill>
                  <a:srgbClr val="C00000"/>
                </a:solidFill>
              </a:rPr>
              <a:t>newAgent</a:t>
            </a:r>
            <a:r>
              <a:rPr lang="en-US" dirty="0"/>
              <a:t>) one specialized agent for each type </a:t>
            </a:r>
            <a:r>
              <a:rPr lang="en-US" dirty="0" smtClean="0"/>
              <a:t>of resource</a:t>
            </a:r>
            <a:r>
              <a:rPr lang="en-US" dirty="0"/>
              <a:t>, agents that migrate to the specific resource agents on the site.</a:t>
            </a:r>
          </a:p>
          <a:p>
            <a:r>
              <a:rPr lang="en-US" b="1" dirty="0" smtClean="0"/>
              <a:t>	</a:t>
            </a:r>
            <a:endParaRPr lang="en-US" dirty="0"/>
          </a:p>
        </p:txBody>
      </p:sp>
    </p:spTree>
    <p:extLst>
      <p:ext uri="{BB962C8B-B14F-4D97-AF65-F5344CB8AC3E}">
        <p14:creationId xmlns:p14="http://schemas.microsoft.com/office/powerpoint/2010/main" xmlns="" val="3402200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175351" cy="906310"/>
          </a:xfrm>
        </p:spPr>
        <p:txBody>
          <a:bodyPr/>
          <a:lstStyle/>
          <a:p>
            <a:pPr algn="ctr"/>
            <a:r>
              <a:rPr lang="en-US" sz="4000" dirty="0"/>
              <a:t>CLAIM[2]</a:t>
            </a:r>
          </a:p>
        </p:txBody>
      </p:sp>
      <p:sp>
        <p:nvSpPr>
          <p:cNvPr id="5" name="Text Placeholder 2"/>
          <p:cNvSpPr txBox="1">
            <a:spLocks/>
          </p:cNvSpPr>
          <p:nvPr/>
        </p:nvSpPr>
        <p:spPr>
          <a:xfrm>
            <a:off x="533400" y="1219200"/>
            <a:ext cx="8153400" cy="5105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b="1" dirty="0">
                <a:solidFill>
                  <a:srgbClr val="C00000"/>
                </a:solidFill>
              </a:rPr>
              <a:t>A Case Study: </a:t>
            </a:r>
            <a:r>
              <a:rPr lang="en-US" b="1" dirty="0">
                <a:solidFill>
                  <a:schemeClr val="tx1">
                    <a:lumMod val="65000"/>
                    <a:lumOff val="35000"/>
                  </a:schemeClr>
                </a:solidFill>
              </a:rPr>
              <a:t>Age of </a:t>
            </a:r>
            <a:r>
              <a:rPr lang="en-US" b="1" dirty="0" smtClean="0">
                <a:solidFill>
                  <a:schemeClr val="tx1">
                    <a:lumMod val="65000"/>
                    <a:lumOff val="35000"/>
                  </a:schemeClr>
                </a:solidFill>
              </a:rPr>
              <a:t>Empires</a:t>
            </a:r>
          </a:p>
          <a:p>
            <a:r>
              <a:rPr lang="en-US" b="1" dirty="0" smtClean="0">
                <a:solidFill>
                  <a:srgbClr val="C00000"/>
                </a:solidFill>
              </a:rPr>
              <a:t>	</a:t>
            </a:r>
            <a:endParaRPr lang="en-US" dirty="0" smtClean="0">
              <a:solidFill>
                <a:srgbClr val="C00000"/>
              </a:solidFill>
            </a:endParaRPr>
          </a:p>
          <a:p>
            <a:pPr marL="342900" indent="-342900">
              <a:buFont typeface="Arial" pitchFamily="34" charset="0"/>
              <a:buChar char="•"/>
            </a:pPr>
            <a:r>
              <a:rPr lang="en-US" sz="1800" dirty="0" smtClean="0"/>
              <a:t>After </a:t>
            </a:r>
            <a:r>
              <a:rPr lang="en-US" sz="1800" dirty="0"/>
              <a:t>gathering the resources, they return to </a:t>
            </a:r>
            <a:r>
              <a:rPr lang="en-US" sz="1800" dirty="0" smtClean="0"/>
              <a:t>the village</a:t>
            </a:r>
            <a:r>
              <a:rPr lang="en-US" sz="1800" dirty="0"/>
              <a:t>, give </a:t>
            </a:r>
            <a:r>
              <a:rPr lang="en-US" sz="1800" dirty="0" smtClean="0"/>
              <a:t>the resources </a:t>
            </a:r>
            <a:r>
              <a:rPr lang="en-US" sz="1800" dirty="0"/>
              <a:t>to the </a:t>
            </a:r>
            <a:r>
              <a:rPr lang="en-US" sz="1800" dirty="0">
                <a:solidFill>
                  <a:srgbClr val="C00000"/>
                </a:solidFill>
              </a:rPr>
              <a:t>Creator</a:t>
            </a:r>
            <a:r>
              <a:rPr lang="en-US" sz="1800" dirty="0"/>
              <a:t> and wait for other </a:t>
            </a:r>
            <a:r>
              <a:rPr lang="en-US" sz="1800" dirty="0" smtClean="0"/>
              <a:t>calls.</a:t>
            </a:r>
          </a:p>
          <a:p>
            <a:pPr marL="342900" indent="-342900">
              <a:buFont typeface="Arial" pitchFamily="34" charset="0"/>
              <a:buChar char="•"/>
            </a:pPr>
            <a:r>
              <a:rPr lang="en-US" sz="1800" dirty="0" smtClean="0"/>
              <a:t>Meanwhile</a:t>
            </a:r>
            <a:r>
              <a:rPr lang="en-US" sz="1800" dirty="0"/>
              <a:t>, the </a:t>
            </a:r>
            <a:r>
              <a:rPr lang="en-US" sz="1800" dirty="0">
                <a:solidFill>
                  <a:srgbClr val="C00000"/>
                </a:solidFill>
              </a:rPr>
              <a:t>Seeker</a:t>
            </a:r>
            <a:r>
              <a:rPr lang="en-US" sz="1800" dirty="0"/>
              <a:t> moves to other sites, searches for resources </a:t>
            </a:r>
            <a:r>
              <a:rPr lang="en-US" sz="1800" dirty="0" smtClean="0"/>
              <a:t>and asks </a:t>
            </a:r>
            <a:r>
              <a:rPr lang="en-US" sz="1800" dirty="0"/>
              <a:t>for specialized </a:t>
            </a:r>
            <a:r>
              <a:rPr lang="en-US" sz="1800" dirty="0" smtClean="0"/>
              <a:t>agents.</a:t>
            </a:r>
          </a:p>
          <a:p>
            <a:pPr marL="342900" indent="-342900">
              <a:buFont typeface="Arial" pitchFamily="34" charset="0"/>
              <a:buChar char="•"/>
            </a:pPr>
            <a:r>
              <a:rPr lang="en-US" sz="1800" dirty="0" smtClean="0"/>
              <a:t>If </a:t>
            </a:r>
            <a:r>
              <a:rPr lang="en-US" sz="1800" dirty="0"/>
              <a:t>there is no specialized agent available at the </a:t>
            </a:r>
            <a:r>
              <a:rPr lang="en-US" sz="1800" dirty="0">
                <a:solidFill>
                  <a:srgbClr val="C00000"/>
                </a:solidFill>
              </a:rPr>
              <a:t>Creator</a:t>
            </a:r>
            <a:r>
              <a:rPr lang="en-US" sz="1800" dirty="0"/>
              <a:t> when a new </a:t>
            </a:r>
            <a:r>
              <a:rPr lang="en-US" sz="1800" dirty="0" smtClean="0"/>
              <a:t>ask for </a:t>
            </a:r>
            <a:r>
              <a:rPr lang="en-US" sz="1800" dirty="0"/>
              <a:t>help arrives, a new specialized agent is created.</a:t>
            </a:r>
          </a:p>
        </p:txBody>
      </p:sp>
    </p:spTree>
    <p:extLst>
      <p:ext uri="{BB962C8B-B14F-4D97-AF65-F5344CB8AC3E}">
        <p14:creationId xmlns:p14="http://schemas.microsoft.com/office/powerpoint/2010/main" xmlns="" val="3481070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175351" cy="906310"/>
          </a:xfrm>
        </p:spPr>
        <p:txBody>
          <a:bodyPr>
            <a:normAutofit fontScale="90000"/>
          </a:bodyPr>
          <a:lstStyle/>
          <a:p>
            <a:r>
              <a:rPr lang="en-US" sz="4000" dirty="0" smtClean="0"/>
              <a:t>Some Tools </a:t>
            </a:r>
            <a:r>
              <a:rPr lang="en-US" sz="4000" dirty="0"/>
              <a:t>and Languages</a:t>
            </a:r>
          </a:p>
        </p:txBody>
      </p:sp>
      <p:sp>
        <p:nvSpPr>
          <p:cNvPr id="5" name="Text Placeholder 2"/>
          <p:cNvSpPr txBox="1">
            <a:spLocks/>
          </p:cNvSpPr>
          <p:nvPr/>
        </p:nvSpPr>
        <p:spPr>
          <a:xfrm>
            <a:off x="533400" y="1676400"/>
            <a:ext cx="8153400" cy="46482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en-US" sz="2600" dirty="0">
                <a:solidFill>
                  <a:srgbClr val="C00000"/>
                </a:solidFill>
              </a:rPr>
              <a:t>FLUX [3] </a:t>
            </a:r>
          </a:p>
          <a:p>
            <a:r>
              <a:rPr lang="en-US" sz="2600" dirty="0" smtClean="0">
                <a:solidFill>
                  <a:srgbClr val="C00000"/>
                </a:solidFill>
              </a:rPr>
              <a:t>MINERVA [4]</a:t>
            </a:r>
            <a:endParaRPr lang="en-US" sz="2000" dirty="0"/>
          </a:p>
          <a:p>
            <a:r>
              <a:rPr lang="en-US" sz="2000" dirty="0">
                <a:solidFill>
                  <a:srgbClr val="C00000"/>
                </a:solidFill>
              </a:rPr>
              <a:t>DALI </a:t>
            </a:r>
            <a:r>
              <a:rPr lang="en-US" sz="2000" dirty="0" smtClean="0">
                <a:solidFill>
                  <a:srgbClr val="C00000"/>
                </a:solidFill>
              </a:rPr>
              <a:t>[5] </a:t>
            </a:r>
            <a:endParaRPr lang="en-US" sz="2000" dirty="0"/>
          </a:p>
          <a:p>
            <a:r>
              <a:rPr lang="en-US" sz="2000" dirty="0" err="1">
                <a:solidFill>
                  <a:srgbClr val="C00000"/>
                </a:solidFill>
              </a:rPr>
              <a:t>ReSpecT</a:t>
            </a:r>
            <a:r>
              <a:rPr lang="en-US" sz="2000" dirty="0">
                <a:solidFill>
                  <a:srgbClr val="C00000"/>
                </a:solidFill>
              </a:rPr>
              <a:t> </a:t>
            </a:r>
            <a:r>
              <a:rPr lang="en-US" sz="2000" dirty="0" smtClean="0">
                <a:solidFill>
                  <a:srgbClr val="C00000"/>
                </a:solidFill>
              </a:rPr>
              <a:t>[6]</a:t>
            </a:r>
          </a:p>
          <a:p>
            <a:endParaRPr lang="en-US" sz="2000" dirty="0" smtClean="0"/>
          </a:p>
          <a:p>
            <a:r>
              <a:rPr lang="en-US" b="1" dirty="0" smtClean="0"/>
              <a:t>	</a:t>
            </a:r>
            <a:endParaRPr lang="en-US" dirty="0" smtClean="0"/>
          </a:p>
          <a:p>
            <a:endParaRPr lang="en-US" dirty="0" smtClean="0"/>
          </a:p>
          <a:p>
            <a:endParaRPr lang="en-US" dirty="0"/>
          </a:p>
          <a:p>
            <a:r>
              <a:rPr lang="en-US" b="1" dirty="0" smtClean="0"/>
              <a:t>	</a:t>
            </a:r>
            <a:endParaRPr lang="en-US" dirty="0"/>
          </a:p>
        </p:txBody>
      </p:sp>
    </p:spTree>
    <p:extLst>
      <p:ext uri="{BB962C8B-B14F-4D97-AF65-F5344CB8AC3E}">
        <p14:creationId xmlns:p14="http://schemas.microsoft.com/office/powerpoint/2010/main" xmlns="" val="1755106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2- Imperative MAS programming languages </a:t>
            </a:r>
            <a:r>
              <a:rPr lang="en-US" sz="2200" dirty="0" smtClean="0"/>
              <a:t>[6]</a:t>
            </a:r>
            <a:endParaRPr lang="en-US" dirty="0"/>
          </a:p>
        </p:txBody>
      </p:sp>
      <p:sp>
        <p:nvSpPr>
          <p:cNvPr id="3" name="Content Placeholder 2"/>
          <p:cNvSpPr>
            <a:spLocks noGrp="1"/>
          </p:cNvSpPr>
          <p:nvPr>
            <p:ph idx="1"/>
          </p:nvPr>
        </p:nvSpPr>
        <p:spPr>
          <a:xfrm>
            <a:off x="457200" y="1600200"/>
            <a:ext cx="8183880" cy="4187952"/>
          </a:xfrm>
        </p:spPr>
        <p:txBody>
          <a:bodyPr>
            <a:normAutofit fontScale="92500" lnSpcReduction="20000"/>
          </a:bodyPr>
          <a:lstStyle/>
          <a:p>
            <a:r>
              <a:rPr lang="en-US" dirty="0" smtClean="0"/>
              <a:t> In this paradigm, a program is a series of instructions for the computer.</a:t>
            </a:r>
          </a:p>
          <a:p>
            <a:r>
              <a:rPr lang="en-US" dirty="0" smtClean="0"/>
              <a:t> This is one of the earliest paradigms to emerge, as it is close to what actually occurs inside the computer.</a:t>
            </a:r>
          </a:p>
          <a:p>
            <a:r>
              <a:rPr lang="en-US" dirty="0" smtClean="0"/>
              <a:t> The fundamental tool that makes imperative programming possible is the conditional jump.</a:t>
            </a:r>
          </a:p>
          <a:p>
            <a:r>
              <a:rPr lang="en-US" dirty="0" smtClean="0"/>
              <a:t> In practice, we pretty up our conditional jumps with loops and if syntax.</a:t>
            </a:r>
          </a:p>
          <a:p>
            <a:r>
              <a:rPr lang="en-US" dirty="0" smtClean="0"/>
              <a:t>Fast execution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chor="ctr">
            <a:normAutofit/>
          </a:bodyPr>
          <a:lstStyle/>
          <a:p>
            <a:pPr algn="ctr"/>
            <a:r>
              <a:rPr lang="en-US" dirty="0" smtClean="0"/>
              <a:t>Imperative is inappropriate!</a:t>
            </a:r>
            <a:r>
              <a:rPr lang="en-US" sz="2000" dirty="0" smtClean="0"/>
              <a:t>[7]</a:t>
            </a:r>
            <a:endParaRPr lang="en-US" sz="2000" dirty="0"/>
          </a:p>
        </p:txBody>
      </p:sp>
      <p:sp>
        <p:nvSpPr>
          <p:cNvPr id="3" name="Content Placeholder 2"/>
          <p:cNvSpPr>
            <a:spLocks noGrp="1"/>
          </p:cNvSpPr>
          <p:nvPr>
            <p:ph idx="1"/>
          </p:nvPr>
        </p:nvSpPr>
        <p:spPr>
          <a:xfrm>
            <a:off x="457200" y="1600200"/>
            <a:ext cx="8183880" cy="4187952"/>
          </a:xfrm>
        </p:spPr>
        <p:txBody>
          <a:bodyPr>
            <a:normAutofit/>
          </a:bodyPr>
          <a:lstStyle/>
          <a:p>
            <a:r>
              <a:rPr lang="en-US" dirty="0" smtClean="0"/>
              <a:t>Imperative languages are in essence inappropriate for expressing the high-level abstractions associated with agent systems design; however, agent-oriented programming languages should (and indeed tend to) allow for easy integration with (legacy) code written in imperative languages.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Introduction</a:t>
            </a:r>
            <a:endParaRPr lang="en-US" dirty="0"/>
          </a:p>
        </p:txBody>
      </p:sp>
      <p:sp>
        <p:nvSpPr>
          <p:cNvPr id="3" name="Content Placeholder 2"/>
          <p:cNvSpPr>
            <a:spLocks noGrp="1"/>
          </p:cNvSpPr>
          <p:nvPr>
            <p:ph idx="1"/>
          </p:nvPr>
        </p:nvSpPr>
        <p:spPr>
          <a:xfrm>
            <a:off x="533400" y="1447800"/>
            <a:ext cx="8183880" cy="4187952"/>
          </a:xfrm>
        </p:spPr>
        <p:txBody>
          <a:bodyPr>
            <a:normAutofit fontScale="70000" lnSpcReduction="20000"/>
          </a:bodyPr>
          <a:lstStyle/>
          <a:p>
            <a:pPr>
              <a:buNone/>
            </a:pPr>
            <a:endParaRPr lang="en-US" sz="2900" dirty="0" smtClean="0"/>
          </a:p>
          <a:p>
            <a:r>
              <a:rPr lang="en-US" sz="2900" dirty="0" smtClean="0"/>
              <a:t>Research in Multi-Agent Systems (MAS) has recently led to the development of </a:t>
            </a:r>
            <a:r>
              <a:rPr lang="en-US" sz="2900" u="sng" dirty="0" smtClean="0"/>
              <a:t>practical </a:t>
            </a:r>
            <a:r>
              <a:rPr lang="en-US" sz="2900" i="1" u="sng" dirty="0" smtClean="0"/>
              <a:t>programming languages </a:t>
            </a:r>
            <a:r>
              <a:rPr lang="en-US" sz="2900" i="1" dirty="0" smtClean="0"/>
              <a:t>and tools </a:t>
            </a:r>
            <a:r>
              <a:rPr lang="en-US" sz="2900" dirty="0" smtClean="0"/>
              <a:t>that are appropriate for the implementation of such systems.</a:t>
            </a:r>
          </a:p>
          <a:p>
            <a:pPr>
              <a:buNone/>
            </a:pPr>
            <a:endParaRPr lang="en-US" sz="2900" dirty="0" smtClean="0"/>
          </a:p>
          <a:p>
            <a:r>
              <a:rPr lang="en-US" sz="2900" dirty="0" smtClean="0"/>
              <a:t>Agent-oriented languages, ranging from purely </a:t>
            </a:r>
            <a:r>
              <a:rPr lang="en-US" sz="2900" u="sng" dirty="0" smtClean="0"/>
              <a:t>declarative</a:t>
            </a:r>
            <a:r>
              <a:rPr lang="en-US" sz="2900" dirty="0" smtClean="0"/>
              <a:t>, to purely </a:t>
            </a:r>
            <a:r>
              <a:rPr lang="en-US" sz="2900" u="sng" dirty="0" smtClean="0"/>
              <a:t>imperative</a:t>
            </a:r>
            <a:r>
              <a:rPr lang="en-US" sz="2900" dirty="0" smtClean="0"/>
              <a:t>, and various </a:t>
            </a:r>
            <a:r>
              <a:rPr lang="en-US" sz="2900" u="sng" dirty="0" smtClean="0"/>
              <a:t>hybrid approaches</a:t>
            </a:r>
            <a:r>
              <a:rPr lang="en-US" sz="2900" dirty="0" smtClean="0"/>
              <a:t>.</a:t>
            </a:r>
          </a:p>
          <a:p>
            <a:pPr>
              <a:buNone/>
            </a:pPr>
            <a:endParaRPr lang="en-US" sz="2900" dirty="0" smtClean="0"/>
          </a:p>
          <a:p>
            <a:r>
              <a:rPr lang="en-US" sz="2900" dirty="0" smtClean="0"/>
              <a:t>Using these languages, instead of more conventional ones, proves useful when the problem is modeled as a </a:t>
            </a:r>
            <a:r>
              <a:rPr lang="en-US" sz="2900" i="1" dirty="0" smtClean="0"/>
              <a:t>multi-agent </a:t>
            </a:r>
            <a:r>
              <a:rPr lang="en-US" sz="2900" dirty="0" smtClean="0"/>
              <a:t>system, and understood in terms of cognitive and social concepts such as </a:t>
            </a:r>
            <a:r>
              <a:rPr lang="en-US" sz="2900" u="sng" dirty="0" smtClean="0"/>
              <a:t>beliefs</a:t>
            </a:r>
            <a:r>
              <a:rPr lang="en-US" sz="2900" dirty="0" smtClean="0"/>
              <a:t>, </a:t>
            </a:r>
            <a:r>
              <a:rPr lang="en-US" sz="2900" u="sng" dirty="0" smtClean="0"/>
              <a:t>goals</a:t>
            </a:r>
            <a:r>
              <a:rPr lang="en-US" sz="2900" dirty="0" smtClean="0"/>
              <a:t>, </a:t>
            </a:r>
            <a:r>
              <a:rPr lang="en-US" sz="2900" u="sng" dirty="0" smtClean="0"/>
              <a:t>plans</a:t>
            </a:r>
            <a:r>
              <a:rPr lang="en-US" sz="2900" dirty="0" smtClean="0"/>
              <a:t>, </a:t>
            </a:r>
            <a:r>
              <a:rPr lang="en-US" sz="2900" u="sng" dirty="0" smtClean="0"/>
              <a:t>roles</a:t>
            </a:r>
            <a:r>
              <a:rPr lang="en-US" sz="2900" dirty="0" smtClean="0"/>
              <a:t>, and </a:t>
            </a:r>
            <a:r>
              <a:rPr lang="en-US" sz="2900" u="sng" dirty="0" smtClean="0"/>
              <a:t>norms</a:t>
            </a:r>
            <a:r>
              <a:rPr lang="en-US" sz="2900" dirty="0" smtClean="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chor="ctr">
            <a:normAutofit fontScale="90000"/>
          </a:bodyPr>
          <a:lstStyle/>
          <a:p>
            <a:pPr algn="ctr"/>
            <a:r>
              <a:rPr lang="en-US" dirty="0" smtClean="0"/>
              <a:t>Examples of imperative languages</a:t>
            </a:r>
            <a:endParaRPr lang="en-US" dirty="0"/>
          </a:p>
        </p:txBody>
      </p:sp>
      <p:sp>
        <p:nvSpPr>
          <p:cNvPr id="3" name="Content Placeholder 2"/>
          <p:cNvSpPr>
            <a:spLocks noGrp="1"/>
          </p:cNvSpPr>
          <p:nvPr>
            <p:ph idx="1"/>
          </p:nvPr>
        </p:nvSpPr>
        <p:spPr>
          <a:xfrm>
            <a:off x="457200" y="1600200"/>
            <a:ext cx="8183880" cy="4187952"/>
          </a:xfrm>
        </p:spPr>
        <p:txBody>
          <a:bodyPr>
            <a:normAutofit/>
          </a:bodyPr>
          <a:lstStyle/>
          <a:p>
            <a:r>
              <a:rPr lang="en-US" b="1" dirty="0" smtClean="0"/>
              <a:t>JACK</a:t>
            </a:r>
            <a:r>
              <a:rPr lang="en-US" dirty="0" smtClean="0"/>
              <a:t> Intelligent Agents® (JACK)</a:t>
            </a:r>
            <a:r>
              <a:rPr lang="en-US" sz="1800" dirty="0" smtClean="0"/>
              <a:t>[1]              </a:t>
            </a:r>
            <a:r>
              <a:rPr lang="en-US" dirty="0" smtClean="0"/>
              <a:t>is an Agent Oriented development environment built on top of and integrated with the Java programming language. It includes all components of the Java development environment as well as offering specific extensions to implement agent </a:t>
            </a:r>
            <a:r>
              <a:rPr lang="en-US" dirty="0" err="1" smtClean="0"/>
              <a:t>behaviour</a:t>
            </a:r>
            <a:r>
              <a:rPr lang="en-US" dirty="0" smtClean="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chor="ctr">
            <a:normAutofit fontScale="90000"/>
          </a:bodyPr>
          <a:lstStyle/>
          <a:p>
            <a:pPr algn="ctr"/>
            <a:r>
              <a:rPr lang="en-US" dirty="0" smtClean="0"/>
              <a:t>Examples of imperative languages</a:t>
            </a:r>
            <a:endParaRPr lang="en-US" dirty="0"/>
          </a:p>
        </p:txBody>
      </p:sp>
      <p:sp>
        <p:nvSpPr>
          <p:cNvPr id="3" name="Content Placeholder 2"/>
          <p:cNvSpPr>
            <a:spLocks noGrp="1"/>
          </p:cNvSpPr>
          <p:nvPr>
            <p:ph idx="1"/>
          </p:nvPr>
        </p:nvSpPr>
        <p:spPr>
          <a:xfrm>
            <a:off x="457200" y="1600200"/>
            <a:ext cx="8183880" cy="4187952"/>
          </a:xfrm>
        </p:spPr>
        <p:txBody>
          <a:bodyPr>
            <a:normAutofit/>
          </a:bodyPr>
          <a:lstStyle/>
          <a:p>
            <a:r>
              <a:rPr lang="en-US" dirty="0" smtClean="0"/>
              <a:t> </a:t>
            </a:r>
            <a:r>
              <a:rPr lang="en-US" b="1" dirty="0" smtClean="0"/>
              <a:t>JADE</a:t>
            </a:r>
            <a:r>
              <a:rPr lang="en-US" dirty="0" smtClean="0"/>
              <a:t> </a:t>
            </a:r>
            <a:r>
              <a:rPr lang="en-US" sz="2400" dirty="0" smtClean="0"/>
              <a:t>(Java Agent Development Framework)</a:t>
            </a:r>
            <a:r>
              <a:rPr lang="en-US" sz="1600" dirty="0" smtClean="0"/>
              <a:t>[8]   </a:t>
            </a:r>
            <a:r>
              <a:rPr lang="en-US" dirty="0" smtClean="0"/>
              <a:t>is a software development framework aimed at developing multi-agent systems and applications conforming to FIPA standards for intelligent agents.</a:t>
            </a:r>
          </a:p>
          <a:p>
            <a:endParaRPr lang="en-US" dirty="0"/>
          </a:p>
        </p:txBody>
      </p:sp>
      <p:pic>
        <p:nvPicPr>
          <p:cNvPr id="4" name="Picture 3" descr="Imagen2.jpg"/>
          <p:cNvPicPr>
            <a:picLocks noChangeAspect="1"/>
          </p:cNvPicPr>
          <p:nvPr/>
        </p:nvPicPr>
        <p:blipFill>
          <a:blip r:embed="rId2" cstate="print"/>
          <a:stretch>
            <a:fillRect/>
          </a:stretch>
        </p:blipFill>
        <p:spPr>
          <a:xfrm>
            <a:off x="6310746" y="4876800"/>
            <a:ext cx="2223654" cy="8841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051560"/>
          </a:xfrm>
        </p:spPr>
        <p:txBody>
          <a:bodyPr anchor="ctr">
            <a:normAutofit/>
          </a:bodyPr>
          <a:lstStyle/>
          <a:p>
            <a:pPr algn="ctr"/>
            <a:r>
              <a:rPr lang="en-US" dirty="0" smtClean="0"/>
              <a:t>Jade architecture </a:t>
            </a:r>
            <a:r>
              <a:rPr lang="en-US" sz="2400" dirty="0" smtClean="0"/>
              <a:t>[8]</a:t>
            </a:r>
            <a:endParaRPr lang="en-US" dirty="0"/>
          </a:p>
        </p:txBody>
      </p:sp>
      <p:pic>
        <p:nvPicPr>
          <p:cNvPr id="8" name="Picture 7" descr="jadeArchitecture.png"/>
          <p:cNvPicPr>
            <a:picLocks noChangeAspect="1"/>
          </p:cNvPicPr>
          <p:nvPr/>
        </p:nvPicPr>
        <p:blipFill>
          <a:blip r:embed="rId2" cstate="print"/>
          <a:stretch>
            <a:fillRect/>
          </a:stretch>
        </p:blipFill>
        <p:spPr>
          <a:xfrm>
            <a:off x="1752600" y="1177290"/>
            <a:ext cx="5486400" cy="4545875"/>
          </a:xfrm>
          <a:prstGeom prst="rect">
            <a:avLst/>
          </a:prstGeom>
        </p:spPr>
      </p:pic>
      <p:sp>
        <p:nvSpPr>
          <p:cNvPr id="9" name="TextBox 8"/>
          <p:cNvSpPr txBox="1"/>
          <p:nvPr/>
        </p:nvSpPr>
        <p:spPr>
          <a:xfrm>
            <a:off x="2209800" y="5943600"/>
            <a:ext cx="5257800" cy="381000"/>
          </a:xfrm>
          <a:prstGeom prst="rect">
            <a:avLst/>
          </a:prstGeom>
          <a:noFill/>
        </p:spPr>
        <p:txBody>
          <a:bodyPr wrap="square" rtlCol="1">
            <a:spAutoFit/>
          </a:bodyPr>
          <a:lstStyle/>
          <a:p>
            <a:r>
              <a:rPr lang="en-US" dirty="0" smtClean="0"/>
              <a:t>Figure 2: Jade architecture</a:t>
            </a:r>
            <a:endParaRPr lang="ar-KW"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chor="ctr">
            <a:normAutofit/>
          </a:bodyPr>
          <a:lstStyle/>
          <a:p>
            <a:pPr algn="ctr"/>
            <a:r>
              <a:rPr lang="en-US" dirty="0" smtClean="0"/>
              <a:t>Live example</a:t>
            </a:r>
            <a:endParaRPr lang="en-US" dirty="0"/>
          </a:p>
        </p:txBody>
      </p:sp>
      <p:sp>
        <p:nvSpPr>
          <p:cNvPr id="3" name="Content Placeholder 2"/>
          <p:cNvSpPr>
            <a:spLocks noGrp="1"/>
          </p:cNvSpPr>
          <p:nvPr>
            <p:ph idx="1"/>
          </p:nvPr>
        </p:nvSpPr>
        <p:spPr>
          <a:xfrm>
            <a:off x="457200" y="1600200"/>
            <a:ext cx="4038600" cy="4187952"/>
          </a:xfrm>
        </p:spPr>
        <p:txBody>
          <a:bodyPr>
            <a:normAutofit fontScale="92500"/>
          </a:bodyPr>
          <a:lstStyle/>
          <a:p>
            <a:r>
              <a:rPr lang="en-US" dirty="0" smtClean="0"/>
              <a:t> I'll show you an example of multi-agent system which is developed in JADE framework.</a:t>
            </a:r>
          </a:p>
          <a:p>
            <a:endParaRPr lang="en-US" dirty="0" smtClean="0"/>
          </a:p>
          <a:p>
            <a:r>
              <a:rPr lang="en-US" dirty="0" smtClean="0"/>
              <a:t>The example shows how to implement a simple </a:t>
            </a:r>
            <a:r>
              <a:rPr lang="en-US" dirty="0" err="1" smtClean="0"/>
              <a:t>ContractNet</a:t>
            </a:r>
            <a:r>
              <a:rPr lang="en-US" dirty="0" smtClean="0"/>
              <a:t> multi-agent system.</a:t>
            </a:r>
            <a:endParaRPr lang="en-US" dirty="0"/>
          </a:p>
        </p:txBody>
      </p:sp>
      <p:pic>
        <p:nvPicPr>
          <p:cNvPr id="4" name="Picture 3" descr="Fig18.jpg"/>
          <p:cNvPicPr>
            <a:picLocks noChangeAspect="1"/>
          </p:cNvPicPr>
          <p:nvPr/>
        </p:nvPicPr>
        <p:blipFill>
          <a:blip r:embed="rId2" cstate="print"/>
          <a:stretch>
            <a:fillRect/>
          </a:stretch>
        </p:blipFill>
        <p:spPr>
          <a:xfrm>
            <a:off x="5029200" y="1524000"/>
            <a:ext cx="3086814" cy="4067175"/>
          </a:xfrm>
          <a:prstGeom prst="rect">
            <a:avLst/>
          </a:prstGeom>
        </p:spPr>
      </p:pic>
      <p:sp>
        <p:nvSpPr>
          <p:cNvPr id="5" name="TextBox 4"/>
          <p:cNvSpPr txBox="1"/>
          <p:nvPr/>
        </p:nvSpPr>
        <p:spPr>
          <a:xfrm>
            <a:off x="4800600" y="5715000"/>
            <a:ext cx="3733800" cy="369332"/>
          </a:xfrm>
          <a:prstGeom prst="rect">
            <a:avLst/>
          </a:prstGeom>
          <a:noFill/>
        </p:spPr>
        <p:txBody>
          <a:bodyPr wrap="square" rtlCol="1">
            <a:spAutoFit/>
          </a:bodyPr>
          <a:lstStyle/>
          <a:p>
            <a:r>
              <a:rPr lang="en-US" dirty="0" smtClean="0"/>
              <a:t>Figure 3: </a:t>
            </a:r>
            <a:r>
              <a:rPr lang="en-US" dirty="0" err="1" smtClean="0"/>
              <a:t>ContractNet</a:t>
            </a:r>
            <a:r>
              <a:rPr lang="en-US" dirty="0" smtClean="0"/>
              <a:t> protocol</a:t>
            </a:r>
            <a:endParaRPr lang="ar-KW"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3- Hybrid approaches in MAS programming </a:t>
            </a:r>
            <a:r>
              <a:rPr lang="en-US" dirty="0" smtClean="0"/>
              <a:t>languages </a:t>
            </a:r>
            <a:r>
              <a:rPr lang="en-US" b="0" baseline="30000" dirty="0" smtClean="0">
                <a:solidFill>
                  <a:srgbClr val="002060"/>
                </a:solidFill>
              </a:rPr>
              <a:t>1</a:t>
            </a:r>
            <a:endParaRPr lang="en-US" b="0" dirty="0">
              <a:solidFill>
                <a:srgbClr val="002060"/>
              </a:solidFill>
            </a:endParaRPr>
          </a:p>
        </p:txBody>
      </p:sp>
      <p:sp>
        <p:nvSpPr>
          <p:cNvPr id="3" name="Content Placeholder 2"/>
          <p:cNvSpPr>
            <a:spLocks noGrp="1"/>
          </p:cNvSpPr>
          <p:nvPr>
            <p:ph idx="1"/>
          </p:nvPr>
        </p:nvSpPr>
        <p:spPr>
          <a:xfrm>
            <a:off x="457200" y="1752600"/>
            <a:ext cx="8183880" cy="4187952"/>
          </a:xfrm>
        </p:spPr>
        <p:txBody>
          <a:bodyPr>
            <a:normAutofit/>
          </a:bodyPr>
          <a:lstStyle/>
          <a:p>
            <a:r>
              <a:rPr lang="en-US" i="1" u="sng" dirty="0" smtClean="0"/>
              <a:t>Introduction:</a:t>
            </a:r>
            <a:endParaRPr lang="en-US" dirty="0" smtClean="0"/>
          </a:p>
          <a:p>
            <a:r>
              <a:rPr lang="en-US" dirty="0" smtClean="0"/>
              <a:t>Various well-known agent languages combine </a:t>
            </a:r>
            <a:r>
              <a:rPr lang="en-US" u="sng" dirty="0" smtClean="0"/>
              <a:t>declarative</a:t>
            </a:r>
            <a:r>
              <a:rPr lang="en-US" dirty="0" smtClean="0"/>
              <a:t> and </a:t>
            </a:r>
            <a:r>
              <a:rPr lang="en-US" u="sng" dirty="0" smtClean="0"/>
              <a:t>imperative</a:t>
            </a:r>
            <a:r>
              <a:rPr lang="en-US" dirty="0" smtClean="0"/>
              <a:t> features. In this section we describe agent programming languages which are declarative while at the same time providing some specific constructs </a:t>
            </a:r>
            <a:r>
              <a:rPr lang="en-US" u="sng" dirty="0" smtClean="0"/>
              <a:t>allowing for the use of code implemented in some external imperative </a:t>
            </a:r>
            <a:r>
              <a:rPr lang="en-US" u="sng" dirty="0" smtClean="0"/>
              <a:t>language</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r>
              <a:rPr lang="en-US" dirty="0" smtClean="0"/>
              <a:t>Examples of Hybrid languages </a:t>
            </a:r>
            <a:endParaRPr lang="en-US" dirty="0"/>
          </a:p>
        </p:txBody>
      </p:sp>
      <p:sp>
        <p:nvSpPr>
          <p:cNvPr id="3" name="Content Placeholder 2"/>
          <p:cNvSpPr>
            <a:spLocks noGrp="1"/>
          </p:cNvSpPr>
          <p:nvPr>
            <p:ph idx="1"/>
          </p:nvPr>
        </p:nvSpPr>
        <p:spPr>
          <a:xfrm>
            <a:off x="457200" y="1600200"/>
            <a:ext cx="8183880" cy="4572000"/>
          </a:xfrm>
        </p:spPr>
        <p:txBody>
          <a:bodyPr>
            <a:normAutofit lnSpcReduction="10000"/>
          </a:bodyPr>
          <a:lstStyle/>
          <a:p>
            <a:r>
              <a:rPr lang="en-US" dirty="0" smtClean="0"/>
              <a:t> </a:t>
            </a:r>
            <a:r>
              <a:rPr lang="en-US" b="1" i="1" dirty="0" smtClean="0"/>
              <a:t>Jason </a:t>
            </a:r>
          </a:p>
          <a:p>
            <a:pPr>
              <a:buNone/>
            </a:pPr>
            <a:r>
              <a:rPr lang="en-US" i="1" dirty="0" smtClean="0"/>
              <a:t>	Jason </a:t>
            </a:r>
            <a:r>
              <a:rPr lang="en-US" dirty="0" smtClean="0"/>
              <a:t>is available Open Source, and is distributed under GNU LGPL at: </a:t>
            </a:r>
            <a:r>
              <a:rPr lang="en-US" dirty="0" smtClean="0">
                <a:solidFill>
                  <a:srgbClr val="0070C0"/>
                </a:solidFill>
              </a:rPr>
              <a:t>http://jason.courceforge.net</a:t>
            </a:r>
          </a:p>
          <a:p>
            <a:pPr>
              <a:buNone/>
            </a:pPr>
            <a:endParaRPr lang="en-US" dirty="0" smtClean="0"/>
          </a:p>
          <a:p>
            <a:r>
              <a:rPr lang="en-US" b="1" dirty="0" smtClean="0"/>
              <a:t>3APL </a:t>
            </a:r>
          </a:p>
          <a:p>
            <a:pPr>
              <a:buNone/>
            </a:pPr>
            <a:r>
              <a:rPr lang="en-US" dirty="0" smtClean="0"/>
              <a:t>	(An abstract Agent Programming Language) </a:t>
            </a:r>
          </a:p>
          <a:p>
            <a:pPr>
              <a:buNone/>
            </a:pPr>
            <a:r>
              <a:rPr lang="en-US" dirty="0" smtClean="0"/>
              <a:t>	User guide for 3APL available at: </a:t>
            </a:r>
            <a:r>
              <a:rPr lang="en-US" dirty="0" smtClean="0">
                <a:solidFill>
                  <a:srgbClr val="0070C0"/>
                </a:solidFill>
              </a:rPr>
              <a:t>http://www.cs.uu.nl/3apl</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r>
              <a:rPr lang="en-US" dirty="0" smtClean="0"/>
              <a:t>Examples of Hybrid languages </a:t>
            </a:r>
            <a:endParaRPr lang="en-US" dirty="0"/>
          </a:p>
        </p:txBody>
      </p:sp>
      <p:sp>
        <p:nvSpPr>
          <p:cNvPr id="3" name="Content Placeholder 2"/>
          <p:cNvSpPr>
            <a:spLocks noGrp="1"/>
          </p:cNvSpPr>
          <p:nvPr>
            <p:ph idx="1"/>
          </p:nvPr>
        </p:nvSpPr>
        <p:spPr>
          <a:xfrm>
            <a:off x="457200" y="1600200"/>
            <a:ext cx="8183880" cy="4572000"/>
          </a:xfrm>
        </p:spPr>
        <p:txBody>
          <a:bodyPr>
            <a:normAutofit/>
          </a:bodyPr>
          <a:lstStyle/>
          <a:p>
            <a:r>
              <a:rPr lang="en-US" dirty="0" smtClean="0"/>
              <a:t> </a:t>
            </a:r>
            <a:r>
              <a:rPr lang="en-US" b="1" i="1" dirty="0" smtClean="0"/>
              <a:t>IMPACT </a:t>
            </a:r>
          </a:p>
          <a:p>
            <a:pPr>
              <a:buNone/>
            </a:pPr>
            <a:r>
              <a:rPr lang="en-US" i="1" dirty="0" smtClean="0"/>
              <a:t>	IMPACT is a system developed by </a:t>
            </a:r>
            <a:r>
              <a:rPr lang="en-US" i="1" dirty="0" err="1" smtClean="0"/>
              <a:t>subrahmanian</a:t>
            </a:r>
            <a:r>
              <a:rPr lang="en-US" i="1" dirty="0" smtClean="0"/>
              <a:t> et al. with the main purpose of providing a framework to build agents on top of heterogeneous sources of knowledge.</a:t>
            </a:r>
          </a:p>
          <a:p>
            <a:r>
              <a:rPr lang="en-US" i="1" dirty="0" smtClean="0"/>
              <a:t>	Information on the Impact platform is available at: </a:t>
            </a:r>
            <a:r>
              <a:rPr lang="en-US" i="1" dirty="0" smtClean="0">
                <a:solidFill>
                  <a:srgbClr val="0070C0"/>
                </a:solidFill>
              </a:rPr>
              <a:t>http://www.cs.umd.edu/projects</a:t>
            </a: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r>
              <a:rPr lang="en-US" dirty="0" smtClean="0"/>
              <a:t>Examples of Hybrid languages </a:t>
            </a:r>
            <a:endParaRPr lang="en-US" dirty="0"/>
          </a:p>
        </p:txBody>
      </p:sp>
      <p:sp>
        <p:nvSpPr>
          <p:cNvPr id="3" name="Content Placeholder 2"/>
          <p:cNvSpPr>
            <a:spLocks noGrp="1"/>
          </p:cNvSpPr>
          <p:nvPr>
            <p:ph idx="1"/>
          </p:nvPr>
        </p:nvSpPr>
        <p:spPr>
          <a:xfrm>
            <a:off x="457200" y="1600200"/>
            <a:ext cx="8183880" cy="4572000"/>
          </a:xfrm>
        </p:spPr>
        <p:txBody>
          <a:bodyPr>
            <a:normAutofit/>
          </a:bodyPr>
          <a:lstStyle/>
          <a:p>
            <a:r>
              <a:rPr lang="en-US" dirty="0" smtClean="0"/>
              <a:t> </a:t>
            </a:r>
            <a:r>
              <a:rPr lang="en-US" b="1" i="1" dirty="0" smtClean="0"/>
              <a:t>GO! </a:t>
            </a:r>
          </a:p>
          <a:p>
            <a:pPr>
              <a:buNone/>
            </a:pPr>
            <a:r>
              <a:rPr lang="en-US" i="1" dirty="0" smtClean="0"/>
              <a:t>	GO!</a:t>
            </a:r>
            <a:r>
              <a:rPr lang="en-US" b="1" i="1" dirty="0" smtClean="0"/>
              <a:t> </a:t>
            </a:r>
            <a:r>
              <a:rPr lang="en-US" i="1" dirty="0" smtClean="0"/>
              <a:t>Is a multi agent programming language with a declarative subset of function and relation definitions, an imperative subset comprising action procedure definition and rich program structuring </a:t>
            </a:r>
            <a:r>
              <a:rPr lang="en-US" i="1" dirty="0" err="1" smtClean="0"/>
              <a:t>mechanisme</a:t>
            </a:r>
            <a:r>
              <a:rPr lang="en-US" i="1" dirty="0" smtClean="0"/>
              <a:t>.</a:t>
            </a:r>
          </a:p>
          <a:p>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Examples of Hybrid languages (JASON) </a:t>
            </a:r>
            <a:endParaRPr lang="en-US" dirty="0"/>
          </a:p>
        </p:txBody>
      </p:sp>
      <p:sp>
        <p:nvSpPr>
          <p:cNvPr id="3" name="Content Placeholder 2"/>
          <p:cNvSpPr>
            <a:spLocks noGrp="1"/>
          </p:cNvSpPr>
          <p:nvPr>
            <p:ph idx="1"/>
          </p:nvPr>
        </p:nvSpPr>
        <p:spPr>
          <a:xfrm>
            <a:off x="457200" y="1600200"/>
            <a:ext cx="8183880" cy="4187952"/>
          </a:xfrm>
        </p:spPr>
        <p:txBody>
          <a:bodyPr>
            <a:normAutofit/>
          </a:bodyPr>
          <a:lstStyle/>
          <a:p>
            <a:r>
              <a:rPr lang="en-US" b="1" i="1" dirty="0" smtClean="0"/>
              <a:t>Jason </a:t>
            </a:r>
            <a:r>
              <a:rPr lang="en-US" dirty="0" smtClean="0"/>
              <a:t>is an interpreter for an extended version of </a:t>
            </a:r>
            <a:r>
              <a:rPr lang="en-US" dirty="0" err="1" smtClean="0"/>
              <a:t>AgentSpeak</a:t>
            </a:r>
            <a:r>
              <a:rPr lang="en-US" dirty="0" smtClean="0"/>
              <a:t>. It implements the operational semantics of that language, and provides a platform for the development of multi-agent systems, with many user-customizable features.</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Examples of Hybrid languages (JASON) </a:t>
            </a:r>
            <a:endParaRPr lang="en-US" dirty="0"/>
          </a:p>
        </p:txBody>
      </p:sp>
      <p:sp>
        <p:nvSpPr>
          <p:cNvPr id="3" name="Content Placeholder 2"/>
          <p:cNvSpPr>
            <a:spLocks noGrp="1"/>
          </p:cNvSpPr>
          <p:nvPr>
            <p:ph idx="1"/>
          </p:nvPr>
        </p:nvSpPr>
        <p:spPr>
          <a:xfrm>
            <a:off x="457200" y="1600200"/>
            <a:ext cx="8183880" cy="4419600"/>
          </a:xfrm>
        </p:spPr>
        <p:txBody>
          <a:bodyPr>
            <a:normAutofit fontScale="92500" lnSpcReduction="10000"/>
          </a:bodyPr>
          <a:lstStyle/>
          <a:p>
            <a:pPr>
              <a:buNone/>
            </a:pPr>
            <a:r>
              <a:rPr lang="en-US" i="1" u="sng" dirty="0" smtClean="0"/>
              <a:t>Features of </a:t>
            </a:r>
            <a:r>
              <a:rPr lang="en-US" b="1" i="1" u="sng" dirty="0" smtClean="0"/>
              <a:t>JASON </a:t>
            </a:r>
            <a:r>
              <a:rPr lang="en-US" b="1" i="1" u="sng" baseline="30000" dirty="0" smtClean="0">
                <a:solidFill>
                  <a:srgbClr val="002060"/>
                </a:solidFill>
              </a:rPr>
              <a:t>9</a:t>
            </a:r>
            <a:r>
              <a:rPr lang="en-US" b="1" i="1" u="sng" dirty="0" smtClean="0"/>
              <a:t> </a:t>
            </a:r>
            <a:r>
              <a:rPr lang="en-US" i="1" u="sng" dirty="0" smtClean="0"/>
              <a:t>:</a:t>
            </a:r>
            <a:endParaRPr lang="en-US" dirty="0" smtClean="0"/>
          </a:p>
          <a:p>
            <a:pPr>
              <a:buNone/>
            </a:pPr>
            <a:r>
              <a:rPr lang="en-US" i="1" dirty="0" smtClean="0"/>
              <a:t>Some of the features available in </a:t>
            </a:r>
            <a:r>
              <a:rPr lang="en-US" b="1" i="1" dirty="0" smtClean="0"/>
              <a:t>Jason</a:t>
            </a:r>
            <a:r>
              <a:rPr lang="en-US" i="1" dirty="0" smtClean="0"/>
              <a:t> are: </a:t>
            </a:r>
          </a:p>
          <a:p>
            <a:pPr marL="514350" indent="-514350" algn="just">
              <a:buFont typeface="+mj-lt"/>
              <a:buAutoNum type="arabicPeriod"/>
            </a:pPr>
            <a:r>
              <a:rPr lang="en-US" dirty="0" smtClean="0"/>
              <a:t>speech-act based inter-agent communication (and annotation of </a:t>
            </a:r>
            <a:r>
              <a:rPr lang="en-US" dirty="0" smtClean="0"/>
              <a:t>beliefs with information sources</a:t>
            </a:r>
            <a:r>
              <a:rPr lang="en-US" dirty="0" smtClean="0"/>
              <a:t>);</a:t>
            </a:r>
          </a:p>
          <a:p>
            <a:pPr marL="514350" indent="-514350" algn="just">
              <a:buFont typeface="+mj-lt"/>
              <a:buAutoNum type="arabicPeriod"/>
            </a:pPr>
            <a:r>
              <a:rPr lang="en-US" dirty="0" smtClean="0"/>
              <a:t>annotations </a:t>
            </a:r>
            <a:r>
              <a:rPr lang="en-US" dirty="0" smtClean="0"/>
              <a:t>on plan labels, which can </a:t>
            </a:r>
            <a:r>
              <a:rPr lang="en-US" dirty="0" smtClean="0"/>
              <a:t>be used </a:t>
            </a:r>
            <a:r>
              <a:rPr lang="en-US" dirty="0" smtClean="0"/>
              <a:t>by elaborate (e.g., </a:t>
            </a:r>
            <a:r>
              <a:rPr lang="en-US" dirty="0" smtClean="0"/>
              <a:t>decision theoretic) selection </a:t>
            </a:r>
            <a:r>
              <a:rPr lang="en-US" dirty="0" smtClean="0"/>
              <a:t>functions;</a:t>
            </a:r>
          </a:p>
          <a:p>
            <a:pPr marL="514350" indent="-514350" algn="just">
              <a:buFont typeface="+mj-lt"/>
              <a:buAutoNum type="arabicPeriod"/>
            </a:pPr>
            <a:r>
              <a:rPr lang="en-US" dirty="0" smtClean="0"/>
              <a:t>the </a:t>
            </a:r>
            <a:r>
              <a:rPr lang="en-US" dirty="0" smtClean="0"/>
              <a:t>possibility to run a multi-agent system distributed over a </a:t>
            </a:r>
            <a:r>
              <a:rPr lang="en-US" dirty="0" smtClean="0"/>
              <a:t>network (using </a:t>
            </a:r>
            <a:r>
              <a:rPr lang="en-US" dirty="0" smtClean="0"/>
              <a:t>SACI, but other middleware can be used);</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Classification of MAS Programming Languages</a:t>
            </a:r>
            <a:endParaRPr lang="en-US" dirty="0"/>
          </a:p>
        </p:txBody>
      </p:sp>
      <p:graphicFrame>
        <p:nvGraphicFramePr>
          <p:cNvPr id="4" name="Content Placeholder 3"/>
          <p:cNvGraphicFramePr>
            <a:graphicFrameLocks noGrp="1"/>
          </p:cNvGraphicFramePr>
          <p:nvPr>
            <p:ph idx="1"/>
          </p:nvPr>
        </p:nvGraphicFramePr>
        <p:xfrm>
          <a:off x="457200" y="1600200"/>
          <a:ext cx="8183563"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371600"/>
            <a:ext cx="8183880" cy="4419600"/>
          </a:xfrm>
        </p:spPr>
        <p:txBody>
          <a:bodyPr>
            <a:normAutofit fontScale="92500" lnSpcReduction="10000"/>
          </a:bodyPr>
          <a:lstStyle/>
          <a:p>
            <a:pPr marL="514350" indent="-514350" algn="just">
              <a:buFont typeface="+mj-lt"/>
              <a:buAutoNum type="arabicPeriod" startAt="4"/>
            </a:pPr>
            <a:r>
              <a:rPr lang="en-US" dirty="0" smtClean="0"/>
              <a:t>fully </a:t>
            </a:r>
            <a:r>
              <a:rPr lang="en-US" dirty="0" smtClean="0"/>
              <a:t>customizable </a:t>
            </a:r>
            <a:r>
              <a:rPr lang="en-US" dirty="0" smtClean="0"/>
              <a:t>(in Java) selection functions, trust functions, </a:t>
            </a:r>
            <a:r>
              <a:rPr lang="en-US" dirty="0" smtClean="0"/>
              <a:t>and overall </a:t>
            </a:r>
            <a:r>
              <a:rPr lang="en-US" dirty="0" smtClean="0"/>
              <a:t>agent architecture (perception, belief-revision, inter-agent </a:t>
            </a:r>
            <a:r>
              <a:rPr lang="en-US" dirty="0" smtClean="0"/>
              <a:t>communication, and </a:t>
            </a:r>
            <a:r>
              <a:rPr lang="en-US" dirty="0" smtClean="0"/>
              <a:t>acting);</a:t>
            </a:r>
          </a:p>
          <a:p>
            <a:pPr marL="514350" indent="-514350" algn="just">
              <a:buFont typeface="+mj-lt"/>
              <a:buAutoNum type="arabicPeriod" startAt="4"/>
            </a:pPr>
            <a:r>
              <a:rPr lang="en-US" dirty="0" smtClean="0"/>
              <a:t>straightforward </a:t>
            </a:r>
            <a:r>
              <a:rPr lang="en-US" dirty="0" smtClean="0"/>
              <a:t>extensibility (and use of ) by means of </a:t>
            </a:r>
            <a:r>
              <a:rPr lang="en-US" dirty="0" smtClean="0"/>
              <a:t>user-defined “internal </a:t>
            </a:r>
            <a:r>
              <a:rPr lang="en-US" dirty="0" smtClean="0"/>
              <a:t>actions”;</a:t>
            </a:r>
          </a:p>
          <a:p>
            <a:pPr marL="514350" indent="-514350" algn="just">
              <a:buFont typeface="+mj-lt"/>
              <a:buAutoNum type="arabicPeriod" startAt="4"/>
            </a:pPr>
            <a:r>
              <a:rPr lang="en-US" dirty="0" smtClean="0"/>
              <a:t>clear </a:t>
            </a:r>
            <a:r>
              <a:rPr lang="en-US" dirty="0" smtClean="0"/>
              <a:t>notion of multi-agent environments, which can be </a:t>
            </a:r>
            <a:r>
              <a:rPr lang="en-US" dirty="0" smtClean="0"/>
              <a:t>implemented in </a:t>
            </a:r>
            <a:r>
              <a:rPr lang="en-US" dirty="0" smtClean="0"/>
              <a:t>Java (this can be a simulation of a real environment, e.g., for </a:t>
            </a:r>
            <a:r>
              <a:rPr lang="en-US" dirty="0" smtClean="0"/>
              <a:t>testing purposes </a:t>
            </a:r>
            <a:r>
              <a:rPr lang="en-US" dirty="0" smtClean="0"/>
              <a:t>before the system is actually deployed).</a:t>
            </a:r>
          </a:p>
          <a:p>
            <a:endParaRPr lang="en-US" dirty="0"/>
          </a:p>
        </p:txBody>
      </p:sp>
      <p:sp>
        <p:nvSpPr>
          <p:cNvPr id="4" name="Rectangle 3"/>
          <p:cNvSpPr/>
          <p:nvPr/>
        </p:nvSpPr>
        <p:spPr>
          <a:xfrm>
            <a:off x="685800" y="609600"/>
            <a:ext cx="35052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buNone/>
            </a:pPr>
            <a:r>
              <a:rPr lang="en-US" i="1" u="sng" dirty="0" smtClean="0"/>
              <a:t>Features of </a:t>
            </a:r>
            <a:r>
              <a:rPr lang="en-US" b="1" i="1" u="sng" dirty="0" smtClean="0"/>
              <a:t>JASON</a:t>
            </a:r>
            <a:r>
              <a:rPr lang="en-US" i="1" u="sng" dirty="0" smtClean="0"/>
              <a:t>:</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Examples of applications developed by Jason </a:t>
            </a:r>
            <a:endParaRPr lang="en-US" dirty="0"/>
          </a:p>
        </p:txBody>
      </p:sp>
      <p:sp>
        <p:nvSpPr>
          <p:cNvPr id="3" name="Content Placeholder 2"/>
          <p:cNvSpPr>
            <a:spLocks noGrp="1"/>
          </p:cNvSpPr>
          <p:nvPr>
            <p:ph idx="1"/>
          </p:nvPr>
        </p:nvSpPr>
        <p:spPr>
          <a:xfrm>
            <a:off x="457200" y="1600200"/>
            <a:ext cx="8183880" cy="4187952"/>
          </a:xfrm>
        </p:spPr>
        <p:txBody>
          <a:bodyPr>
            <a:normAutofit/>
          </a:bodyPr>
          <a:lstStyle/>
          <a:p>
            <a:r>
              <a:rPr lang="en-US" b="1" dirty="0" smtClean="0"/>
              <a:t>Gold Miners (</a:t>
            </a:r>
            <a:r>
              <a:rPr lang="en-US" b="1" dirty="0" err="1" smtClean="0"/>
              <a:t>Jomi</a:t>
            </a:r>
            <a:r>
              <a:rPr lang="en-US" b="1" dirty="0" smtClean="0"/>
              <a:t> </a:t>
            </a:r>
            <a:r>
              <a:rPr lang="en-US" b="1" dirty="0" err="1" smtClean="0"/>
              <a:t>Hübner</a:t>
            </a:r>
            <a:r>
              <a:rPr lang="en-US" b="1" dirty="0" smtClean="0"/>
              <a:t> and Rafael </a:t>
            </a:r>
            <a:r>
              <a:rPr lang="en-US" b="1" dirty="0" err="1" smtClean="0"/>
              <a:t>Bordini</a:t>
            </a:r>
            <a:r>
              <a:rPr lang="en-US" b="1" dirty="0" smtClean="0"/>
              <a:t>) </a:t>
            </a:r>
            <a:r>
              <a:rPr lang="en-US" b="1" baseline="30000" dirty="0" smtClean="0">
                <a:solidFill>
                  <a:srgbClr val="002060"/>
                </a:solidFill>
              </a:rPr>
              <a:t>10</a:t>
            </a:r>
            <a:endParaRPr lang="en-US" dirty="0" smtClean="0">
              <a:solidFill>
                <a:srgbClr val="002060"/>
              </a:solidFill>
            </a:endParaRPr>
          </a:p>
          <a:p>
            <a:r>
              <a:rPr lang="en-US" dirty="0" smtClean="0"/>
              <a:t>A team of gold-mining agents has to retrieve pieces of gold scatters in a grid-like territory, finding suitable paths to then take the retrieved gold to a depot. In the actual competition, two team of agents compete against each other.</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Examples of applications developed by Jason </a:t>
            </a:r>
            <a:endParaRPr lang="en-US" dirty="0"/>
          </a:p>
        </p:txBody>
      </p:sp>
      <p:sp>
        <p:nvSpPr>
          <p:cNvPr id="3" name="Content Placeholder 2"/>
          <p:cNvSpPr>
            <a:spLocks noGrp="1"/>
          </p:cNvSpPr>
          <p:nvPr>
            <p:ph idx="1"/>
          </p:nvPr>
        </p:nvSpPr>
        <p:spPr>
          <a:xfrm>
            <a:off x="457200" y="1600200"/>
            <a:ext cx="8183880" cy="4187952"/>
          </a:xfrm>
        </p:spPr>
        <p:txBody>
          <a:bodyPr>
            <a:normAutofit/>
          </a:bodyPr>
          <a:lstStyle/>
          <a:p>
            <a:r>
              <a:rPr lang="en-US" sz="2000" b="1" dirty="0" smtClean="0"/>
              <a:t>Gold Miners (</a:t>
            </a:r>
            <a:r>
              <a:rPr lang="en-US" sz="2000" b="1" dirty="0" err="1" smtClean="0"/>
              <a:t>Jomi</a:t>
            </a:r>
            <a:r>
              <a:rPr lang="en-US" sz="2000" b="1" dirty="0" smtClean="0"/>
              <a:t> </a:t>
            </a:r>
            <a:r>
              <a:rPr lang="en-US" sz="2000" b="1" dirty="0" err="1" smtClean="0"/>
              <a:t>Hübner</a:t>
            </a:r>
            <a:r>
              <a:rPr lang="en-US" sz="2000" b="1" dirty="0" smtClean="0"/>
              <a:t> and Rafael </a:t>
            </a:r>
            <a:r>
              <a:rPr lang="en-US" sz="2000" b="1" dirty="0" err="1" smtClean="0"/>
              <a:t>Bordini</a:t>
            </a:r>
            <a:r>
              <a:rPr lang="en-US" sz="2000" b="1" dirty="0" smtClean="0"/>
              <a:t>)</a:t>
            </a:r>
            <a:endParaRPr lang="en-US" sz="2000" dirty="0" smtClean="0"/>
          </a:p>
          <a:p>
            <a:endParaRPr lang="en-US" dirty="0"/>
          </a:p>
        </p:txBody>
      </p:sp>
      <p:pic>
        <p:nvPicPr>
          <p:cNvPr id="4" name="Picture 3" descr="http://jason.sourceforge.net/Jason/Examples/Entries/2007/6/21_Gold_Miners_%28Jomi_Hubner_and_Rafael_Bordini%29_files/Picture%202.png"/>
          <p:cNvPicPr/>
          <p:nvPr/>
        </p:nvPicPr>
        <p:blipFill>
          <a:blip r:embed="rId2" cstate="print"/>
          <a:srcRect/>
          <a:stretch>
            <a:fillRect/>
          </a:stretch>
        </p:blipFill>
        <p:spPr bwMode="auto">
          <a:xfrm>
            <a:off x="2209800" y="2057400"/>
            <a:ext cx="47244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t>Examples of applications developed by Jason </a:t>
            </a:r>
            <a:endParaRPr lang="en-US" dirty="0"/>
          </a:p>
        </p:txBody>
      </p:sp>
      <p:sp>
        <p:nvSpPr>
          <p:cNvPr id="3" name="Content Placeholder 2"/>
          <p:cNvSpPr>
            <a:spLocks noGrp="1"/>
          </p:cNvSpPr>
          <p:nvPr>
            <p:ph idx="1"/>
          </p:nvPr>
        </p:nvSpPr>
        <p:spPr>
          <a:xfrm>
            <a:off x="457200" y="1600200"/>
            <a:ext cx="8183880" cy="4187952"/>
          </a:xfrm>
        </p:spPr>
        <p:txBody>
          <a:bodyPr>
            <a:normAutofit/>
          </a:bodyPr>
          <a:lstStyle/>
          <a:p>
            <a:r>
              <a:rPr lang="en-US" sz="2000" b="1" dirty="0" smtClean="0"/>
              <a:t>Gold Miners (</a:t>
            </a:r>
            <a:r>
              <a:rPr lang="en-US" sz="2000" b="1" dirty="0" err="1" smtClean="0"/>
              <a:t>Jomi</a:t>
            </a:r>
            <a:r>
              <a:rPr lang="en-US" sz="2000" b="1" dirty="0" smtClean="0"/>
              <a:t> </a:t>
            </a:r>
            <a:r>
              <a:rPr lang="en-US" sz="2000" b="1" dirty="0" err="1" smtClean="0"/>
              <a:t>Hübner</a:t>
            </a:r>
            <a:r>
              <a:rPr lang="en-US" sz="2000" b="1" dirty="0" smtClean="0"/>
              <a:t> and Rafael </a:t>
            </a:r>
            <a:r>
              <a:rPr lang="en-US" sz="2000" b="1" dirty="0" err="1" smtClean="0"/>
              <a:t>Bordini</a:t>
            </a:r>
            <a:r>
              <a:rPr lang="en-US" sz="2000" b="1" dirty="0" smtClean="0"/>
              <a:t>)</a:t>
            </a:r>
            <a:endParaRPr lang="en-US" sz="2000" dirty="0" smtClean="0"/>
          </a:p>
          <a:p>
            <a:endParaRPr lang="en-US" dirty="0"/>
          </a:p>
        </p:txBody>
      </p:sp>
      <p:pic>
        <p:nvPicPr>
          <p:cNvPr id="4" name="Gold miners.avi">
            <a:hlinkClick r:id="" action="ppaction://media"/>
          </p:cNvPr>
          <p:cNvPicPr>
            <a:picLocks noRot="1" noChangeAspect="1"/>
          </p:cNvPicPr>
          <p:nvPr>
            <a:videoFile r:link="rId1"/>
          </p:nvPr>
        </p:nvPicPr>
        <p:blipFill>
          <a:blip r:embed="rId3" cstate="print"/>
          <a:stretch>
            <a:fillRect/>
          </a:stretch>
        </p:blipFill>
        <p:spPr>
          <a:xfrm>
            <a:off x="533400" y="2057401"/>
            <a:ext cx="8199223" cy="373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873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1051560"/>
          </a:xfrm>
        </p:spPr>
        <p:txBody>
          <a:bodyPr>
            <a:normAutofit fontScale="90000"/>
          </a:bodyPr>
          <a:lstStyle/>
          <a:p>
            <a:r>
              <a:rPr lang="en-US" dirty="0" smtClean="0"/>
              <a:t>Sample code for the MAS leader</a:t>
            </a:r>
            <a:br>
              <a:rPr lang="en-US" dirty="0" smtClean="0"/>
            </a:br>
            <a:r>
              <a:rPr lang="en-US" dirty="0" smtClean="0"/>
              <a:t>/* negotiation for found gold */</a:t>
            </a:r>
            <a:endParaRPr lang="en-US" dirty="0"/>
          </a:p>
        </p:txBody>
      </p:sp>
      <p:sp>
        <p:nvSpPr>
          <p:cNvPr id="3" name="Content Placeholder 2"/>
          <p:cNvSpPr>
            <a:spLocks noGrp="1"/>
          </p:cNvSpPr>
          <p:nvPr>
            <p:ph idx="1"/>
          </p:nvPr>
        </p:nvSpPr>
        <p:spPr>
          <a:xfrm>
            <a:off x="457200" y="1676400"/>
            <a:ext cx="8183880" cy="4187952"/>
          </a:xfrm>
        </p:spPr>
        <p:txBody>
          <a:bodyPr>
            <a:normAutofit lnSpcReduction="10000"/>
          </a:bodyPr>
          <a:lstStyle/>
          <a:p>
            <a:r>
              <a:rPr lang="en-US" dirty="0" smtClean="0"/>
              <a:t>+!</a:t>
            </a:r>
            <a:r>
              <a:rPr lang="en-US" dirty="0" err="1" smtClean="0"/>
              <a:t>allocate_miner</a:t>
            </a:r>
            <a:r>
              <a:rPr lang="en-US" dirty="0" smtClean="0"/>
              <a:t>(Gold) </a:t>
            </a:r>
          </a:p>
          <a:p>
            <a:r>
              <a:rPr lang="en-US" dirty="0" smtClean="0"/>
              <a:t>  &lt;- .</a:t>
            </a:r>
            <a:r>
              <a:rPr lang="en-US" dirty="0" err="1" smtClean="0"/>
              <a:t>findall</a:t>
            </a:r>
            <a:r>
              <a:rPr lang="en-US" dirty="0" smtClean="0"/>
              <a:t>(op(</a:t>
            </a:r>
            <a:r>
              <a:rPr lang="en-US" dirty="0" err="1" smtClean="0"/>
              <a:t>Dist,A</a:t>
            </a:r>
            <a:r>
              <a:rPr lang="en-US" dirty="0" smtClean="0"/>
              <a:t>),bid(</a:t>
            </a:r>
            <a:r>
              <a:rPr lang="en-US" dirty="0" err="1" smtClean="0"/>
              <a:t>Gold,Dist,A</a:t>
            </a:r>
            <a:r>
              <a:rPr lang="en-US" dirty="0" smtClean="0"/>
              <a:t>),LD);</a:t>
            </a:r>
          </a:p>
          <a:p>
            <a:r>
              <a:rPr lang="en-US" dirty="0" smtClean="0"/>
              <a:t>     .min(</a:t>
            </a:r>
            <a:r>
              <a:rPr lang="en-US" dirty="0" err="1" smtClean="0"/>
              <a:t>LD,op</a:t>
            </a:r>
            <a:r>
              <a:rPr lang="en-US" dirty="0" smtClean="0"/>
              <a:t>(</a:t>
            </a:r>
            <a:r>
              <a:rPr lang="en-US" dirty="0" err="1" smtClean="0"/>
              <a:t>DistCloser,Closer</a:t>
            </a:r>
            <a:r>
              <a:rPr lang="en-US" dirty="0" smtClean="0"/>
              <a:t>));</a:t>
            </a:r>
          </a:p>
          <a:p>
            <a:r>
              <a:rPr lang="en-US" dirty="0" smtClean="0"/>
              <a:t>     </a:t>
            </a:r>
            <a:r>
              <a:rPr lang="en-US" dirty="0" err="1" smtClean="0"/>
              <a:t>DistCloser</a:t>
            </a:r>
            <a:r>
              <a:rPr lang="en-US" dirty="0" smtClean="0"/>
              <a:t> &lt; 10000;</a:t>
            </a:r>
          </a:p>
          <a:p>
            <a:r>
              <a:rPr lang="en-US" dirty="0" smtClean="0"/>
              <a:t>     .print("Gold ",Gold," was allocated to ",Closer, " options were ",LD);</a:t>
            </a:r>
          </a:p>
          <a:p>
            <a:r>
              <a:rPr lang="en-US" dirty="0" smtClean="0"/>
              <a:t>     .broadcast(</a:t>
            </a:r>
            <a:r>
              <a:rPr lang="en-US" dirty="0" err="1" smtClean="0"/>
              <a:t>tell,allocated</a:t>
            </a:r>
            <a:r>
              <a:rPr lang="en-US" dirty="0" smtClean="0"/>
              <a:t>(</a:t>
            </a:r>
            <a:r>
              <a:rPr lang="en-US" dirty="0" err="1" smtClean="0"/>
              <a:t>Gold,Closer</a:t>
            </a:r>
            <a:r>
              <a:rPr lang="en-US" dirty="0" smtClean="0"/>
              <a:t>)).</a:t>
            </a:r>
          </a:p>
          <a:p>
            <a:r>
              <a:rPr lang="en-US" dirty="0" smtClean="0"/>
              <a:t>     //-Gold[source(_)].</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1051560"/>
          </a:xfrm>
        </p:spPr>
        <p:txBody>
          <a:bodyPr>
            <a:normAutofit fontScale="90000"/>
          </a:bodyPr>
          <a:lstStyle/>
          <a:p>
            <a:r>
              <a:rPr lang="en-US" dirty="0" smtClean="0"/>
              <a:t>Sample code for the MAS miner</a:t>
            </a:r>
            <a:br>
              <a:rPr lang="en-US" dirty="0" smtClean="0"/>
            </a:br>
            <a:r>
              <a:rPr lang="en-US" dirty="0" smtClean="0"/>
              <a:t>/* negotiation for found gold */</a:t>
            </a:r>
            <a:endParaRPr lang="en-US" dirty="0"/>
          </a:p>
        </p:txBody>
      </p:sp>
      <p:sp>
        <p:nvSpPr>
          <p:cNvPr id="3" name="Content Placeholder 2"/>
          <p:cNvSpPr>
            <a:spLocks noGrp="1"/>
          </p:cNvSpPr>
          <p:nvPr>
            <p:ph idx="1"/>
          </p:nvPr>
        </p:nvSpPr>
        <p:spPr>
          <a:xfrm>
            <a:off x="457200" y="1524000"/>
            <a:ext cx="8183880" cy="4495800"/>
          </a:xfrm>
        </p:spPr>
        <p:txBody>
          <a:bodyPr>
            <a:normAutofit fontScale="55000" lnSpcReduction="20000"/>
          </a:bodyPr>
          <a:lstStyle/>
          <a:p>
            <a:pPr>
              <a:buNone/>
            </a:pPr>
            <a:r>
              <a:rPr lang="en-US" smtClean="0">
                <a:solidFill>
                  <a:srgbClr val="0070C0"/>
                </a:solidFill>
              </a:rPr>
              <a:t>// </a:t>
            </a:r>
            <a:r>
              <a:rPr lang="en-US" dirty="0" smtClean="0">
                <a:solidFill>
                  <a:srgbClr val="0070C0"/>
                </a:solidFill>
              </a:rPr>
              <a:t>if I see gold and I'm not free but also not carrying gold yet</a:t>
            </a:r>
          </a:p>
          <a:p>
            <a:pPr>
              <a:buNone/>
            </a:pPr>
            <a:r>
              <a:rPr lang="en-US" dirty="0" smtClean="0">
                <a:solidFill>
                  <a:srgbClr val="0070C0"/>
                </a:solidFill>
              </a:rPr>
              <a:t>// (I'm probably going towards one), abort handle(gold) and pick up</a:t>
            </a:r>
          </a:p>
          <a:p>
            <a:pPr>
              <a:buNone/>
            </a:pPr>
            <a:r>
              <a:rPr lang="en-US" dirty="0" smtClean="0">
                <a:solidFill>
                  <a:srgbClr val="0070C0"/>
                </a:solidFill>
              </a:rPr>
              <a:t>// this one which is nearer</a:t>
            </a:r>
          </a:p>
          <a:p>
            <a:pPr>
              <a:buNone/>
            </a:pPr>
            <a:r>
              <a:rPr lang="en-US" dirty="0" smtClean="0"/>
              <a:t>@pcell2[atomic]</a:t>
            </a:r>
          </a:p>
          <a:p>
            <a:pPr>
              <a:buNone/>
            </a:pPr>
            <a:r>
              <a:rPr lang="en-US" dirty="0" smtClean="0"/>
              <a:t>+cell(</a:t>
            </a:r>
            <a:r>
              <a:rPr lang="en-US" dirty="0" err="1" smtClean="0"/>
              <a:t>X,Y,gold</a:t>
            </a:r>
            <a:r>
              <a:rPr lang="en-US" dirty="0" smtClean="0"/>
              <a:t>)</a:t>
            </a:r>
          </a:p>
          <a:p>
            <a:pPr>
              <a:buNone/>
            </a:pPr>
            <a:r>
              <a:rPr lang="en-US" dirty="0" smtClean="0"/>
              <a:t>  :  not </a:t>
            </a:r>
            <a:r>
              <a:rPr lang="en-US" dirty="0" err="1" smtClean="0"/>
              <a:t>carrying_gold</a:t>
            </a:r>
            <a:r>
              <a:rPr lang="en-US" dirty="0" smtClean="0"/>
              <a:t> &amp; not free &amp;</a:t>
            </a:r>
          </a:p>
          <a:p>
            <a:pPr>
              <a:buNone/>
            </a:pPr>
            <a:r>
              <a:rPr lang="en-US" dirty="0" smtClean="0"/>
              <a:t>     .desire(handle(gold(</a:t>
            </a:r>
            <a:r>
              <a:rPr lang="en-US" dirty="0" err="1" smtClean="0"/>
              <a:t>OldX,OldY</a:t>
            </a:r>
            <a:r>
              <a:rPr lang="en-US" dirty="0" smtClean="0"/>
              <a:t>))) &amp;   // I desire to handle another gold which</a:t>
            </a:r>
          </a:p>
          <a:p>
            <a:pPr>
              <a:buNone/>
            </a:pPr>
            <a:r>
              <a:rPr lang="en-US" dirty="0" smtClean="0"/>
              <a:t>     pos(</a:t>
            </a:r>
            <a:r>
              <a:rPr lang="en-US" dirty="0" err="1" smtClean="0"/>
              <a:t>AgX,AgY</a:t>
            </a:r>
            <a:r>
              <a:rPr lang="en-US" dirty="0" smtClean="0"/>
              <a:t>) &amp;</a:t>
            </a:r>
          </a:p>
          <a:p>
            <a:pPr>
              <a:buNone/>
            </a:pPr>
            <a:r>
              <a:rPr lang="en-US" dirty="0" smtClean="0"/>
              <a:t>     </a:t>
            </a:r>
            <a:r>
              <a:rPr lang="en-US" dirty="0" err="1" smtClean="0"/>
              <a:t>jia.dist</a:t>
            </a:r>
            <a:r>
              <a:rPr lang="en-US" dirty="0" smtClean="0"/>
              <a:t>(X,   Y,   </a:t>
            </a:r>
            <a:r>
              <a:rPr lang="en-US" dirty="0" err="1" smtClean="0"/>
              <a:t>AgX,AgY,DNewG</a:t>
            </a:r>
            <a:r>
              <a:rPr lang="en-US" dirty="0" smtClean="0"/>
              <a:t>) &amp;</a:t>
            </a:r>
          </a:p>
          <a:p>
            <a:pPr>
              <a:buNone/>
            </a:pPr>
            <a:r>
              <a:rPr lang="en-US" dirty="0" smtClean="0"/>
              <a:t>     </a:t>
            </a:r>
            <a:r>
              <a:rPr lang="en-US" dirty="0" err="1" smtClean="0"/>
              <a:t>jia.dist</a:t>
            </a:r>
            <a:r>
              <a:rPr lang="en-US" dirty="0" smtClean="0"/>
              <a:t>(</a:t>
            </a:r>
            <a:r>
              <a:rPr lang="en-US" dirty="0" err="1" smtClean="0"/>
              <a:t>OldX,OldY,AgX,AgY,DOldG</a:t>
            </a:r>
            <a:r>
              <a:rPr lang="en-US" dirty="0" smtClean="0"/>
              <a:t>) &amp;</a:t>
            </a:r>
          </a:p>
          <a:p>
            <a:pPr>
              <a:buNone/>
            </a:pPr>
            <a:r>
              <a:rPr lang="en-US" dirty="0" smtClean="0"/>
              <a:t>     </a:t>
            </a:r>
            <a:r>
              <a:rPr lang="en-US" dirty="0" err="1" smtClean="0"/>
              <a:t>DNewG</a:t>
            </a:r>
            <a:r>
              <a:rPr lang="en-US" dirty="0" smtClean="0"/>
              <a:t> &lt; </a:t>
            </a:r>
            <a:r>
              <a:rPr lang="en-US" dirty="0" err="1" smtClean="0"/>
              <a:t>DOldG</a:t>
            </a:r>
            <a:r>
              <a:rPr lang="en-US" dirty="0" smtClean="0"/>
              <a:t>                        // is farther than the one just perceived</a:t>
            </a:r>
          </a:p>
          <a:p>
            <a:pPr>
              <a:buNone/>
            </a:pPr>
            <a:r>
              <a:rPr lang="en-US" dirty="0" smtClean="0"/>
              <a:t>  &lt;- +gold(X,Y);</a:t>
            </a:r>
          </a:p>
          <a:p>
            <a:pPr>
              <a:buNone/>
            </a:pPr>
            <a:r>
              <a:rPr lang="en-US" dirty="0" smtClean="0"/>
              <a:t>     .</a:t>
            </a:r>
            <a:r>
              <a:rPr lang="en-US" dirty="0" err="1" smtClean="0"/>
              <a:t>drop_desire</a:t>
            </a:r>
            <a:r>
              <a:rPr lang="en-US" dirty="0" smtClean="0"/>
              <a:t>(handle(gold(</a:t>
            </a:r>
            <a:r>
              <a:rPr lang="en-US" dirty="0" err="1" smtClean="0"/>
              <a:t>OldX,OldY</a:t>
            </a:r>
            <a:r>
              <a:rPr lang="en-US" dirty="0" smtClean="0"/>
              <a:t>)));</a:t>
            </a:r>
          </a:p>
          <a:p>
            <a:pPr>
              <a:buNone/>
            </a:pPr>
            <a:r>
              <a:rPr lang="en-US" dirty="0" smtClean="0"/>
              <a:t>     .print("Giving up current gold ",gold(</a:t>
            </a:r>
            <a:r>
              <a:rPr lang="en-US" dirty="0" err="1" smtClean="0"/>
              <a:t>OldX,OldY</a:t>
            </a:r>
            <a:r>
              <a:rPr lang="en-US" dirty="0" smtClean="0"/>
              <a:t>),</a:t>
            </a:r>
          </a:p>
          <a:p>
            <a:pPr>
              <a:buNone/>
            </a:pPr>
            <a:r>
              <a:rPr lang="en-US" dirty="0" smtClean="0"/>
              <a:t>            " to handle ",gold(X,Y)," which I am seeing!");</a:t>
            </a:r>
          </a:p>
          <a:p>
            <a:pPr>
              <a:buNone/>
            </a:pPr>
            <a:r>
              <a:rPr lang="en-US" dirty="0" smtClean="0"/>
              <a:t>     .print("Announcing ",gold(</a:t>
            </a:r>
            <a:r>
              <a:rPr lang="en-US" dirty="0" err="1" smtClean="0"/>
              <a:t>OldX,OldY</a:t>
            </a:r>
            <a:r>
              <a:rPr lang="en-US" dirty="0" smtClean="0"/>
              <a:t>)," to others");</a:t>
            </a:r>
          </a:p>
          <a:p>
            <a:pPr>
              <a:buNone/>
            </a:pPr>
            <a:r>
              <a:rPr lang="en-US" dirty="0" smtClean="0"/>
              <a:t>     .broadcast(</a:t>
            </a:r>
            <a:r>
              <a:rPr lang="en-US" dirty="0" err="1" smtClean="0"/>
              <a:t>tell,gold</a:t>
            </a:r>
            <a:r>
              <a:rPr lang="en-US" dirty="0" smtClean="0"/>
              <a:t>(</a:t>
            </a:r>
            <a:r>
              <a:rPr lang="en-US" dirty="0" err="1" smtClean="0"/>
              <a:t>OldX,OldY</a:t>
            </a:r>
            <a:r>
              <a:rPr lang="en-US" dirty="0" smtClean="0"/>
              <a:t>));</a:t>
            </a:r>
          </a:p>
          <a:p>
            <a:pPr>
              <a:buNone/>
            </a:pPr>
            <a:r>
              <a:rPr lang="en-US" dirty="0" smtClean="0"/>
              <a:t>     .broadcast(</a:t>
            </a:r>
            <a:r>
              <a:rPr lang="en-US" dirty="0" err="1" smtClean="0"/>
              <a:t>untell</a:t>
            </a:r>
            <a:r>
              <a:rPr lang="en-US" dirty="0" smtClean="0"/>
              <a:t>, </a:t>
            </a:r>
            <a:r>
              <a:rPr lang="en-US" dirty="0" err="1" smtClean="0"/>
              <a:t>committed_to</a:t>
            </a:r>
            <a:r>
              <a:rPr lang="en-US" dirty="0" smtClean="0"/>
              <a:t>(gold(</a:t>
            </a:r>
            <a:r>
              <a:rPr lang="en-US" dirty="0" err="1" smtClean="0"/>
              <a:t>OldX,OldY</a:t>
            </a:r>
            <a:r>
              <a:rPr lang="en-US" dirty="0" smtClean="0"/>
              <a:t>)));</a:t>
            </a:r>
          </a:p>
          <a:p>
            <a:pPr>
              <a:buNone/>
            </a:pPr>
            <a:r>
              <a:rPr lang="en-US" dirty="0" smtClean="0"/>
              <a:t>     !</a:t>
            </a:r>
            <a:r>
              <a:rPr lang="en-US" dirty="0" err="1" smtClean="0"/>
              <a:t>init_handle</a:t>
            </a:r>
            <a:r>
              <a:rPr lang="en-US" dirty="0" smtClean="0"/>
              <a:t>(gold(X,Y)).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1051560"/>
          </a:xfrm>
        </p:spPr>
        <p:txBody>
          <a:bodyPr>
            <a:normAutofit fontScale="90000"/>
          </a:bodyPr>
          <a:lstStyle/>
          <a:p>
            <a:r>
              <a:rPr lang="en-US" dirty="0" smtClean="0"/>
              <a:t>Sample code for the MAS miner</a:t>
            </a:r>
            <a:br>
              <a:rPr lang="en-US" dirty="0" smtClean="0"/>
            </a:br>
            <a:r>
              <a:rPr lang="en-US" dirty="0" smtClean="0"/>
              <a:t>/* negotiation for found gold */</a:t>
            </a:r>
            <a:endParaRPr lang="en-US" dirty="0"/>
          </a:p>
        </p:txBody>
      </p:sp>
      <p:sp>
        <p:nvSpPr>
          <p:cNvPr id="3" name="Content Placeholder 2"/>
          <p:cNvSpPr>
            <a:spLocks noGrp="1"/>
          </p:cNvSpPr>
          <p:nvPr>
            <p:ph idx="1"/>
          </p:nvPr>
        </p:nvSpPr>
        <p:spPr>
          <a:xfrm>
            <a:off x="457200" y="1676400"/>
            <a:ext cx="8183880" cy="4187952"/>
          </a:xfrm>
        </p:spPr>
        <p:txBody>
          <a:bodyPr>
            <a:normAutofit/>
          </a:bodyPr>
          <a:lstStyle/>
          <a:p>
            <a:pPr>
              <a:buNone/>
            </a:pPr>
            <a:r>
              <a:rPr lang="en-US" dirty="0" smtClean="0">
                <a:solidFill>
                  <a:srgbClr val="0070C0"/>
                </a:solidFill>
              </a:rPr>
              <a:t>// I am not free, just add gold belief and announce to others</a:t>
            </a:r>
          </a:p>
          <a:p>
            <a:pPr>
              <a:buNone/>
            </a:pPr>
            <a:r>
              <a:rPr lang="en-US" dirty="0" smtClean="0"/>
              <a:t>+cell(</a:t>
            </a:r>
            <a:r>
              <a:rPr lang="en-US" dirty="0" err="1" smtClean="0"/>
              <a:t>X,Y,gold</a:t>
            </a:r>
            <a:r>
              <a:rPr lang="en-US" dirty="0" smtClean="0"/>
              <a:t>) </a:t>
            </a:r>
          </a:p>
          <a:p>
            <a:pPr>
              <a:buNone/>
            </a:pPr>
            <a:r>
              <a:rPr lang="en-US" dirty="0" smtClean="0"/>
              <a:t>  :  not gold(X,Y) &amp; not committed(gold(X,Y))</a:t>
            </a:r>
          </a:p>
          <a:p>
            <a:pPr>
              <a:buNone/>
            </a:pPr>
            <a:r>
              <a:rPr lang="en-US" dirty="0" smtClean="0"/>
              <a:t>  &lt;- +gold(X,Y);</a:t>
            </a:r>
          </a:p>
          <a:p>
            <a:pPr>
              <a:buNone/>
            </a:pPr>
            <a:r>
              <a:rPr lang="en-US" dirty="0" smtClean="0"/>
              <a:t>     .print("Announcing ",gold(X,Y)," to others");</a:t>
            </a:r>
          </a:p>
          <a:p>
            <a:pPr>
              <a:buNone/>
            </a:pPr>
            <a:r>
              <a:rPr lang="en-US" dirty="0" smtClean="0"/>
              <a:t>     .broadcast(</a:t>
            </a:r>
            <a:r>
              <a:rPr lang="en-US" dirty="0" err="1" smtClean="0"/>
              <a:t>tell,gold</a:t>
            </a:r>
            <a:r>
              <a:rPr lang="en-US" dirty="0" smtClean="0"/>
              <a:t>(X,Y)).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1051560"/>
          </a:xfrm>
        </p:spPr>
        <p:txBody>
          <a:bodyPr>
            <a:normAutofit fontScale="90000"/>
          </a:bodyPr>
          <a:lstStyle/>
          <a:p>
            <a:r>
              <a:rPr lang="en-US" dirty="0" smtClean="0"/>
              <a:t>Sample code for the MAS miner</a:t>
            </a:r>
            <a:br>
              <a:rPr lang="en-US" dirty="0" smtClean="0"/>
            </a:br>
            <a:r>
              <a:rPr lang="en-US" dirty="0" smtClean="0"/>
              <a:t>/* negotiation for found gold */</a:t>
            </a:r>
            <a:endParaRPr lang="en-US" dirty="0"/>
          </a:p>
        </p:txBody>
      </p:sp>
      <p:sp>
        <p:nvSpPr>
          <p:cNvPr id="3" name="Content Placeholder 2"/>
          <p:cNvSpPr>
            <a:spLocks noGrp="1"/>
          </p:cNvSpPr>
          <p:nvPr>
            <p:ph idx="1"/>
          </p:nvPr>
        </p:nvSpPr>
        <p:spPr>
          <a:xfrm>
            <a:off x="457200" y="1676400"/>
            <a:ext cx="8183880" cy="4187952"/>
          </a:xfrm>
        </p:spPr>
        <p:txBody>
          <a:bodyPr>
            <a:normAutofit fontScale="85000" lnSpcReduction="20000"/>
          </a:bodyPr>
          <a:lstStyle/>
          <a:p>
            <a:pPr>
              <a:buNone/>
            </a:pPr>
            <a:r>
              <a:rPr lang="en-US" dirty="0" smtClean="0">
                <a:solidFill>
                  <a:srgbClr val="0070C0"/>
                </a:solidFill>
              </a:rPr>
              <a:t>// someone else sent me a gold location</a:t>
            </a:r>
          </a:p>
          <a:p>
            <a:pPr>
              <a:buNone/>
            </a:pPr>
            <a:r>
              <a:rPr lang="en-US" dirty="0" smtClean="0"/>
              <a:t>+gold(X1,Y1)[source(A)]</a:t>
            </a:r>
          </a:p>
          <a:p>
            <a:pPr>
              <a:buNone/>
            </a:pPr>
            <a:r>
              <a:rPr lang="en-US" dirty="0" smtClean="0"/>
              <a:t>  :  A \== self &amp;</a:t>
            </a:r>
          </a:p>
          <a:p>
            <a:pPr>
              <a:buNone/>
            </a:pPr>
            <a:r>
              <a:rPr lang="en-US" dirty="0" smtClean="0"/>
              <a:t>     not allocated(gold(X1,Y1),_) &amp; // The gold was not allocated yet</a:t>
            </a:r>
          </a:p>
          <a:p>
            <a:pPr>
              <a:buNone/>
            </a:pPr>
            <a:r>
              <a:rPr lang="en-US" dirty="0" smtClean="0"/>
              <a:t>     not </a:t>
            </a:r>
            <a:r>
              <a:rPr lang="en-US" dirty="0" err="1" smtClean="0"/>
              <a:t>carrying_gold</a:t>
            </a:r>
            <a:r>
              <a:rPr lang="en-US" dirty="0" smtClean="0"/>
              <a:t> &amp;            // I am not carrying gold</a:t>
            </a:r>
          </a:p>
          <a:p>
            <a:pPr>
              <a:buNone/>
            </a:pPr>
            <a:r>
              <a:rPr lang="en-US" dirty="0" smtClean="0"/>
              <a:t>     free &amp;                         // and I am free</a:t>
            </a:r>
          </a:p>
          <a:p>
            <a:pPr>
              <a:buNone/>
            </a:pPr>
            <a:r>
              <a:rPr lang="en-US" dirty="0" smtClean="0"/>
              <a:t>     pos(X2,Y2) &amp;</a:t>
            </a:r>
          </a:p>
          <a:p>
            <a:pPr>
              <a:buNone/>
            </a:pPr>
            <a:r>
              <a:rPr lang="en-US" dirty="0" smtClean="0"/>
              <a:t>     .</a:t>
            </a:r>
            <a:r>
              <a:rPr lang="en-US" dirty="0" err="1" smtClean="0"/>
              <a:t>my_name</a:t>
            </a:r>
            <a:r>
              <a:rPr lang="en-US" dirty="0" smtClean="0"/>
              <a:t>(Me)</a:t>
            </a:r>
          </a:p>
          <a:p>
            <a:pPr>
              <a:buNone/>
            </a:pPr>
            <a:r>
              <a:rPr lang="en-US" dirty="0" smtClean="0"/>
              <a:t>  &lt;- </a:t>
            </a:r>
            <a:r>
              <a:rPr lang="en-US" dirty="0" err="1" smtClean="0"/>
              <a:t>jia.dist</a:t>
            </a:r>
            <a:r>
              <a:rPr lang="en-US" dirty="0" smtClean="0"/>
              <a:t>(X1,Y1,X2,Y2,D);       // bid</a:t>
            </a:r>
          </a:p>
          <a:p>
            <a:pPr>
              <a:buNone/>
            </a:pPr>
            <a:r>
              <a:rPr lang="en-US" dirty="0" smtClean="0"/>
              <a:t>     .send(</a:t>
            </a:r>
            <a:r>
              <a:rPr lang="en-US" dirty="0" err="1" smtClean="0"/>
              <a:t>leader,tell,bid</a:t>
            </a:r>
            <a:r>
              <a:rPr lang="en-US" dirty="0" smtClean="0"/>
              <a:t>(gold(X1,Y1),</a:t>
            </a:r>
            <a:r>
              <a:rPr lang="en-US" dirty="0" err="1" smtClean="0"/>
              <a:t>D,Me</a:t>
            </a:r>
            <a:r>
              <a:rPr lang="en-US" dirty="0" smtClean="0"/>
              <a: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183880" cy="4187952"/>
          </a:xfrm>
        </p:spPr>
        <p:txBody>
          <a:bodyPr>
            <a:normAutofit/>
          </a:bodyPr>
          <a:lstStyle/>
          <a:p>
            <a:endParaRPr lang="en-US" dirty="0" smtClean="0"/>
          </a:p>
          <a:p>
            <a:pPr marL="514350" indent="-514350" algn="just">
              <a:buFont typeface="+mj-lt"/>
              <a:buAutoNum type="arabicPeriod"/>
            </a:pPr>
            <a:r>
              <a:rPr lang="en-US" dirty="0" smtClean="0"/>
              <a:t>Rafael H. </a:t>
            </a:r>
            <a:r>
              <a:rPr lang="en-US" dirty="0" err="1" smtClean="0"/>
              <a:t>Bordini</a:t>
            </a:r>
            <a:r>
              <a:rPr lang="en-US" dirty="0" smtClean="0"/>
              <a:t>, Lars </a:t>
            </a:r>
            <a:r>
              <a:rPr lang="en-US" dirty="0" err="1" smtClean="0"/>
              <a:t>Braubach</a:t>
            </a:r>
            <a:r>
              <a:rPr lang="en-US" dirty="0" smtClean="0"/>
              <a:t>, </a:t>
            </a:r>
            <a:r>
              <a:rPr lang="en-US" dirty="0" err="1" smtClean="0"/>
              <a:t>Mehdi</a:t>
            </a:r>
            <a:r>
              <a:rPr lang="en-US" dirty="0" smtClean="0"/>
              <a:t> </a:t>
            </a:r>
            <a:r>
              <a:rPr lang="en-US" dirty="0" err="1" smtClean="0"/>
              <a:t>Dastani</a:t>
            </a:r>
            <a:r>
              <a:rPr lang="en-US" dirty="0" smtClean="0"/>
              <a:t>, </a:t>
            </a:r>
            <a:r>
              <a:rPr lang="en-US" dirty="0" err="1" smtClean="0"/>
              <a:t>Amal</a:t>
            </a:r>
            <a:r>
              <a:rPr lang="en-US" dirty="0" smtClean="0"/>
              <a:t> El </a:t>
            </a:r>
            <a:r>
              <a:rPr lang="en-US" dirty="0" err="1" smtClean="0"/>
              <a:t>Fallah</a:t>
            </a:r>
            <a:r>
              <a:rPr lang="en-US" dirty="0" smtClean="0"/>
              <a:t> </a:t>
            </a:r>
            <a:r>
              <a:rPr lang="en-US" dirty="0" err="1" smtClean="0"/>
              <a:t>Seghrouchni</a:t>
            </a:r>
            <a:r>
              <a:rPr lang="en-US" dirty="0" smtClean="0"/>
              <a:t>, Jorge J. Gomez-</a:t>
            </a:r>
            <a:r>
              <a:rPr lang="en-US" dirty="0" err="1" smtClean="0"/>
              <a:t>Sanz</a:t>
            </a:r>
            <a:r>
              <a:rPr lang="en-US" dirty="0" smtClean="0"/>
              <a:t>, Joao </a:t>
            </a:r>
            <a:r>
              <a:rPr lang="en-US" dirty="0" err="1" smtClean="0"/>
              <a:t>leite</a:t>
            </a:r>
            <a:r>
              <a:rPr lang="en-US" dirty="0" smtClean="0"/>
              <a:t>, Gregory O’Hare, Alexander </a:t>
            </a:r>
            <a:r>
              <a:rPr lang="en-US" dirty="0" err="1" smtClean="0"/>
              <a:t>Pokahr</a:t>
            </a:r>
            <a:r>
              <a:rPr lang="en-US" dirty="0" smtClean="0"/>
              <a:t>, Alessandro Ricci “A Survey of programming Languages and platforms for Multi-Agent Systems” </a:t>
            </a:r>
            <a:r>
              <a:rPr lang="en-US" dirty="0" err="1" smtClean="0"/>
              <a:t>Informatica</a:t>
            </a:r>
            <a:r>
              <a:rPr lang="en-US" dirty="0" smtClean="0"/>
              <a:t> 30 (2006)</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183880" cy="3432048"/>
          </a:xfrm>
        </p:spPr>
        <p:txBody>
          <a:bodyPr>
            <a:normAutofit fontScale="55000" lnSpcReduction="20000"/>
          </a:bodyPr>
          <a:lstStyle/>
          <a:p>
            <a:pPr marL="514350" indent="-514350">
              <a:spcBef>
                <a:spcPct val="20000"/>
              </a:spcBef>
              <a:spcAft>
                <a:spcPts val="300"/>
              </a:spcAft>
              <a:buClr>
                <a:schemeClr val="accent6">
                  <a:lumMod val="75000"/>
                </a:schemeClr>
              </a:buClr>
              <a:buSzPct val="130000"/>
              <a:buFont typeface="+mj-lt"/>
              <a:buAutoNum type="arabicPeriod" startAt="2"/>
            </a:pPr>
            <a:r>
              <a:rPr lang="en-US" dirty="0" smtClean="0">
                <a:solidFill>
                  <a:schemeClr val="tx2"/>
                </a:solidFill>
              </a:rPr>
              <a:t>A. El </a:t>
            </a:r>
            <a:r>
              <a:rPr lang="en-US" dirty="0" err="1" smtClean="0">
                <a:solidFill>
                  <a:schemeClr val="tx2"/>
                </a:solidFill>
              </a:rPr>
              <a:t>Fallah</a:t>
            </a:r>
            <a:r>
              <a:rPr lang="en-US" dirty="0" smtClean="0">
                <a:solidFill>
                  <a:schemeClr val="tx2"/>
                </a:solidFill>
              </a:rPr>
              <a:t> </a:t>
            </a:r>
            <a:r>
              <a:rPr lang="en-US" dirty="0" err="1" smtClean="0">
                <a:solidFill>
                  <a:schemeClr val="tx2"/>
                </a:solidFill>
              </a:rPr>
              <a:t>Seghrouchni</a:t>
            </a:r>
            <a:r>
              <a:rPr lang="en-US" dirty="0" smtClean="0">
                <a:solidFill>
                  <a:schemeClr val="tx2"/>
                </a:solidFill>
              </a:rPr>
              <a:t> and A. </a:t>
            </a:r>
            <a:r>
              <a:rPr lang="en-US" dirty="0" err="1" smtClean="0">
                <a:solidFill>
                  <a:schemeClr val="tx2"/>
                </a:solidFill>
              </a:rPr>
              <a:t>Suna</a:t>
            </a:r>
            <a:r>
              <a:rPr lang="en-US" dirty="0" smtClean="0">
                <a:solidFill>
                  <a:schemeClr val="tx2"/>
                </a:solidFill>
              </a:rPr>
              <a:t>. Claim: A computational language for autonomous, intelligent and mobile agents. Proceedings of ProMAS’03 Workshop of AAMAS, LNAI, 3067:90–110, 2003.</a:t>
            </a:r>
          </a:p>
          <a:p>
            <a:pPr marL="514350" indent="-514350">
              <a:spcBef>
                <a:spcPct val="20000"/>
              </a:spcBef>
              <a:spcAft>
                <a:spcPts val="300"/>
              </a:spcAft>
              <a:buClr>
                <a:schemeClr val="accent6">
                  <a:lumMod val="75000"/>
                </a:schemeClr>
              </a:buClr>
              <a:buSzPct val="130000"/>
              <a:buFont typeface="+mj-lt"/>
              <a:buAutoNum type="arabicPeriod" startAt="2"/>
            </a:pPr>
            <a:endParaRPr lang="en-US" dirty="0" smtClean="0">
              <a:solidFill>
                <a:schemeClr val="tx2"/>
              </a:solidFill>
            </a:endParaRPr>
          </a:p>
          <a:p>
            <a:pPr marL="514350" indent="-514350">
              <a:spcBef>
                <a:spcPct val="20000"/>
              </a:spcBef>
              <a:spcAft>
                <a:spcPts val="300"/>
              </a:spcAft>
              <a:buClr>
                <a:schemeClr val="accent6">
                  <a:lumMod val="75000"/>
                </a:schemeClr>
              </a:buClr>
              <a:buSzPct val="130000"/>
              <a:buFont typeface="+mj-lt"/>
              <a:buAutoNum type="arabicPeriod" startAt="2"/>
            </a:pPr>
            <a:r>
              <a:rPr lang="en-US" dirty="0" smtClean="0">
                <a:solidFill>
                  <a:schemeClr val="tx2"/>
                </a:solidFill>
              </a:rPr>
              <a:t>M. </a:t>
            </a:r>
            <a:r>
              <a:rPr lang="en-US" dirty="0" err="1" smtClean="0">
                <a:solidFill>
                  <a:schemeClr val="tx2"/>
                </a:solidFill>
              </a:rPr>
              <a:t>Thielscher</a:t>
            </a:r>
            <a:r>
              <a:rPr lang="en-US" dirty="0" smtClean="0">
                <a:solidFill>
                  <a:schemeClr val="tx2"/>
                </a:solidFill>
              </a:rPr>
              <a:t>. FLUX: A logic programming method for reasoning agents. Theory and Practice of Logic Programming, 2005. To appear. K. V. </a:t>
            </a:r>
            <a:r>
              <a:rPr lang="en-US" dirty="0" err="1" smtClean="0">
                <a:solidFill>
                  <a:schemeClr val="tx2"/>
                </a:solidFill>
              </a:rPr>
              <a:t>Hindriks</a:t>
            </a:r>
            <a:r>
              <a:rPr lang="en-US" dirty="0" smtClean="0">
                <a:solidFill>
                  <a:schemeClr val="tx2"/>
                </a:solidFill>
              </a:rPr>
              <a:t>, F. S. D. Boer, W. V. </a:t>
            </a:r>
            <a:r>
              <a:rPr lang="en-US" dirty="0" err="1" smtClean="0">
                <a:solidFill>
                  <a:schemeClr val="tx2"/>
                </a:solidFill>
              </a:rPr>
              <a:t>der</a:t>
            </a:r>
            <a:r>
              <a:rPr lang="en-US" dirty="0" smtClean="0">
                <a:solidFill>
                  <a:schemeClr val="tx2"/>
                </a:solidFill>
              </a:rPr>
              <a:t> </a:t>
            </a:r>
            <a:r>
              <a:rPr lang="en-US" dirty="0" err="1" smtClean="0">
                <a:solidFill>
                  <a:schemeClr val="tx2"/>
                </a:solidFill>
              </a:rPr>
              <a:t>Hoek</a:t>
            </a:r>
            <a:r>
              <a:rPr lang="en-US" dirty="0" smtClean="0">
                <a:solidFill>
                  <a:schemeClr val="tx2"/>
                </a:solidFill>
              </a:rPr>
              <a:t>, and J.-J. C. Meyer. Agent programming in 3APL. AAMAS Journal, 2(4):357–401, 1999.</a:t>
            </a:r>
          </a:p>
          <a:p>
            <a:pPr marL="514350" indent="-514350">
              <a:spcBef>
                <a:spcPct val="20000"/>
              </a:spcBef>
              <a:spcAft>
                <a:spcPts val="300"/>
              </a:spcAft>
              <a:buClr>
                <a:schemeClr val="accent6">
                  <a:lumMod val="75000"/>
                </a:schemeClr>
              </a:buClr>
              <a:buSzPct val="130000"/>
              <a:buFont typeface="+mj-lt"/>
              <a:buAutoNum type="arabicPeriod" startAt="2"/>
            </a:pPr>
            <a:r>
              <a:rPr lang="en-US" dirty="0" smtClean="0">
                <a:solidFill>
                  <a:schemeClr val="tx2"/>
                </a:solidFill>
              </a:rPr>
              <a:t>J. A. </a:t>
            </a:r>
            <a:r>
              <a:rPr lang="en-US" dirty="0" err="1" smtClean="0">
                <a:solidFill>
                  <a:schemeClr val="tx2"/>
                </a:solidFill>
              </a:rPr>
              <a:t>Leite</a:t>
            </a:r>
            <a:r>
              <a:rPr lang="en-US" dirty="0" smtClean="0">
                <a:solidFill>
                  <a:schemeClr val="tx2"/>
                </a:solidFill>
              </a:rPr>
              <a:t>. Evolving Knowledge Bases, volume 81 of Frontiers in Artificial Intelligence and Applications. IOS Press, 2003.</a:t>
            </a:r>
          </a:p>
          <a:p>
            <a:pPr marL="514350" indent="-514350">
              <a:spcBef>
                <a:spcPct val="20000"/>
              </a:spcBef>
              <a:spcAft>
                <a:spcPts val="300"/>
              </a:spcAft>
              <a:buClr>
                <a:schemeClr val="accent6">
                  <a:lumMod val="75000"/>
                </a:schemeClr>
              </a:buClr>
              <a:buSzPct val="130000"/>
              <a:buFont typeface="+mj-lt"/>
              <a:buAutoNum type="arabicPeriod" startAt="2"/>
            </a:pPr>
            <a:r>
              <a:rPr lang="en-US" dirty="0" smtClean="0">
                <a:solidFill>
                  <a:schemeClr val="tx2"/>
                </a:solidFill>
              </a:rPr>
              <a:t>S. </a:t>
            </a:r>
            <a:r>
              <a:rPr lang="en-US" dirty="0" err="1" smtClean="0">
                <a:solidFill>
                  <a:schemeClr val="tx2"/>
                </a:solidFill>
              </a:rPr>
              <a:t>Costantini</a:t>
            </a:r>
            <a:r>
              <a:rPr lang="en-US" dirty="0" smtClean="0">
                <a:solidFill>
                  <a:schemeClr val="tx2"/>
                </a:solidFill>
              </a:rPr>
              <a:t> and A. </a:t>
            </a:r>
            <a:r>
              <a:rPr lang="en-US" dirty="0" err="1" smtClean="0">
                <a:solidFill>
                  <a:schemeClr val="tx2"/>
                </a:solidFill>
              </a:rPr>
              <a:t>Tocchio</a:t>
            </a:r>
            <a:r>
              <a:rPr lang="en-US" dirty="0" smtClean="0">
                <a:solidFill>
                  <a:schemeClr val="tx2"/>
                </a:solidFill>
              </a:rPr>
              <a:t>. A logic programming language for multi-agent systems. In S. </a:t>
            </a:r>
            <a:r>
              <a:rPr lang="en-US" dirty="0" err="1" smtClean="0">
                <a:solidFill>
                  <a:schemeClr val="tx2"/>
                </a:solidFill>
              </a:rPr>
              <a:t>Flesca</a:t>
            </a:r>
            <a:r>
              <a:rPr lang="en-US" dirty="0" smtClean="0">
                <a:solidFill>
                  <a:schemeClr val="tx2"/>
                </a:solidFill>
              </a:rPr>
              <a:t>, S. Greco, N. Leone, and G. </a:t>
            </a:r>
            <a:r>
              <a:rPr lang="en-US" dirty="0" err="1" smtClean="0">
                <a:solidFill>
                  <a:schemeClr val="tx2"/>
                </a:solidFill>
              </a:rPr>
              <a:t>Ianni</a:t>
            </a:r>
            <a:r>
              <a:rPr lang="en-US" dirty="0" smtClean="0">
                <a:solidFill>
                  <a:schemeClr val="tx2"/>
                </a:solidFill>
              </a:rPr>
              <a:t>, editors, Proceedings of the 8th European Conference on Logics in Artificial Intelligence (JELIA’02), volume 2424 of LNAI, pages 1–13. Springer, 2002.</a:t>
            </a:r>
          </a:p>
          <a:p>
            <a:endParaRPr lang="en-US" dirty="0"/>
          </a:p>
        </p:txBody>
      </p:sp>
      <p:sp>
        <p:nvSpPr>
          <p:cNvPr id="4" name="Title 1"/>
          <p:cNvSpPr>
            <a:spLocks noGrp="1"/>
          </p:cNvSpPr>
          <p:nvPr>
            <p:ph type="title"/>
          </p:nvPr>
        </p:nvSpPr>
        <p:spPr>
          <a:xfrm>
            <a:off x="457200" y="533400"/>
            <a:ext cx="8183880" cy="1051560"/>
          </a:xfrm>
        </p:spPr>
        <p:txBody>
          <a:bodyPr/>
          <a:lstStyle/>
          <a:p>
            <a:r>
              <a:rPr lang="en-US" dirty="0" smtClean="0"/>
              <a:t>References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1066801"/>
            <a:ext cx="6421419" cy="2285999"/>
          </a:xfrm>
        </p:spPr>
        <p:txBody>
          <a:bodyPr/>
          <a:lstStyle/>
          <a:p>
            <a:pPr algn="l"/>
            <a:r>
              <a:rPr lang="en-US" dirty="0" smtClean="0"/>
              <a:t>1- Declarative Programming Languages</a:t>
            </a:r>
            <a:endParaRPr lang="en-US" dirty="0"/>
          </a:p>
        </p:txBody>
      </p:sp>
    </p:spTree>
    <p:extLst>
      <p:ext uri="{BB962C8B-B14F-4D97-AF65-F5344CB8AC3E}">
        <p14:creationId xmlns:p14="http://schemas.microsoft.com/office/powerpoint/2010/main" xmlns="" val="25210725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183880" cy="4187952"/>
          </a:xfrm>
        </p:spPr>
        <p:txBody>
          <a:bodyPr>
            <a:normAutofit fontScale="55000" lnSpcReduction="20000"/>
          </a:bodyPr>
          <a:lstStyle/>
          <a:p>
            <a:endParaRPr lang="en-US" dirty="0" smtClean="0"/>
          </a:p>
          <a:p>
            <a:pPr marL="514350" indent="-514350" algn="just">
              <a:buFont typeface="+mj-lt"/>
              <a:buAutoNum type="arabicPeriod" startAt="6"/>
            </a:pPr>
            <a:r>
              <a:rPr lang="en-US" dirty="0" smtClean="0"/>
              <a:t>Michael Stevens (2011). "Programming paradigms and an overview of C - COMP3610 - Principles of Programming Languages: Object-Oriented programming". Australian National University. p. 5. Archived from the original on 2011. Retrieved 2012-05-22. "Object oriented programming extends the concept of modularity by introducing objects"</a:t>
            </a:r>
          </a:p>
          <a:p>
            <a:pPr marL="514350" indent="-514350" algn="just">
              <a:buFont typeface="+mj-lt"/>
              <a:buAutoNum type="arabicPeriod" startAt="6"/>
            </a:pPr>
            <a:endParaRPr lang="en-US" dirty="0" smtClean="0"/>
          </a:p>
          <a:p>
            <a:pPr marL="514350" indent="-514350" algn="just">
              <a:buFont typeface="+mj-lt"/>
              <a:buAutoNum type="arabicPeriod" startAt="6"/>
            </a:pPr>
            <a:r>
              <a:rPr lang="en-US" dirty="0" smtClean="0"/>
              <a:t>R. H. </a:t>
            </a:r>
            <a:r>
              <a:rPr lang="en-US" dirty="0" err="1" smtClean="0"/>
              <a:t>Bordini</a:t>
            </a:r>
            <a:r>
              <a:rPr lang="en-US" dirty="0" smtClean="0"/>
              <a:t>, M. </a:t>
            </a:r>
            <a:r>
              <a:rPr lang="en-US" dirty="0" err="1" smtClean="0"/>
              <a:t>Dastani</a:t>
            </a:r>
            <a:r>
              <a:rPr lang="en-US" dirty="0" smtClean="0"/>
              <a:t>, J. Dix, A. El </a:t>
            </a:r>
            <a:r>
              <a:rPr lang="en-US" dirty="0" err="1" smtClean="0"/>
              <a:t>Fallah</a:t>
            </a:r>
            <a:r>
              <a:rPr lang="en-US" dirty="0" smtClean="0"/>
              <a:t> </a:t>
            </a:r>
            <a:r>
              <a:rPr lang="en-US" dirty="0" err="1" smtClean="0"/>
              <a:t>Seghrouchni</a:t>
            </a:r>
            <a:r>
              <a:rPr lang="en-US" dirty="0" smtClean="0"/>
              <a:t> (Eds.), Multi-Agent Programming: Languages, Platforms and Applications, Springer, 2005.</a:t>
            </a:r>
          </a:p>
          <a:p>
            <a:pPr marL="514350" indent="-514350" algn="just">
              <a:buFont typeface="+mj-lt"/>
              <a:buAutoNum type="arabicPeriod" startAt="6"/>
            </a:pPr>
            <a:endParaRPr lang="en-US" dirty="0" smtClean="0"/>
          </a:p>
          <a:p>
            <a:pPr marL="514350" indent="-514350" algn="just">
              <a:buFont typeface="+mj-lt"/>
              <a:buAutoNum type="arabicPeriod" startAt="6"/>
            </a:pPr>
            <a:r>
              <a:rPr lang="en-US" dirty="0" err="1" smtClean="0"/>
              <a:t>Bellifemine</a:t>
            </a:r>
            <a:r>
              <a:rPr lang="en-US" dirty="0" smtClean="0"/>
              <a:t>, Fabio, </a:t>
            </a:r>
            <a:r>
              <a:rPr lang="en-US" dirty="0" err="1" smtClean="0"/>
              <a:t>Agostino</a:t>
            </a:r>
            <a:r>
              <a:rPr lang="en-US" dirty="0" smtClean="0"/>
              <a:t> </a:t>
            </a:r>
            <a:r>
              <a:rPr lang="en-US" dirty="0" err="1" smtClean="0"/>
              <a:t>Poggi</a:t>
            </a:r>
            <a:r>
              <a:rPr lang="en-US" dirty="0" smtClean="0"/>
              <a:t>, and Giovanni </a:t>
            </a:r>
            <a:r>
              <a:rPr lang="en-US" dirty="0" err="1" smtClean="0"/>
              <a:t>Rimassa</a:t>
            </a:r>
            <a:r>
              <a:rPr lang="en-US" dirty="0" smtClean="0"/>
              <a:t>. "JADE–A FIPA-compliant agent framework." In Proceedings of PAAM, vol. 99, no. 97-108, p. 33. 1999</a:t>
            </a:r>
            <a:r>
              <a:rPr lang="en-US" dirty="0" smtClean="0"/>
              <a:t>.“</a:t>
            </a:r>
          </a:p>
          <a:p>
            <a:pPr marL="514350" indent="-514350" algn="just">
              <a:buFont typeface="+mj-lt"/>
              <a:buAutoNum type="arabicPeriod" startAt="6"/>
            </a:pPr>
            <a:endParaRPr lang="en-US" dirty="0" smtClean="0"/>
          </a:p>
          <a:p>
            <a:pPr marL="514350" indent="-514350">
              <a:buFont typeface="+mj-lt"/>
              <a:buAutoNum type="arabicPeriod" startAt="9"/>
            </a:pPr>
            <a:r>
              <a:rPr lang="en-US" sz="2700" dirty="0" smtClean="0"/>
              <a:t>Rafael H. Bordini,1 </a:t>
            </a:r>
            <a:r>
              <a:rPr lang="en-US" sz="2700" dirty="0" err="1" smtClean="0"/>
              <a:t>Jomi</a:t>
            </a:r>
            <a:r>
              <a:rPr lang="en-US" sz="2700" dirty="0" smtClean="0"/>
              <a:t> F. Hübner,2 and </a:t>
            </a:r>
            <a:r>
              <a:rPr lang="en-US" sz="2700" dirty="0" err="1" smtClean="0"/>
              <a:t>Renata</a:t>
            </a:r>
            <a:r>
              <a:rPr lang="en-US" sz="2700" dirty="0" smtClean="0"/>
              <a:t> Vieira3 “J</a:t>
            </a:r>
            <a:r>
              <a:rPr lang="en-US" sz="2700" dirty="0" smtClean="0"/>
              <a:t>ASON </a:t>
            </a:r>
            <a:r>
              <a:rPr lang="en-US" sz="2700" dirty="0" smtClean="0"/>
              <a:t>AND THE GOLDEN FLEECE </a:t>
            </a:r>
            <a:r>
              <a:rPr lang="en-US" sz="2700" dirty="0" smtClean="0"/>
              <a:t>OF AGENT-ORIENTED PROGRAMMING”</a:t>
            </a:r>
          </a:p>
          <a:p>
            <a:pPr marL="514350" indent="-514350">
              <a:buFont typeface="+mj-lt"/>
              <a:buAutoNum type="arabicPeriod" startAt="9"/>
            </a:pPr>
            <a:endParaRPr lang="en-US" sz="2700" dirty="0" smtClean="0"/>
          </a:p>
          <a:p>
            <a:pPr marL="514350" indent="-514350">
              <a:buFont typeface="+mj-lt"/>
              <a:buAutoNum type="arabicPeriod" startAt="9"/>
            </a:pPr>
            <a:r>
              <a:rPr lang="en-US" sz="2700" dirty="0" err="1" smtClean="0"/>
              <a:t>Jmoi</a:t>
            </a:r>
            <a:r>
              <a:rPr lang="en-US" sz="2700" dirty="0" smtClean="0"/>
              <a:t> F. </a:t>
            </a:r>
            <a:r>
              <a:rPr lang="en-US" sz="2700" dirty="0" err="1" smtClean="0"/>
              <a:t>Hubner</a:t>
            </a:r>
            <a:r>
              <a:rPr lang="en-US" sz="2700" dirty="0" smtClean="0"/>
              <a:t> </a:t>
            </a:r>
            <a:r>
              <a:rPr lang="en-US" sz="2700" dirty="0" smtClean="0"/>
              <a:t>and Rafael H. </a:t>
            </a:r>
            <a:r>
              <a:rPr lang="en-US" sz="2700" dirty="0" err="1" smtClean="0"/>
              <a:t>Bordini</a:t>
            </a:r>
            <a:r>
              <a:rPr lang="en-US" sz="2700" dirty="0" smtClean="0"/>
              <a:t> “Developing Team of Gold Miners Using Jason”</a:t>
            </a:r>
            <a:endParaRPr lang="en-US" sz="2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5966666" cy="862194"/>
          </a:xfrm>
        </p:spPr>
        <p:txBody>
          <a:bodyPr/>
          <a:lstStyle/>
          <a:p>
            <a:pPr algn="l"/>
            <a:r>
              <a:rPr lang="en-US" dirty="0" smtClean="0"/>
              <a:t>Definition</a:t>
            </a:r>
            <a:r>
              <a:rPr lang="en-US" sz="1800" dirty="0" smtClean="0"/>
              <a:t>[1]</a:t>
            </a:r>
            <a:endParaRPr lang="en-US" dirty="0"/>
          </a:p>
        </p:txBody>
      </p:sp>
      <p:sp>
        <p:nvSpPr>
          <p:cNvPr id="3" name="Text Placeholder 2"/>
          <p:cNvSpPr>
            <a:spLocks noGrp="1"/>
          </p:cNvSpPr>
          <p:nvPr>
            <p:ph type="body" idx="1"/>
          </p:nvPr>
        </p:nvSpPr>
        <p:spPr>
          <a:xfrm>
            <a:off x="838200" y="1981200"/>
            <a:ext cx="7467600" cy="2133600"/>
          </a:xfrm>
        </p:spPr>
        <p:txBody>
          <a:bodyPr>
            <a:normAutofit/>
          </a:bodyPr>
          <a:lstStyle/>
          <a:p>
            <a:pPr algn="l"/>
            <a:r>
              <a:rPr lang="en-US" dirty="0" smtClean="0"/>
              <a:t>Is </a:t>
            </a:r>
            <a:r>
              <a:rPr lang="en-US" dirty="0"/>
              <a:t>a programming paradigm that expresses the logic of a computation without describing its control </a:t>
            </a:r>
            <a:r>
              <a:rPr lang="en-US" dirty="0" smtClean="0"/>
              <a:t>flow.</a:t>
            </a:r>
          </a:p>
          <a:p>
            <a:pPr algn="l"/>
            <a:endParaRPr lang="en-US" dirty="0" smtClean="0"/>
          </a:p>
          <a:p>
            <a:pPr algn="l"/>
            <a:r>
              <a:rPr lang="en-US" dirty="0" smtClean="0"/>
              <a:t>The </a:t>
            </a:r>
            <a:r>
              <a:rPr lang="en-US" dirty="0"/>
              <a:t>programmer can concentrate on stating </a:t>
            </a:r>
            <a:r>
              <a:rPr lang="en-US" sz="2400" u="sng" dirty="0">
                <a:solidFill>
                  <a:srgbClr val="C00000"/>
                </a:solidFill>
              </a:rPr>
              <a:t>what</a:t>
            </a:r>
            <a:r>
              <a:rPr lang="en-US" dirty="0"/>
              <a:t> is to be computed, </a:t>
            </a:r>
            <a:r>
              <a:rPr lang="en-US" sz="2400" u="sng" dirty="0">
                <a:solidFill>
                  <a:srgbClr val="C00000"/>
                </a:solidFill>
              </a:rPr>
              <a:t>not </a:t>
            </a:r>
            <a:r>
              <a:rPr lang="en-US" sz="2400" u="sng" dirty="0" smtClean="0">
                <a:solidFill>
                  <a:srgbClr val="C00000"/>
                </a:solidFill>
              </a:rPr>
              <a:t>how </a:t>
            </a:r>
            <a:r>
              <a:rPr lang="en-US" dirty="0"/>
              <a:t>it is to be computed</a:t>
            </a:r>
            <a:r>
              <a:rPr lang="en-US" dirty="0" smtClean="0"/>
              <a:t>.</a:t>
            </a:r>
          </a:p>
          <a:p>
            <a:pPr algn="l"/>
            <a:endParaRPr lang="en-US" dirty="0"/>
          </a:p>
        </p:txBody>
      </p:sp>
      <p:sp>
        <p:nvSpPr>
          <p:cNvPr id="4" name="Text Placeholder 2"/>
          <p:cNvSpPr txBox="1">
            <a:spLocks/>
          </p:cNvSpPr>
          <p:nvPr/>
        </p:nvSpPr>
        <p:spPr>
          <a:xfrm>
            <a:off x="977900" y="4406900"/>
            <a:ext cx="7467600" cy="533400"/>
          </a:xfrm>
          <a:prstGeom prst="rect">
            <a:avLst/>
          </a:prstGeom>
        </p:spPr>
        <p:txBody>
          <a:bodyPr vert="horz" lIns="91440" tIns="45720" rIns="91440" bIns="45720" rtlCol="0" anchor="t">
            <a:normAutofit/>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l"/>
            <a:r>
              <a:rPr lang="en-US" sz="2800" dirty="0" smtClean="0">
                <a:solidFill>
                  <a:srgbClr val="C00000"/>
                </a:solidFill>
                <a:effectLst>
                  <a:outerShdw blurRad="38100" dist="38100" dir="2700000" algn="tl">
                    <a:srgbClr val="000000">
                      <a:alpha val="43137"/>
                    </a:srgbClr>
                  </a:outerShdw>
                </a:effectLst>
              </a:rPr>
              <a:t>Algorithm = Logic + Control</a:t>
            </a:r>
          </a:p>
        </p:txBody>
      </p:sp>
      <p:sp>
        <p:nvSpPr>
          <p:cNvPr id="5" name="Rectangle 4"/>
          <p:cNvSpPr/>
          <p:nvPr/>
        </p:nvSpPr>
        <p:spPr>
          <a:xfrm>
            <a:off x="990600" y="5334000"/>
            <a:ext cx="7467600" cy="400110"/>
          </a:xfrm>
          <a:prstGeom prst="rect">
            <a:avLst/>
          </a:prstGeom>
        </p:spPr>
        <p:txBody>
          <a:bodyPr wrap="square">
            <a:spAutoFit/>
          </a:bodyPr>
          <a:lstStyle/>
          <a:p>
            <a:pPr>
              <a:spcBef>
                <a:spcPct val="20000"/>
              </a:spcBef>
              <a:spcAft>
                <a:spcPts val="300"/>
              </a:spcAft>
              <a:buClr>
                <a:schemeClr val="accent6">
                  <a:lumMod val="75000"/>
                </a:schemeClr>
              </a:buClr>
              <a:buSzPct val="130000"/>
            </a:pPr>
            <a:r>
              <a:rPr lang="en-US" sz="2000" dirty="0" smtClean="0">
                <a:solidFill>
                  <a:schemeClr val="tx2"/>
                </a:solidFill>
              </a:rPr>
              <a:t>The </a:t>
            </a:r>
            <a:r>
              <a:rPr lang="en-US" sz="2000" dirty="0">
                <a:solidFill>
                  <a:schemeClr val="tx2"/>
                </a:solidFill>
              </a:rPr>
              <a:t>programmer gives the logic but not necessarily the control.</a:t>
            </a:r>
          </a:p>
        </p:txBody>
      </p:sp>
    </p:spTree>
    <p:extLst>
      <p:ext uri="{BB962C8B-B14F-4D97-AF65-F5344CB8AC3E}">
        <p14:creationId xmlns:p14="http://schemas.microsoft.com/office/powerpoint/2010/main" xmlns="" val="170570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685800"/>
            <a:ext cx="5966666" cy="862194"/>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Example</a:t>
            </a:r>
            <a:endParaRPr lang="en-US" dirty="0"/>
          </a:p>
        </p:txBody>
      </p:sp>
      <p:sp>
        <p:nvSpPr>
          <p:cNvPr id="5" name="Rectangle 4"/>
          <p:cNvSpPr/>
          <p:nvPr/>
        </p:nvSpPr>
        <p:spPr>
          <a:xfrm>
            <a:off x="685800" y="2057400"/>
            <a:ext cx="3581400" cy="3693319"/>
          </a:xfrm>
          <a:prstGeom prst="rect">
            <a:avLst/>
          </a:prstGeom>
          <a:solidFill>
            <a:schemeClr val="bg1"/>
          </a:solidFill>
        </p:spPr>
        <p:txBody>
          <a:bodyPr wrap="square">
            <a:spAutoFit/>
          </a:bodyPr>
          <a:lstStyle/>
          <a:p>
            <a:r>
              <a:rPr lang="en-US" dirty="0" smtClean="0"/>
              <a:t>//C# Imperative implementation</a:t>
            </a:r>
          </a:p>
          <a:p>
            <a:endParaRPr lang="en-US" dirty="0" smtClean="0"/>
          </a:p>
          <a:p>
            <a:r>
              <a:rPr lang="en-US" dirty="0" smtClean="0"/>
              <a:t>static </a:t>
            </a:r>
            <a:r>
              <a:rPr lang="en-US" dirty="0" err="1"/>
              <a:t>int</a:t>
            </a:r>
            <a:r>
              <a:rPr lang="en-US" dirty="0"/>
              <a:t> </a:t>
            </a:r>
            <a:r>
              <a:rPr lang="pt-BR" dirty="0" smtClean="0"/>
              <a:t>factorial</a:t>
            </a:r>
            <a:r>
              <a:rPr lang="en-US" dirty="0" smtClean="0"/>
              <a:t>(</a:t>
            </a:r>
            <a:r>
              <a:rPr lang="en-US" dirty="0" err="1" smtClean="0"/>
              <a:t>int</a:t>
            </a:r>
            <a:r>
              <a:rPr lang="en-US" dirty="0" smtClean="0"/>
              <a:t> n</a:t>
            </a:r>
            <a:r>
              <a:rPr lang="en-US" dirty="0"/>
              <a:t>)</a:t>
            </a:r>
          </a:p>
          <a:p>
            <a:r>
              <a:rPr lang="en-US" dirty="0"/>
              <a:t>        {</a:t>
            </a:r>
          </a:p>
          <a:p>
            <a:r>
              <a:rPr lang="en-US" dirty="0"/>
              <a:t>            if (n &lt;= 1)</a:t>
            </a:r>
          </a:p>
          <a:p>
            <a:r>
              <a:rPr lang="en-US" dirty="0"/>
              <a:t>                return 1;</a:t>
            </a:r>
          </a:p>
          <a:p>
            <a:r>
              <a:rPr lang="en-US" dirty="0"/>
              <a:t>            </a:t>
            </a:r>
            <a:r>
              <a:rPr lang="en-US" dirty="0" err="1"/>
              <a:t>int</a:t>
            </a:r>
            <a:r>
              <a:rPr lang="en-US" dirty="0"/>
              <a:t> result = 1;</a:t>
            </a:r>
          </a:p>
          <a:p>
            <a:r>
              <a:rPr lang="en-US" dirty="0"/>
              <a:t>            for (</a:t>
            </a:r>
            <a:r>
              <a:rPr lang="en-US" dirty="0" err="1"/>
              <a:t>int</a:t>
            </a:r>
            <a:r>
              <a:rPr lang="en-US" dirty="0"/>
              <a:t> i = 2; i &lt;= n; i++)</a:t>
            </a:r>
          </a:p>
          <a:p>
            <a:r>
              <a:rPr lang="en-US" dirty="0"/>
              <a:t>            {</a:t>
            </a:r>
          </a:p>
          <a:p>
            <a:r>
              <a:rPr lang="en-US" dirty="0"/>
              <a:t>                result = result * i;</a:t>
            </a:r>
          </a:p>
          <a:p>
            <a:r>
              <a:rPr lang="en-US" dirty="0"/>
              <a:t>            }</a:t>
            </a:r>
          </a:p>
          <a:p>
            <a:r>
              <a:rPr lang="en-US" dirty="0"/>
              <a:t>            return result;</a:t>
            </a:r>
          </a:p>
          <a:p>
            <a:r>
              <a:rPr lang="en-US" dirty="0"/>
              <a:t>        }</a:t>
            </a:r>
            <a:endParaRPr lang="en-US" dirty="0">
              <a:effectLst/>
            </a:endParaRPr>
          </a:p>
        </p:txBody>
      </p:sp>
      <p:sp>
        <p:nvSpPr>
          <p:cNvPr id="9" name="Rectangle 8"/>
          <p:cNvSpPr/>
          <p:nvPr/>
        </p:nvSpPr>
        <p:spPr>
          <a:xfrm>
            <a:off x="4648200" y="2133600"/>
            <a:ext cx="4038600" cy="2308324"/>
          </a:xfrm>
          <a:prstGeom prst="rect">
            <a:avLst/>
          </a:prstGeom>
          <a:solidFill>
            <a:schemeClr val="bg1"/>
          </a:solidFill>
        </p:spPr>
        <p:txBody>
          <a:bodyPr wrap="square">
            <a:spAutoFit/>
          </a:bodyPr>
          <a:lstStyle/>
          <a:p>
            <a:r>
              <a:rPr lang="pt-BR" dirty="0" smtClean="0"/>
              <a:t>//Prolog Declarative implementation</a:t>
            </a:r>
          </a:p>
          <a:p>
            <a:endParaRPr lang="pt-BR" dirty="0" smtClean="0"/>
          </a:p>
          <a:p>
            <a:r>
              <a:rPr lang="pt-BR" dirty="0" smtClean="0"/>
              <a:t>factorial(0,1):-</a:t>
            </a:r>
          </a:p>
          <a:p>
            <a:r>
              <a:rPr lang="pt-BR" dirty="0"/>
              <a:t>	</a:t>
            </a:r>
            <a:r>
              <a:rPr lang="pt-BR" dirty="0" smtClean="0"/>
              <a:t> </a:t>
            </a:r>
            <a:r>
              <a:rPr lang="pt-BR" dirty="0"/>
              <a:t>!. </a:t>
            </a:r>
            <a:endParaRPr lang="pt-BR" dirty="0" smtClean="0"/>
          </a:p>
          <a:p>
            <a:r>
              <a:rPr lang="pt-BR" dirty="0" smtClean="0"/>
              <a:t>factorial(N1,T2</a:t>
            </a:r>
            <a:r>
              <a:rPr lang="pt-BR" dirty="0"/>
              <a:t>):- </a:t>
            </a:r>
            <a:endParaRPr lang="pt-BR" dirty="0" smtClean="0"/>
          </a:p>
          <a:p>
            <a:r>
              <a:rPr lang="pt-BR" dirty="0"/>
              <a:t>	</a:t>
            </a:r>
            <a:r>
              <a:rPr lang="pt-BR" dirty="0" smtClean="0"/>
              <a:t>N2 </a:t>
            </a:r>
            <a:r>
              <a:rPr lang="pt-BR" dirty="0"/>
              <a:t>is N1-1, </a:t>
            </a:r>
            <a:r>
              <a:rPr lang="pt-BR" dirty="0" smtClean="0"/>
              <a:t>	factorial(N2,T1),</a:t>
            </a:r>
          </a:p>
          <a:p>
            <a:r>
              <a:rPr lang="pt-BR" dirty="0"/>
              <a:t>	</a:t>
            </a:r>
            <a:r>
              <a:rPr lang="pt-BR" dirty="0" smtClean="0"/>
              <a:t> </a:t>
            </a:r>
            <a:r>
              <a:rPr lang="pt-BR" dirty="0"/>
              <a:t>T2 is N1*T1. </a:t>
            </a:r>
            <a:endParaRPr lang="en-US" dirty="0"/>
          </a:p>
        </p:txBody>
      </p:sp>
    </p:spTree>
    <p:extLst>
      <p:ext uri="{BB962C8B-B14F-4D97-AF65-F5344CB8AC3E}">
        <p14:creationId xmlns:p14="http://schemas.microsoft.com/office/powerpoint/2010/main" xmlns="" val="200406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514600"/>
            <a:ext cx="7543800" cy="3046988"/>
          </a:xfrm>
          <a:prstGeom prst="rect">
            <a:avLst/>
          </a:prstGeom>
        </p:spPr>
        <p:txBody>
          <a:bodyPr wrap="square">
            <a:spAutoFit/>
          </a:bodyPr>
          <a:lstStyle/>
          <a:p>
            <a:pPr>
              <a:lnSpc>
                <a:spcPct val="80000"/>
              </a:lnSpc>
              <a:spcBef>
                <a:spcPct val="20000"/>
              </a:spcBef>
              <a:spcAft>
                <a:spcPts val="300"/>
              </a:spcAft>
              <a:buClr>
                <a:schemeClr val="accent6">
                  <a:lumMod val="75000"/>
                </a:schemeClr>
              </a:buClr>
              <a:buSzPct val="130000"/>
            </a:pPr>
            <a:r>
              <a:rPr lang="en-US" sz="2000" dirty="0">
                <a:solidFill>
                  <a:schemeClr val="tx2"/>
                </a:solidFill>
              </a:rPr>
              <a:t>Declarative languages make extensive use of relationships. There are two principal styles of defining relationships available to such languages:</a:t>
            </a:r>
          </a:p>
          <a:p>
            <a:endParaRPr lang="en-US" sz="2000" dirty="0"/>
          </a:p>
          <a:p>
            <a:pPr marL="457200" indent="-457200">
              <a:lnSpc>
                <a:spcPct val="80000"/>
              </a:lnSpc>
              <a:spcBef>
                <a:spcPct val="20000"/>
              </a:spcBef>
              <a:spcAft>
                <a:spcPts val="300"/>
              </a:spcAft>
              <a:buClr>
                <a:schemeClr val="accent6">
                  <a:lumMod val="75000"/>
                </a:schemeClr>
              </a:buClr>
              <a:buSzPct val="130000"/>
              <a:buFont typeface="+mj-lt"/>
              <a:buAutoNum type="arabicPeriod"/>
            </a:pPr>
            <a:r>
              <a:rPr lang="en-US" sz="2000" dirty="0">
                <a:solidFill>
                  <a:srgbClr val="002060"/>
                </a:solidFill>
              </a:rPr>
              <a:t>Functional </a:t>
            </a:r>
          </a:p>
          <a:p>
            <a:pPr marL="457200" indent="-457200">
              <a:lnSpc>
                <a:spcPct val="80000"/>
              </a:lnSpc>
              <a:spcBef>
                <a:spcPct val="20000"/>
              </a:spcBef>
              <a:spcAft>
                <a:spcPts val="300"/>
              </a:spcAft>
              <a:buClr>
                <a:schemeClr val="accent6">
                  <a:lumMod val="75000"/>
                </a:schemeClr>
              </a:buClr>
              <a:buSzPct val="130000"/>
              <a:buFont typeface="+mj-lt"/>
              <a:buAutoNum type="arabicPeriod"/>
            </a:pPr>
            <a:r>
              <a:rPr lang="en-US" sz="2000" dirty="0">
                <a:solidFill>
                  <a:srgbClr val="002060"/>
                </a:solidFill>
              </a:rPr>
              <a:t>Logic</a:t>
            </a:r>
          </a:p>
          <a:p>
            <a:endParaRPr lang="en-US" sz="2000" dirty="0"/>
          </a:p>
          <a:p>
            <a:pPr>
              <a:lnSpc>
                <a:spcPct val="80000"/>
              </a:lnSpc>
              <a:spcBef>
                <a:spcPct val="20000"/>
              </a:spcBef>
              <a:spcAft>
                <a:spcPts val="300"/>
              </a:spcAft>
              <a:buClr>
                <a:schemeClr val="accent6">
                  <a:lumMod val="75000"/>
                </a:schemeClr>
              </a:buClr>
              <a:buSzPct val="130000"/>
            </a:pPr>
            <a:r>
              <a:rPr lang="en-US" sz="2000" dirty="0">
                <a:solidFill>
                  <a:schemeClr val="tx2"/>
                </a:solidFill>
              </a:rPr>
              <a:t>These form the two sub-branches of the declarative family of programming languages.</a:t>
            </a:r>
          </a:p>
          <a:p>
            <a:endParaRPr lang="en-US" dirty="0"/>
          </a:p>
        </p:txBody>
      </p:sp>
      <p:sp>
        <p:nvSpPr>
          <p:cNvPr id="5" name="Title 1"/>
          <p:cNvSpPr txBox="1">
            <a:spLocks/>
          </p:cNvSpPr>
          <p:nvPr/>
        </p:nvSpPr>
        <p:spPr>
          <a:xfrm>
            <a:off x="609600" y="685800"/>
            <a:ext cx="7162800" cy="862194"/>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Sub paradigms</a:t>
            </a:r>
            <a:endParaRPr lang="en-US" dirty="0"/>
          </a:p>
        </p:txBody>
      </p:sp>
    </p:spTree>
    <p:extLst>
      <p:ext uri="{BB962C8B-B14F-4D97-AF65-F5344CB8AC3E}">
        <p14:creationId xmlns:p14="http://schemas.microsoft.com/office/powerpoint/2010/main" xmlns="" val="2147246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2057400"/>
            <a:ext cx="7543800" cy="4191000"/>
          </a:xfrm>
        </p:spPr>
        <p:txBody>
          <a:bodyPr>
            <a:normAutofit/>
          </a:bodyPr>
          <a:lstStyle/>
          <a:p>
            <a:pPr algn="l"/>
            <a:r>
              <a:rPr lang="en-US" sz="1800" b="1" u="sng" dirty="0">
                <a:solidFill>
                  <a:srgbClr val="C00000"/>
                </a:solidFill>
              </a:rPr>
              <a:t>Functional declarative languages </a:t>
            </a:r>
            <a:r>
              <a:rPr lang="en-US" sz="1800" dirty="0"/>
              <a:t>tend to be inspired by the </a:t>
            </a:r>
            <a:r>
              <a:rPr lang="en-US" sz="1800" i="1" dirty="0"/>
              <a:t>Lambda Calculus</a:t>
            </a:r>
            <a:r>
              <a:rPr lang="en-US" sz="1800" dirty="0"/>
              <a:t> ( Calculus), a computational model proposed by Alonzo Church in the 1930's. As the name suggests, using the functional style, relationships are expressed using functions. </a:t>
            </a:r>
            <a:endParaRPr lang="en-US" sz="1800" dirty="0" smtClean="0"/>
          </a:p>
          <a:p>
            <a:pPr algn="l"/>
            <a:r>
              <a:rPr lang="en-US" sz="1800" dirty="0" smtClean="0">
                <a:solidFill>
                  <a:srgbClr val="C00000"/>
                </a:solidFill>
              </a:rPr>
              <a:t>Example:</a:t>
            </a:r>
          </a:p>
          <a:p>
            <a:pPr algn="l"/>
            <a:endParaRPr lang="en-US" sz="1800" dirty="0" smtClean="0"/>
          </a:p>
          <a:p>
            <a:pPr algn="l"/>
            <a:r>
              <a:rPr lang="en-US" dirty="0"/>
              <a:t>(square (n) </a:t>
            </a:r>
            <a:endParaRPr lang="en-US" dirty="0" smtClean="0"/>
          </a:p>
          <a:p>
            <a:pPr algn="l"/>
            <a:r>
              <a:rPr lang="en-US" dirty="0"/>
              <a:t>	</a:t>
            </a:r>
            <a:r>
              <a:rPr lang="en-US" dirty="0" smtClean="0"/>
              <a:t>(* </a:t>
            </a:r>
            <a:r>
              <a:rPr lang="en-US" dirty="0"/>
              <a:t>n n</a:t>
            </a:r>
            <a:r>
              <a:rPr lang="en-US" dirty="0" smtClean="0"/>
              <a:t>))</a:t>
            </a:r>
          </a:p>
          <a:p>
            <a:pPr algn="l"/>
            <a:endParaRPr lang="en-US" dirty="0"/>
          </a:p>
          <a:p>
            <a:pPr algn="l"/>
            <a:r>
              <a:rPr lang="en-US" sz="1800" dirty="0"/>
              <a:t>This is a function, square, that express the relationship between the input n and the output value n*n.</a:t>
            </a:r>
          </a:p>
        </p:txBody>
      </p:sp>
      <p:sp>
        <p:nvSpPr>
          <p:cNvPr id="3" name="Title 2"/>
          <p:cNvSpPr>
            <a:spLocks noGrp="1"/>
          </p:cNvSpPr>
          <p:nvPr>
            <p:ph type="ctrTitle"/>
          </p:nvPr>
        </p:nvSpPr>
        <p:spPr>
          <a:xfrm>
            <a:off x="685800" y="609600"/>
            <a:ext cx="7175351" cy="1143000"/>
          </a:xfrm>
        </p:spPr>
        <p:txBody>
          <a:bodyPr anchor="ctr">
            <a:normAutofit fontScale="90000"/>
          </a:bodyPr>
          <a:lstStyle/>
          <a:p>
            <a:r>
              <a:rPr lang="en-US" sz="4800" dirty="0"/>
              <a:t>Functional Definition</a:t>
            </a:r>
            <a:r>
              <a:rPr lang="en-US" dirty="0"/>
              <a:t/>
            </a:r>
            <a:br>
              <a:rPr lang="en-US" dirty="0"/>
            </a:br>
            <a:endParaRPr lang="en-US" dirty="0"/>
          </a:p>
        </p:txBody>
      </p:sp>
    </p:spTree>
    <p:extLst>
      <p:ext uri="{BB962C8B-B14F-4D97-AF65-F5344CB8AC3E}">
        <p14:creationId xmlns:p14="http://schemas.microsoft.com/office/powerpoint/2010/main" xmlns="" val="386800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1752600"/>
            <a:ext cx="7543800" cy="4114800"/>
          </a:xfrm>
        </p:spPr>
        <p:txBody>
          <a:bodyPr>
            <a:normAutofit/>
          </a:bodyPr>
          <a:lstStyle/>
          <a:p>
            <a:pPr algn="l"/>
            <a:r>
              <a:rPr lang="en-US" sz="1800" b="1" u="sng" dirty="0">
                <a:solidFill>
                  <a:srgbClr val="C00000"/>
                </a:solidFill>
              </a:rPr>
              <a:t>Logic declarative </a:t>
            </a:r>
            <a:r>
              <a:rPr lang="en-US" sz="1800" b="1" u="sng" dirty="0" smtClean="0">
                <a:solidFill>
                  <a:srgbClr val="C00000"/>
                </a:solidFill>
              </a:rPr>
              <a:t>languages</a:t>
            </a:r>
            <a:r>
              <a:rPr lang="en-US" sz="1800" dirty="0" smtClean="0">
                <a:solidFill>
                  <a:srgbClr val="C00000"/>
                </a:solidFill>
              </a:rPr>
              <a:t> </a:t>
            </a:r>
            <a:r>
              <a:rPr lang="en-US" sz="1800" dirty="0"/>
              <a:t>in turn, tend to be inspired by Predicate Calculus and, more particularly, the Horn Clause subset of Predicate calculus. In this style of declarative programming relationships are declared using expressions known as </a:t>
            </a:r>
            <a:r>
              <a:rPr lang="en-US" sz="1800" i="1" dirty="0"/>
              <a:t>clauses</a:t>
            </a:r>
            <a:r>
              <a:rPr lang="en-US" sz="1800" dirty="0"/>
              <a:t>. </a:t>
            </a:r>
            <a:endParaRPr lang="en-US" sz="1800" dirty="0" smtClean="0"/>
          </a:p>
          <a:p>
            <a:pPr algn="l"/>
            <a:r>
              <a:rPr lang="en-US" sz="1800" dirty="0" smtClean="0">
                <a:solidFill>
                  <a:srgbClr val="C00000"/>
                </a:solidFill>
              </a:rPr>
              <a:t>Example:</a:t>
            </a:r>
          </a:p>
          <a:p>
            <a:pPr algn="l"/>
            <a:endParaRPr lang="en-US" sz="1800" dirty="0" smtClean="0"/>
          </a:p>
          <a:p>
            <a:pPr algn="l"/>
            <a:r>
              <a:rPr lang="pt-BR" dirty="0"/>
              <a:t>square(N, M):- </a:t>
            </a:r>
            <a:endParaRPr lang="pt-BR" dirty="0" smtClean="0"/>
          </a:p>
          <a:p>
            <a:pPr algn="l"/>
            <a:r>
              <a:rPr lang="pt-BR" dirty="0"/>
              <a:t>	</a:t>
            </a:r>
            <a:r>
              <a:rPr lang="pt-BR" dirty="0" smtClean="0"/>
              <a:t>M </a:t>
            </a:r>
            <a:r>
              <a:rPr lang="pt-BR" dirty="0"/>
              <a:t>is N*N.</a:t>
            </a:r>
            <a:endParaRPr lang="en-US" dirty="0"/>
          </a:p>
          <a:p>
            <a:pPr algn="l"/>
            <a:endParaRPr lang="en-US" sz="1800" dirty="0" smtClean="0"/>
          </a:p>
          <a:p>
            <a:pPr algn="l"/>
            <a:r>
              <a:rPr lang="en-US" sz="1800" dirty="0"/>
              <a:t>Clauses can be used to express both facts and rules. A logic </a:t>
            </a:r>
            <a:r>
              <a:rPr lang="en-US" sz="1800" dirty="0" err="1"/>
              <a:t>programme</a:t>
            </a:r>
            <a:r>
              <a:rPr lang="en-US" sz="1800" dirty="0"/>
              <a:t> can therefore be treated as a relational database to which we can pose queries of various forms.</a:t>
            </a:r>
          </a:p>
          <a:p>
            <a:endParaRPr lang="en-US" sz="1800" dirty="0"/>
          </a:p>
        </p:txBody>
      </p:sp>
      <p:sp>
        <p:nvSpPr>
          <p:cNvPr id="3" name="Title 2"/>
          <p:cNvSpPr>
            <a:spLocks noGrp="1"/>
          </p:cNvSpPr>
          <p:nvPr>
            <p:ph type="ctrTitle"/>
          </p:nvPr>
        </p:nvSpPr>
        <p:spPr>
          <a:xfrm>
            <a:off x="685800" y="381000"/>
            <a:ext cx="7175351" cy="906310"/>
          </a:xfrm>
        </p:spPr>
        <p:txBody>
          <a:bodyPr/>
          <a:lstStyle/>
          <a:p>
            <a:pPr algn="ctr"/>
            <a:r>
              <a:rPr lang="en-US" sz="4800" dirty="0"/>
              <a:t>Logic </a:t>
            </a:r>
            <a:r>
              <a:rPr lang="en-US" sz="4800" dirty="0" smtClean="0"/>
              <a:t>Definition</a:t>
            </a:r>
            <a:endParaRPr lang="en-US" dirty="0"/>
          </a:p>
        </p:txBody>
      </p:sp>
    </p:spTree>
    <p:extLst>
      <p:ext uri="{BB962C8B-B14F-4D97-AF65-F5344CB8AC3E}">
        <p14:creationId xmlns:p14="http://schemas.microsoft.com/office/powerpoint/2010/main" xmlns="" val="2506512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291</TotalTime>
  <Words>1837</Words>
  <Application>Microsoft Office PowerPoint</Application>
  <PresentationFormat>On-screen Show (4:3)</PresentationFormat>
  <Paragraphs>272</Paragraphs>
  <Slides>40</Slides>
  <Notes>3</Notes>
  <HiddenSlides>0</HiddenSlides>
  <MMClips>1</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Aspect</vt:lpstr>
      <vt:lpstr>Multi Agent System Programming languages</vt:lpstr>
      <vt:lpstr>Introduction</vt:lpstr>
      <vt:lpstr>Classification of MAS Programming Languages</vt:lpstr>
      <vt:lpstr>1- Declarative Programming Languages</vt:lpstr>
      <vt:lpstr>Definition[1]</vt:lpstr>
      <vt:lpstr>Slide 6</vt:lpstr>
      <vt:lpstr>Slide 7</vt:lpstr>
      <vt:lpstr>Functional Definition </vt:lpstr>
      <vt:lpstr>Logic Definition</vt:lpstr>
      <vt:lpstr>Some Tools and Languages</vt:lpstr>
      <vt:lpstr>CLAIM[2]</vt:lpstr>
      <vt:lpstr>CLAIM</vt:lpstr>
      <vt:lpstr>CLAIM[2]</vt:lpstr>
      <vt:lpstr>Slide 14</vt:lpstr>
      <vt:lpstr>CLAIM[2]</vt:lpstr>
      <vt:lpstr>CLAIM[2]</vt:lpstr>
      <vt:lpstr>Some Tools and Languages</vt:lpstr>
      <vt:lpstr>2- Imperative MAS programming languages [6]</vt:lpstr>
      <vt:lpstr>Imperative is inappropriate![7]</vt:lpstr>
      <vt:lpstr>Examples of imperative languages</vt:lpstr>
      <vt:lpstr>Examples of imperative languages</vt:lpstr>
      <vt:lpstr>Jade architecture [8]</vt:lpstr>
      <vt:lpstr>Live example</vt:lpstr>
      <vt:lpstr>3- Hybrid approaches in MAS programming languages 1</vt:lpstr>
      <vt:lpstr>Examples of Hybrid languages </vt:lpstr>
      <vt:lpstr>Examples of Hybrid languages </vt:lpstr>
      <vt:lpstr>Examples of Hybrid languages </vt:lpstr>
      <vt:lpstr>Examples of Hybrid languages (JASON) </vt:lpstr>
      <vt:lpstr>Examples of Hybrid languages (JASON) </vt:lpstr>
      <vt:lpstr>Slide 30</vt:lpstr>
      <vt:lpstr>Examples of applications developed by Jason </vt:lpstr>
      <vt:lpstr>Examples of applications developed by Jason </vt:lpstr>
      <vt:lpstr>Examples of applications developed by Jason </vt:lpstr>
      <vt:lpstr>Sample code for the MAS leader /* negotiation for found gold */</vt:lpstr>
      <vt:lpstr>Sample code for the MAS miner /* negotiation for found gold */</vt:lpstr>
      <vt:lpstr>Sample code for the MAS miner /* negotiation for found gold */</vt:lpstr>
      <vt:lpstr>Sample code for the MAS miner /* negotiation for found gold */</vt:lpstr>
      <vt:lpstr>References</vt:lpstr>
      <vt:lpstr>References</vt:lpstr>
      <vt:lpstr>References</vt:lpstr>
    </vt:vector>
  </TitlesOfParts>
  <Company>Updatesofts Forums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 Agent System Programming languages</dc:title>
  <dc:creator>mido</dc:creator>
  <cp:lastModifiedBy>mido</cp:lastModifiedBy>
  <cp:revision>37</cp:revision>
  <dcterms:created xsi:type="dcterms:W3CDTF">2013-04-01T00:27:51Z</dcterms:created>
  <dcterms:modified xsi:type="dcterms:W3CDTF">2013-05-13T13:41:06Z</dcterms:modified>
</cp:coreProperties>
</file>