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3"/>
  </p:notesMasterIdLst>
  <p:sldIdLst>
    <p:sldId id="256" r:id="rId2"/>
    <p:sldId id="257" r:id="rId3"/>
    <p:sldId id="258" r:id="rId4"/>
    <p:sldId id="268" r:id="rId5"/>
    <p:sldId id="259" r:id="rId6"/>
    <p:sldId id="260" r:id="rId7"/>
    <p:sldId id="263" r:id="rId8"/>
    <p:sldId id="262" r:id="rId9"/>
    <p:sldId id="297" r:id="rId10"/>
    <p:sldId id="298" r:id="rId11"/>
    <p:sldId id="264" r:id="rId12"/>
    <p:sldId id="29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9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B9845E-CBF9-4CB2-B0F2-2C92782EF893}">
          <p14:sldIdLst>
            <p14:sldId id="256"/>
          </p14:sldIdLst>
        </p14:section>
        <p14:section name="Basic Information" id="{D6A21F6A-6E7F-4949-B358-8B121027F172}">
          <p14:sldIdLst>
            <p14:sldId id="257"/>
            <p14:sldId id="258"/>
          </p14:sldIdLst>
        </p14:section>
        <p14:section name="Introduction" id="{A185BD1C-DC91-4D3F-B82C-032AFA23B341}">
          <p14:sldIdLst>
            <p14:sldId id="268"/>
            <p14:sldId id="259"/>
            <p14:sldId id="260"/>
            <p14:sldId id="263"/>
            <p14:sldId id="262"/>
            <p14:sldId id="297"/>
            <p14:sldId id="298"/>
            <p14:sldId id="264"/>
            <p14:sldId id="294"/>
            <p14:sldId id="265"/>
            <p14:sldId id="266"/>
          </p14:sldIdLst>
        </p14:section>
        <p14:section name="Defining Agency" id="{3AAFCE23-09F3-4886-81F5-C3EA3E8B2BE3}">
          <p14:sldIdLst>
            <p14:sldId id="267"/>
            <p14:sldId id="269"/>
            <p14:sldId id="270"/>
            <p14:sldId id="271"/>
            <p14:sldId id="272"/>
            <p14:sldId id="296"/>
            <p14:sldId id="273"/>
          </p14:sldIdLst>
        </p14:section>
        <p14:section name="Specifying Agents" id="{9D4278FE-2185-4A30-B1EB-9E2FA1565282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Agent Architectures" id="{070297D1-13C3-4D88-9A16-BFD814BE0E61}">
          <p14:sldIdLst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CC"/>
    <a:srgbClr val="FF3300"/>
    <a:srgbClr val="0099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9" autoAdjust="0"/>
    <p:restoredTop sz="86520" autoAdjust="0"/>
  </p:normalViewPr>
  <p:slideViewPr>
    <p:cSldViewPr>
      <p:cViewPr varScale="1">
        <p:scale>
          <a:sx n="117" d="100"/>
          <a:sy n="117" d="100"/>
        </p:scale>
        <p:origin x="-734" y="-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BD0A8-F45C-458F-A16D-7B2837D194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EAF1DC-A490-4824-BBF2-E6FD23D589A7}">
      <dgm:prSet phldrT="[Text]" custT="1"/>
      <dgm:spPr/>
      <dgm:t>
        <a:bodyPr/>
        <a:lstStyle/>
        <a:p>
          <a:r>
            <a:rPr lang="en-US" sz="2400" dirty="0" smtClean="0"/>
            <a:t>Definition </a:t>
          </a:r>
          <a:r>
            <a:rPr lang="cs-CZ" sz="2400" dirty="0" smtClean="0"/>
            <a:t>(Russell &amp; </a:t>
          </a:r>
          <a:r>
            <a:rPr lang="cs-CZ" sz="2400" dirty="0" err="1" smtClean="0"/>
            <a:t>Norvig</a:t>
          </a:r>
          <a:r>
            <a:rPr lang="cs-CZ" sz="2400" dirty="0" smtClean="0"/>
            <a:t>)</a:t>
          </a:r>
          <a:endParaRPr lang="cs-CZ" sz="2400" dirty="0"/>
        </a:p>
      </dgm:t>
    </dgm:pt>
    <dgm:pt modelId="{20A38F8C-7191-462D-9A95-01BD8C0144E5}" type="parTrans" cxnId="{B1AE2997-393D-4558-A81B-27F42AB7E692}">
      <dgm:prSet/>
      <dgm:spPr/>
      <dgm:t>
        <a:bodyPr/>
        <a:lstStyle/>
        <a:p>
          <a:endParaRPr lang="cs-CZ"/>
        </a:p>
      </dgm:t>
    </dgm:pt>
    <dgm:pt modelId="{15FFBD10-9AB0-46A2-8A94-1734D125043C}" type="sibTrans" cxnId="{B1AE2997-393D-4558-A81B-27F42AB7E692}">
      <dgm:prSet/>
      <dgm:spPr/>
      <dgm:t>
        <a:bodyPr/>
        <a:lstStyle/>
        <a:p>
          <a:endParaRPr lang="cs-CZ"/>
        </a:p>
      </dgm:t>
    </dgm:pt>
    <dgm:pt modelId="{06F556D1-023E-4FDE-91CE-44AE51DD4DB5}">
      <dgm:prSet phldrT="[Text]" custT="1"/>
      <dgm:spPr/>
      <dgm:t>
        <a:bodyPr/>
        <a:lstStyle/>
        <a:p>
          <a:r>
            <a:rPr lang="en-US" sz="2400" dirty="0" smtClean="0"/>
            <a:t>An agent is anything that can perceive its environment (through its sensors) and act upon that environment (through its effectors)</a:t>
          </a:r>
          <a:endParaRPr lang="cs-CZ" sz="2400" dirty="0"/>
        </a:p>
      </dgm:t>
    </dgm:pt>
    <dgm:pt modelId="{2729DC43-8CE3-443C-A55D-C5BC0D4FA9D6}" type="parTrans" cxnId="{7BC653DA-59CF-452F-909B-4D46D070295D}">
      <dgm:prSet/>
      <dgm:spPr/>
      <dgm:t>
        <a:bodyPr/>
        <a:lstStyle/>
        <a:p>
          <a:endParaRPr lang="cs-CZ"/>
        </a:p>
      </dgm:t>
    </dgm:pt>
    <dgm:pt modelId="{48E19127-DD80-4722-B9F9-7CA9658B022A}" type="sibTrans" cxnId="{7BC653DA-59CF-452F-909B-4D46D070295D}">
      <dgm:prSet/>
      <dgm:spPr/>
      <dgm:t>
        <a:bodyPr/>
        <a:lstStyle/>
        <a:p>
          <a:endParaRPr lang="cs-CZ"/>
        </a:p>
      </dgm:t>
    </dgm:pt>
    <dgm:pt modelId="{330B8C6E-4B85-42C7-9A4E-751923D341B5}" type="pres">
      <dgm:prSet presAssocID="{FD6BD0A8-F45C-458F-A16D-7B2837D194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02CE4E-9D3C-4C32-9C76-825FF281FB59}" type="pres">
      <dgm:prSet presAssocID="{24EAF1DC-A490-4824-BBF2-E6FD23D589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402B41-C4FF-4429-9226-545464358E8C}" type="pres">
      <dgm:prSet presAssocID="{24EAF1DC-A490-4824-BBF2-E6FD23D589A7}" presName="childText" presStyleLbl="revTx" presStyleIdx="0" presStyleCnt="1" custScaleY="1208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1AE2997-393D-4558-A81B-27F42AB7E692}" srcId="{FD6BD0A8-F45C-458F-A16D-7B2837D1940B}" destId="{24EAF1DC-A490-4824-BBF2-E6FD23D589A7}" srcOrd="0" destOrd="0" parTransId="{20A38F8C-7191-462D-9A95-01BD8C0144E5}" sibTransId="{15FFBD10-9AB0-46A2-8A94-1734D125043C}"/>
    <dgm:cxn modelId="{8B734116-8FF6-437B-A45F-125E10A32DC6}" type="presOf" srcId="{FD6BD0A8-F45C-458F-A16D-7B2837D1940B}" destId="{330B8C6E-4B85-42C7-9A4E-751923D341B5}" srcOrd="0" destOrd="0" presId="urn:microsoft.com/office/officeart/2005/8/layout/vList2"/>
    <dgm:cxn modelId="{5911306B-A87C-4BAA-A897-FF4653AE67C8}" type="presOf" srcId="{06F556D1-023E-4FDE-91CE-44AE51DD4DB5}" destId="{AC402B41-C4FF-4429-9226-545464358E8C}" srcOrd="0" destOrd="0" presId="urn:microsoft.com/office/officeart/2005/8/layout/vList2"/>
    <dgm:cxn modelId="{7BC653DA-59CF-452F-909B-4D46D070295D}" srcId="{24EAF1DC-A490-4824-BBF2-E6FD23D589A7}" destId="{06F556D1-023E-4FDE-91CE-44AE51DD4DB5}" srcOrd="0" destOrd="0" parTransId="{2729DC43-8CE3-443C-A55D-C5BC0D4FA9D6}" sibTransId="{48E19127-DD80-4722-B9F9-7CA9658B022A}"/>
    <dgm:cxn modelId="{D83AE668-F09C-40C2-A6E4-04E819670B55}" type="presOf" srcId="{24EAF1DC-A490-4824-BBF2-E6FD23D589A7}" destId="{ED02CE4E-9D3C-4C32-9C76-825FF281FB59}" srcOrd="0" destOrd="0" presId="urn:microsoft.com/office/officeart/2005/8/layout/vList2"/>
    <dgm:cxn modelId="{FF906B64-1AD4-4883-9F5E-650FF07C638B}" type="presParOf" srcId="{330B8C6E-4B85-42C7-9A4E-751923D341B5}" destId="{ED02CE4E-9D3C-4C32-9C76-825FF281FB59}" srcOrd="0" destOrd="0" presId="urn:microsoft.com/office/officeart/2005/8/layout/vList2"/>
    <dgm:cxn modelId="{1D7AA003-121F-46BF-BA69-D0F185E1D218}" type="presParOf" srcId="{330B8C6E-4B85-42C7-9A4E-751923D341B5}" destId="{AC402B41-C4FF-4429-9226-545464358E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BD0A8-F45C-458F-A16D-7B2837D194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EAF1DC-A490-4824-BBF2-E6FD23D589A7}">
      <dgm:prSet phldrT="[Text]" custT="1"/>
      <dgm:spPr/>
      <dgm:t>
        <a:bodyPr/>
        <a:lstStyle/>
        <a:p>
          <a:r>
            <a:rPr lang="cs-CZ" sz="2400" dirty="0" err="1" smtClean="0"/>
            <a:t>Definition</a:t>
          </a:r>
          <a:r>
            <a:rPr lang="cs-CZ" sz="2400" dirty="0" smtClean="0"/>
            <a:t> (</a:t>
          </a:r>
          <a:r>
            <a:rPr lang="cs-CZ" sz="2400" dirty="0" err="1" smtClean="0"/>
            <a:t>Wooldridge</a:t>
          </a:r>
          <a:r>
            <a:rPr lang="cs-CZ" sz="2400" dirty="0" smtClean="0"/>
            <a:t> &amp; </a:t>
          </a:r>
          <a:r>
            <a:rPr lang="cs-CZ" sz="2400" dirty="0" err="1" smtClean="0"/>
            <a:t>Jennings</a:t>
          </a:r>
          <a:r>
            <a:rPr lang="cs-CZ" sz="2400" dirty="0" smtClean="0"/>
            <a:t>)</a:t>
          </a:r>
          <a:endParaRPr lang="cs-CZ" sz="2400" dirty="0"/>
        </a:p>
      </dgm:t>
    </dgm:pt>
    <dgm:pt modelId="{20A38F8C-7191-462D-9A95-01BD8C0144E5}" type="parTrans" cxnId="{B1AE2997-393D-4558-A81B-27F42AB7E692}">
      <dgm:prSet/>
      <dgm:spPr/>
      <dgm:t>
        <a:bodyPr/>
        <a:lstStyle/>
        <a:p>
          <a:endParaRPr lang="cs-CZ"/>
        </a:p>
      </dgm:t>
    </dgm:pt>
    <dgm:pt modelId="{15FFBD10-9AB0-46A2-8A94-1734D125043C}" type="sibTrans" cxnId="{B1AE2997-393D-4558-A81B-27F42AB7E692}">
      <dgm:prSet/>
      <dgm:spPr/>
      <dgm:t>
        <a:bodyPr/>
        <a:lstStyle/>
        <a:p>
          <a:endParaRPr lang="cs-CZ"/>
        </a:p>
      </dgm:t>
    </dgm:pt>
    <dgm:pt modelId="{C450A6CA-4196-4D78-862C-87486F21A6AD}">
      <dgm:prSet custT="1"/>
      <dgm:spPr/>
      <dgm:t>
        <a:bodyPr/>
        <a:lstStyle/>
        <a:p>
          <a:r>
            <a:rPr lang="en-US" sz="2400" smtClean="0"/>
            <a:t>An agent is a computer system that is situated in some environment, and thatis </a:t>
          </a:r>
          <a:r>
            <a:rPr lang="en-US" sz="2400" dirty="0" smtClean="0"/>
            <a:t>capable of autonomous action in this environment in order to meet </a:t>
          </a:r>
          <a:r>
            <a:rPr lang="en-US" sz="2400" smtClean="0"/>
            <a:t>its design </a:t>
          </a:r>
          <a:r>
            <a:rPr lang="cs-CZ" sz="2400" smtClean="0"/>
            <a:t>objectives/delegated goals</a:t>
          </a:r>
          <a:r>
            <a:rPr lang="en-US" sz="2400" smtClean="0"/>
            <a:t> </a:t>
          </a:r>
          <a:endParaRPr lang="cs-CZ" sz="2400" dirty="0" smtClean="0"/>
        </a:p>
      </dgm:t>
    </dgm:pt>
    <dgm:pt modelId="{1E2A8EB9-F957-4266-B3DC-0132985705B5}" type="sibTrans" cxnId="{B2435F4E-A20E-496C-AA03-EAC4681EEC83}">
      <dgm:prSet/>
      <dgm:spPr/>
      <dgm:t>
        <a:bodyPr/>
        <a:lstStyle/>
        <a:p>
          <a:endParaRPr lang="cs-CZ"/>
        </a:p>
      </dgm:t>
    </dgm:pt>
    <dgm:pt modelId="{242DFF8A-8FF0-4BFC-924E-CC54982B5B5F}" type="parTrans" cxnId="{B2435F4E-A20E-496C-AA03-EAC4681EEC83}">
      <dgm:prSet/>
      <dgm:spPr/>
      <dgm:t>
        <a:bodyPr/>
        <a:lstStyle/>
        <a:p>
          <a:endParaRPr lang="cs-CZ"/>
        </a:p>
      </dgm:t>
    </dgm:pt>
    <dgm:pt modelId="{330B8C6E-4B85-42C7-9A4E-751923D341B5}" type="pres">
      <dgm:prSet presAssocID="{FD6BD0A8-F45C-458F-A16D-7B2837D194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02CE4E-9D3C-4C32-9C76-825FF281FB59}" type="pres">
      <dgm:prSet presAssocID="{24EAF1DC-A490-4824-BBF2-E6FD23D589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402B41-C4FF-4429-9226-545464358E8C}" type="pres">
      <dgm:prSet presAssocID="{24EAF1DC-A490-4824-BBF2-E6FD23D589A7}" presName="childText" presStyleLbl="revTx" presStyleIdx="0" presStyleCnt="1" custScaleY="1208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FF88F9-F3ED-4A50-8F5B-D364AE7DF8C8}" type="presOf" srcId="{24EAF1DC-A490-4824-BBF2-E6FD23D589A7}" destId="{ED02CE4E-9D3C-4C32-9C76-825FF281FB59}" srcOrd="0" destOrd="0" presId="urn:microsoft.com/office/officeart/2005/8/layout/vList2"/>
    <dgm:cxn modelId="{02AADAA5-B24E-4CAA-A172-08183534D6A6}" type="presOf" srcId="{FD6BD0A8-F45C-458F-A16D-7B2837D1940B}" destId="{330B8C6E-4B85-42C7-9A4E-751923D341B5}" srcOrd="0" destOrd="0" presId="urn:microsoft.com/office/officeart/2005/8/layout/vList2"/>
    <dgm:cxn modelId="{8DBB6B9C-5C33-40B1-A4D8-54399AD14E32}" type="presOf" srcId="{C450A6CA-4196-4D78-862C-87486F21A6AD}" destId="{AC402B41-C4FF-4429-9226-545464358E8C}" srcOrd="0" destOrd="0" presId="urn:microsoft.com/office/officeart/2005/8/layout/vList2"/>
    <dgm:cxn modelId="{B1AE2997-393D-4558-A81B-27F42AB7E692}" srcId="{FD6BD0A8-F45C-458F-A16D-7B2837D1940B}" destId="{24EAF1DC-A490-4824-BBF2-E6FD23D589A7}" srcOrd="0" destOrd="0" parTransId="{20A38F8C-7191-462D-9A95-01BD8C0144E5}" sibTransId="{15FFBD10-9AB0-46A2-8A94-1734D125043C}"/>
    <dgm:cxn modelId="{B2435F4E-A20E-496C-AA03-EAC4681EEC83}" srcId="{24EAF1DC-A490-4824-BBF2-E6FD23D589A7}" destId="{C450A6CA-4196-4D78-862C-87486F21A6AD}" srcOrd="0" destOrd="0" parTransId="{242DFF8A-8FF0-4BFC-924E-CC54982B5B5F}" sibTransId="{1E2A8EB9-F957-4266-B3DC-0132985705B5}"/>
    <dgm:cxn modelId="{6CC7B602-B9B8-46A5-8DE7-6058EC3D3C28}" type="presParOf" srcId="{330B8C6E-4B85-42C7-9A4E-751923D341B5}" destId="{ED02CE4E-9D3C-4C32-9C76-825FF281FB59}" srcOrd="0" destOrd="0" presId="urn:microsoft.com/office/officeart/2005/8/layout/vList2"/>
    <dgm:cxn modelId="{F3A1D12E-B3C1-4BA2-8C98-A8ECCBBC20F4}" type="presParOf" srcId="{330B8C6E-4B85-42C7-9A4E-751923D341B5}" destId="{AC402B41-C4FF-4429-9226-545464358E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D0A8-F45C-458F-A16D-7B2837D194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EAF1DC-A490-4824-BBF2-E6FD23D589A7}">
      <dgm:prSet phldrT="[Text]" custT="1"/>
      <dgm:spPr/>
      <dgm:t>
        <a:bodyPr/>
        <a:lstStyle/>
        <a:p>
          <a:r>
            <a:rPr lang="en-US" sz="2400" dirty="0" smtClean="0"/>
            <a:t>Definition </a:t>
          </a:r>
          <a:r>
            <a:rPr lang="cs-CZ" sz="2400" dirty="0" smtClean="0"/>
            <a:t>(Russell &amp; </a:t>
          </a:r>
          <a:r>
            <a:rPr lang="cs-CZ" sz="2400" dirty="0" err="1" smtClean="0"/>
            <a:t>Norvig</a:t>
          </a:r>
          <a:r>
            <a:rPr lang="cs-CZ" sz="2400" dirty="0" smtClean="0"/>
            <a:t>)</a:t>
          </a:r>
          <a:endParaRPr lang="cs-CZ" sz="2400" dirty="0"/>
        </a:p>
      </dgm:t>
    </dgm:pt>
    <dgm:pt modelId="{20A38F8C-7191-462D-9A95-01BD8C0144E5}" type="parTrans" cxnId="{B1AE2997-393D-4558-A81B-27F42AB7E692}">
      <dgm:prSet/>
      <dgm:spPr/>
      <dgm:t>
        <a:bodyPr/>
        <a:lstStyle/>
        <a:p>
          <a:endParaRPr lang="cs-CZ"/>
        </a:p>
      </dgm:t>
    </dgm:pt>
    <dgm:pt modelId="{15FFBD10-9AB0-46A2-8A94-1734D125043C}" type="sibTrans" cxnId="{B1AE2997-393D-4558-A81B-27F42AB7E692}">
      <dgm:prSet/>
      <dgm:spPr/>
      <dgm:t>
        <a:bodyPr/>
        <a:lstStyle/>
        <a:p>
          <a:endParaRPr lang="cs-CZ"/>
        </a:p>
      </dgm:t>
    </dgm:pt>
    <dgm:pt modelId="{06F556D1-023E-4FDE-91CE-44AE51DD4DB5}">
      <dgm:prSet phldrT="[Text]" custT="1"/>
      <dgm:spPr/>
      <dgm:t>
        <a:bodyPr/>
        <a:lstStyle/>
        <a:p>
          <a:r>
            <a:rPr lang="en-US" sz="2400" dirty="0" smtClean="0"/>
            <a:t>Rational agent chooses whichever action maximizes the expected value of the performance measure given the percept sequence to date and whatever </a:t>
          </a:r>
          <a:r>
            <a:rPr lang="en-US" sz="2400" dirty="0" err="1" smtClean="0"/>
            <a:t>bulit</a:t>
          </a:r>
          <a:r>
            <a:rPr lang="en-US" sz="2400" dirty="0" smtClean="0"/>
            <a:t>-in knowledge the agent has.</a:t>
          </a:r>
          <a:endParaRPr lang="cs-CZ" sz="2400" dirty="0"/>
        </a:p>
      </dgm:t>
    </dgm:pt>
    <dgm:pt modelId="{2729DC43-8CE3-443C-A55D-C5BC0D4FA9D6}" type="parTrans" cxnId="{7BC653DA-59CF-452F-909B-4D46D070295D}">
      <dgm:prSet/>
      <dgm:spPr/>
      <dgm:t>
        <a:bodyPr/>
        <a:lstStyle/>
        <a:p>
          <a:endParaRPr lang="cs-CZ"/>
        </a:p>
      </dgm:t>
    </dgm:pt>
    <dgm:pt modelId="{48E19127-DD80-4722-B9F9-7CA9658B022A}" type="sibTrans" cxnId="{7BC653DA-59CF-452F-909B-4D46D070295D}">
      <dgm:prSet/>
      <dgm:spPr/>
      <dgm:t>
        <a:bodyPr/>
        <a:lstStyle/>
        <a:p>
          <a:endParaRPr lang="cs-CZ"/>
        </a:p>
      </dgm:t>
    </dgm:pt>
    <dgm:pt modelId="{330B8C6E-4B85-42C7-9A4E-751923D341B5}" type="pres">
      <dgm:prSet presAssocID="{FD6BD0A8-F45C-458F-A16D-7B2837D194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02CE4E-9D3C-4C32-9C76-825FF281FB59}" type="pres">
      <dgm:prSet presAssocID="{24EAF1DC-A490-4824-BBF2-E6FD23D589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402B41-C4FF-4429-9226-545464358E8C}" type="pres">
      <dgm:prSet presAssocID="{24EAF1DC-A490-4824-BBF2-E6FD23D589A7}" presName="childText" presStyleLbl="revTx" presStyleIdx="0" presStyleCnt="1" custScaleY="1208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1AE2997-393D-4558-A81B-27F42AB7E692}" srcId="{FD6BD0A8-F45C-458F-A16D-7B2837D1940B}" destId="{24EAF1DC-A490-4824-BBF2-E6FD23D589A7}" srcOrd="0" destOrd="0" parTransId="{20A38F8C-7191-462D-9A95-01BD8C0144E5}" sibTransId="{15FFBD10-9AB0-46A2-8A94-1734D125043C}"/>
    <dgm:cxn modelId="{0CEB281A-DA78-4A5A-99B0-9B06F9DCF763}" type="presOf" srcId="{24EAF1DC-A490-4824-BBF2-E6FD23D589A7}" destId="{ED02CE4E-9D3C-4C32-9C76-825FF281FB59}" srcOrd="0" destOrd="0" presId="urn:microsoft.com/office/officeart/2005/8/layout/vList2"/>
    <dgm:cxn modelId="{7BC653DA-59CF-452F-909B-4D46D070295D}" srcId="{24EAF1DC-A490-4824-BBF2-E6FD23D589A7}" destId="{06F556D1-023E-4FDE-91CE-44AE51DD4DB5}" srcOrd="0" destOrd="0" parTransId="{2729DC43-8CE3-443C-A55D-C5BC0D4FA9D6}" sibTransId="{48E19127-DD80-4722-B9F9-7CA9658B022A}"/>
    <dgm:cxn modelId="{988666F8-91B3-49E2-A14B-643D7F9A279A}" type="presOf" srcId="{FD6BD0A8-F45C-458F-A16D-7B2837D1940B}" destId="{330B8C6E-4B85-42C7-9A4E-751923D341B5}" srcOrd="0" destOrd="0" presId="urn:microsoft.com/office/officeart/2005/8/layout/vList2"/>
    <dgm:cxn modelId="{7D0F37AA-1BB6-4182-AD76-B763B620DF7D}" type="presOf" srcId="{06F556D1-023E-4FDE-91CE-44AE51DD4DB5}" destId="{AC402B41-C4FF-4429-9226-545464358E8C}" srcOrd="0" destOrd="0" presId="urn:microsoft.com/office/officeart/2005/8/layout/vList2"/>
    <dgm:cxn modelId="{FB2623D9-3131-4282-B76F-38DDC007E69A}" type="presParOf" srcId="{330B8C6E-4B85-42C7-9A4E-751923D341B5}" destId="{ED02CE4E-9D3C-4C32-9C76-825FF281FB59}" srcOrd="0" destOrd="0" presId="urn:microsoft.com/office/officeart/2005/8/layout/vList2"/>
    <dgm:cxn modelId="{6D0BD6C7-F38D-4B1B-8740-928139BC4EB1}" type="presParOf" srcId="{330B8C6E-4B85-42C7-9A4E-751923D341B5}" destId="{AC402B41-C4FF-4429-9226-545464358E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CE4E-9D3C-4C32-9C76-825FF281FB59}">
      <dsp:nvSpPr>
        <dsp:cNvPr id="0" name=""/>
        <dsp:cNvSpPr/>
      </dsp:nvSpPr>
      <dsp:spPr>
        <a:xfrm>
          <a:off x="0" y="897"/>
          <a:ext cx="8229600" cy="507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Definition </a:t>
          </a:r>
          <a:r>
            <a:rPr lang="cs-CZ" sz="2400" kern="1200" dirty="0" smtClean="0"/>
            <a:t>(Russell &amp; </a:t>
          </a:r>
          <a:r>
            <a:rPr lang="cs-CZ" sz="2400" kern="1200" dirty="0" err="1" smtClean="0"/>
            <a:t>Norvig</a:t>
          </a:r>
          <a:r>
            <a:rPr lang="cs-CZ" sz="2400" kern="1200" dirty="0" smtClean="0"/>
            <a:t>)</a:t>
          </a:r>
          <a:endParaRPr lang="cs-CZ" sz="2400" kern="1200" dirty="0"/>
        </a:p>
      </dsp:txBody>
      <dsp:txXfrm>
        <a:off x="24792" y="25689"/>
        <a:ext cx="8180016" cy="458291"/>
      </dsp:txXfrm>
    </dsp:sp>
    <dsp:sp modelId="{AC402B41-C4FF-4429-9226-545464358E8C}">
      <dsp:nvSpPr>
        <dsp:cNvPr id="0" name=""/>
        <dsp:cNvSpPr/>
      </dsp:nvSpPr>
      <dsp:spPr>
        <a:xfrm>
          <a:off x="0" y="508773"/>
          <a:ext cx="8229600" cy="112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An agent is anything that can perceive its environment (through its sensors) and act upon that environment (through its effectors)</a:t>
          </a:r>
          <a:endParaRPr lang="cs-CZ" sz="2400" kern="1200" dirty="0"/>
        </a:p>
      </dsp:txBody>
      <dsp:txXfrm>
        <a:off x="0" y="508773"/>
        <a:ext cx="8229600" cy="1129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CE4E-9D3C-4C32-9C76-825FF281FB59}">
      <dsp:nvSpPr>
        <dsp:cNvPr id="0" name=""/>
        <dsp:cNvSpPr/>
      </dsp:nvSpPr>
      <dsp:spPr>
        <a:xfrm>
          <a:off x="0" y="247998"/>
          <a:ext cx="8229600" cy="584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Definition</a:t>
          </a:r>
          <a:r>
            <a:rPr lang="cs-CZ" sz="2400" kern="1200" dirty="0" smtClean="0"/>
            <a:t> (</a:t>
          </a:r>
          <a:r>
            <a:rPr lang="cs-CZ" sz="2400" kern="1200" dirty="0" err="1" smtClean="0"/>
            <a:t>Wooldridge</a:t>
          </a:r>
          <a:r>
            <a:rPr lang="cs-CZ" sz="2400" kern="1200" dirty="0" smtClean="0"/>
            <a:t> &amp; </a:t>
          </a:r>
          <a:r>
            <a:rPr lang="cs-CZ" sz="2400" kern="1200" dirty="0" err="1" smtClean="0"/>
            <a:t>Jennings</a:t>
          </a:r>
          <a:r>
            <a:rPr lang="cs-CZ" sz="2400" kern="1200" dirty="0" smtClean="0"/>
            <a:t>)</a:t>
          </a:r>
          <a:endParaRPr lang="cs-CZ" sz="2400" kern="1200" dirty="0"/>
        </a:p>
      </dsp:txBody>
      <dsp:txXfrm>
        <a:off x="28529" y="276527"/>
        <a:ext cx="8172542" cy="527370"/>
      </dsp:txXfrm>
    </dsp:sp>
    <dsp:sp modelId="{AC402B41-C4FF-4429-9226-545464358E8C}">
      <dsp:nvSpPr>
        <dsp:cNvPr id="0" name=""/>
        <dsp:cNvSpPr/>
      </dsp:nvSpPr>
      <dsp:spPr>
        <a:xfrm>
          <a:off x="0" y="832427"/>
          <a:ext cx="8229600" cy="14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An agent is a computer system that is situated in some environment, and thatis </a:t>
          </a:r>
          <a:r>
            <a:rPr lang="en-US" sz="2400" kern="1200" dirty="0" smtClean="0"/>
            <a:t>capable of autonomous action in this environment in order to meet </a:t>
          </a:r>
          <a:r>
            <a:rPr lang="en-US" sz="2400" kern="1200" smtClean="0"/>
            <a:t>its design </a:t>
          </a:r>
          <a:r>
            <a:rPr lang="cs-CZ" sz="2400" kern="1200" smtClean="0"/>
            <a:t>objectives/delegated goals</a:t>
          </a:r>
          <a:r>
            <a:rPr lang="en-US" sz="2400" kern="1200" smtClean="0"/>
            <a:t> </a:t>
          </a:r>
          <a:endParaRPr lang="cs-CZ" sz="2400" kern="1200" dirty="0" smtClean="0"/>
        </a:p>
      </dsp:txBody>
      <dsp:txXfrm>
        <a:off x="0" y="832427"/>
        <a:ext cx="8229600" cy="143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CE4E-9D3C-4C32-9C76-825FF281FB59}">
      <dsp:nvSpPr>
        <dsp:cNvPr id="0" name=""/>
        <dsp:cNvSpPr/>
      </dsp:nvSpPr>
      <dsp:spPr>
        <a:xfrm>
          <a:off x="0" y="455465"/>
          <a:ext cx="8229600" cy="584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Definition </a:t>
          </a:r>
          <a:r>
            <a:rPr lang="cs-CZ" sz="2400" kern="1200" dirty="0" smtClean="0"/>
            <a:t>(Russell &amp; </a:t>
          </a:r>
          <a:r>
            <a:rPr lang="cs-CZ" sz="2400" kern="1200" dirty="0" err="1" smtClean="0"/>
            <a:t>Norvig</a:t>
          </a:r>
          <a:r>
            <a:rPr lang="cs-CZ" sz="2400" kern="1200" dirty="0" smtClean="0"/>
            <a:t>)</a:t>
          </a:r>
          <a:endParaRPr lang="cs-CZ" sz="2400" kern="1200" dirty="0"/>
        </a:p>
      </dsp:txBody>
      <dsp:txXfrm>
        <a:off x="28529" y="483994"/>
        <a:ext cx="8172542" cy="527370"/>
      </dsp:txXfrm>
    </dsp:sp>
    <dsp:sp modelId="{AC402B41-C4FF-4429-9226-545464358E8C}">
      <dsp:nvSpPr>
        <dsp:cNvPr id="0" name=""/>
        <dsp:cNvSpPr/>
      </dsp:nvSpPr>
      <dsp:spPr>
        <a:xfrm>
          <a:off x="0" y="1039894"/>
          <a:ext cx="8229600" cy="14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Rational agent chooses whichever action maximizes the expected value of the performance measure given the percept sequence to date and whatever </a:t>
          </a:r>
          <a:r>
            <a:rPr lang="en-US" sz="2400" kern="1200" dirty="0" err="1" smtClean="0"/>
            <a:t>bulit</a:t>
          </a:r>
          <a:r>
            <a:rPr lang="en-US" sz="2400" kern="1200" dirty="0" smtClean="0"/>
            <a:t>-in knowledge the agent has.</a:t>
          </a:r>
          <a:endParaRPr lang="cs-CZ" sz="2400" kern="1200" dirty="0"/>
        </a:p>
      </dsp:txBody>
      <dsp:txXfrm>
        <a:off x="0" y="1039894"/>
        <a:ext cx="8229600" cy="14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25EE0C-C70B-4B4D-8EC3-AE610838755D}" type="datetimeFigureOut">
              <a:rPr lang="en-US"/>
              <a:pPr>
                <a:defRPr/>
              </a:pPr>
              <a:t>9/20/2011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AC58-0F34-4457-82CE-76AA463951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53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</a:t>
            </a:r>
            <a:r>
              <a:rPr lang="en-US" dirty="0" smtClean="0"/>
              <a:t>particular, distributed systems in which different components have different goals and need to cooperate have not been studied until recently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8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Utility-</a:t>
            </a:r>
            <a:r>
              <a:rPr lang="cs-CZ" dirty="0" err="1" smtClean="0"/>
              <a:t>based</a:t>
            </a:r>
            <a:r>
              <a:rPr lang="cs-CZ" baseline="0" dirty="0" smtClean="0"/>
              <a:t> agent -&gt; agent řízený užitkem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1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Bottom</a:t>
            </a:r>
            <a:r>
              <a:rPr lang="en-US" dirty="0" smtClean="0"/>
              <a:t>-up</a:t>
            </a:r>
            <a:r>
              <a:rPr lang="en-US" baseline="0" dirty="0" smtClean="0"/>
              <a:t> </a:t>
            </a:r>
            <a:r>
              <a:rPr lang="en-US" dirty="0" smtClean="0"/>
              <a:t>rather than top-down construction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2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Cities</a:t>
            </a:r>
            <a:r>
              <a:rPr lang="en-GB" dirty="0" smtClean="0"/>
              <a:t>,...</a:t>
            </a:r>
          </a:p>
          <a:p>
            <a:endParaRPr lang="en-GB" dirty="0" smtClean="0"/>
          </a:p>
          <a:p>
            <a:r>
              <a:rPr lang="en-GB" dirty="0" smtClean="0"/>
              <a:t>Types of agents:</a:t>
            </a:r>
          </a:p>
          <a:p>
            <a:r>
              <a:rPr lang="en-US" dirty="0" smtClean="0"/>
              <a:t>Biological agents: a dog, a human.</a:t>
            </a:r>
          </a:p>
          <a:p>
            <a:r>
              <a:rPr lang="en-US" dirty="0" smtClean="0"/>
              <a:t>Man-made/machine agents: the Mars Exploration Rover, a software agent, an industrial robot.</a:t>
            </a:r>
          </a:p>
          <a:p>
            <a:r>
              <a:rPr lang="en-US" dirty="0" smtClean="0"/>
              <a:t>Institutional agents: the Czech Tech University, a company.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C64D0-335E-4AA4-BBB6-CB8B8822086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add/link to course </a:t>
            </a:r>
            <a:r>
              <a:rPr lang="en-US" dirty="0" err="1" smtClean="0"/>
              <a:t>scheduel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0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right behavior?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0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Backgammon ~ </a:t>
            </a:r>
            <a:r>
              <a:rPr lang="en-US" dirty="0" err="1" smtClean="0"/>
              <a:t>vrhc</a:t>
            </a:r>
            <a:r>
              <a:rPr lang="cs-CZ" dirty="0" err="1" smtClean="0"/>
              <a:t>áby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0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Decision making is seldom possible based on the basis of a single percept</a:t>
            </a:r>
          </a:p>
          <a:p>
            <a:pPr lvl="1"/>
            <a:r>
              <a:rPr lang="en-US" dirty="0" smtClean="0"/>
              <a:t>the choice of action may depend on the entire percept history</a:t>
            </a:r>
          </a:p>
          <a:p>
            <a:pPr lvl="1"/>
            <a:r>
              <a:rPr lang="en-US" dirty="0" smtClean="0"/>
              <a:t>sensors do not necessarily provide access to the complete state of the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3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Goal-based agent utilizes goals and planning to determine which action </a:t>
            </a:r>
            <a:r>
              <a:rPr lang="cs-CZ" dirty="0" smtClean="0"/>
              <a:t>to </a:t>
            </a:r>
            <a:r>
              <a:rPr lang="cs-CZ" dirty="0" err="1" smtClean="0"/>
              <a:t>take</a:t>
            </a:r>
            <a:r>
              <a:rPr lang="en-US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Goal-based</a:t>
            </a:r>
            <a:r>
              <a:rPr lang="en-US" baseline="0" dirty="0" smtClean="0"/>
              <a:t> agent = agent </a:t>
            </a:r>
            <a:r>
              <a:rPr lang="cs-CZ" baseline="0" dirty="0" smtClean="0"/>
              <a:t>řízený cíli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46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Utility-</a:t>
            </a:r>
            <a:r>
              <a:rPr lang="cs-CZ" dirty="0" err="1" smtClean="0"/>
              <a:t>based</a:t>
            </a:r>
            <a:r>
              <a:rPr lang="cs-CZ" baseline="0" dirty="0" smtClean="0"/>
              <a:t> agent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generalization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goal-based</a:t>
            </a:r>
            <a:r>
              <a:rPr lang="cs-CZ" baseline="0" dirty="0" smtClean="0"/>
              <a:t> agent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Goals </a:t>
            </a:r>
            <a:r>
              <a:rPr lang="en-US" dirty="0" smtClean="0"/>
              <a:t>alone are not sufficient for decision making: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there may be multiple ways of achieving them;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agents may have several conflicting goals that cannot be achieved </a:t>
            </a:r>
            <a:r>
              <a:rPr lang="cs-CZ" dirty="0" err="1" smtClean="0"/>
              <a:t>simultaneously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214554"/>
            <a:ext cx="6715172" cy="12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3571876"/>
            <a:ext cx="671517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01024" y="71438"/>
            <a:ext cx="1071538" cy="100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Ins="360000"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360000" rIns="36000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/>
          </p:cNvSpPr>
          <p:nvPr>
            <p:ph type="title"/>
          </p:nvPr>
        </p:nvSpPr>
        <p:spPr bwMode="auto">
          <a:xfrm>
            <a:off x="0" y="142859"/>
            <a:ext cx="8715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45720" rIns="36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91" y="6064338"/>
            <a:ext cx="616604" cy="51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94" r:id="rId3"/>
    <p:sldLayoutId id="2147483796" r:id="rId4"/>
    <p:sldLayoutId id="2147483797" r:id="rId5"/>
    <p:sldLayoutId id="2147483798" r:id="rId6"/>
    <p:sldLayoutId id="2147483799" r:id="rId7"/>
    <p:sldLayoutId id="2147483801" r:id="rId8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400" b="0" kern="1200" dirty="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w.felk.cvut.cz/doku.php/courses/a4m33mas/start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4414" y="1772816"/>
            <a:ext cx="6715172" cy="1244618"/>
          </a:xfrm>
        </p:spPr>
        <p:txBody>
          <a:bodyPr/>
          <a:lstStyle/>
          <a:p>
            <a:r>
              <a:rPr lang="en-US" dirty="0" smtClean="0"/>
              <a:t>Introduction to Multi-Agent Systems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14" y="3130138"/>
            <a:ext cx="6715172" cy="1752600"/>
          </a:xfrm>
        </p:spPr>
        <p:txBody>
          <a:bodyPr/>
          <a:lstStyle/>
          <a:p>
            <a:pPr algn="l"/>
            <a:r>
              <a:rPr lang="en-US" b="1" dirty="0" smtClean="0"/>
              <a:t>Michal Jakob</a:t>
            </a:r>
          </a:p>
          <a:p>
            <a:pPr algn="l"/>
            <a:r>
              <a:rPr lang="en-US" dirty="0"/>
              <a:t>Agent Technology Center, Dept. of Cybernetics, FEE Czech Technical University</a:t>
            </a:r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A4M33MAS </a:t>
            </a:r>
            <a:r>
              <a:rPr lang="pt-BR" dirty="0"/>
              <a:t>Autumn </a:t>
            </a:r>
            <a:r>
              <a:rPr lang="pt-BR" dirty="0" smtClean="0"/>
              <a:t>2011 </a:t>
            </a:r>
            <a:r>
              <a:rPr lang="pt-BR" dirty="0"/>
              <a:t>- Lect. 1</a:t>
            </a:r>
          </a:p>
          <a:p>
            <a:pPr algn="l"/>
            <a:endParaRPr lang="cs-CZ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6525344"/>
            <a:ext cx="5184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cs-CZ" sz="1000" dirty="0" err="1" smtClean="0"/>
              <a:t>Selected</a:t>
            </a:r>
            <a:r>
              <a:rPr lang="cs-CZ" sz="1000" dirty="0" smtClean="0"/>
              <a:t> </a:t>
            </a:r>
            <a:r>
              <a:rPr lang="cs-CZ" sz="1000" dirty="0" err="1" smtClean="0"/>
              <a:t>illustrations</a:t>
            </a:r>
            <a:r>
              <a:rPr lang="cs-CZ" sz="1000" dirty="0" smtClean="0"/>
              <a:t> </a:t>
            </a:r>
            <a:r>
              <a:rPr lang="cs-CZ" sz="1000" dirty="0" err="1" smtClean="0"/>
              <a:t>taken</a:t>
            </a:r>
            <a:r>
              <a:rPr lang="cs-CZ" sz="1000" dirty="0" smtClean="0"/>
              <a:t> </a:t>
            </a:r>
            <a:r>
              <a:rPr lang="en-US" sz="1000" dirty="0" err="1" smtClean="0"/>
              <a:t>Russel</a:t>
            </a:r>
            <a:r>
              <a:rPr lang="en-US" sz="1000" dirty="0" smtClean="0"/>
              <a:t> </a:t>
            </a:r>
            <a:r>
              <a:rPr lang="en-US" sz="1000" dirty="0"/>
              <a:t>and </a:t>
            </a:r>
            <a:r>
              <a:rPr lang="en-US" sz="1000" dirty="0" err="1" smtClean="0"/>
              <a:t>Norvig</a:t>
            </a:r>
            <a:r>
              <a:rPr lang="cs-CZ" sz="1000" dirty="0" smtClean="0"/>
              <a:t> – </a:t>
            </a:r>
            <a:r>
              <a:rPr lang="en-US" sz="1000" dirty="0" smtClean="0"/>
              <a:t>Artificial </a:t>
            </a:r>
            <a:r>
              <a:rPr lang="en-US" sz="1000" dirty="0"/>
              <a:t>Intelligence: Modern </a:t>
            </a:r>
            <a:r>
              <a:rPr lang="en-US" sz="1000" dirty="0" smtClean="0"/>
              <a:t>Approach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59628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vs. Macro Perspective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Foundational problems of </a:t>
            </a:r>
            <a:r>
              <a:rPr lang="en-US" dirty="0" err="1"/>
              <a:t>multiagent</a:t>
            </a:r>
            <a:r>
              <a:rPr lang="en-US" dirty="0"/>
              <a:t> systems (MAS):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agent design problem</a:t>
            </a:r>
            <a:r>
              <a:rPr lang="en-US" dirty="0"/>
              <a:t>: how should agents act to carry out their </a:t>
            </a:r>
            <a:r>
              <a:rPr lang="cs-CZ" dirty="0" err="1"/>
              <a:t>tasks</a:t>
            </a:r>
            <a:r>
              <a:rPr lang="cs-CZ" dirty="0"/>
              <a:t>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society design problem</a:t>
            </a:r>
            <a:r>
              <a:rPr lang="en-US" dirty="0"/>
              <a:t>: how should agents interact to carry out their </a:t>
            </a:r>
            <a:r>
              <a:rPr lang="cs-CZ" dirty="0" err="1"/>
              <a:t>tasks</a:t>
            </a:r>
            <a:r>
              <a:rPr lang="cs-CZ" dirty="0"/>
              <a:t>?</a:t>
            </a:r>
          </a:p>
          <a:p>
            <a:r>
              <a:rPr lang="en-US" dirty="0"/>
              <a:t>These are known as the </a:t>
            </a:r>
            <a:r>
              <a:rPr lang="en-US" b="1" dirty="0"/>
              <a:t>micro </a:t>
            </a:r>
            <a:r>
              <a:rPr lang="en-US" dirty="0"/>
              <a:t>and </a:t>
            </a:r>
            <a:r>
              <a:rPr lang="en-US" b="1" dirty="0"/>
              <a:t>macro </a:t>
            </a:r>
            <a:r>
              <a:rPr lang="en-US" dirty="0"/>
              <a:t>perspective of </a:t>
            </a:r>
            <a:r>
              <a:rPr lang="en-US" dirty="0" smtClean="0"/>
              <a:t>MAS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697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9"/>
            <a:ext cx="9144000" cy="1000125"/>
          </a:xfrm>
        </p:spPr>
        <p:txBody>
          <a:bodyPr rIns="720000"/>
          <a:lstStyle/>
          <a:p>
            <a:r>
              <a:rPr lang="en-US" dirty="0" smtClean="0"/>
              <a:t>MAS Applications – Problem Characteristics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1" dirty="0" smtClean="0"/>
              <a:t>Non-cooperative/</a:t>
            </a:r>
            <a:r>
              <a:rPr lang="en-US" b="1" dirty="0" err="1" smtClean="0"/>
              <a:t>Competetive</a:t>
            </a:r>
            <a:r>
              <a:rPr lang="en-US" b="1" dirty="0" smtClean="0"/>
              <a:t> setting </a:t>
            </a:r>
            <a:r>
              <a:rPr lang="en-US" dirty="0" smtClean="0"/>
              <a:t>with no trusted central authority and unwillingness of agents to share information</a:t>
            </a:r>
          </a:p>
          <a:p>
            <a:r>
              <a:rPr lang="en-US" b="1" dirty="0" smtClean="0"/>
              <a:t>Distributed </a:t>
            </a:r>
            <a:r>
              <a:rPr lang="en-US" b="1" dirty="0"/>
              <a:t>setting</a:t>
            </a:r>
            <a:r>
              <a:rPr lang="en-US" dirty="0"/>
              <a:t> with inability (or ineffectiveness) to create and </a:t>
            </a:r>
            <a:r>
              <a:rPr lang="en-US" dirty="0" smtClean="0"/>
              <a:t>maintain </a:t>
            </a:r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 smtClean="0"/>
              <a:t>knowledge</a:t>
            </a:r>
            <a:endParaRPr lang="en-US" dirty="0"/>
          </a:p>
          <a:p>
            <a:r>
              <a:rPr lang="en-US" b="1" dirty="0" smtClean="0"/>
              <a:t>Highly </a:t>
            </a:r>
            <a:r>
              <a:rPr lang="en-US" b="1" dirty="0"/>
              <a:t>dynamic environments</a:t>
            </a:r>
            <a:r>
              <a:rPr lang="en-US" dirty="0"/>
              <a:t> where fast reaction and frequent </a:t>
            </a:r>
            <a:r>
              <a:rPr lang="en-US" dirty="0" smtClean="0"/>
              <a:t>replanning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891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manufacturing and logistics </a:t>
            </a:r>
            <a:r>
              <a:rPr lang="en-US" dirty="0"/>
              <a:t>– production planning, inventory </a:t>
            </a:r>
            <a:r>
              <a:rPr lang="cs-CZ" dirty="0"/>
              <a:t>management,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/network management, </a:t>
            </a:r>
            <a:r>
              <a:rPr lang="cs-CZ" dirty="0" err="1"/>
              <a:t>procurement</a:t>
            </a:r>
            <a:endParaRPr lang="cs-CZ" dirty="0"/>
          </a:p>
          <a:p>
            <a:r>
              <a:rPr lang="en-US" b="1" dirty="0"/>
              <a:t>markets </a:t>
            </a:r>
            <a:r>
              <a:rPr lang="en-US" dirty="0"/>
              <a:t>– automated trading/auctioning, auction mechanism analysis </a:t>
            </a:r>
            <a:r>
              <a:rPr lang="cs-CZ" dirty="0"/>
              <a:t>and design, </a:t>
            </a:r>
            <a:r>
              <a:rPr lang="cs-CZ" dirty="0" err="1"/>
              <a:t>strategy</a:t>
            </a:r>
            <a:r>
              <a:rPr lang="cs-CZ" dirty="0"/>
              <a:t> modeling, market modeling</a:t>
            </a:r>
          </a:p>
          <a:p>
            <a:r>
              <a:rPr lang="en-US" b="1" dirty="0"/>
              <a:t>ubiquitous computing </a:t>
            </a:r>
            <a:r>
              <a:rPr lang="en-US" dirty="0"/>
              <a:t>– context-enabled personal assistance, user modeling, privacy management, power-consumption optimization</a:t>
            </a:r>
          </a:p>
          <a:p>
            <a:r>
              <a:rPr lang="en-US" b="1" dirty="0"/>
              <a:t>robotic teams </a:t>
            </a:r>
            <a:r>
              <a:rPr lang="en-US" dirty="0"/>
              <a:t>– team planning and coordination, optimum team </a:t>
            </a:r>
            <a:r>
              <a:rPr lang="fr-FR" dirty="0"/>
              <a:t>composition, coalition formation, information </a:t>
            </a:r>
            <a:r>
              <a:rPr lang="fr-FR" dirty="0" smtClean="0"/>
              <a:t>fusion</a:t>
            </a:r>
          </a:p>
          <a:p>
            <a:r>
              <a:rPr lang="en-US" b="1" dirty="0"/>
              <a:t>utility networks </a:t>
            </a:r>
            <a:r>
              <a:rPr lang="en-US" dirty="0"/>
              <a:t>– smart grid management, virtual </a:t>
            </a:r>
            <a:r>
              <a:rPr lang="en-US" dirty="0" err="1"/>
              <a:t>powerplants</a:t>
            </a:r>
            <a:r>
              <a:rPr lang="en-US" dirty="0"/>
              <a:t>, smart appliances, </a:t>
            </a:r>
            <a:r>
              <a:rPr lang="cs-CZ" dirty="0" err="1"/>
              <a:t>consumption</a:t>
            </a:r>
            <a:r>
              <a:rPr lang="cs-CZ" dirty="0"/>
              <a:t> modeling</a:t>
            </a:r>
          </a:p>
          <a:p>
            <a:pPr marL="0" indent="0">
              <a:buNone/>
            </a:pPr>
            <a:endParaRPr lang="fr-FR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161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computer </a:t>
            </a:r>
            <a:r>
              <a:rPr lang="en-US" b="1" dirty="0"/>
              <a:t>and communication networks </a:t>
            </a:r>
            <a:r>
              <a:rPr lang="en-US" dirty="0"/>
              <a:t>– load balancing, </a:t>
            </a:r>
            <a:r>
              <a:rPr lang="en-US" dirty="0" smtClean="0"/>
              <a:t>intrusion </a:t>
            </a:r>
            <a:r>
              <a:rPr lang="cs-CZ" dirty="0" err="1" smtClean="0"/>
              <a:t>detection</a:t>
            </a:r>
            <a:r>
              <a:rPr lang="cs-CZ" dirty="0"/>
              <a:t>, </a:t>
            </a:r>
            <a:r>
              <a:rPr lang="cs-CZ" dirty="0" err="1"/>
              <a:t>bandwidth</a:t>
            </a:r>
            <a:r>
              <a:rPr lang="cs-CZ" dirty="0"/>
              <a:t> management, monitoring</a:t>
            </a:r>
          </a:p>
          <a:p>
            <a:r>
              <a:rPr lang="en-US" b="1" dirty="0" smtClean="0"/>
              <a:t>transport </a:t>
            </a:r>
            <a:r>
              <a:rPr lang="cs-CZ" dirty="0" smtClean="0"/>
              <a:t>– </a:t>
            </a:r>
            <a:r>
              <a:rPr lang="cs-CZ" dirty="0" err="1"/>
              <a:t>intelligent</a:t>
            </a:r>
            <a:r>
              <a:rPr lang="cs-CZ" dirty="0"/>
              <a:t> </a:t>
            </a:r>
            <a:r>
              <a:rPr lang="en-US" dirty="0" smtClean="0"/>
              <a:t>transport system,</a:t>
            </a:r>
            <a:r>
              <a:rPr lang="cs-CZ" dirty="0" smtClean="0"/>
              <a:t> </a:t>
            </a:r>
            <a:r>
              <a:rPr lang="cs-CZ" dirty="0" err="1"/>
              <a:t>cooperative</a:t>
            </a:r>
            <a:r>
              <a:rPr lang="cs-CZ" dirty="0"/>
              <a:t> </a:t>
            </a:r>
            <a:r>
              <a:rPr lang="cs-CZ" dirty="0" err="1" smtClean="0"/>
              <a:t>driving</a:t>
            </a:r>
            <a:r>
              <a:rPr lang="cs-CZ" dirty="0" smtClean="0"/>
              <a:t>,</a:t>
            </a:r>
            <a:r>
              <a:rPr lang="en-US" dirty="0" smtClean="0"/>
              <a:t> ridesharing</a:t>
            </a:r>
            <a:endParaRPr lang="cs-CZ" dirty="0"/>
          </a:p>
          <a:p>
            <a:r>
              <a:rPr lang="en-US" b="1" dirty="0"/>
              <a:t>security and defense </a:t>
            </a:r>
            <a:r>
              <a:rPr lang="en-US" dirty="0"/>
              <a:t>– mission planning and execution, </a:t>
            </a:r>
            <a:r>
              <a:rPr lang="en-US" dirty="0" smtClean="0"/>
              <a:t>optimum patrolling </a:t>
            </a:r>
            <a:r>
              <a:rPr lang="en-US" dirty="0"/>
              <a:t>and surveillance, opponent modeling, vulnerability assessment</a:t>
            </a:r>
          </a:p>
          <a:p>
            <a:r>
              <a:rPr lang="en-US" b="1" dirty="0"/>
              <a:t>computer games and computer animation </a:t>
            </a:r>
            <a:r>
              <a:rPr lang="en-US" dirty="0"/>
              <a:t>- game AI, </a:t>
            </a:r>
            <a:r>
              <a:rPr lang="en-US" dirty="0" smtClean="0"/>
              <a:t>behavioral </a:t>
            </a:r>
            <a:r>
              <a:rPr lang="cs-CZ" dirty="0" err="1" smtClean="0"/>
              <a:t>animation</a:t>
            </a:r>
            <a:r>
              <a:rPr lang="cs-CZ" dirty="0"/>
              <a:t>, NPC </a:t>
            </a:r>
            <a:r>
              <a:rPr lang="cs-CZ" dirty="0" err="1"/>
              <a:t>implementation</a:t>
            </a:r>
            <a:endParaRPr lang="cs-CZ" dirty="0"/>
          </a:p>
          <a:p>
            <a:r>
              <a:rPr lang="en-US" b="1" dirty="0"/>
              <a:t>policy-making support </a:t>
            </a:r>
            <a:r>
              <a:rPr lang="en-US" dirty="0"/>
              <a:t>– modeling of various </a:t>
            </a:r>
            <a:r>
              <a:rPr lang="en-US" dirty="0" smtClean="0"/>
              <a:t>socio-economical </a:t>
            </a:r>
            <a:r>
              <a:rPr lang="cs-CZ" dirty="0" err="1" smtClean="0"/>
              <a:t>phenomena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crime</a:t>
            </a:r>
            <a:r>
              <a:rPr lang="cs-CZ" dirty="0"/>
              <a:t>, </a:t>
            </a:r>
            <a:r>
              <a:rPr lang="cs-CZ" dirty="0" err="1"/>
              <a:t>migration</a:t>
            </a:r>
            <a:r>
              <a:rPr lang="cs-CZ" dirty="0"/>
              <a:t>,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19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Topics in Multiagent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4"/>
            <a:ext cx="8229600" cy="5167461"/>
          </a:xfrm>
        </p:spPr>
        <p:txBody>
          <a:bodyPr>
            <a:normAutofit fontScale="92500"/>
          </a:bodyPr>
          <a:lstStyle/>
          <a:p>
            <a:r>
              <a:rPr lang="en-US" dirty="0"/>
              <a:t>How should agent’s </a:t>
            </a:r>
            <a:r>
              <a:rPr lang="en-US" b="1" dirty="0"/>
              <a:t>objectives</a:t>
            </a:r>
            <a:r>
              <a:rPr lang="en-US" dirty="0"/>
              <a:t> be specified?</a:t>
            </a:r>
          </a:p>
          <a:p>
            <a:r>
              <a:rPr lang="en-US" dirty="0"/>
              <a:t>How should agent’s </a:t>
            </a:r>
            <a:r>
              <a:rPr lang="en-US" b="1" dirty="0"/>
              <a:t>control logic</a:t>
            </a:r>
            <a:r>
              <a:rPr lang="en-US" dirty="0"/>
              <a:t> be implemented so that the agents </a:t>
            </a:r>
            <a:r>
              <a:rPr lang="en-US" dirty="0" smtClean="0"/>
              <a:t>acts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objectives</a:t>
            </a:r>
            <a:r>
              <a:rPr lang="cs-CZ" dirty="0"/>
              <a:t>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languages</a:t>
            </a:r>
            <a:r>
              <a:rPr lang="en-US" dirty="0" smtClean="0"/>
              <a:t> </a:t>
            </a:r>
            <a:r>
              <a:rPr lang="en-US" dirty="0"/>
              <a:t>should agents use to communicate their beliefs </a:t>
            </a:r>
            <a:r>
              <a:rPr lang="en-US" dirty="0" smtClean="0"/>
              <a:t>and </a:t>
            </a:r>
            <a:r>
              <a:rPr lang="cs-CZ" dirty="0" err="1" smtClean="0"/>
              <a:t>aspiration</a:t>
            </a:r>
            <a:r>
              <a:rPr lang="cs-CZ" dirty="0"/>
              <a:t>?</a:t>
            </a:r>
          </a:p>
          <a:p>
            <a:r>
              <a:rPr lang="en-US" dirty="0"/>
              <a:t>Which </a:t>
            </a:r>
            <a:r>
              <a:rPr lang="en-US" b="1" dirty="0"/>
              <a:t>protocols</a:t>
            </a:r>
            <a:r>
              <a:rPr lang="en-US" dirty="0"/>
              <a:t> should agents use to negotiate and agree/choose if </a:t>
            </a:r>
            <a:r>
              <a:rPr lang="en-US" dirty="0" smtClean="0"/>
              <a:t>there are </a:t>
            </a:r>
            <a:r>
              <a:rPr lang="en-US" dirty="0"/>
              <a:t>multiple options (as there always are)?</a:t>
            </a:r>
          </a:p>
          <a:p>
            <a:r>
              <a:rPr lang="en-US" dirty="0"/>
              <a:t>How should agents in a </a:t>
            </a:r>
            <a:r>
              <a:rPr lang="en-US" b="1" dirty="0"/>
              <a:t>team decompose and allocate tasks </a:t>
            </a:r>
            <a:r>
              <a:rPr lang="en-US" dirty="0"/>
              <a:t>so as </a:t>
            </a:r>
            <a:r>
              <a:rPr lang="en-US" dirty="0" smtClean="0"/>
              <a:t>to effectively </a:t>
            </a:r>
            <a:r>
              <a:rPr lang="en-US" dirty="0"/>
              <a:t>achieve team’s common goal?</a:t>
            </a:r>
          </a:p>
          <a:p>
            <a:r>
              <a:rPr lang="en-US" dirty="0"/>
              <a:t>How should the agent </a:t>
            </a:r>
            <a:r>
              <a:rPr lang="en-US" b="1" dirty="0"/>
              <a:t>maximize </a:t>
            </a:r>
            <a:r>
              <a:rPr lang="en-US" b="1" dirty="0" smtClean="0"/>
              <a:t>its </a:t>
            </a:r>
            <a:r>
              <a:rPr lang="en-US" b="1" dirty="0"/>
              <a:t>utility </a:t>
            </a:r>
            <a:r>
              <a:rPr lang="en-US" dirty="0"/>
              <a:t>in the presence of </a:t>
            </a:r>
            <a:r>
              <a:rPr lang="en-US" dirty="0" smtClean="0"/>
              <a:t>other competing </a:t>
            </a:r>
            <a:r>
              <a:rPr lang="en-US" dirty="0"/>
              <a:t>and possible hostile agents?</a:t>
            </a:r>
          </a:p>
          <a:p>
            <a:r>
              <a:rPr lang="en-US" dirty="0"/>
              <a:t>Which </a:t>
            </a:r>
            <a:r>
              <a:rPr lang="en-US" b="1" dirty="0"/>
              <a:t>voting mechanisms</a:t>
            </a:r>
            <a:r>
              <a:rPr lang="en-US" dirty="0"/>
              <a:t> are robust against manipulation?</a:t>
            </a:r>
          </a:p>
          <a:p>
            <a:r>
              <a:rPr lang="cs-CZ" dirty="0" smtClean="0"/>
              <a:t>. </a:t>
            </a:r>
            <a:r>
              <a:rPr lang="cs-CZ" dirty="0"/>
              <a:t>. 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9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Agency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Multi-Agent Systems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033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Agent?</a:t>
            </a:r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081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Focus on </a:t>
            </a:r>
            <a:r>
              <a:rPr lang="en-US" b="1" dirty="0" err="1"/>
              <a:t>situatedness</a:t>
            </a:r>
            <a:r>
              <a:rPr lang="en-US" b="1" dirty="0"/>
              <a:t> </a:t>
            </a:r>
            <a:r>
              <a:rPr lang="en-US" dirty="0"/>
              <a:t>in the environment (</a:t>
            </a:r>
            <a:r>
              <a:rPr lang="en-US" b="1" dirty="0"/>
              <a:t>embodiment</a:t>
            </a:r>
            <a:r>
              <a:rPr lang="en-US" dirty="0"/>
              <a:t>)</a:t>
            </a:r>
          </a:p>
          <a:p>
            <a:r>
              <a:rPr lang="en-US" dirty="0"/>
              <a:t>The agent can only influence the environment but not fully control </a:t>
            </a:r>
            <a:r>
              <a:rPr lang="en-US" dirty="0" smtClean="0"/>
              <a:t>it </a:t>
            </a:r>
            <a:r>
              <a:rPr lang="cs-CZ" dirty="0" smtClean="0"/>
              <a:t>(sensor/</a:t>
            </a:r>
            <a:r>
              <a:rPr lang="cs-CZ" dirty="0" err="1" smtClean="0"/>
              <a:t>effector</a:t>
            </a:r>
            <a:r>
              <a:rPr lang="cs-CZ" dirty="0" smtClean="0"/>
              <a:t> </a:t>
            </a:r>
            <a:r>
              <a:rPr lang="cs-CZ" dirty="0" err="1"/>
              <a:t>failure</a:t>
            </a:r>
            <a:r>
              <a:rPr lang="cs-CZ" dirty="0"/>
              <a:t>, non-</a:t>
            </a:r>
            <a:r>
              <a:rPr lang="cs-CZ" dirty="0" err="1"/>
              <a:t>determinism</a:t>
            </a:r>
            <a:r>
              <a:rPr lang="cs-CZ" dirty="0"/>
              <a:t>)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876905"/>
              </p:ext>
            </p:extLst>
          </p:nvPr>
        </p:nvGraphicFramePr>
        <p:xfrm>
          <a:off x="457200" y="3662139"/>
          <a:ext cx="8229600" cy="163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908720"/>
            <a:ext cx="4695759" cy="260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87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Agent? (2)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1977083"/>
          </a:xfrm>
        </p:spPr>
        <p:txBody>
          <a:bodyPr/>
          <a:lstStyle/>
          <a:p>
            <a:r>
              <a:rPr lang="en-US" dirty="0"/>
              <a:t>Adds a second dimension to agent definition: the relationship </a:t>
            </a:r>
            <a:r>
              <a:rPr lang="en-US" dirty="0" smtClean="0"/>
              <a:t>between </a:t>
            </a:r>
            <a:r>
              <a:rPr lang="cs-CZ" dirty="0" smtClean="0"/>
              <a:t>agent </a:t>
            </a:r>
            <a:r>
              <a:rPr lang="cs-CZ" dirty="0"/>
              <a:t>and </a:t>
            </a:r>
            <a:r>
              <a:rPr lang="cs-CZ" dirty="0" smtClean="0"/>
              <a:t>designer/user</a:t>
            </a:r>
            <a:endParaRPr lang="en-US" dirty="0" smtClean="0"/>
          </a:p>
          <a:p>
            <a:pPr lvl="1"/>
            <a:r>
              <a:rPr lang="en-US" dirty="0" smtClean="0"/>
              <a:t>Agent </a:t>
            </a:r>
            <a:r>
              <a:rPr lang="en-US" dirty="0"/>
              <a:t>is capable of independent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Agent </a:t>
            </a:r>
            <a:r>
              <a:rPr lang="en-US" dirty="0"/>
              <a:t>action is purposeful</a:t>
            </a:r>
          </a:p>
          <a:p>
            <a:r>
              <a:rPr lang="en-US" dirty="0">
                <a:solidFill>
                  <a:srgbClr val="FF0000"/>
                </a:solidFill>
              </a:rPr>
              <a:t>Autonomy is a central, distinguishing property of agents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092216"/>
              </p:ext>
            </p:extLst>
          </p:nvPr>
        </p:nvGraphicFramePr>
        <p:xfrm>
          <a:off x="467544" y="1340769"/>
          <a:ext cx="8229600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8760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Agent Properties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/>
              <a:t>autonomous </a:t>
            </a:r>
            <a:r>
              <a:rPr lang="en-US" dirty="0"/>
              <a:t>– the agent is self goal-directed and acts without </a:t>
            </a:r>
            <a:r>
              <a:rPr lang="en-US" dirty="0" smtClean="0"/>
              <a:t>requiring user </a:t>
            </a:r>
            <a:r>
              <a:rPr lang="en-US" dirty="0"/>
              <a:t>initiation and guidance; it can choose its own goal and the way </a:t>
            </a:r>
            <a:r>
              <a:rPr lang="en-US" dirty="0" smtClean="0"/>
              <a:t>to achieve </a:t>
            </a:r>
            <a:r>
              <a:rPr lang="en-US" dirty="0"/>
              <a:t>it; its behavior is determined by its experience; we have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direct </a:t>
            </a:r>
            <a:r>
              <a:rPr lang="cs-CZ" dirty="0" err="1" smtClean="0">
                <a:solidFill>
                  <a:srgbClr val="FF0000"/>
                </a:solidFill>
              </a:rPr>
              <a:t>control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  <a:p>
            <a:r>
              <a:rPr lang="en-US" b="1" dirty="0"/>
              <a:t>reactive </a:t>
            </a:r>
            <a:r>
              <a:rPr lang="en-US" dirty="0"/>
              <a:t>– the agent maintains an ongoing interaction with </a:t>
            </a:r>
            <a:r>
              <a:rPr lang="en-US" dirty="0" smtClean="0"/>
              <a:t>its environment</a:t>
            </a:r>
            <a:r>
              <a:rPr lang="en-US" dirty="0"/>
              <a:t>, and responds to changes that occur in it</a:t>
            </a:r>
          </a:p>
          <a:p>
            <a:r>
              <a:rPr lang="en-US" b="1" dirty="0"/>
              <a:t>proactive </a:t>
            </a:r>
            <a:r>
              <a:rPr lang="en-US" dirty="0"/>
              <a:t>– the agent generates and </a:t>
            </a:r>
            <a:r>
              <a:rPr lang="en-US" dirty="0" smtClean="0"/>
              <a:t>attempts </a:t>
            </a:r>
            <a:r>
              <a:rPr lang="en-US" dirty="0"/>
              <a:t>to achieve goals; it is </a:t>
            </a:r>
            <a:r>
              <a:rPr lang="en-US" dirty="0" smtClean="0"/>
              <a:t>not driven </a:t>
            </a:r>
            <a:r>
              <a:rPr lang="en-US" dirty="0"/>
              <a:t>solely by events but takes the initiative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90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Agent Properties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sociable </a:t>
            </a:r>
            <a:r>
              <a:rPr lang="en-US" dirty="0"/>
              <a:t>– the agent interacts with other agents (and possibly </a:t>
            </a:r>
            <a:r>
              <a:rPr lang="en-US" dirty="0" smtClean="0"/>
              <a:t>humans) via </a:t>
            </a:r>
            <a:r>
              <a:rPr lang="en-US" dirty="0"/>
              <a:t>cooperation, coordination, and negotiation; it is aware and able </a:t>
            </a:r>
            <a:r>
              <a:rPr lang="en-US" dirty="0" smtClean="0"/>
              <a:t>to reason </a:t>
            </a:r>
            <a:r>
              <a:rPr lang="en-US" dirty="0"/>
              <a:t>about other agents and how they can help it achieve its own goals</a:t>
            </a:r>
          </a:p>
          <a:p>
            <a:pPr lvl="1"/>
            <a:r>
              <a:rPr lang="en-US" b="1" dirty="0" smtClean="0"/>
              <a:t>coordination </a:t>
            </a:r>
            <a:r>
              <a:rPr lang="en-US" dirty="0"/>
              <a:t>is managing the interdependencies between actions </a:t>
            </a:r>
            <a:r>
              <a:rPr lang="en-US" dirty="0" smtClean="0"/>
              <a:t>of multiple </a:t>
            </a:r>
            <a:r>
              <a:rPr lang="en-US" dirty="0"/>
              <a:t>agents (not necessarily cooperative)</a:t>
            </a:r>
          </a:p>
          <a:p>
            <a:pPr lvl="1"/>
            <a:r>
              <a:rPr lang="en-US" b="1" dirty="0" smtClean="0"/>
              <a:t>cooperation </a:t>
            </a:r>
            <a:r>
              <a:rPr lang="en-US" dirty="0"/>
              <a:t>is working together as a team to achieve a shared </a:t>
            </a:r>
            <a:r>
              <a:rPr lang="en-US" dirty="0" smtClean="0"/>
              <a:t>goal</a:t>
            </a:r>
          </a:p>
          <a:p>
            <a:pPr lvl="1"/>
            <a:r>
              <a:rPr lang="en-US" b="1" dirty="0" smtClean="0"/>
              <a:t>negotiation </a:t>
            </a:r>
            <a:r>
              <a:rPr lang="en-US" dirty="0"/>
              <a:t>is the ability to reach agreements on matters of </a:t>
            </a:r>
            <a:r>
              <a:rPr lang="en-US" dirty="0" smtClean="0"/>
              <a:t>common </a:t>
            </a:r>
            <a:r>
              <a:rPr lang="cs-CZ" dirty="0" err="1" smtClean="0"/>
              <a:t>interest</a:t>
            </a:r>
            <a:endParaRPr lang="cs-CZ" dirty="0"/>
          </a:p>
          <a:p>
            <a:r>
              <a:rPr lang="en-US" dirty="0">
                <a:solidFill>
                  <a:srgbClr val="FF0000"/>
                </a:solidFill>
              </a:rPr>
              <a:t>Systems of the future will need to be good at teamwork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68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Lecturers</a:t>
            </a:r>
            <a:r>
              <a:rPr lang="cs-CZ" dirty="0"/>
              <a:t>: prof. Michal </a:t>
            </a:r>
            <a:r>
              <a:rPr lang="cs-CZ" dirty="0" smtClean="0"/>
              <a:t>Pěchouček, </a:t>
            </a:r>
            <a:r>
              <a:rPr lang="cs-CZ" dirty="0"/>
              <a:t>Michal Jakob and Peter </a:t>
            </a:r>
            <a:r>
              <a:rPr lang="cs-CZ" dirty="0" smtClean="0"/>
              <a:t>Novák</a:t>
            </a:r>
            <a:endParaRPr lang="cs-CZ" dirty="0"/>
          </a:p>
          <a:p>
            <a:r>
              <a:rPr lang="cs-CZ" dirty="0" err="1"/>
              <a:t>Tutorials</a:t>
            </a:r>
            <a:r>
              <a:rPr lang="cs-CZ" dirty="0"/>
              <a:t>: Peter </a:t>
            </a:r>
            <a:r>
              <a:rPr lang="cs-CZ" dirty="0" smtClean="0"/>
              <a:t>Novák</a:t>
            </a:r>
            <a:r>
              <a:rPr lang="en-US" dirty="0" smtClean="0"/>
              <a:t>, </a:t>
            </a:r>
            <a:r>
              <a:rPr lang="cs-CZ" dirty="0" smtClean="0"/>
              <a:t>Branislav </a:t>
            </a:r>
            <a:r>
              <a:rPr lang="cs-CZ" dirty="0" err="1" smtClean="0"/>
              <a:t>Bošanský</a:t>
            </a:r>
            <a:r>
              <a:rPr lang="cs-CZ" dirty="0" smtClean="0"/>
              <a:t> and Jan Hrnčíř</a:t>
            </a:r>
            <a:endParaRPr lang="cs-CZ" dirty="0"/>
          </a:p>
          <a:p>
            <a:r>
              <a:rPr lang="cs-CZ" dirty="0" smtClean="0"/>
              <a:t>13</a:t>
            </a:r>
            <a:r>
              <a:rPr lang="en-US" dirty="0" smtClean="0"/>
              <a:t> </a:t>
            </a:r>
            <a:r>
              <a:rPr lang="en-US" dirty="0"/>
              <a:t>lectures and </a:t>
            </a:r>
            <a:r>
              <a:rPr lang="en-US" dirty="0" smtClean="0"/>
              <a:t>1</a:t>
            </a:r>
            <a:r>
              <a:rPr lang="cs-CZ" dirty="0" smtClean="0"/>
              <a:t>3 </a:t>
            </a:r>
            <a:r>
              <a:rPr lang="en-US" dirty="0" smtClean="0"/>
              <a:t>tutorials</a:t>
            </a:r>
            <a:endParaRPr lang="en-US" dirty="0"/>
          </a:p>
          <a:p>
            <a:r>
              <a:rPr lang="cs-CZ" dirty="0" err="1"/>
              <a:t>Course</a:t>
            </a:r>
            <a:r>
              <a:rPr lang="cs-CZ" dirty="0"/>
              <a:t> web </a:t>
            </a:r>
            <a:r>
              <a:rPr lang="cs-CZ" dirty="0" err="1"/>
              <a:t>page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cw.felk.cvut.cz/doku.php/courses/a4m33mas/start</a:t>
            </a:r>
            <a:r>
              <a:rPr lang="en-US" dirty="0" smtClean="0"/>
              <a:t> </a:t>
            </a:r>
            <a:endParaRPr lang="cs-CZ" dirty="0"/>
          </a:p>
          <a:p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:</a:t>
            </a:r>
          </a:p>
          <a:p>
            <a:pPr lvl="1"/>
            <a:r>
              <a:rPr lang="en-US" dirty="0" err="1" smtClean="0"/>
              <a:t>Russel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Norvig</a:t>
            </a:r>
            <a:r>
              <a:rPr lang="en-US" dirty="0"/>
              <a:t>: Artificial Intelligence: Modern Approach</a:t>
            </a:r>
          </a:p>
          <a:p>
            <a:pPr lvl="1"/>
            <a:r>
              <a:rPr lang="en-US" dirty="0" smtClean="0"/>
              <a:t>M</a:t>
            </a:r>
            <a:r>
              <a:rPr lang="en-US" dirty="0"/>
              <a:t>. Wooldridge: An Introduction to </a:t>
            </a:r>
            <a:r>
              <a:rPr lang="en-US" dirty="0" err="1"/>
              <a:t>MultiAgent</a:t>
            </a:r>
            <a:r>
              <a:rPr lang="en-US" dirty="0"/>
              <a:t> Systems</a:t>
            </a:r>
          </a:p>
          <a:p>
            <a:pPr lvl="1"/>
            <a:r>
              <a:rPr lang="en-US" dirty="0" smtClean="0"/>
              <a:t>J</a:t>
            </a:r>
            <a:r>
              <a:rPr lang="en-US" dirty="0"/>
              <a:t>. M. Vidal: </a:t>
            </a:r>
            <a:r>
              <a:rPr lang="en-US" dirty="0" err="1"/>
              <a:t>Multiagent</a:t>
            </a:r>
            <a:r>
              <a:rPr lang="en-US" dirty="0"/>
              <a:t> Systems: with </a:t>
            </a:r>
            <a:r>
              <a:rPr lang="en-US" dirty="0" err="1"/>
              <a:t>NetLogo</a:t>
            </a:r>
            <a:r>
              <a:rPr lang="en-US" dirty="0"/>
              <a:t> Examples (available on-line)</a:t>
            </a:r>
          </a:p>
          <a:p>
            <a:pPr lvl="1"/>
            <a:r>
              <a:rPr lang="en-US" dirty="0" smtClean="0"/>
              <a:t>Y</a:t>
            </a:r>
            <a:r>
              <a:rPr lang="en-US" dirty="0"/>
              <a:t>. </a:t>
            </a:r>
            <a:r>
              <a:rPr lang="en-US" dirty="0" err="1"/>
              <a:t>Shoham</a:t>
            </a:r>
            <a:r>
              <a:rPr lang="en-US" dirty="0"/>
              <a:t> and K. </a:t>
            </a:r>
            <a:r>
              <a:rPr lang="en-US" dirty="0" err="1"/>
              <a:t>Leyton</a:t>
            </a:r>
            <a:r>
              <a:rPr lang="en-US" dirty="0"/>
              <a:t>-Brown: </a:t>
            </a:r>
            <a:r>
              <a:rPr lang="en-US" dirty="0" err="1"/>
              <a:t>Multiagent</a:t>
            </a:r>
            <a:r>
              <a:rPr lang="en-US" dirty="0"/>
              <a:t> Systems: </a:t>
            </a:r>
            <a:r>
              <a:rPr lang="en-US" dirty="0" smtClean="0"/>
              <a:t>Algorithmic,</a:t>
            </a:r>
            <a:r>
              <a:rPr lang="cs-CZ" dirty="0" smtClean="0"/>
              <a:t> </a:t>
            </a:r>
            <a:r>
              <a:rPr lang="en-US" dirty="0" smtClean="0"/>
              <a:t>Game-Theoretic</a:t>
            </a:r>
            <a:r>
              <a:rPr lang="en-US" dirty="0"/>
              <a:t>, and Logical Foundations (available </a:t>
            </a:r>
            <a:r>
              <a:rPr lang="en-US" dirty="0" smtClean="0"/>
              <a:t>on-line)</a:t>
            </a:r>
            <a:endParaRPr lang="cs-CZ" dirty="0" smtClean="0"/>
          </a:p>
          <a:p>
            <a:pPr lvl="1"/>
            <a:r>
              <a:rPr lang="cs-CZ" dirty="0" smtClean="0"/>
              <a:t>V</a:t>
            </a:r>
            <a:r>
              <a:rPr lang="cs-CZ" dirty="0"/>
              <a:t>. Marik, O. </a:t>
            </a:r>
            <a:r>
              <a:rPr lang="cs-CZ" dirty="0" err="1"/>
              <a:t>Stepankova</a:t>
            </a:r>
            <a:r>
              <a:rPr lang="cs-CZ" dirty="0"/>
              <a:t>, J. </a:t>
            </a:r>
            <a:r>
              <a:rPr lang="cs-CZ" dirty="0" err="1"/>
              <a:t>Lazansky</a:t>
            </a:r>
            <a:r>
              <a:rPr lang="cs-CZ" dirty="0"/>
              <a:t> a kol.: </a:t>
            </a:r>
            <a:r>
              <a:rPr lang="cs-CZ" dirty="0" err="1"/>
              <a:t>Umela</a:t>
            </a:r>
            <a:r>
              <a:rPr lang="cs-CZ" dirty="0"/>
              <a:t> inteligence (3)</a:t>
            </a:r>
          </a:p>
        </p:txBody>
      </p:sp>
    </p:spTree>
    <p:extLst>
      <p:ext uri="{BB962C8B-B14F-4D97-AF65-F5344CB8AC3E}">
        <p14:creationId xmlns:p14="http://schemas.microsoft.com/office/powerpoint/2010/main" val="1214297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vs. Objects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An </a:t>
            </a:r>
            <a:r>
              <a:rPr lang="en-US" dirty="0"/>
              <a:t>agent has unpredictable </a:t>
            </a:r>
            <a:r>
              <a:rPr lang="en-US" dirty="0" err="1"/>
              <a:t>behaviour</a:t>
            </a:r>
            <a:r>
              <a:rPr lang="en-US" dirty="0"/>
              <a:t> as observed from the </a:t>
            </a:r>
            <a:r>
              <a:rPr lang="en-US" dirty="0" smtClean="0"/>
              <a:t>outside</a:t>
            </a:r>
          </a:p>
          <a:p>
            <a:pPr lvl="1"/>
            <a:r>
              <a:rPr lang="en-US" dirty="0" smtClean="0"/>
              <a:t>unless its simple reflexive agent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agent is </a:t>
            </a:r>
            <a:r>
              <a:rPr lang="en-US" i="1" dirty="0" smtClean="0"/>
              <a:t>situated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cs-CZ" dirty="0" smtClean="0"/>
              <a:t>Agent </a:t>
            </a:r>
            <a:r>
              <a:rPr lang="cs-CZ" dirty="0" err="1"/>
              <a:t>communication</a:t>
            </a:r>
            <a:r>
              <a:rPr lang="cs-CZ" dirty="0"/>
              <a:t> model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i="1" dirty="0" err="1" smtClean="0"/>
              <a:t>asynchronous</a:t>
            </a:r>
            <a:endParaRPr lang="cs-CZ" dirty="0"/>
          </a:p>
          <a:p>
            <a:r>
              <a:rPr lang="en-US" i="1" dirty="0"/>
              <a:t>Objects do it for free; agents do it because they want </a:t>
            </a:r>
            <a:r>
              <a:rPr lang="en-US" i="1" dirty="0" smtClean="0"/>
              <a:t>to</a:t>
            </a:r>
            <a:endParaRPr lang="cs-C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121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 of Interaction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60232" cy="455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94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Agents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Multiagent</a:t>
            </a:r>
            <a:r>
              <a:rPr lang="en-US" dirty="0" smtClean="0"/>
              <a:t> Systems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76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 </a:t>
            </a:r>
            <a:r>
              <a:rPr lang="cs-CZ" dirty="0" err="1"/>
              <a:t>Behavior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Agent’s behavior is described by the </a:t>
            </a:r>
            <a:r>
              <a:rPr lang="en-US" b="1" dirty="0"/>
              <a:t>agent function </a:t>
            </a:r>
            <a:r>
              <a:rPr lang="en-US" dirty="0"/>
              <a:t>that maps </a:t>
            </a:r>
            <a:r>
              <a:rPr lang="en-US" dirty="0" smtClean="0"/>
              <a:t>percept </a:t>
            </a:r>
            <a:r>
              <a:rPr lang="cs-CZ" dirty="0" err="1" smtClean="0"/>
              <a:t>sequences</a:t>
            </a: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err="1"/>
              <a:t>actions</a:t>
            </a:r>
            <a:endParaRPr lang="cs-CZ" dirty="0"/>
          </a:p>
          <a:p>
            <a:endParaRPr lang="cs-CZ" dirty="0"/>
          </a:p>
          <a:p>
            <a:r>
              <a:rPr lang="en-US" dirty="0"/>
              <a:t>The </a:t>
            </a:r>
            <a:r>
              <a:rPr lang="en-US" b="1" dirty="0"/>
              <a:t>agent program </a:t>
            </a:r>
            <a:r>
              <a:rPr lang="en-US" dirty="0"/>
              <a:t>runs on a physical architecture to produce </a:t>
            </a:r>
            <a:r>
              <a:rPr lang="en-US" i="1" dirty="0"/>
              <a:t>f</a:t>
            </a:r>
          </a:p>
          <a:p>
            <a:r>
              <a:rPr lang="en-US" dirty="0"/>
              <a:t>Key questions: </a:t>
            </a:r>
            <a:r>
              <a:rPr lang="en-US" dirty="0">
                <a:solidFill>
                  <a:srgbClr val="FF0000"/>
                </a:solidFill>
              </a:rPr>
              <a:t>What is the right function? Can it be implemented in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cs-CZ" dirty="0" err="1" smtClean="0">
                <a:solidFill>
                  <a:srgbClr val="FF0000"/>
                </a:solidFill>
              </a:rPr>
              <a:t>small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agent program?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2060848"/>
            <a:ext cx="1609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03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 err="1"/>
              <a:t>Vacuum</a:t>
            </a:r>
            <a:r>
              <a:rPr lang="cs-CZ" dirty="0"/>
              <a:t> </a:t>
            </a:r>
            <a:r>
              <a:rPr lang="cs-CZ" dirty="0" err="1"/>
              <a:t>Cleaner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3"/>
            <a:ext cx="8229600" cy="1401019"/>
          </a:xfrm>
        </p:spPr>
        <p:txBody>
          <a:bodyPr/>
          <a:lstStyle/>
          <a:p>
            <a:r>
              <a:rPr lang="cs-CZ" dirty="0" err="1" smtClean="0"/>
              <a:t>Percepts</a:t>
            </a:r>
            <a:r>
              <a:rPr lang="cs-CZ" dirty="0"/>
              <a:t>: </a:t>
            </a:r>
            <a:r>
              <a:rPr lang="cs-CZ" dirty="0" err="1"/>
              <a:t>location</a:t>
            </a:r>
            <a:r>
              <a:rPr lang="cs-CZ" dirty="0"/>
              <a:t> and </a:t>
            </a:r>
            <a:r>
              <a:rPr lang="cs-CZ" dirty="0" err="1"/>
              <a:t>contents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[</a:t>
            </a:r>
            <a:r>
              <a:rPr lang="cs-CZ" dirty="0" smtClean="0"/>
              <a:t>A, </a:t>
            </a:r>
            <a:r>
              <a:rPr lang="cs-CZ" dirty="0" err="1"/>
              <a:t>Dirty</a:t>
            </a:r>
            <a:r>
              <a:rPr lang="cs-CZ" dirty="0"/>
              <a:t>]</a:t>
            </a:r>
          </a:p>
          <a:p>
            <a:r>
              <a:rPr lang="en-US" dirty="0"/>
              <a:t>Actions: Left, Right, Suck, </a:t>
            </a:r>
            <a:r>
              <a:rPr lang="en-US" dirty="0" err="1"/>
              <a:t>NoOp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4" y="1556792"/>
            <a:ext cx="5313213" cy="269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116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Vacuum Cleaner Agent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015058"/>
              </p:ext>
            </p:extLst>
          </p:nvPr>
        </p:nvGraphicFramePr>
        <p:xfrm>
          <a:off x="827584" y="1412776"/>
          <a:ext cx="7499176" cy="40873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9588"/>
                <a:gridCol w="3749588"/>
              </a:tblGrid>
              <a:tr h="371576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Percept</a:t>
                      </a:r>
                      <a:r>
                        <a:rPr lang="cs-CZ" sz="1800" u="none" strike="noStrike" kern="1200" baseline="0" dirty="0" smtClean="0"/>
                        <a:t> </a:t>
                      </a:r>
                      <a:r>
                        <a:rPr lang="cs-CZ" sz="1800" u="none" strike="noStrike" kern="1200" baseline="0" dirty="0" err="1" smtClean="0"/>
                        <a:t>sequence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Action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cs-CZ" dirty="0" smtClean="0"/>
                        <a:t>[</a:t>
                      </a:r>
                      <a:r>
                        <a:rPr lang="cs-CZ" dirty="0" err="1" smtClean="0"/>
                        <a:t>A,Clean</a:t>
                      </a:r>
                      <a:r>
                        <a:rPr lang="cs-CZ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Right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[A, </a:t>
                      </a:r>
                      <a:r>
                        <a:rPr lang="cs-CZ" sz="1800" u="none" strike="noStrike" kern="1200" baseline="0" dirty="0" err="1" smtClean="0"/>
                        <a:t>Dirty</a:t>
                      </a:r>
                      <a:r>
                        <a:rPr lang="cs-CZ" sz="1800" u="none" strike="noStrike" kern="1200" baseline="0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Suck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[</a:t>
                      </a:r>
                      <a:r>
                        <a:rPr lang="cs-CZ" sz="1800" u="none" strike="noStrike" kern="1200" baseline="0" dirty="0" err="1" smtClean="0"/>
                        <a:t>B,Clean</a:t>
                      </a:r>
                      <a:r>
                        <a:rPr lang="cs-CZ" sz="1800" u="none" strike="noStrike" kern="1200" baseline="0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Left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[B, </a:t>
                      </a:r>
                      <a:r>
                        <a:rPr lang="cs-CZ" sz="1800" u="none" strike="noStrike" kern="1200" baseline="0" dirty="0" err="1" smtClean="0"/>
                        <a:t>Dirty</a:t>
                      </a:r>
                      <a:r>
                        <a:rPr lang="cs-CZ" sz="1800" u="none" strike="noStrike" kern="1200" baseline="0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Suck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[</a:t>
                      </a:r>
                      <a:r>
                        <a:rPr lang="cs-CZ" sz="1800" u="none" strike="noStrike" kern="1200" baseline="0" dirty="0" err="1" smtClean="0"/>
                        <a:t>A,Clean</a:t>
                      </a:r>
                      <a:r>
                        <a:rPr lang="cs-CZ" sz="1800" u="none" strike="noStrike" kern="1200" baseline="0" dirty="0" smtClean="0"/>
                        <a:t>], [</a:t>
                      </a:r>
                      <a:r>
                        <a:rPr lang="cs-CZ" sz="1800" u="none" strike="noStrike" kern="1200" baseline="0" dirty="0" err="1" smtClean="0"/>
                        <a:t>A,Clean</a:t>
                      </a:r>
                      <a:r>
                        <a:rPr lang="cs-CZ" sz="1800" u="none" strike="noStrike" kern="1200" baseline="0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Right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[</a:t>
                      </a:r>
                      <a:r>
                        <a:rPr lang="cs-CZ" sz="1800" u="none" strike="noStrike" kern="1200" baseline="0" dirty="0" err="1" smtClean="0"/>
                        <a:t>A,Clean</a:t>
                      </a:r>
                      <a:r>
                        <a:rPr lang="cs-CZ" sz="1800" u="none" strike="noStrike" kern="1200" baseline="0" dirty="0" smtClean="0"/>
                        <a:t>], [A, </a:t>
                      </a:r>
                      <a:r>
                        <a:rPr lang="cs-CZ" sz="1800" u="none" strike="noStrike" kern="1200" baseline="0" dirty="0" err="1" smtClean="0"/>
                        <a:t>Dirty</a:t>
                      </a:r>
                      <a:r>
                        <a:rPr lang="cs-CZ" sz="1800" u="none" strike="noStrike" kern="1200" baseline="0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Suck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[</a:t>
                      </a:r>
                      <a:r>
                        <a:rPr lang="cs-CZ" sz="1800" u="none" strike="noStrike" kern="1200" baseline="0" dirty="0" err="1" smtClean="0"/>
                        <a:t>A,Clean</a:t>
                      </a:r>
                      <a:r>
                        <a:rPr lang="cs-CZ" sz="1800" u="none" strike="noStrike" kern="1200" baseline="0" dirty="0" smtClean="0"/>
                        <a:t>], [</a:t>
                      </a:r>
                      <a:r>
                        <a:rPr lang="cs-CZ" sz="1800" u="none" strike="noStrike" kern="1200" baseline="0" dirty="0" err="1" smtClean="0"/>
                        <a:t>A,Clean</a:t>
                      </a:r>
                      <a:r>
                        <a:rPr lang="cs-CZ" sz="1800" u="none" strike="noStrike" kern="1200" baseline="0" dirty="0" smtClean="0"/>
                        <a:t>], [</a:t>
                      </a:r>
                      <a:r>
                        <a:rPr lang="cs-CZ" sz="1800" u="none" strike="noStrike" kern="1200" baseline="0" dirty="0" err="1" smtClean="0"/>
                        <a:t>A,Clean</a:t>
                      </a:r>
                      <a:r>
                        <a:rPr lang="cs-CZ" sz="1800" u="none" strike="noStrike" kern="1200" baseline="0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Right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[</a:t>
                      </a:r>
                      <a:r>
                        <a:rPr lang="cs-CZ" sz="1800" u="none" strike="noStrike" kern="1200" baseline="0" dirty="0" err="1" smtClean="0"/>
                        <a:t>A,Clean</a:t>
                      </a:r>
                      <a:r>
                        <a:rPr lang="cs-CZ" sz="1800" u="none" strike="noStrike" kern="1200" baseline="0" dirty="0" smtClean="0"/>
                        <a:t>], [</a:t>
                      </a:r>
                      <a:r>
                        <a:rPr lang="cs-CZ" sz="1800" u="none" strike="noStrike" kern="1200" baseline="0" dirty="0" err="1" smtClean="0"/>
                        <a:t>A,Clean</a:t>
                      </a:r>
                      <a:r>
                        <a:rPr lang="cs-CZ" sz="1800" u="none" strike="noStrike" kern="1200" baseline="0" dirty="0" smtClean="0"/>
                        <a:t>], [A, </a:t>
                      </a:r>
                      <a:r>
                        <a:rPr lang="cs-CZ" sz="1800" u="none" strike="noStrike" kern="1200" baseline="0" dirty="0" err="1" smtClean="0"/>
                        <a:t>Dirty</a:t>
                      </a:r>
                      <a:r>
                        <a:rPr lang="cs-CZ" sz="1800" u="none" strike="noStrike" kern="1200" baseline="0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Suck</a:t>
                      </a:r>
                      <a:endParaRPr lang="cs-CZ" dirty="0"/>
                    </a:p>
                  </a:txBody>
                  <a:tcPr/>
                </a:tc>
              </a:tr>
              <a:tr h="371576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722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Behavior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520280"/>
          </a:xfrm>
        </p:spPr>
        <p:txBody>
          <a:bodyPr/>
          <a:lstStyle/>
          <a:p>
            <a:r>
              <a:rPr lang="en-US" dirty="0"/>
              <a:t>Rationality is relative and depends on four aspects: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performance </a:t>
            </a:r>
            <a:r>
              <a:rPr lang="en-US" dirty="0"/>
              <a:t>measure which defines the degree of success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 smtClean="0"/>
              <a:t>percept</a:t>
            </a:r>
            <a:r>
              <a:rPr lang="cs-CZ" dirty="0" smtClean="0"/>
              <a:t> </a:t>
            </a:r>
            <a:r>
              <a:rPr lang="cs-CZ" dirty="0" err="1"/>
              <a:t>sequence</a:t>
            </a:r>
            <a:r>
              <a:rPr lang="cs-CZ" dirty="0"/>
              <a:t> (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perceptual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agent’s </a:t>
            </a:r>
            <a:r>
              <a:rPr lang="en-US" dirty="0"/>
              <a:t>knowledge about the environment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actions </a:t>
            </a:r>
            <a:r>
              <a:rPr lang="en-US" dirty="0"/>
              <a:t>available to the </a:t>
            </a:r>
            <a:r>
              <a:rPr lang="en-US" dirty="0" smtClean="0"/>
              <a:t>agent</a:t>
            </a:r>
          </a:p>
          <a:p>
            <a:pPr marL="514350" indent="-457200"/>
            <a:r>
              <a:rPr lang="cs-CZ" dirty="0" err="1"/>
              <a:t>Rational</a:t>
            </a:r>
            <a:r>
              <a:rPr lang="cs-CZ" dirty="0"/>
              <a:t> </a:t>
            </a:r>
            <a:r>
              <a:rPr lang="en-US" dirty="0"/>
              <a:t>≠</a:t>
            </a:r>
            <a:r>
              <a:rPr lang="cs-CZ" dirty="0" smtClean="0"/>
              <a:t> </a:t>
            </a:r>
            <a:r>
              <a:rPr lang="cs-CZ" dirty="0" err="1"/>
              <a:t>omniscient</a:t>
            </a:r>
            <a:r>
              <a:rPr lang="cs-CZ" dirty="0"/>
              <a:t>, </a:t>
            </a:r>
            <a:r>
              <a:rPr lang="cs-CZ" dirty="0" err="1"/>
              <a:t>rational</a:t>
            </a:r>
            <a:r>
              <a:rPr lang="cs-CZ" dirty="0"/>
              <a:t> </a:t>
            </a:r>
            <a:r>
              <a:rPr lang="en-US" dirty="0"/>
              <a:t>≠</a:t>
            </a:r>
            <a:r>
              <a:rPr lang="cs-CZ" dirty="0" smtClean="0"/>
              <a:t> </a:t>
            </a:r>
            <a:r>
              <a:rPr lang="cs-CZ" dirty="0" err="1"/>
              <a:t>clairvoyant</a:t>
            </a:r>
            <a:r>
              <a:rPr lang="cs-CZ" dirty="0"/>
              <a:t> </a:t>
            </a:r>
            <a:r>
              <a:rPr lang="en-US" dirty="0" smtClean="0">
                <a:sym typeface="Wingdings" pitchFamily="2" charset="2"/>
              </a:rPr>
              <a:t>=&gt; </a:t>
            </a:r>
            <a:r>
              <a:rPr lang="cs-CZ" dirty="0" err="1" smtClean="0"/>
              <a:t>rational</a:t>
            </a:r>
            <a:r>
              <a:rPr lang="cs-CZ" dirty="0" smtClean="0"/>
              <a:t> </a:t>
            </a:r>
            <a:r>
              <a:rPr lang="en-US" dirty="0"/>
              <a:t>≠ </a:t>
            </a:r>
            <a:r>
              <a:rPr lang="cs-CZ" dirty="0" err="1" smtClean="0"/>
              <a:t>successful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26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97860"/>
              </p:ext>
            </p:extLst>
          </p:nvPr>
        </p:nvGraphicFramePr>
        <p:xfrm>
          <a:off x="467544" y="1052736"/>
          <a:ext cx="8229600" cy="163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0583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Specifying Task Environments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To design a rational agent, we must specify the </a:t>
            </a:r>
            <a:r>
              <a:rPr lang="en-US" b="1" dirty="0"/>
              <a:t>task environment (PEAS)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Performance </a:t>
            </a:r>
            <a:r>
              <a:rPr lang="cs-CZ" dirty="0" err="1"/>
              <a:t>measure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 smtClean="0"/>
              <a:t>Environment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 smtClean="0"/>
              <a:t>Actuators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 smtClean="0"/>
              <a:t>Sensors</a:t>
            </a:r>
            <a:endParaRPr lang="cs-CZ" dirty="0"/>
          </a:p>
          <a:p>
            <a:r>
              <a:rPr lang="en-US" dirty="0"/>
              <a:t>Task environments define problems to which rational agents are the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71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PEAS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311623"/>
            <a:ext cx="8326437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346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Environments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Fully observable vs. partially observable </a:t>
            </a:r>
            <a:r>
              <a:rPr lang="en-US" dirty="0"/>
              <a:t>– can agents obtain </a:t>
            </a:r>
            <a:r>
              <a:rPr lang="en-US" dirty="0" smtClean="0"/>
              <a:t>complete and </a:t>
            </a:r>
            <a:r>
              <a:rPr lang="en-US" dirty="0"/>
              <a:t>correct information about the state of the world?</a:t>
            </a:r>
          </a:p>
          <a:p>
            <a:r>
              <a:rPr lang="en-US" b="1" dirty="0"/>
              <a:t>Deterministic vs. stochastic </a:t>
            </a:r>
            <a:r>
              <a:rPr lang="en-US" dirty="0"/>
              <a:t>– Do actions have guaranteed </a:t>
            </a:r>
            <a:r>
              <a:rPr lang="en-US" dirty="0" smtClean="0"/>
              <a:t>and </a:t>
            </a:r>
            <a:r>
              <a:rPr lang="cs-CZ" dirty="0" err="1" smtClean="0"/>
              <a:t>uniquely</a:t>
            </a:r>
            <a:r>
              <a:rPr lang="cs-CZ" dirty="0" smtClean="0"/>
              <a:t>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?</a:t>
            </a:r>
          </a:p>
          <a:p>
            <a:r>
              <a:rPr lang="en-US" b="1" dirty="0"/>
              <a:t>Episodic vs. sequential </a:t>
            </a:r>
            <a:r>
              <a:rPr lang="en-US" dirty="0"/>
              <a:t>– Can agents decisions be made for </a:t>
            </a:r>
            <a:r>
              <a:rPr lang="en-US" dirty="0" smtClean="0"/>
              <a:t>different, </a:t>
            </a:r>
            <a:r>
              <a:rPr lang="cs-CZ" dirty="0" smtClean="0"/>
              <a:t>independent </a:t>
            </a:r>
            <a:r>
              <a:rPr lang="cs-CZ" dirty="0" err="1"/>
              <a:t>episodes</a:t>
            </a:r>
            <a:r>
              <a:rPr lang="cs-CZ" dirty="0"/>
              <a:t>?</a:t>
            </a:r>
          </a:p>
          <a:p>
            <a:r>
              <a:rPr lang="en-US" b="1" dirty="0"/>
              <a:t>Static vs. dynamic </a:t>
            </a:r>
            <a:r>
              <a:rPr lang="en-US" dirty="0"/>
              <a:t>– Does the environment change by </a:t>
            </a:r>
            <a:r>
              <a:rPr lang="en-US" dirty="0" smtClean="0"/>
              <a:t>processes </a:t>
            </a:r>
            <a:r>
              <a:rPr lang="cs-CZ" dirty="0" err="1" smtClean="0"/>
              <a:t>beyond</a:t>
            </a:r>
            <a:r>
              <a:rPr lang="cs-CZ" dirty="0" smtClean="0"/>
              <a:t> </a:t>
            </a:r>
            <a:r>
              <a:rPr lang="cs-CZ" dirty="0"/>
              <a:t>agent </a:t>
            </a:r>
            <a:r>
              <a:rPr lang="cs-CZ" dirty="0" err="1"/>
              <a:t>control</a:t>
            </a:r>
            <a:r>
              <a:rPr lang="cs-CZ" dirty="0"/>
              <a:t>?</a:t>
            </a:r>
          </a:p>
          <a:p>
            <a:r>
              <a:rPr lang="en-US" b="1" dirty="0"/>
              <a:t>Discrete vs. continuous </a:t>
            </a:r>
            <a:r>
              <a:rPr lang="en-US" dirty="0"/>
              <a:t>– Is the number of actions and percepts </a:t>
            </a:r>
            <a:r>
              <a:rPr lang="en-US" dirty="0" smtClean="0"/>
              <a:t>fixed </a:t>
            </a:r>
            <a:r>
              <a:rPr lang="cs-CZ" dirty="0" smtClean="0"/>
              <a:t>and </a:t>
            </a:r>
            <a:r>
              <a:rPr lang="cs-CZ" dirty="0" err="1"/>
              <a:t>finite</a:t>
            </a:r>
            <a:r>
              <a:rPr lang="cs-CZ" dirty="0"/>
              <a:t>?</a:t>
            </a:r>
          </a:p>
          <a:p>
            <a:r>
              <a:rPr lang="en-US" b="1" dirty="0"/>
              <a:t>Single-agent vs. multi-agent </a:t>
            </a:r>
            <a:r>
              <a:rPr lang="en-US" dirty="0"/>
              <a:t>– Does the behavior of one agent </a:t>
            </a:r>
            <a:r>
              <a:rPr lang="en-US" dirty="0" smtClean="0"/>
              <a:t>depends on </a:t>
            </a:r>
            <a:r>
              <a:rPr lang="en-US" dirty="0"/>
              <a:t>the behavior of other agents?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27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 smtClean="0"/>
              <a:t>Requirements</a:t>
            </a:r>
            <a:r>
              <a:rPr lang="cs-CZ" dirty="0" smtClean="0"/>
              <a:t> and </a:t>
            </a:r>
            <a:r>
              <a:rPr lang="cs-CZ" dirty="0" err="1" smtClean="0"/>
              <a:t>Grading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/>
              <a:t>Total</a:t>
            </a:r>
            <a:r>
              <a:rPr lang="cs-CZ" dirty="0"/>
              <a:t> 100 </a:t>
            </a:r>
            <a:r>
              <a:rPr lang="cs-CZ" dirty="0" err="1" smtClean="0"/>
              <a:t>pts</a:t>
            </a:r>
            <a:r>
              <a:rPr lang="cs-CZ" dirty="0" smtClean="0"/>
              <a:t> – 40 </a:t>
            </a:r>
            <a:r>
              <a:rPr lang="cs-CZ" dirty="0" err="1" smtClean="0"/>
              <a:t>pts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r>
              <a:rPr lang="cs-CZ" dirty="0" smtClean="0"/>
              <a:t> + 60 </a:t>
            </a:r>
            <a:r>
              <a:rPr lang="cs-CZ" dirty="0" err="1" smtClean="0"/>
              <a:t>pts</a:t>
            </a:r>
            <a:r>
              <a:rPr lang="cs-CZ" dirty="0" smtClean="0"/>
              <a:t> </a:t>
            </a:r>
            <a:r>
              <a:rPr lang="cs-CZ" dirty="0" err="1" smtClean="0"/>
              <a:t>final</a:t>
            </a:r>
            <a:r>
              <a:rPr lang="cs-CZ" dirty="0" smtClean="0"/>
              <a:t> e</a:t>
            </a:r>
            <a:r>
              <a:rPr lang="en-US" dirty="0" smtClean="0"/>
              <a:t>x</a:t>
            </a:r>
            <a:r>
              <a:rPr lang="cs-CZ" dirty="0" err="1" smtClean="0"/>
              <a:t>am</a:t>
            </a:r>
            <a:endParaRPr lang="cs-CZ" dirty="0" smtClean="0"/>
          </a:p>
          <a:p>
            <a:r>
              <a:rPr lang="cs-CZ" dirty="0" err="1" smtClean="0"/>
              <a:t>Semestral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r>
              <a:rPr lang="en-US" dirty="0" smtClean="0"/>
              <a:t>:</a:t>
            </a:r>
            <a:endParaRPr lang="cs-CZ" dirty="0"/>
          </a:p>
          <a:p>
            <a:pPr lvl="1"/>
            <a:r>
              <a:rPr lang="cs-CZ" dirty="0" smtClean="0"/>
              <a:t>Project </a:t>
            </a:r>
            <a:r>
              <a:rPr lang="en-US" dirty="0" smtClean="0"/>
              <a:t>#</a:t>
            </a:r>
            <a:r>
              <a:rPr lang="cs-CZ" dirty="0" smtClean="0"/>
              <a:t>1 (</a:t>
            </a:r>
            <a:r>
              <a:rPr lang="en-US" dirty="0" smtClean="0"/>
              <a:t>9</a:t>
            </a:r>
            <a:r>
              <a:rPr lang="cs-CZ" dirty="0" smtClean="0"/>
              <a:t> </a:t>
            </a:r>
            <a:r>
              <a:rPr lang="cs-CZ" dirty="0" err="1"/>
              <a:t>pts</a:t>
            </a:r>
            <a:r>
              <a:rPr lang="cs-CZ" dirty="0"/>
              <a:t>) – </a:t>
            </a:r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October</a:t>
            </a:r>
            <a:endParaRPr lang="en-US" dirty="0" smtClean="0"/>
          </a:p>
          <a:p>
            <a:pPr lvl="1"/>
            <a:r>
              <a:rPr lang="cs-CZ" dirty="0"/>
              <a:t>Project </a:t>
            </a:r>
            <a:r>
              <a:rPr lang="en-US" dirty="0" smtClean="0"/>
              <a:t>#</a:t>
            </a:r>
            <a:r>
              <a:rPr lang="en-US" dirty="0"/>
              <a:t>2</a:t>
            </a:r>
            <a:r>
              <a:rPr lang="cs-CZ" dirty="0" smtClean="0"/>
              <a:t> (</a:t>
            </a:r>
            <a:r>
              <a:rPr lang="en-US" dirty="0" smtClean="0"/>
              <a:t>14</a:t>
            </a:r>
            <a:r>
              <a:rPr lang="cs-CZ" dirty="0" smtClean="0"/>
              <a:t> </a:t>
            </a:r>
            <a:r>
              <a:rPr lang="cs-CZ" dirty="0" err="1"/>
              <a:t>pts</a:t>
            </a:r>
            <a:r>
              <a:rPr lang="cs-CZ" dirty="0"/>
              <a:t>) – </a:t>
            </a:r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endParaRPr lang="en-US" dirty="0" smtClean="0"/>
          </a:p>
          <a:p>
            <a:pPr lvl="1"/>
            <a:r>
              <a:rPr lang="en-US" dirty="0" smtClean="0"/>
              <a:t>Project #3 (17 b.) –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least a 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credit</a:t>
            </a:r>
            <a:r>
              <a:rPr lang="cs-CZ" dirty="0" smtClean="0"/>
              <a:t> (end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semester</a:t>
            </a:r>
            <a:r>
              <a:rPr lang="cs-CZ" dirty="0" smtClean="0"/>
              <a:t>)</a:t>
            </a:r>
            <a:endParaRPr lang="cs-CZ" dirty="0"/>
          </a:p>
          <a:p>
            <a:r>
              <a:rPr lang="pt-BR" dirty="0" smtClean="0"/>
              <a:t>Final </a:t>
            </a:r>
            <a:r>
              <a:rPr lang="pt-BR" dirty="0"/>
              <a:t>exam </a:t>
            </a:r>
            <a:r>
              <a:rPr lang="pt-BR" dirty="0" smtClean="0"/>
              <a:t>– 60 pts</a:t>
            </a:r>
            <a:endParaRPr lang="pt-BR" dirty="0"/>
          </a:p>
          <a:p>
            <a:r>
              <a:rPr lang="en-US" dirty="0"/>
              <a:t>At least </a:t>
            </a:r>
            <a:r>
              <a:rPr lang="en-US" dirty="0" smtClean="0"/>
              <a:t>50% </a:t>
            </a:r>
            <a:r>
              <a:rPr lang="en-US" dirty="0"/>
              <a:t>points required from each </a:t>
            </a:r>
            <a:r>
              <a:rPr lang="en-US" dirty="0" smtClean="0"/>
              <a:t>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13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Example Environments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947026"/>
              </p:ext>
            </p:extLst>
          </p:nvPr>
        </p:nvGraphicFramePr>
        <p:xfrm>
          <a:off x="457200" y="1988840"/>
          <a:ext cx="8229600" cy="3134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u="none" strike="noStrike" kern="1200" baseline="0" dirty="0" err="1" smtClean="0"/>
                        <a:t>Solitaire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u="none" strike="noStrike" kern="1200" baseline="0" dirty="0" smtClean="0"/>
                        <a:t>Backgammon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u="none" strike="noStrike" kern="1200" baseline="0" dirty="0" smtClean="0"/>
                        <a:t>Internet shopping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u="none" strike="noStrike" kern="1200" baseline="0" dirty="0" smtClean="0"/>
                        <a:t>Taxi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Observable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Deterministic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Episodic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Static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err="1" smtClean="0"/>
                        <a:t>Discrete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/>
                        <a:t>Single-agent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(e</a:t>
                      </a:r>
                      <a:r>
                        <a:rPr lang="en-US" sz="1800" kern="1200" dirty="0" smtClean="0"/>
                        <a:t>xcept auctions)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20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Architectures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Agents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558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Agent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319679"/>
          </a:xfrm>
        </p:spPr>
        <p:txBody>
          <a:bodyPr/>
          <a:lstStyle/>
          <a:p>
            <a:r>
              <a:rPr lang="en-US" dirty="0"/>
              <a:t>How should one implement the agent </a:t>
            </a:r>
            <a:r>
              <a:rPr lang="en-US" dirty="0" smtClean="0"/>
              <a:t>function?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that the resulting behavior is (near) </a:t>
            </a:r>
            <a:r>
              <a:rPr lang="en-US" dirty="0" smtClean="0"/>
              <a:t>rational.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that its calculation is computationally </a:t>
            </a:r>
            <a:r>
              <a:rPr lang="en-US" dirty="0" smtClean="0"/>
              <a:t>tractable.</a:t>
            </a:r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1979712" y="2924944"/>
            <a:ext cx="5184576" cy="3456384"/>
            <a:chOff x="1835696" y="2924944"/>
            <a:chExt cx="5184576" cy="3456384"/>
          </a:xfrm>
        </p:grpSpPr>
        <p:sp>
          <p:nvSpPr>
            <p:cNvPr id="6" name="Rounded Rectangle 5"/>
            <p:cNvSpPr/>
            <p:nvPr/>
          </p:nvSpPr>
          <p:spPr>
            <a:xfrm>
              <a:off x="1835696" y="2924944"/>
              <a:ext cx="2592288" cy="34563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228184" y="2924944"/>
              <a:ext cx="792088" cy="34563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9712" y="299695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Agent</a:t>
              </a:r>
              <a:endParaRPr lang="cs-CZ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11760" y="580526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Actuators</a:t>
              </a:r>
              <a:endParaRPr lang="cs-CZ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7744" y="3429000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Sensors</a:t>
              </a:r>
              <a:endParaRPr lang="cs-CZ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8024" y="3697287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Percepts</a:t>
              </a:r>
              <a:endParaRPr lang="cs-CZ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556949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Actions</a:t>
              </a:r>
              <a:endParaRPr lang="cs-CZ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55776" y="4365104"/>
              <a:ext cx="792088" cy="720080"/>
            </a:xfrm>
            <a:prstGeom prst="rect">
              <a:avLst/>
            </a:prstGeom>
            <a:solidFill>
              <a:srgbClr val="FFFF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dk1"/>
                  </a:solidFill>
                </a:rPr>
                <a:t>?</a:t>
              </a:r>
              <a:endParaRPr lang="cs-CZ" sz="2400" dirty="0">
                <a:solidFill>
                  <a:schemeClr val="dk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2"/>
              <a:endCxn id="13" idx="0"/>
            </p:cNvCxnSpPr>
            <p:nvPr/>
          </p:nvCxnSpPr>
          <p:spPr>
            <a:xfrm>
              <a:off x="2951820" y="3736777"/>
              <a:ext cx="0" cy="6283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2"/>
              <a:endCxn id="9" idx="0"/>
            </p:cNvCxnSpPr>
            <p:nvPr/>
          </p:nvCxnSpPr>
          <p:spPr>
            <a:xfrm>
              <a:off x="2951820" y="5085184"/>
              <a:ext cx="0" cy="7200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3"/>
            </p:cNvCxnSpPr>
            <p:nvPr/>
          </p:nvCxnSpPr>
          <p:spPr>
            <a:xfrm>
              <a:off x="3491880" y="5959153"/>
              <a:ext cx="30243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0" idx="3"/>
            </p:cNvCxnSpPr>
            <p:nvPr/>
          </p:nvCxnSpPr>
          <p:spPr>
            <a:xfrm flipH="1">
              <a:off x="3635896" y="3582888"/>
              <a:ext cx="273630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5400000">
              <a:off x="5862337" y="4474277"/>
              <a:ext cx="153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Environment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275115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Hierarchy of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Four basic types of agent in the order of increasing capability: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/>
              <a:t>reflex </a:t>
            </a:r>
            <a:r>
              <a:rPr lang="cs-CZ" dirty="0" err="1"/>
              <a:t>agents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model-based agents </a:t>
            </a:r>
            <a:r>
              <a:rPr lang="en-US" dirty="0"/>
              <a:t>with state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 smtClean="0"/>
              <a:t>goal-based</a:t>
            </a:r>
            <a:r>
              <a:rPr lang="cs-CZ" dirty="0" smtClean="0"/>
              <a:t> </a:t>
            </a:r>
            <a:r>
              <a:rPr lang="cs-CZ" dirty="0" err="1"/>
              <a:t>agents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utility-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/>
              <a:t>agents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43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 Reflex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9442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Simple reflex agent chooses the next action on the basis of the current percept</a:t>
            </a:r>
          </a:p>
          <a:p>
            <a:pPr lvl="1"/>
            <a:r>
              <a:rPr lang="en-US" dirty="0"/>
              <a:t>Condition-action rules provide a way to present common </a:t>
            </a:r>
            <a:r>
              <a:rPr lang="en-US" dirty="0" smtClean="0"/>
              <a:t>regularities </a:t>
            </a:r>
            <a:r>
              <a:rPr lang="cs-CZ" dirty="0" err="1" smtClean="0"/>
              <a:t>appearing</a:t>
            </a:r>
            <a:r>
              <a:rPr lang="cs-CZ" dirty="0" smtClean="0"/>
              <a:t> </a:t>
            </a:r>
            <a:r>
              <a:rPr lang="cs-CZ" dirty="0"/>
              <a:t>in input/output </a:t>
            </a:r>
            <a:r>
              <a:rPr lang="cs-CZ" dirty="0" err="1" smtClean="0"/>
              <a:t>associations</a:t>
            </a:r>
            <a:endParaRPr lang="en-US" dirty="0"/>
          </a:p>
          <a:p>
            <a:pPr lvl="1"/>
            <a:r>
              <a:rPr lang="cs-CZ" dirty="0" smtClean="0"/>
              <a:t>Ex</a:t>
            </a:r>
            <a:r>
              <a:rPr lang="cs-CZ" dirty="0"/>
              <a:t>.: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car-in-front-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is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braking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initialize-braking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25" y="1124744"/>
            <a:ext cx="487591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495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smtClean="0"/>
              <a:t>State /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Reflex agents are simple but of limited intelligence</a:t>
            </a:r>
          </a:p>
          <a:p>
            <a:r>
              <a:rPr lang="en-US" dirty="0" smtClean="0"/>
              <a:t>Only work if environment is fully observable  and the decision can be made based solely on the current percept</a:t>
            </a:r>
          </a:p>
          <a:p>
            <a:r>
              <a:rPr lang="en-US" dirty="0" smtClean="0"/>
              <a:t>If not the case =&gt; suboptimal action choices, infinite loops</a:t>
            </a:r>
          </a:p>
          <a:p>
            <a:r>
              <a:rPr lang="en-US" dirty="0" smtClean="0"/>
              <a:t>=&gt; It </a:t>
            </a:r>
            <a:r>
              <a:rPr lang="en-US" dirty="0"/>
              <a:t>can be advantageous to </a:t>
            </a:r>
            <a:r>
              <a:rPr lang="en-US" b="1" dirty="0"/>
              <a:t>store information about the world </a:t>
            </a:r>
            <a:r>
              <a:rPr lang="en-US" dirty="0"/>
              <a:t>in the </a:t>
            </a:r>
            <a:r>
              <a:rPr lang="en-US" dirty="0" smtClean="0"/>
              <a:t>agent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030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Reflex Agent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112987"/>
          </a:xfrm>
        </p:spPr>
        <p:txBody>
          <a:bodyPr/>
          <a:lstStyle/>
          <a:p>
            <a:r>
              <a:rPr lang="en-US" dirty="0" smtClean="0"/>
              <a:t>Keeps </a:t>
            </a:r>
            <a:r>
              <a:rPr lang="en-US" dirty="0"/>
              <a:t>track of the world by extracting </a:t>
            </a:r>
            <a:r>
              <a:rPr lang="en-US" dirty="0" smtClean="0"/>
              <a:t>relevant information </a:t>
            </a:r>
            <a:r>
              <a:rPr lang="en-US" dirty="0"/>
              <a:t>from percepts and storing it in its </a:t>
            </a:r>
            <a:r>
              <a:rPr lang="en-US" dirty="0" smtClean="0"/>
              <a:t>memory</a:t>
            </a:r>
            <a:endParaRPr lang="en-US" dirty="0"/>
          </a:p>
          <a:p>
            <a:pPr lvl="1"/>
            <a:r>
              <a:rPr lang="en-US" dirty="0" smtClean="0"/>
              <a:t>models: (1) how the world evolves, (2) how agent’s actions affect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46" y="1268760"/>
            <a:ext cx="5078908" cy="32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9927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the Agent What to Do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types of agents have the behavior hard-coded in their rules </a:t>
            </a:r>
            <a:r>
              <a:rPr lang="en-US" dirty="0" smtClean="0"/>
              <a:t>– there </a:t>
            </a:r>
            <a:r>
              <a:rPr lang="en-US" dirty="0"/>
              <a:t>is no way to tell them what to do</a:t>
            </a:r>
          </a:p>
          <a:p>
            <a:r>
              <a:rPr lang="en-US" dirty="0"/>
              <a:t>Fundamental aspect of autonomy: </a:t>
            </a:r>
            <a:r>
              <a:rPr lang="en-US" dirty="0">
                <a:solidFill>
                  <a:srgbClr val="FF0000"/>
                </a:solidFill>
              </a:rPr>
              <a:t>we want to tell agent what to do </a:t>
            </a:r>
            <a:r>
              <a:rPr lang="en-US" dirty="0" smtClean="0">
                <a:solidFill>
                  <a:srgbClr val="FF0000"/>
                </a:solidFill>
              </a:rPr>
              <a:t>but not </a:t>
            </a:r>
            <a:r>
              <a:rPr lang="en-US" dirty="0">
                <a:solidFill>
                  <a:srgbClr val="FF0000"/>
                </a:solidFill>
              </a:rPr>
              <a:t>how to do it!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 smtClean="0"/>
              <a:t>specify</a:t>
            </a:r>
            <a:r>
              <a:rPr lang="en-US" dirty="0" smtClean="0"/>
              <a:t>:</a:t>
            </a:r>
            <a:endParaRPr lang="cs-CZ" dirty="0"/>
          </a:p>
          <a:p>
            <a:pPr lvl="1"/>
            <a:r>
              <a:rPr lang="en-US" dirty="0" smtClean="0"/>
              <a:t>action </a:t>
            </a:r>
            <a:r>
              <a:rPr lang="en-US" dirty="0"/>
              <a:t>to perform – </a:t>
            </a:r>
            <a:r>
              <a:rPr lang="en-US" i="1" dirty="0"/>
              <a:t>not </a:t>
            </a:r>
            <a:r>
              <a:rPr lang="en-US" i="1" dirty="0" smtClean="0"/>
              <a:t>interesting</a:t>
            </a:r>
          </a:p>
          <a:p>
            <a:pPr lvl="1"/>
            <a:r>
              <a:rPr lang="en-US" dirty="0" smtClean="0"/>
              <a:t>(set </a:t>
            </a:r>
            <a:r>
              <a:rPr lang="en-US" dirty="0"/>
              <a:t>of) goal state(s) to be </a:t>
            </a:r>
            <a:r>
              <a:rPr lang="en-US" dirty="0" smtClean="0"/>
              <a:t>reached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/>
              <a:t>goal-based </a:t>
            </a:r>
            <a:r>
              <a:rPr lang="en-US" b="1" dirty="0" smtClean="0"/>
              <a:t>agents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performance measure to be maximized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/>
              <a:t>utility-based agents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87054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Goal-based Agents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3"/>
            <a:ext cx="8229600" cy="2049088"/>
          </a:xfrm>
        </p:spPr>
        <p:txBody>
          <a:bodyPr>
            <a:normAutofit/>
          </a:bodyPr>
          <a:lstStyle/>
          <a:p>
            <a:r>
              <a:rPr lang="en-US" b="1" dirty="0"/>
              <a:t>Problem</a:t>
            </a:r>
            <a:r>
              <a:rPr lang="en-US" dirty="0"/>
              <a:t>: goals are not necessarily achievable by a single </a:t>
            </a:r>
            <a:r>
              <a:rPr lang="en-US" dirty="0" smtClean="0"/>
              <a:t>action:</a:t>
            </a:r>
          </a:p>
          <a:p>
            <a:pPr marL="457200" lvl="1" indent="0">
              <a:buNone/>
            </a:pP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search </a:t>
            </a:r>
            <a:r>
              <a:rPr lang="en-US" b="1" dirty="0"/>
              <a:t>and planning </a:t>
            </a:r>
            <a:r>
              <a:rPr lang="en-US" dirty="0"/>
              <a:t>are subfields of AI devoted to finding </a:t>
            </a:r>
            <a:r>
              <a:rPr lang="en-US" dirty="0" smtClean="0"/>
              <a:t>actions sequences </a:t>
            </a:r>
            <a:r>
              <a:rPr lang="en-US" dirty="0"/>
              <a:t>that achieve the agent’s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28" y="1112274"/>
            <a:ext cx="5008944" cy="318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93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</a:t>
            </a:r>
            <a:r>
              <a:rPr lang="cs-CZ" dirty="0"/>
              <a:t>Utility-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 smtClean="0"/>
              <a:t>Agents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4"/>
            <a:ext cx="8229600" cy="5095454"/>
          </a:xfrm>
        </p:spPr>
        <p:txBody>
          <a:bodyPr>
            <a:normAutofit/>
          </a:bodyPr>
          <a:lstStyle/>
          <a:p>
            <a:r>
              <a:rPr lang="en-US" dirty="0" smtClean="0"/>
              <a:t>Goals only a very crude (binary) distinction between “happy” and “unhappy</a:t>
            </a:r>
            <a:r>
              <a:rPr lang="en-US" smtClean="0"/>
              <a:t>” states</a:t>
            </a:r>
          </a:p>
          <a:p>
            <a:r>
              <a:rPr lang="en-US" dirty="0" smtClean="0"/>
              <a:t>We </a:t>
            </a:r>
            <a:r>
              <a:rPr lang="en-US" dirty="0"/>
              <a:t>introduce the concept of </a:t>
            </a:r>
            <a:r>
              <a:rPr lang="en-US" b="1" dirty="0"/>
              <a:t>utility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utility is a function that maps a state onto a real number; it </a:t>
            </a:r>
            <a:r>
              <a:rPr lang="en-US" dirty="0" smtClean="0"/>
              <a:t>captures </a:t>
            </a:r>
            <a:r>
              <a:rPr lang="cs-CZ" dirty="0" smtClean="0"/>
              <a:t>“</a:t>
            </a:r>
            <a:r>
              <a:rPr lang="cs-CZ" dirty="0" err="1" smtClean="0"/>
              <a:t>quality</a:t>
            </a:r>
            <a:r>
              <a:rPr lang="cs-CZ" dirty="0"/>
              <a:t>”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state</a:t>
            </a:r>
            <a:endParaRPr lang="cs-CZ" dirty="0"/>
          </a:p>
          <a:p>
            <a:pPr lvl="1"/>
            <a:r>
              <a:rPr lang="en-US" dirty="0"/>
              <a:t>if an agent prefers one world state to another state then the former </a:t>
            </a:r>
            <a:r>
              <a:rPr lang="en-US" dirty="0" smtClean="0"/>
              <a:t>state has </a:t>
            </a:r>
            <a:r>
              <a:rPr lang="en-US" dirty="0"/>
              <a:t>higher utility for the agent.</a:t>
            </a:r>
          </a:p>
          <a:p>
            <a:r>
              <a:rPr lang="en-US" dirty="0"/>
              <a:t>Utility can be used for: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choosing </a:t>
            </a:r>
            <a:r>
              <a:rPr lang="en-US" dirty="0"/>
              <a:t>the best plan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resolving </a:t>
            </a:r>
            <a:r>
              <a:rPr lang="en-US" dirty="0"/>
              <a:t>conflicts among goals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estimating </a:t>
            </a:r>
            <a:r>
              <a:rPr lang="en-US" dirty="0"/>
              <a:t>the successfulness of an agent if the outcomes of actions </a:t>
            </a:r>
            <a:r>
              <a:rPr lang="en-US" dirty="0" smtClean="0"/>
              <a:t>are </a:t>
            </a:r>
            <a:r>
              <a:rPr lang="cs-CZ" dirty="0" err="1" smtClean="0"/>
              <a:t>uncertain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28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Multiagent</a:t>
            </a:r>
            <a:r>
              <a:rPr lang="en-US" dirty="0" smtClean="0"/>
              <a:t> systems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96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Utility-based Agents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0"/>
          </a:xfrm>
        </p:spPr>
        <p:txBody>
          <a:bodyPr/>
          <a:lstStyle/>
          <a:p>
            <a:r>
              <a:rPr lang="en-US" dirty="0"/>
              <a:t>Utility-based agent use the utility function to choose the most </a:t>
            </a:r>
            <a:r>
              <a:rPr lang="en-US" dirty="0" smtClean="0"/>
              <a:t>desirable action/course </a:t>
            </a:r>
            <a:r>
              <a:rPr lang="en-US" dirty="0"/>
              <a:t>of actions to </a:t>
            </a:r>
            <a:r>
              <a:rPr lang="en-US" dirty="0" smtClean="0"/>
              <a:t>take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38" y="1342333"/>
            <a:ext cx="5222924" cy="33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116514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Multiagent</a:t>
            </a:r>
            <a:r>
              <a:rPr lang="en-US" dirty="0"/>
              <a:t> systems approach ever more important in the </a:t>
            </a:r>
            <a:r>
              <a:rPr lang="en-US" dirty="0" smtClean="0"/>
              <a:t>increasingly interconnected </a:t>
            </a:r>
            <a:r>
              <a:rPr lang="en-US" dirty="0"/>
              <a:t>world where systems are required to cooperate </a:t>
            </a:r>
            <a:r>
              <a:rPr lang="en-US" dirty="0" smtClean="0"/>
              <a:t>flexibly</a:t>
            </a:r>
          </a:p>
          <a:p>
            <a:pPr lvl="1"/>
            <a:r>
              <a:rPr lang="cs-CZ" dirty="0" smtClean="0"/>
              <a:t>“</a:t>
            </a:r>
            <a:r>
              <a:rPr lang="cs-CZ" dirty="0" err="1" smtClean="0"/>
              <a:t>socially-inspired</a:t>
            </a:r>
            <a:r>
              <a:rPr lang="cs-CZ" dirty="0" smtClean="0"/>
              <a:t> </a:t>
            </a:r>
            <a:r>
              <a:rPr lang="cs-CZ" dirty="0" err="1"/>
              <a:t>computing</a:t>
            </a:r>
            <a:r>
              <a:rPr lang="cs-CZ" dirty="0"/>
              <a:t>”</a:t>
            </a:r>
          </a:p>
          <a:p>
            <a:r>
              <a:rPr lang="en-US" dirty="0"/>
              <a:t>Intelligent agent is autonomous, proactive, reactive and sociable</a:t>
            </a:r>
          </a:p>
          <a:p>
            <a:r>
              <a:rPr lang="en-US" dirty="0"/>
              <a:t>Agents can be cooperative or self-interested (or combination thereof)</a:t>
            </a:r>
          </a:p>
          <a:p>
            <a:r>
              <a:rPr lang="en-US" dirty="0"/>
              <a:t>There are different agent architectures with different capabilities </a:t>
            </a:r>
            <a:r>
              <a:rPr lang="en-US" dirty="0" smtClean="0"/>
              <a:t>and </a:t>
            </a:r>
            <a:r>
              <a:rPr lang="cs-CZ" dirty="0" err="1" smtClean="0"/>
              <a:t>complexity</a:t>
            </a:r>
            <a:endParaRPr lang="cs-CZ" dirty="0"/>
          </a:p>
          <a:p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Russel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Norvig</a:t>
            </a:r>
            <a:r>
              <a:rPr lang="en-US" dirty="0"/>
              <a:t>: Artificial Intelligence: A Modern Approach – Chapter </a:t>
            </a:r>
            <a:r>
              <a:rPr lang="en-US" dirty="0" smtClean="0"/>
              <a:t>2</a:t>
            </a:r>
          </a:p>
          <a:p>
            <a:pPr lvl="1"/>
            <a:r>
              <a:rPr lang="en-US" dirty="0" err="1" smtClean="0"/>
              <a:t>Wooldrige</a:t>
            </a:r>
            <a:r>
              <a:rPr lang="en-US" dirty="0"/>
              <a:t>: An Introduction to </a:t>
            </a:r>
            <a:r>
              <a:rPr lang="en-US" dirty="0" err="1"/>
              <a:t>Multiagent</a:t>
            </a:r>
            <a:r>
              <a:rPr lang="en-US" dirty="0"/>
              <a:t> Systems – Chapters 1 and 2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2193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Computing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Ubiquity</a:t>
            </a:r>
            <a:r>
              <a:rPr lang="en-US" dirty="0"/>
              <a:t>: Cost of processing power decreases dramatically (e.g. </a:t>
            </a:r>
            <a:r>
              <a:rPr lang="en-US" dirty="0" smtClean="0"/>
              <a:t>Moore’s </a:t>
            </a:r>
            <a:r>
              <a:rPr lang="cs-CZ" dirty="0" err="1" smtClean="0"/>
              <a:t>Law</a:t>
            </a:r>
            <a:r>
              <a:rPr lang="cs-CZ" dirty="0"/>
              <a:t>), </a:t>
            </a:r>
            <a:r>
              <a:rPr lang="cs-CZ" dirty="0" err="1"/>
              <a:t>computers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everywhere</a:t>
            </a:r>
            <a:endParaRPr lang="cs-CZ" dirty="0"/>
          </a:p>
          <a:p>
            <a:r>
              <a:rPr lang="en-US" b="1" dirty="0"/>
              <a:t>Interconnection</a:t>
            </a:r>
            <a:r>
              <a:rPr lang="en-US" dirty="0"/>
              <a:t>: Formerly only user-computer interaction, </a:t>
            </a:r>
            <a:r>
              <a:rPr lang="en-US" dirty="0" smtClean="0"/>
              <a:t>nowadays </a:t>
            </a:r>
            <a:r>
              <a:rPr lang="cs-CZ" dirty="0" err="1" smtClean="0"/>
              <a:t>distributed</a:t>
            </a:r>
            <a:r>
              <a:rPr lang="cs-CZ" dirty="0" smtClean="0"/>
              <a:t>/</a:t>
            </a:r>
            <a:r>
              <a:rPr lang="cs-CZ" dirty="0" err="1" smtClean="0"/>
              <a:t>networked</a:t>
            </a:r>
            <a:r>
              <a:rPr lang="cs-CZ" dirty="0" smtClean="0"/>
              <a:t> </a:t>
            </a:r>
            <a:r>
              <a:rPr lang="en-US" dirty="0" smtClean="0"/>
              <a:t>machine-to-machine interactions (e.g. Web APIs)</a:t>
            </a:r>
            <a:endParaRPr lang="cs-CZ" dirty="0"/>
          </a:p>
          <a:p>
            <a:r>
              <a:rPr lang="en-US" b="1" dirty="0"/>
              <a:t>Complexity</a:t>
            </a:r>
            <a:r>
              <a:rPr lang="en-US" dirty="0"/>
              <a:t>: Elaboration of tasks carried out by computers has grown</a:t>
            </a:r>
          </a:p>
          <a:p>
            <a:r>
              <a:rPr lang="en-US" b="1" dirty="0"/>
              <a:t>Delegation</a:t>
            </a:r>
            <a:r>
              <a:rPr lang="en-US" dirty="0"/>
              <a:t>: Giving control to computers even in safety-critical tasks (</a:t>
            </a:r>
            <a:r>
              <a:rPr lang="en-US" dirty="0" smtClean="0"/>
              <a:t>e.g. aircraft </a:t>
            </a:r>
            <a:r>
              <a:rPr lang="en-US" dirty="0"/>
              <a:t>or nuclear plant control)</a:t>
            </a:r>
          </a:p>
          <a:p>
            <a:r>
              <a:rPr lang="en-US" b="1" dirty="0"/>
              <a:t>Human-orientation</a:t>
            </a:r>
            <a:r>
              <a:rPr lang="en-US" dirty="0"/>
              <a:t>: Increasing use of metaphors that better </a:t>
            </a:r>
            <a:r>
              <a:rPr lang="en-US" dirty="0" smtClean="0"/>
              <a:t>reflect human </a:t>
            </a:r>
            <a:r>
              <a:rPr lang="en-US" dirty="0"/>
              <a:t>intuition from everyday life (e.g. GUIs, speech recognition, </a:t>
            </a:r>
            <a:r>
              <a:rPr lang="en-US" dirty="0" smtClean="0"/>
              <a:t>object </a:t>
            </a:r>
            <a:r>
              <a:rPr lang="cs-CZ" dirty="0" err="1" smtClean="0"/>
              <a:t>orientation</a:t>
            </a:r>
            <a:r>
              <a:rPr lang="cs-CZ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617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Challenges for Computer Systems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design problem: </a:t>
            </a:r>
            <a:r>
              <a:rPr lang="en-US" i="1" dirty="0"/>
              <a:t>How can I build a system that produces </a:t>
            </a:r>
            <a:r>
              <a:rPr lang="en-US" i="1" dirty="0" smtClean="0"/>
              <a:t>the correct </a:t>
            </a:r>
            <a:r>
              <a:rPr lang="en-US" i="1" dirty="0"/>
              <a:t>output given some input?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system is more or less isolated, built from scratch</a:t>
            </a:r>
          </a:p>
          <a:p>
            <a:r>
              <a:rPr lang="en-US" dirty="0"/>
              <a:t>Modern-day design problem: </a:t>
            </a:r>
            <a:r>
              <a:rPr lang="en-US" i="1" dirty="0"/>
              <a:t>How can I build a system that can </a:t>
            </a:r>
            <a:r>
              <a:rPr lang="en-US" i="1" dirty="0" smtClean="0"/>
              <a:t>operate independently </a:t>
            </a:r>
            <a:r>
              <a:rPr lang="en-US" i="1" dirty="0"/>
              <a:t>on my behalf in a networked, distributed, </a:t>
            </a:r>
            <a:r>
              <a:rPr lang="en-US" i="1" dirty="0" smtClean="0"/>
              <a:t>large-scale environment </a:t>
            </a:r>
            <a:r>
              <a:rPr lang="en-US" i="1" dirty="0"/>
              <a:t>in which it will need to interact with different </a:t>
            </a:r>
            <a:r>
              <a:rPr lang="en-US" i="1" dirty="0" smtClean="0"/>
              <a:t>other components </a:t>
            </a:r>
            <a:r>
              <a:rPr lang="en-US" i="1" dirty="0"/>
              <a:t>pertaining to other users?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system is </a:t>
            </a:r>
            <a:r>
              <a:rPr lang="en-US" b="1" dirty="0"/>
              <a:t>built into </a:t>
            </a:r>
            <a:r>
              <a:rPr lang="en-US" dirty="0"/>
              <a:t>an existing, persistent but constantly </a:t>
            </a:r>
            <a:r>
              <a:rPr lang="en-US" dirty="0" smtClean="0"/>
              <a:t>evolving </a:t>
            </a:r>
            <a:r>
              <a:rPr lang="en-US" i="1" dirty="0" smtClean="0"/>
              <a:t>computing </a:t>
            </a:r>
            <a:r>
              <a:rPr lang="en-US" i="1" dirty="0"/>
              <a:t>ecosystem </a:t>
            </a:r>
            <a:r>
              <a:rPr lang="en-US" dirty="0"/>
              <a:t>– it should be robust with respect to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single owner and/or central </a:t>
            </a:r>
            <a:r>
              <a:rPr lang="en-US" dirty="0" smtClean="0">
                <a:solidFill>
                  <a:srgbClr val="FF0000"/>
                </a:solidFill>
              </a:rPr>
              <a:t>authority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2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Multiagent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 field that has emerged as a consequence of the aforementioned </a:t>
            </a:r>
            <a:r>
              <a:rPr lang="cs-CZ" dirty="0" err="1"/>
              <a:t>problems</a:t>
            </a:r>
            <a:endParaRPr lang="cs-CZ" dirty="0"/>
          </a:p>
          <a:p>
            <a:r>
              <a:rPr lang="en-US" b="1" dirty="0" err="1" smtClean="0"/>
              <a:t>Multiagent</a:t>
            </a:r>
            <a:r>
              <a:rPr lang="en-US" b="1" dirty="0" smtClean="0"/>
              <a:t> </a:t>
            </a:r>
            <a:r>
              <a:rPr lang="en-US" b="1" dirty="0"/>
              <a:t>system </a:t>
            </a:r>
            <a:r>
              <a:rPr lang="en-US" dirty="0"/>
              <a:t>is a collection of multiple </a:t>
            </a:r>
            <a:r>
              <a:rPr lang="en-US" b="1" dirty="0" smtClean="0"/>
              <a:t>autonomous</a:t>
            </a:r>
            <a:r>
              <a:rPr lang="cs-CZ" b="1" dirty="0" smtClean="0"/>
              <a:t> (</a:t>
            </a:r>
            <a:r>
              <a:rPr lang="cs-CZ" b="1" dirty="0" err="1" smtClean="0"/>
              <a:t>intelligent</a:t>
            </a:r>
            <a:r>
              <a:rPr lang="cs-CZ" b="1" dirty="0" smtClean="0"/>
              <a:t>)</a:t>
            </a:r>
            <a:r>
              <a:rPr lang="en-US" b="1" dirty="0" smtClean="0"/>
              <a:t> </a:t>
            </a:r>
            <a:r>
              <a:rPr lang="en-US" b="1" dirty="0"/>
              <a:t>agents</a:t>
            </a:r>
            <a:r>
              <a:rPr lang="en-US" dirty="0"/>
              <a:t>, each </a:t>
            </a:r>
            <a:r>
              <a:rPr lang="en-US" dirty="0" smtClean="0"/>
              <a:t>acting towards </a:t>
            </a:r>
            <a:r>
              <a:rPr lang="en-US" dirty="0"/>
              <a:t>its objectives while all interacting in a shared environment, being </a:t>
            </a:r>
            <a:r>
              <a:rPr lang="en-US" dirty="0" smtClean="0"/>
              <a:t>able to </a:t>
            </a:r>
            <a:r>
              <a:rPr lang="en-US" dirty="0"/>
              <a:t>communicate and possibly coordinating their actions.</a:t>
            </a:r>
          </a:p>
          <a:p>
            <a:r>
              <a:rPr lang="cs-CZ" dirty="0" smtClean="0"/>
              <a:t>MAS </a:t>
            </a:r>
            <a:r>
              <a:rPr lang="en-US" dirty="0" smtClean="0"/>
              <a:t>~ </a:t>
            </a:r>
            <a:r>
              <a:rPr lang="cs-CZ" b="1" dirty="0" smtClean="0"/>
              <a:t>“</a:t>
            </a:r>
            <a:r>
              <a:rPr lang="cs-CZ" b="1" dirty="0" err="1"/>
              <a:t>socially-inspired</a:t>
            </a:r>
            <a:r>
              <a:rPr lang="cs-CZ" b="1" dirty="0"/>
              <a:t> </a:t>
            </a:r>
            <a:r>
              <a:rPr lang="cs-CZ" b="1" dirty="0" err="1"/>
              <a:t>computing</a:t>
            </a:r>
            <a:r>
              <a:rPr lang="cs-CZ" b="1" dirty="0" smtClean="0"/>
              <a:t>”</a:t>
            </a:r>
          </a:p>
          <a:p>
            <a:r>
              <a:rPr lang="en-US" dirty="0" smtClean="0"/>
              <a:t>Top-down rather than bottom-up construction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38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072438" y="285750"/>
            <a:ext cx="107156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Examples of Multiagent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135DA-34F9-497E-BB40-A69B1B3A82C1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r="12820"/>
          <a:stretch>
            <a:fillRect/>
          </a:stretch>
        </p:blipFill>
        <p:spPr bwMode="auto">
          <a:xfrm>
            <a:off x="6040438" y="1033140"/>
            <a:ext cx="28908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6669" r="4420"/>
          <a:stretch>
            <a:fillRect/>
          </a:stretch>
        </p:blipFill>
        <p:spPr bwMode="auto">
          <a:xfrm>
            <a:off x="3128963" y="1009328"/>
            <a:ext cx="27495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 l="15556"/>
          <a:stretch>
            <a:fillRect/>
          </a:stretch>
        </p:blipFill>
        <p:spPr bwMode="auto">
          <a:xfrm>
            <a:off x="3357563" y="3835400"/>
            <a:ext cx="25717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369888" y="5951538"/>
            <a:ext cx="2287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Distributed software </a:t>
            </a:r>
            <a:br>
              <a:rPr lang="en-GB"/>
            </a:br>
            <a:r>
              <a:rPr lang="en-GB"/>
              <a:t>systems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285750" y="314292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Human teams and </a:t>
            </a:r>
            <a:br>
              <a:rPr lang="en-GB"/>
            </a:br>
            <a:r>
              <a:rPr lang="en-GB"/>
              <a:t>companies</a:t>
            </a:r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3286125" y="3142928"/>
            <a:ext cx="263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Markets and economies</a:t>
            </a: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6203950" y="3163565"/>
            <a:ext cx="265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Transportation networks</a:t>
            </a: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3214688" y="5978525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Communication networks</a:t>
            </a:r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6176963" y="5978525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Robotic teams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9338" y="3844925"/>
            <a:ext cx="27130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2421" r="3602" b="5263"/>
          <a:stretch>
            <a:fillRect/>
          </a:stretch>
        </p:blipFill>
        <p:spPr bwMode="auto">
          <a:xfrm>
            <a:off x="257175" y="1007740"/>
            <a:ext cx="263842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3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814763"/>
            <a:ext cx="2752725" cy="206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88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Relationships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/>
              <a:t>isolated </a:t>
            </a:r>
            <a:r>
              <a:rPr lang="en-US" dirty="0"/>
              <a:t>– equivalent to single-agent systems</a:t>
            </a:r>
          </a:p>
          <a:p>
            <a:r>
              <a:rPr lang="en-US" b="1" dirty="0"/>
              <a:t>cooperative </a:t>
            </a:r>
            <a:r>
              <a:rPr lang="en-US" dirty="0"/>
              <a:t>– acting jointly towards a shared goal (team objective)</a:t>
            </a:r>
          </a:p>
          <a:p>
            <a:r>
              <a:rPr lang="en-US" b="1" dirty="0"/>
              <a:t>self-interested </a:t>
            </a:r>
            <a:r>
              <a:rPr lang="en-US" dirty="0"/>
              <a:t>– each maximizing its own good while considering the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agents</a:t>
            </a:r>
            <a:endParaRPr lang="en-US" dirty="0"/>
          </a:p>
          <a:p>
            <a:r>
              <a:rPr lang="en-US" dirty="0"/>
              <a:t>combination of the above – cooperating with some, competing with others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101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UT-Simple-v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CVUT-Simple-v01</Template>
  <TotalTime>1026</TotalTime>
  <Words>2446</Words>
  <Application>Microsoft Office PowerPoint</Application>
  <PresentationFormat>On-screen Show (4:3)</PresentationFormat>
  <Paragraphs>339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CVUT-Simple-v01</vt:lpstr>
      <vt:lpstr>Introduction to Multi-Agent Systems</vt:lpstr>
      <vt:lpstr>General Information</vt:lpstr>
      <vt:lpstr>Course Requirements and Grading</vt:lpstr>
      <vt:lpstr>Introduction</vt:lpstr>
      <vt:lpstr>Trends in Computing</vt:lpstr>
      <vt:lpstr>New Challenges for Computer Systems</vt:lpstr>
      <vt:lpstr>Multiagent Systems</vt:lpstr>
      <vt:lpstr>Examples of Multiagent Systems</vt:lpstr>
      <vt:lpstr>Agent Relationships</vt:lpstr>
      <vt:lpstr>Micro vs. Macro Perspective</vt:lpstr>
      <vt:lpstr>MAS Applications – Problem Characteristics</vt:lpstr>
      <vt:lpstr>Applications of MAS</vt:lpstr>
      <vt:lpstr>Applications of MAS</vt:lpstr>
      <vt:lpstr>Topics in Multiagent Systems</vt:lpstr>
      <vt:lpstr>Defining Agency</vt:lpstr>
      <vt:lpstr>What is Agent?</vt:lpstr>
      <vt:lpstr>What is Agent? (2)</vt:lpstr>
      <vt:lpstr>Autonomous Agent Properties</vt:lpstr>
      <vt:lpstr>Autonomous Agent Properties</vt:lpstr>
      <vt:lpstr>Agents vs. Objects</vt:lpstr>
      <vt:lpstr>Typology of Interaction</vt:lpstr>
      <vt:lpstr>Specifying Agents</vt:lpstr>
      <vt:lpstr>Agent Behavior</vt:lpstr>
      <vt:lpstr>Example: Vacuum Cleaner World</vt:lpstr>
      <vt:lpstr>Vacuum Cleaner Agent</vt:lpstr>
      <vt:lpstr>Rational Behavior</vt:lpstr>
      <vt:lpstr>Specifying Task Environments</vt:lpstr>
      <vt:lpstr>PEAS Examples</vt:lpstr>
      <vt:lpstr>Properties of Environments</vt:lpstr>
      <vt:lpstr>Example Environments</vt:lpstr>
      <vt:lpstr>Agent Architectures</vt:lpstr>
      <vt:lpstr>Implementing the Agent</vt:lpstr>
      <vt:lpstr>Hierarchy of Agents</vt:lpstr>
      <vt:lpstr>Simple Reflex Agents</vt:lpstr>
      <vt:lpstr>Adding State / Model</vt:lpstr>
      <vt:lpstr>Model-based Reflex Agent</vt:lpstr>
      <vt:lpstr>Telling the Agent What to Do</vt:lpstr>
      <vt:lpstr>Goal-based Agents</vt:lpstr>
      <vt:lpstr>Towards Utility-based Agents</vt:lpstr>
      <vt:lpstr>Utility-based Agents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Multi-Agent Systems</dc:title>
  <dc:creator>Michal Jakob</dc:creator>
  <cp:keywords>Dissemination;MAS-Course;Teaching</cp:keywords>
  <cp:lastModifiedBy>Michal Jakob</cp:lastModifiedBy>
  <cp:revision>47</cp:revision>
  <dcterms:created xsi:type="dcterms:W3CDTF">2011-09-19T13:58:47Z</dcterms:created>
  <dcterms:modified xsi:type="dcterms:W3CDTF">2011-09-20T09:33:11Z</dcterms:modified>
</cp:coreProperties>
</file>