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22"/>
  </p:notesMasterIdLst>
  <p:sldIdLst>
    <p:sldId id="256" r:id="rId2"/>
    <p:sldId id="257" r:id="rId3"/>
    <p:sldId id="270" r:id="rId4"/>
    <p:sldId id="295" r:id="rId5"/>
    <p:sldId id="269" r:id="rId6"/>
    <p:sldId id="296" r:id="rId7"/>
    <p:sldId id="298" r:id="rId8"/>
    <p:sldId id="260" r:id="rId9"/>
    <p:sldId id="267" r:id="rId10"/>
    <p:sldId id="283" r:id="rId11"/>
    <p:sldId id="266" r:id="rId12"/>
    <p:sldId id="284" r:id="rId13"/>
    <p:sldId id="261" r:id="rId14"/>
    <p:sldId id="271" r:id="rId15"/>
    <p:sldId id="268" r:id="rId16"/>
    <p:sldId id="263" r:id="rId17"/>
    <p:sldId id="282" r:id="rId18"/>
    <p:sldId id="285" r:id="rId19"/>
    <p:sldId id="286" r:id="rId20"/>
    <p:sldId id="28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5549" autoAdjust="0"/>
  </p:normalViewPr>
  <p:slideViewPr>
    <p:cSldViewPr snapToGrid="0">
      <p:cViewPr varScale="1">
        <p:scale>
          <a:sx n="73" d="100"/>
          <a:sy n="73" d="100"/>
        </p:scale>
        <p:origin x="12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C5BDC-BDE7-4CC1-B700-E524542A9A67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E20C7-0B4A-4CD6-9E85-9865F69A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wstarlab.org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E20C7-0B4A-4CD6-9E85-9865F69AFA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8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dirty="0" err="1" smtClean="0"/>
              <a:t>MATSim</a:t>
            </a:r>
            <a:endParaRPr lang="en-US" dirty="0" smtClean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dirty="0" smtClean="0"/>
              <a:t>Code Repository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dirty="0" smtClean="0"/>
              <a:t>Related research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dirty="0" smtClean="0"/>
              <a:t>Dr. </a:t>
            </a:r>
            <a:r>
              <a:rPr lang="en-US" dirty="0" err="1" smtClean="0"/>
              <a:t>Yinhai</a:t>
            </a:r>
            <a:r>
              <a:rPr lang="en-US" dirty="0" smtClean="0"/>
              <a:t> Wang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dirty="0" smtClean="0"/>
              <a:t>Professor and Director, Smart Transportation Applications and Research Laboratory (</a:t>
            </a:r>
            <a:r>
              <a:rPr lang="en-US" dirty="0" smtClean="0">
                <a:hlinkClick r:id="rId3"/>
              </a:rPr>
              <a:t>STAR Lab</a:t>
            </a:r>
            <a:r>
              <a:rPr lang="en-US" dirty="0" smtClean="0"/>
              <a:t>) 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dirty="0" smtClean="0"/>
              <a:t>Department of Civil and Environmental Engineering, University of Washington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dirty="0" smtClean="0"/>
              <a:t>Dr. Kai Nagel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dirty="0" smtClean="0"/>
              <a:t>Co-founder of </a:t>
            </a:r>
            <a:r>
              <a:rPr lang="en-US" dirty="0" err="1" smtClean="0"/>
              <a:t>MATSim</a:t>
            </a:r>
            <a:endParaRPr lang="en-US" dirty="0" smtClean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dirty="0" smtClean="0"/>
              <a:t>Assistant Professor for Computer Science at the Swiss Federal Institute of Technology (ETH)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E20C7-0B4A-4CD6-9E85-9865F69AFA4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7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94FF9-2AE9-4DC5-8403-0F388357BB9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85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83346-65AF-4C7B-B7D7-4191AD2C035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26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Micro-simulation: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Models track individual vehicle movements on a second 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subsecond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basis.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Driver behavior: changing lanes, turning, accelerating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Car-following model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Macro-simulation (from larger perspective)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Overall traffic flow within certain time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E20C7-0B4A-4CD6-9E85-9865F69AFA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36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Developed and maintained by Professor Fukuda and distributed systems lab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E20C7-0B4A-4CD6-9E85-9865F69AFA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73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Agent-based:</a:t>
            </a:r>
          </a:p>
          <a:p>
            <a:r>
              <a:rPr lang="en-US" dirty="0" smtClean="0"/>
              <a:t>-   Simulation for wave, molecular</a:t>
            </a:r>
            <a:r>
              <a:rPr lang="en-US" baseline="0" dirty="0" smtClean="0"/>
              <a:t> dynamics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err="1" smtClean="0"/>
              <a:t>Pedestrain</a:t>
            </a:r>
            <a:r>
              <a:rPr lang="en-US" baseline="0" dirty="0" smtClean="0"/>
              <a:t> simulation (Professor in UW Seattle)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Trunk simulation for amazon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Traffic domain</a:t>
            </a:r>
          </a:p>
          <a:p>
            <a:pPr marL="0" indent="0">
              <a:buFontTx/>
              <a:buNone/>
            </a:pPr>
            <a:r>
              <a:rPr lang="en-US" dirty="0" smtClean="0"/>
              <a:t>- Little familiar</a:t>
            </a:r>
            <a:r>
              <a:rPr lang="en-US" baseline="0" dirty="0" smtClean="0"/>
              <a:t> with the domain because of my father and his </a:t>
            </a:r>
            <a:r>
              <a:rPr lang="en-US" baseline="0" dirty="0" err="1" smtClean="0"/>
              <a:t>collegues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E20C7-0B4A-4CD6-9E85-9865F69AFA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9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are “intelligent”, which means they are capable and expected to adapt and to learn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simulate with traditional mathematical or traffic flow models which just apply to the input data statically, multi-agent simulations provide a dynamic environment in which each individual agent, in particular the travelers will keep taking actions based on their internal rules.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this approach can simulate scenarios much more similar to those in the real world.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E20C7-0B4A-4CD6-9E85-9865F69AFA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3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Transport Planning:</a:t>
            </a:r>
          </a:p>
          <a:p>
            <a:r>
              <a:rPr lang="en-US" dirty="0" smtClean="0"/>
              <a:t>-</a:t>
            </a:r>
            <a:r>
              <a:rPr lang="en-US" baseline="0" dirty="0" smtClean="0"/>
              <a:t>  Distribution of traffic demand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Static Traffic</a:t>
            </a:r>
            <a:r>
              <a:rPr lang="en-US" baseline="0" dirty="0" smtClean="0"/>
              <a:t> Assignment: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Trip generation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Trip distribution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Mode choice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Route </a:t>
            </a:r>
            <a:r>
              <a:rPr lang="en-US" sz="2000" dirty="0" smtClean="0"/>
              <a:t>Assignment</a:t>
            </a:r>
          </a:p>
          <a:p>
            <a:pPr marL="0" indent="0">
              <a:buFontTx/>
              <a:buNone/>
            </a:pPr>
            <a:endParaRPr lang="en-US" sz="2000" dirty="0" smtClean="0"/>
          </a:p>
          <a:p>
            <a:pPr marL="0" indent="0">
              <a:buFontTx/>
              <a:buNone/>
            </a:pPr>
            <a:r>
              <a:rPr lang="en-US" sz="2000" dirty="0" smtClean="0"/>
              <a:t>Consider</a:t>
            </a:r>
            <a:r>
              <a:rPr lang="en-US" sz="2000" baseline="0" dirty="0" smtClean="0"/>
              <a:t> the traffic flow remain constant during the entire simulation</a:t>
            </a:r>
          </a:p>
          <a:p>
            <a:pPr marL="0" indent="0">
              <a:buFontTx/>
              <a:buNone/>
            </a:pPr>
            <a:r>
              <a:rPr lang="en-US" sz="2000" baseline="0" dirty="0" smtClean="0"/>
              <a:t>- Maybe suitable for planning for very long time period</a:t>
            </a:r>
            <a:endParaRPr lang="en-US" sz="200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E20C7-0B4A-4CD6-9E85-9865F69AFA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39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According to the actual simulation, including all kinds of the behaviors of travelers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Event-driven is kind of similar to agent-based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Leads to more realistic dynamics of congested links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scales nearly linearly with # of processors, implying that in 8 CPUs, the 50 minutes are reduced to less than 7 minutes</a:t>
            </a:r>
            <a:endParaRPr lang="en-US" dirty="0" smtClean="0"/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B79A5-C5F8-4C96-8B1D-9BEC54B7079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82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Average 15min for </a:t>
            </a:r>
            <a:r>
              <a:rPr lang="en-US" dirty="0" smtClean="0"/>
              <a:t>iteration,</a:t>
            </a:r>
            <a:r>
              <a:rPr lang="en-US" baseline="0" dirty="0" smtClean="0"/>
              <a:t> because the current implementation haven’t using any parallelization with multiple computing nodes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Just using multi-threading on </a:t>
            </a:r>
            <a:r>
              <a:rPr lang="en-US" baseline="0" smtClean="0"/>
              <a:t>single computing node</a:t>
            </a:r>
            <a:endParaRPr lang="en-US" dirty="0" smtClean="0"/>
          </a:p>
          <a:p>
            <a:endParaRPr lang="en-US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Runs on a single CPU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Greater</a:t>
            </a:r>
            <a:r>
              <a:rPr lang="en-US" baseline="0" dirty="0" smtClean="0"/>
              <a:t> Zurich Area: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Over 10,000 links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190,000 agents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E20C7-0B4A-4CD6-9E85-9865F69AFA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6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E20C7-0B4A-4CD6-9E85-9865F69AFA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1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8/18/2014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35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8/18/2014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83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8/18/2014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2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8/18/2014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7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8/18/2014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83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8/18/2014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9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8/18/2014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46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8/18/2014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9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8/18/2014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035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8/18/2014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2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8/18/2014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74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8/18/2014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74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wstarlab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126"/>
            <a:ext cx="12192000" cy="68074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614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CSS595 SUMMER 2014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Zach ma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ADVISOR: MUNEHIRO FUKUDA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41409" y="2050888"/>
            <a:ext cx="10058400" cy="693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M</a:t>
            </a:r>
            <a:r>
              <a:rPr lang="en-US" altLang="zh-CN" sz="3600" dirty="0" smtClean="0">
                <a:solidFill>
                  <a:schemeClr val="bg1"/>
                </a:solidFill>
              </a:rPr>
              <a:t>ulti-Agent Transportation Simulation Using MASS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0051" y="737050"/>
            <a:ext cx="8425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chemeClr val="bg1"/>
                </a:solidFill>
              </a:rPr>
              <a:t>MATMASSim</a:t>
            </a:r>
            <a:endParaRPr lang="en-US" sz="96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85405" y="2450199"/>
            <a:ext cx="3918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88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Architecture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116" y="1924640"/>
            <a:ext cx="5241003" cy="4398229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074706" y="2910131"/>
            <a:ext cx="5051774" cy="360441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  Distribute computation of execution model into multiple nodes</a:t>
            </a:r>
          </a:p>
        </p:txBody>
      </p:sp>
    </p:spTree>
    <p:extLst>
      <p:ext uri="{BB962C8B-B14F-4D97-AF65-F5344CB8AC3E}">
        <p14:creationId xmlns:p14="http://schemas.microsoft.com/office/powerpoint/2010/main" val="321739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&amp; Data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85" y="1845734"/>
            <a:ext cx="4971011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Map --&gt; </a:t>
            </a:r>
            <a:r>
              <a:rPr lang="en-US" dirty="0"/>
              <a:t>Network (Places)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 Intersections --&gt; </a:t>
            </a:r>
            <a:r>
              <a:rPr lang="en-US" dirty="0"/>
              <a:t>Nodes (Place)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Roads --&gt; </a:t>
            </a:r>
            <a:r>
              <a:rPr lang="en-US" dirty="0"/>
              <a:t>Links (Place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  Population --&gt; (Agents)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T</a:t>
            </a:r>
            <a:r>
              <a:rPr lang="en-US" altLang="zh-CN" dirty="0" smtClean="0"/>
              <a:t>ravelers </a:t>
            </a:r>
            <a:r>
              <a:rPr lang="en-US" dirty="0" smtClean="0">
                <a:sym typeface="Wingdings" panose="05000000000000000000" pitchFamily="2" charset="2"/>
              </a:rPr>
              <a:t>--&gt; </a:t>
            </a:r>
            <a:r>
              <a:rPr lang="en-US" dirty="0">
                <a:sym typeface="Wingdings" panose="05000000000000000000" pitchFamily="2" charset="2"/>
              </a:rPr>
              <a:t>Persons (Agent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95" y="1845734"/>
            <a:ext cx="7434692" cy="446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9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Diagram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162" y="1865928"/>
            <a:ext cx="6155526" cy="4431979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97280" y="2581542"/>
            <a:ext cx="3569723" cy="288519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  For single node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54293"/>
            <a:ext cx="10058400" cy="456812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  </a:t>
            </a:r>
            <a:r>
              <a:rPr lang="en-US" sz="2400" dirty="0" err="1" smtClean="0"/>
              <a:t>MATSim</a:t>
            </a:r>
            <a:r>
              <a:rPr lang="en-US" sz="2400" dirty="0" smtClean="0"/>
              <a:t> Code Repository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smtClean="0"/>
              <a:t>  Has been </a:t>
            </a:r>
            <a:r>
              <a:rPr lang="en-US" sz="2200" dirty="0"/>
              <a:t>s</a:t>
            </a:r>
            <a:r>
              <a:rPr lang="en-US" sz="2200" dirty="0" smtClean="0"/>
              <a:t>et up and tested under Eclipse and Subversion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 </a:t>
            </a:r>
            <a:r>
              <a:rPr lang="en-US" sz="2200" dirty="0" smtClean="0"/>
              <a:t> Partial class logic converted(20%)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  Literature research (Concepts)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 </a:t>
            </a:r>
            <a:r>
              <a:rPr lang="en-US" sz="2200" dirty="0" smtClean="0"/>
              <a:t> Traffic assignment model (DTA, agent-based with its implementation)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 </a:t>
            </a:r>
            <a:r>
              <a:rPr lang="en-US" sz="2200" dirty="0" smtClean="0"/>
              <a:t> Traffic flow simulation model (Queue-based, extension to event-driven QE)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 Design and review of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smtClean="0"/>
              <a:t>Data Flow logic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smtClean="0"/>
              <a:t>Process Flow within each node</a:t>
            </a:r>
          </a:p>
        </p:txBody>
      </p:sp>
      <p:pic>
        <p:nvPicPr>
          <p:cNvPr id="4098" name="Picture 2" descr="http://academicdepartments.musc.edu/sebin/p/k/prog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530" y="3080141"/>
            <a:ext cx="234315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158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MATSim</a:t>
            </a:r>
            <a:r>
              <a:rPr lang="en-US" sz="2400" dirty="0" smtClean="0"/>
              <a:t> implementation internal logic fully converted</a:t>
            </a:r>
            <a:r>
              <a:rPr lang="en-US" sz="2200" dirty="0"/>
              <a:t>	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  Detail design and implementation of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000" dirty="0" smtClean="0"/>
              <a:t>Class Structure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 Message Exchange &amp; Boundary limit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 Testing and benchmark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000" dirty="0" smtClean="0"/>
              <a:t>Simple scenario within </a:t>
            </a:r>
            <a:r>
              <a:rPr lang="en-US" sz="2000" dirty="0" err="1" smtClean="0"/>
              <a:t>MATSim</a:t>
            </a:r>
            <a:endParaRPr lang="en-US" sz="20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 Greater Zurich Area</a:t>
            </a:r>
          </a:p>
        </p:txBody>
      </p:sp>
      <p:pic>
        <p:nvPicPr>
          <p:cNvPr id="3082" name="Picture 10" descr="http://abercrombierealestate.com/wp-content/uploads/2014/03/next-ste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42" y="3220662"/>
            <a:ext cx="3644537" cy="238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62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2443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  Computing resources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UW1-320 </a:t>
            </a:r>
            <a:r>
              <a:rPr lang="en-US" dirty="0" err="1" smtClean="0"/>
              <a:t>linux</a:t>
            </a:r>
            <a:r>
              <a:rPr lang="en-US" dirty="0" smtClean="0"/>
              <a:t> machines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MASS library (Java Version)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/>
              <a:t>MATSim</a:t>
            </a:r>
            <a:r>
              <a:rPr lang="en-US" dirty="0" smtClean="0"/>
              <a:t> code repository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  Domain resources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Dr</a:t>
            </a:r>
            <a:r>
              <a:rPr lang="en-US" dirty="0"/>
              <a:t>. </a:t>
            </a:r>
            <a:r>
              <a:rPr lang="en-US" dirty="0" err="1"/>
              <a:t>Yinhai</a:t>
            </a:r>
            <a:r>
              <a:rPr lang="en-US" dirty="0"/>
              <a:t> Wang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Professor and Director, Smart Transportation Applications and Research Laboratory (</a:t>
            </a:r>
            <a:r>
              <a:rPr lang="en-US" dirty="0">
                <a:hlinkClick r:id="rId3"/>
              </a:rPr>
              <a:t>STAR Lab</a:t>
            </a:r>
            <a:r>
              <a:rPr lang="en-US" dirty="0"/>
              <a:t>) </a:t>
            </a:r>
          </a:p>
          <a:p>
            <a:pPr marL="384048" lvl="2" indent="0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Department </a:t>
            </a:r>
            <a:r>
              <a:rPr lang="en-US" dirty="0"/>
              <a:t>of Civil and Environmental Engineering, University of </a:t>
            </a:r>
            <a:r>
              <a:rPr lang="en-US" dirty="0" smtClean="0"/>
              <a:t>Washington</a:t>
            </a:r>
            <a:endParaRPr lang="en-US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  Dr</a:t>
            </a:r>
            <a:r>
              <a:rPr lang="en-US" dirty="0"/>
              <a:t>. Kai Nagel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Co-founder of </a:t>
            </a:r>
            <a:r>
              <a:rPr lang="en-US" dirty="0" err="1"/>
              <a:t>MATSim</a:t>
            </a:r>
            <a:endParaRPr lang="en-US" dirty="0"/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Assistant Professor for Computer Science at the Swiss Federal Institute of Technology (ETH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047" y="2447402"/>
            <a:ext cx="2752725" cy="8477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0613" y="4425461"/>
            <a:ext cx="38385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0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A: 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36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[1] Cetin, </a:t>
            </a:r>
            <a:r>
              <a:rPr lang="en-US" dirty="0" err="1"/>
              <a:t>Nurhan</a:t>
            </a:r>
            <a:r>
              <a:rPr lang="en-US" dirty="0"/>
              <a:t>, et al. "Large-scale multi-agent transportation </a:t>
            </a:r>
            <a:r>
              <a:rPr lang="en-US" dirty="0" err="1"/>
              <a:t>simulations."</a:t>
            </a:r>
            <a:r>
              <a:rPr lang="en-US" i="1" dirty="0" err="1"/>
              <a:t>Computer</a:t>
            </a:r>
            <a:r>
              <a:rPr lang="en-US" i="1" dirty="0"/>
              <a:t> Physics Communications</a:t>
            </a:r>
            <a:r>
              <a:rPr lang="en-US" dirty="0"/>
              <a:t> 147.1 (2002): 559-564.</a:t>
            </a:r>
          </a:p>
          <a:p>
            <a:r>
              <a:rPr lang="en-US" dirty="0"/>
              <a:t>[2] Nagel, K. and M. </a:t>
            </a:r>
            <a:r>
              <a:rPr lang="en-US" dirty="0" err="1"/>
              <a:t>Schreckenberg</a:t>
            </a:r>
            <a:r>
              <a:rPr lang="en-US" dirty="0"/>
              <a:t> (1992) A cellular automaton for freeway traffic, Journal de </a:t>
            </a:r>
            <a:r>
              <a:rPr lang="fr-FR" dirty="0"/>
              <a:t>Physique I, 2 (1992) 2221–2229.</a:t>
            </a:r>
          </a:p>
          <a:p>
            <a:r>
              <a:rPr lang="fr-FR" dirty="0"/>
              <a:t>[3] </a:t>
            </a:r>
            <a:r>
              <a:rPr lang="en-US" dirty="0"/>
              <a:t>Nagel, Kai. "Multi-agent transportation simulation." </a:t>
            </a:r>
            <a:r>
              <a:rPr lang="en-US" i="1" dirty="0"/>
              <a:t>Traffic</a:t>
            </a:r>
            <a:r>
              <a:rPr lang="en-US" dirty="0"/>
              <a:t> 2.2 (2007).</a:t>
            </a:r>
            <a:endParaRPr lang="fr-FR" dirty="0"/>
          </a:p>
          <a:p>
            <a:r>
              <a:rPr lang="fr-FR" dirty="0"/>
              <a:t>[4] </a:t>
            </a:r>
            <a:r>
              <a:rPr lang="en-US" dirty="0" err="1"/>
              <a:t>Charypar</a:t>
            </a:r>
            <a:r>
              <a:rPr lang="en-US" dirty="0"/>
              <a:t>, David, and Michael </a:t>
            </a:r>
            <a:r>
              <a:rPr lang="en-US" dirty="0" err="1"/>
              <a:t>Balmer</a:t>
            </a:r>
            <a:r>
              <a:rPr lang="en-US" dirty="0"/>
              <a:t>. </a:t>
            </a:r>
            <a:r>
              <a:rPr lang="en-US" i="1" dirty="0"/>
              <a:t>A high-performance traffic flow </a:t>
            </a:r>
            <a:r>
              <a:rPr lang="en-US" i="1" dirty="0" err="1"/>
              <a:t>microsimulation</a:t>
            </a:r>
            <a:r>
              <a:rPr lang="en-US" i="1" dirty="0"/>
              <a:t> for large problems</a:t>
            </a:r>
            <a:r>
              <a:rPr lang="en-US" dirty="0"/>
              <a:t>. </a:t>
            </a:r>
            <a:r>
              <a:rPr lang="en-US" dirty="0" err="1"/>
              <a:t>Eidgenössische</a:t>
            </a:r>
            <a:r>
              <a:rPr lang="en-US" dirty="0"/>
              <a:t> </a:t>
            </a:r>
            <a:r>
              <a:rPr lang="en-US" dirty="0" err="1"/>
              <a:t>Technische</a:t>
            </a:r>
            <a:r>
              <a:rPr lang="en-US" dirty="0"/>
              <a:t> </a:t>
            </a:r>
            <a:r>
              <a:rPr lang="en-US" dirty="0" err="1"/>
              <a:t>Hochschule</a:t>
            </a:r>
            <a:r>
              <a:rPr lang="en-US" dirty="0"/>
              <a:t>, </a:t>
            </a:r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Verkehrsplanung</a:t>
            </a:r>
            <a:r>
              <a:rPr lang="en-US" dirty="0"/>
              <a:t> und </a:t>
            </a:r>
            <a:r>
              <a:rPr lang="en-US" dirty="0" err="1"/>
              <a:t>Transportsysteme</a:t>
            </a:r>
            <a:r>
              <a:rPr lang="en-US" dirty="0"/>
              <a:t>, 2008.</a:t>
            </a:r>
          </a:p>
          <a:p>
            <a:r>
              <a:rPr lang="en-US" dirty="0"/>
              <a:t>[5] C. </a:t>
            </a:r>
            <a:r>
              <a:rPr lang="en-US" dirty="0" err="1"/>
              <a:t>Gawron</a:t>
            </a:r>
            <a:r>
              <a:rPr lang="en-US" dirty="0"/>
              <a:t>. </a:t>
            </a:r>
            <a:r>
              <a:rPr lang="en-US" i="1" dirty="0"/>
              <a:t>Simulation-based traffic assignment</a:t>
            </a:r>
            <a:r>
              <a:rPr lang="en-US" dirty="0"/>
              <a:t>. PhD thesis, University of Cologne, </a:t>
            </a:r>
            <a:r>
              <a:rPr lang="fr-FR" dirty="0"/>
              <a:t>Cologne, Germany, 1998. </a:t>
            </a:r>
            <a:r>
              <a:rPr lang="fr-FR" dirty="0" err="1"/>
              <a:t>available</a:t>
            </a:r>
            <a:r>
              <a:rPr lang="fr-FR" dirty="0"/>
              <a:t> via www.zaik.uni-koeln.de/˜</a:t>
            </a:r>
            <a:r>
              <a:rPr lang="fr-FR" dirty="0" err="1"/>
              <a:t>paper</a:t>
            </a:r>
            <a:r>
              <a:rPr lang="fr-FR" dirty="0"/>
              <a:t>.</a:t>
            </a:r>
            <a:r>
              <a:rPr lang="en-US" dirty="0"/>
              <a:t>DTA</a:t>
            </a:r>
            <a:r>
              <a:rPr lang="en-US" dirty="0" smtClean="0"/>
              <a:t>)</a:t>
            </a:r>
          </a:p>
          <a:p>
            <a:r>
              <a:rPr lang="en-US" dirty="0"/>
              <a:t>[6] </a:t>
            </a:r>
            <a:r>
              <a:rPr lang="en-US" dirty="0" err="1"/>
              <a:t>Balmer</a:t>
            </a:r>
            <a:r>
              <a:rPr lang="en-US" dirty="0"/>
              <a:t>, M., K. Meister, and K. Nagel. Agent-based simulation of travel demand: Structure and computational performance of </a:t>
            </a:r>
            <a:r>
              <a:rPr lang="en-US" dirty="0" err="1"/>
              <a:t>MATSim</a:t>
            </a:r>
            <a:r>
              <a:rPr lang="en-US" dirty="0"/>
              <a:t>-T. ETH, </a:t>
            </a:r>
            <a:r>
              <a:rPr lang="en-US" dirty="0" err="1"/>
              <a:t>Eidgenössische</a:t>
            </a:r>
            <a:r>
              <a:rPr lang="en-US" dirty="0"/>
              <a:t> </a:t>
            </a:r>
            <a:r>
              <a:rPr lang="en-US" dirty="0" err="1"/>
              <a:t>Technische</a:t>
            </a:r>
            <a:r>
              <a:rPr lang="en-US" dirty="0"/>
              <a:t> </a:t>
            </a:r>
            <a:r>
              <a:rPr lang="en-US" dirty="0" err="1"/>
              <a:t>Hochschule</a:t>
            </a:r>
            <a:r>
              <a:rPr lang="en-US" dirty="0"/>
              <a:t> Zürich, IVT </a:t>
            </a:r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Verkehrsplanung</a:t>
            </a:r>
            <a:r>
              <a:rPr lang="en-US" dirty="0"/>
              <a:t> und </a:t>
            </a:r>
            <a:r>
              <a:rPr lang="en-US" dirty="0" err="1"/>
              <a:t>Transportsysteme</a:t>
            </a:r>
            <a:r>
              <a:rPr lang="en-US" dirty="0"/>
              <a:t>, 2008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</a:t>
            </a:r>
            <a:r>
              <a:rPr lang="en-US" dirty="0" err="1" smtClean="0"/>
              <a:t>A_Continued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[7] Cetin, </a:t>
            </a:r>
            <a:r>
              <a:rPr lang="en-US" dirty="0" err="1"/>
              <a:t>Nurhan</a:t>
            </a:r>
            <a:r>
              <a:rPr lang="en-US" dirty="0"/>
              <a:t>, Adrian </a:t>
            </a:r>
            <a:r>
              <a:rPr lang="en-US" dirty="0" err="1"/>
              <a:t>Burri</a:t>
            </a:r>
            <a:r>
              <a:rPr lang="en-US" dirty="0"/>
              <a:t>, and Kai Nagel. "A large-scale agent-based traffic </a:t>
            </a:r>
            <a:r>
              <a:rPr lang="en-US" dirty="0" err="1"/>
              <a:t>microsimulation</a:t>
            </a:r>
            <a:r>
              <a:rPr lang="en-US" dirty="0"/>
              <a:t> based on queue model." </a:t>
            </a:r>
            <a:r>
              <a:rPr lang="en-US" i="1" dirty="0"/>
              <a:t>IN PROCEEDINGS OF SWISS TRANSPORT RESEARCH CONFERENCE (STRC), MONTE VERITA, CH</a:t>
            </a:r>
            <a:r>
              <a:rPr lang="en-US" dirty="0"/>
              <a:t>. 2003</a:t>
            </a:r>
            <a:r>
              <a:rPr lang="en-US" dirty="0" smtClean="0"/>
              <a:t>.</a:t>
            </a:r>
          </a:p>
          <a:p>
            <a:r>
              <a:rPr lang="en-US" dirty="0" smtClean="0"/>
              <a:t>[8] </a:t>
            </a:r>
            <a:r>
              <a:rPr lang="en-US" dirty="0"/>
              <a:t>Nagel, Kai, and Gunnar </a:t>
            </a:r>
            <a:r>
              <a:rPr lang="en-US" dirty="0" err="1"/>
              <a:t>Flötteröd</a:t>
            </a:r>
            <a:r>
              <a:rPr lang="en-US" dirty="0"/>
              <a:t>. "Agent-based traffic assignment: going from trips to behavioral travelers." </a:t>
            </a:r>
            <a:r>
              <a:rPr lang="en-US" i="1" dirty="0"/>
              <a:t>12th International Conference on Travel </a:t>
            </a:r>
            <a:r>
              <a:rPr lang="en-US" i="1" dirty="0" err="1"/>
              <a:t>Behaviour</a:t>
            </a:r>
            <a:r>
              <a:rPr lang="en-US" i="1" dirty="0"/>
              <a:t> Research (IATBR), Jaipur</a:t>
            </a:r>
            <a:r>
              <a:rPr lang="en-US" dirty="0"/>
              <a:t>. 2009.</a:t>
            </a:r>
          </a:p>
          <a:p>
            <a:r>
              <a:rPr lang="en-US" dirty="0" smtClean="0"/>
              <a:t>[9] </a:t>
            </a:r>
            <a:r>
              <a:rPr lang="en-US" dirty="0" err="1"/>
              <a:t>Peeta</a:t>
            </a:r>
            <a:r>
              <a:rPr lang="en-US" dirty="0"/>
              <a:t>, Srinivas, and </a:t>
            </a:r>
            <a:r>
              <a:rPr lang="en-US" dirty="0" err="1"/>
              <a:t>Athanasios</a:t>
            </a:r>
            <a:r>
              <a:rPr lang="en-US" dirty="0"/>
              <a:t> K. </a:t>
            </a:r>
            <a:r>
              <a:rPr lang="en-US" dirty="0" err="1"/>
              <a:t>Ziliaskopoulos</a:t>
            </a:r>
            <a:r>
              <a:rPr lang="en-US" dirty="0"/>
              <a:t>. "Foundations of dynamic traffic assignment: The past, the present and the future." </a:t>
            </a:r>
            <a:r>
              <a:rPr lang="en-US" i="1" dirty="0"/>
              <a:t>Networks and Spatial Economics</a:t>
            </a:r>
            <a:r>
              <a:rPr lang="en-US" dirty="0"/>
              <a:t> 1.3-4 (2001): 233-265.</a:t>
            </a:r>
          </a:p>
          <a:p>
            <a:r>
              <a:rPr lang="en-US" dirty="0" smtClean="0"/>
              <a:t>[10] </a:t>
            </a:r>
            <a:r>
              <a:rPr lang="en-US" dirty="0"/>
              <a:t>Chiu, Yi-Chang, et al. "Dynamic traffic assignment: A primer." </a:t>
            </a:r>
            <a:r>
              <a:rPr lang="en-US" i="1" dirty="0"/>
              <a:t>Transportation Research E-Circular</a:t>
            </a:r>
            <a:r>
              <a:rPr lang="en-US" dirty="0"/>
              <a:t> E-C153 (2011).</a:t>
            </a:r>
          </a:p>
          <a:p>
            <a:r>
              <a:rPr lang="en-US" dirty="0" smtClean="0"/>
              <a:t>[11] </a:t>
            </a:r>
            <a:r>
              <a:rPr lang="en-US" dirty="0" err="1" smtClean="0"/>
              <a:t>Balmer</a:t>
            </a:r>
            <a:r>
              <a:rPr lang="en-US" dirty="0"/>
              <a:t>, Michael. </a:t>
            </a:r>
            <a:r>
              <a:rPr lang="en-US" i="1" dirty="0"/>
              <a:t>Travel demand modeling for multi-agent transport simulations: Algorithms and systems</a:t>
            </a:r>
            <a:r>
              <a:rPr lang="en-US" dirty="0"/>
              <a:t>. Diss. ETH Zurich, 2007.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B: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7727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  Static Traffic Assignment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453" y="2972972"/>
            <a:ext cx="6186164" cy="234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</a:t>
            </a:r>
            <a:r>
              <a:rPr lang="en-US" dirty="0" err="1" smtClean="0"/>
              <a:t>B_Continued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368" y="2448878"/>
            <a:ext cx="3997234" cy="376900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97280" y="1737360"/>
            <a:ext cx="469392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E48312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 Dynamic traffic assignment</a:t>
            </a:r>
            <a:endParaRPr lang="en-US" sz="2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831" y="2786688"/>
            <a:ext cx="6227219" cy="232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9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Transportation Simulation?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6237585" cy="39836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  Microscopic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 </a:t>
            </a:r>
            <a:r>
              <a:rPr lang="en-US" sz="2200" dirty="0" smtClean="0"/>
              <a:t> Car-following model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  Macroscopic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 </a:t>
            </a:r>
            <a:r>
              <a:rPr lang="en-US" sz="2200" dirty="0" smtClean="0"/>
              <a:t> Traffic flow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4810"/>
          <a:stretch/>
        </p:blipFill>
        <p:spPr>
          <a:xfrm>
            <a:off x="8275568" y="1737360"/>
            <a:ext cx="3604506" cy="3835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593" y="3188117"/>
            <a:ext cx="4274475" cy="315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</a:t>
            </a:r>
            <a:r>
              <a:rPr lang="en-US" dirty="0" err="1"/>
              <a:t>B_Continued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 Agent-based - Individual Traveler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559" y="2474240"/>
            <a:ext cx="7941155" cy="31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7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619625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  Parallelization library for multi-agent spatial simulation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  </a:t>
            </a:r>
            <a:r>
              <a:rPr lang="en-US" dirty="0" smtClean="0"/>
              <a:t>Focus on Multi-entity interaction </a:t>
            </a:r>
            <a:r>
              <a:rPr lang="en-US" dirty="0"/>
              <a:t>in physical, biological, social, and strategic domains</a:t>
            </a:r>
          </a:p>
        </p:txBody>
      </p:sp>
      <p:sp>
        <p:nvSpPr>
          <p:cNvPr id="189" name="TextBox 209"/>
          <p:cNvSpPr txBox="1">
            <a:spLocks noChangeArrowheads="1"/>
          </p:cNvSpPr>
          <p:nvPr/>
        </p:nvSpPr>
        <p:spPr bwMode="auto">
          <a:xfrm>
            <a:off x="11465214" y="3313381"/>
            <a:ext cx="736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572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1100">
                <a:latin typeface="Calibri" panose="020F0502020204030204" pitchFamily="34" charset="0"/>
              </a:rPr>
              <a:t>X-axis</a:t>
            </a:r>
          </a:p>
        </p:txBody>
      </p:sp>
      <p:grpSp>
        <p:nvGrpSpPr>
          <p:cNvPr id="203" name="Group 202"/>
          <p:cNvGrpSpPr/>
          <p:nvPr/>
        </p:nvGrpSpPr>
        <p:grpSpPr>
          <a:xfrm>
            <a:off x="5427952" y="1760806"/>
            <a:ext cx="6459248" cy="4525962"/>
            <a:chOff x="5427952" y="1760806"/>
            <a:chExt cx="6459248" cy="4525962"/>
          </a:xfrm>
        </p:grpSpPr>
        <p:cxnSp>
          <p:nvCxnSpPr>
            <p:cNvPr id="6" name="Straight Connector 5"/>
            <p:cNvCxnSpPr>
              <a:cxnSpLocks noChangeShapeType="1"/>
            </p:cNvCxnSpPr>
            <p:nvPr/>
          </p:nvCxnSpPr>
          <p:spPr bwMode="auto">
            <a:xfrm>
              <a:off x="5974052" y="6213743"/>
              <a:ext cx="5441950" cy="1588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TextBox 38"/>
            <p:cNvSpPr txBox="1">
              <a:spLocks noChangeArrowheads="1"/>
            </p:cNvSpPr>
            <p:nvPr/>
          </p:nvSpPr>
          <p:spPr bwMode="auto">
            <a:xfrm>
              <a:off x="9368127" y="6012131"/>
              <a:ext cx="496887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200" b="1">
                  <a:latin typeface="Arial" panose="020B0604020202020204" pitchFamily="34" charset="0"/>
                </a:rPr>
                <a:t>LAN</a:t>
              </a:r>
            </a:p>
          </p:txBody>
        </p:sp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5913727" y="3737243"/>
              <a:ext cx="1368425" cy="885825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rgbClr val="F9F9F9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ja-JP" altLang="en-US" sz="1800" smtClean="0">
                <a:solidFill>
                  <a:srgbClr val="EAEAEA"/>
                </a:solidFill>
                <a:latin typeface="Helvetica" panose="020B0604020202020204" pitchFamily="34" charset="0"/>
              </a:endParaRPr>
            </a:p>
          </p:txBody>
        </p:sp>
        <p:grpSp>
          <p:nvGrpSpPr>
            <p:cNvPr id="9" name="Group 66"/>
            <p:cNvGrpSpPr>
              <a:grpSpLocks/>
            </p:cNvGrpSpPr>
            <p:nvPr/>
          </p:nvGrpSpPr>
          <p:grpSpPr bwMode="auto">
            <a:xfrm>
              <a:off x="6015327" y="3878531"/>
              <a:ext cx="111125" cy="635000"/>
              <a:chOff x="3028953" y="614876"/>
              <a:chExt cx="634975" cy="1671124"/>
            </a:xfrm>
          </p:grpSpPr>
          <p:sp>
            <p:nvSpPr>
              <p:cNvPr id="10" name="Freeform 9"/>
              <p:cNvSpPr>
                <a:spLocks noChangeArrowheads="1"/>
              </p:cNvSpPr>
              <p:nvPr/>
            </p:nvSpPr>
            <p:spPr bwMode="auto">
              <a:xfrm>
                <a:off x="3028953" y="836299"/>
                <a:ext cx="634975" cy="1224100"/>
              </a:xfrm>
              <a:custGeom>
                <a:avLst/>
                <a:gdLst>
                  <a:gd name="T0" fmla="*/ 317488 w 634975"/>
                  <a:gd name="T1" fmla="*/ 0 h 1226576"/>
                  <a:gd name="T2" fmla="*/ 591681 w 634975"/>
                  <a:gd name="T3" fmla="*/ 72006 h 1226576"/>
                  <a:gd name="T4" fmla="*/ 0 w 634975"/>
                  <a:gd name="T5" fmla="*/ 244820 h 1226576"/>
                  <a:gd name="T6" fmla="*/ 620544 w 634975"/>
                  <a:gd name="T7" fmla="*/ 388832 h 1226576"/>
                  <a:gd name="T8" fmla="*/ 0 w 634975"/>
                  <a:gd name="T9" fmla="*/ 547244 h 1226576"/>
                  <a:gd name="T10" fmla="*/ 606113 w 634975"/>
                  <a:gd name="T11" fmla="*/ 691256 h 1226576"/>
                  <a:gd name="T12" fmla="*/ 0 w 634975"/>
                  <a:gd name="T13" fmla="*/ 864070 h 1226576"/>
                  <a:gd name="T14" fmla="*/ 634975 w 634975"/>
                  <a:gd name="T15" fmla="*/ 1008082 h 1226576"/>
                  <a:gd name="T16" fmla="*/ 14431 w 634975"/>
                  <a:gd name="T17" fmla="*/ 1152094 h 1226576"/>
                  <a:gd name="T18" fmla="*/ 303056 w 634975"/>
                  <a:gd name="T19" fmla="*/ 1224100 h 12265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4975"/>
                  <a:gd name="T31" fmla="*/ 0 h 1226576"/>
                  <a:gd name="T32" fmla="*/ 634975 w 634975"/>
                  <a:gd name="T33" fmla="*/ 1226576 h 12265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4975" h="1226576">
                    <a:moveTo>
                      <a:pt x="317488" y="0"/>
                    </a:moveTo>
                    <a:lnTo>
                      <a:pt x="591681" y="72152"/>
                    </a:lnTo>
                    <a:lnTo>
                      <a:pt x="0" y="245315"/>
                    </a:lnTo>
                    <a:lnTo>
                      <a:pt x="620544" y="389618"/>
                    </a:lnTo>
                    <a:lnTo>
                      <a:pt x="0" y="548351"/>
                    </a:lnTo>
                    <a:lnTo>
                      <a:pt x="606113" y="692654"/>
                    </a:lnTo>
                    <a:lnTo>
                      <a:pt x="0" y="865818"/>
                    </a:lnTo>
                    <a:lnTo>
                      <a:pt x="634975" y="1010121"/>
                    </a:lnTo>
                    <a:lnTo>
                      <a:pt x="14431" y="1154424"/>
                    </a:lnTo>
                    <a:lnTo>
                      <a:pt x="303056" y="1226576"/>
                    </a:lnTo>
                  </a:path>
                </a:pathLst>
              </a:cu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kumimoji="1" lang="ja-JP" altLang="en-US" sz="1800" smtClean="0">
                  <a:latin typeface="Helvetica" panose="020B0604020202020204" pitchFamily="34" charset="0"/>
                </a:endParaRPr>
              </a:p>
            </p:txBody>
          </p:sp>
          <p:cxnSp>
            <p:nvCxnSpPr>
              <p:cNvPr id="11" name="Straight Connector 10"/>
              <p:cNvCxnSpPr>
                <a:cxnSpLocks noChangeShapeType="1"/>
                <a:stCxn id="10" idx="9"/>
              </p:cNvCxnSpPr>
              <p:nvPr/>
            </p:nvCxnSpPr>
            <p:spPr bwMode="auto">
              <a:xfrm>
                <a:off x="3328296" y="2060398"/>
                <a:ext cx="9074" cy="225602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 type="triangle" w="lg" len="lg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Straight Connector 11"/>
              <p:cNvCxnSpPr>
                <a:cxnSpLocks noChangeShapeType="1"/>
              </p:cNvCxnSpPr>
              <p:nvPr/>
            </p:nvCxnSpPr>
            <p:spPr bwMode="auto">
              <a:xfrm>
                <a:off x="3337369" y="614876"/>
                <a:ext cx="0" cy="22560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" name="Group 67"/>
            <p:cNvGrpSpPr>
              <a:grpSpLocks/>
            </p:cNvGrpSpPr>
            <p:nvPr/>
          </p:nvGrpSpPr>
          <p:grpSpPr bwMode="auto">
            <a:xfrm>
              <a:off x="6285202" y="3878531"/>
              <a:ext cx="112712" cy="635000"/>
              <a:chOff x="3028953" y="614876"/>
              <a:chExt cx="634975" cy="1671124"/>
            </a:xfrm>
          </p:grpSpPr>
          <p:sp>
            <p:nvSpPr>
              <p:cNvPr id="14" name="Freeform 13"/>
              <p:cNvSpPr>
                <a:spLocks noChangeArrowheads="1"/>
              </p:cNvSpPr>
              <p:nvPr/>
            </p:nvSpPr>
            <p:spPr bwMode="auto">
              <a:xfrm>
                <a:off x="3028953" y="836299"/>
                <a:ext cx="634975" cy="1224100"/>
              </a:xfrm>
              <a:custGeom>
                <a:avLst/>
                <a:gdLst>
                  <a:gd name="T0" fmla="*/ 317488 w 634975"/>
                  <a:gd name="T1" fmla="*/ 0 h 1226576"/>
                  <a:gd name="T2" fmla="*/ 591681 w 634975"/>
                  <a:gd name="T3" fmla="*/ 72006 h 1226576"/>
                  <a:gd name="T4" fmla="*/ 0 w 634975"/>
                  <a:gd name="T5" fmla="*/ 244820 h 1226576"/>
                  <a:gd name="T6" fmla="*/ 620544 w 634975"/>
                  <a:gd name="T7" fmla="*/ 388832 h 1226576"/>
                  <a:gd name="T8" fmla="*/ 0 w 634975"/>
                  <a:gd name="T9" fmla="*/ 547244 h 1226576"/>
                  <a:gd name="T10" fmla="*/ 606113 w 634975"/>
                  <a:gd name="T11" fmla="*/ 691256 h 1226576"/>
                  <a:gd name="T12" fmla="*/ 0 w 634975"/>
                  <a:gd name="T13" fmla="*/ 864070 h 1226576"/>
                  <a:gd name="T14" fmla="*/ 634975 w 634975"/>
                  <a:gd name="T15" fmla="*/ 1008082 h 1226576"/>
                  <a:gd name="T16" fmla="*/ 14431 w 634975"/>
                  <a:gd name="T17" fmla="*/ 1152094 h 1226576"/>
                  <a:gd name="T18" fmla="*/ 303056 w 634975"/>
                  <a:gd name="T19" fmla="*/ 1224100 h 12265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4975"/>
                  <a:gd name="T31" fmla="*/ 0 h 1226576"/>
                  <a:gd name="T32" fmla="*/ 634975 w 634975"/>
                  <a:gd name="T33" fmla="*/ 1226576 h 12265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4975" h="1226576">
                    <a:moveTo>
                      <a:pt x="317488" y="0"/>
                    </a:moveTo>
                    <a:lnTo>
                      <a:pt x="591681" y="72152"/>
                    </a:lnTo>
                    <a:lnTo>
                      <a:pt x="0" y="245315"/>
                    </a:lnTo>
                    <a:lnTo>
                      <a:pt x="620544" y="389618"/>
                    </a:lnTo>
                    <a:lnTo>
                      <a:pt x="0" y="548351"/>
                    </a:lnTo>
                    <a:lnTo>
                      <a:pt x="606113" y="692654"/>
                    </a:lnTo>
                    <a:lnTo>
                      <a:pt x="0" y="865818"/>
                    </a:lnTo>
                    <a:lnTo>
                      <a:pt x="634975" y="1010121"/>
                    </a:lnTo>
                    <a:lnTo>
                      <a:pt x="14431" y="1154424"/>
                    </a:lnTo>
                    <a:lnTo>
                      <a:pt x="303056" y="1226576"/>
                    </a:lnTo>
                  </a:path>
                </a:pathLst>
              </a:cu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kumimoji="1" lang="ja-JP" altLang="en-US" sz="1800" smtClean="0">
                  <a:latin typeface="Helvetica" panose="020B0604020202020204" pitchFamily="34" charset="0"/>
                </a:endParaRPr>
              </a:p>
            </p:txBody>
          </p:sp>
          <p:cxnSp>
            <p:nvCxnSpPr>
              <p:cNvPr id="15" name="Straight Connector 14"/>
              <p:cNvCxnSpPr>
                <a:cxnSpLocks noChangeShapeType="1"/>
                <a:stCxn id="14" idx="9"/>
              </p:cNvCxnSpPr>
              <p:nvPr/>
            </p:nvCxnSpPr>
            <p:spPr bwMode="auto">
              <a:xfrm>
                <a:off x="3333027" y="2060398"/>
                <a:ext cx="0" cy="225602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 type="triangle" w="lg" len="lg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3333027" y="614876"/>
                <a:ext cx="0" cy="22560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" name="Group 71"/>
            <p:cNvGrpSpPr>
              <a:grpSpLocks/>
            </p:cNvGrpSpPr>
            <p:nvPr/>
          </p:nvGrpSpPr>
          <p:grpSpPr bwMode="auto">
            <a:xfrm>
              <a:off x="6548727" y="3878531"/>
              <a:ext cx="111125" cy="635000"/>
              <a:chOff x="3028953" y="614876"/>
              <a:chExt cx="634975" cy="1671124"/>
            </a:xfrm>
          </p:grpSpPr>
          <p:sp>
            <p:nvSpPr>
              <p:cNvPr id="18" name="Freeform 17"/>
              <p:cNvSpPr>
                <a:spLocks noChangeArrowheads="1"/>
              </p:cNvSpPr>
              <p:nvPr/>
            </p:nvSpPr>
            <p:spPr bwMode="auto">
              <a:xfrm>
                <a:off x="3028953" y="836299"/>
                <a:ext cx="634975" cy="1224100"/>
              </a:xfrm>
              <a:custGeom>
                <a:avLst/>
                <a:gdLst>
                  <a:gd name="T0" fmla="*/ 317488 w 634975"/>
                  <a:gd name="T1" fmla="*/ 0 h 1226576"/>
                  <a:gd name="T2" fmla="*/ 591681 w 634975"/>
                  <a:gd name="T3" fmla="*/ 72006 h 1226576"/>
                  <a:gd name="T4" fmla="*/ 0 w 634975"/>
                  <a:gd name="T5" fmla="*/ 244820 h 1226576"/>
                  <a:gd name="T6" fmla="*/ 620544 w 634975"/>
                  <a:gd name="T7" fmla="*/ 388832 h 1226576"/>
                  <a:gd name="T8" fmla="*/ 0 w 634975"/>
                  <a:gd name="T9" fmla="*/ 547244 h 1226576"/>
                  <a:gd name="T10" fmla="*/ 606113 w 634975"/>
                  <a:gd name="T11" fmla="*/ 691256 h 1226576"/>
                  <a:gd name="T12" fmla="*/ 0 w 634975"/>
                  <a:gd name="T13" fmla="*/ 864070 h 1226576"/>
                  <a:gd name="T14" fmla="*/ 634975 w 634975"/>
                  <a:gd name="T15" fmla="*/ 1008082 h 1226576"/>
                  <a:gd name="T16" fmla="*/ 14431 w 634975"/>
                  <a:gd name="T17" fmla="*/ 1152094 h 1226576"/>
                  <a:gd name="T18" fmla="*/ 303056 w 634975"/>
                  <a:gd name="T19" fmla="*/ 1224100 h 12265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4975"/>
                  <a:gd name="T31" fmla="*/ 0 h 1226576"/>
                  <a:gd name="T32" fmla="*/ 634975 w 634975"/>
                  <a:gd name="T33" fmla="*/ 1226576 h 12265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4975" h="1226576">
                    <a:moveTo>
                      <a:pt x="317488" y="0"/>
                    </a:moveTo>
                    <a:lnTo>
                      <a:pt x="591681" y="72152"/>
                    </a:lnTo>
                    <a:lnTo>
                      <a:pt x="0" y="245315"/>
                    </a:lnTo>
                    <a:lnTo>
                      <a:pt x="620544" y="389618"/>
                    </a:lnTo>
                    <a:lnTo>
                      <a:pt x="0" y="548351"/>
                    </a:lnTo>
                    <a:lnTo>
                      <a:pt x="606113" y="692654"/>
                    </a:lnTo>
                    <a:lnTo>
                      <a:pt x="0" y="865818"/>
                    </a:lnTo>
                    <a:lnTo>
                      <a:pt x="634975" y="1010121"/>
                    </a:lnTo>
                    <a:lnTo>
                      <a:pt x="14431" y="1154424"/>
                    </a:lnTo>
                    <a:lnTo>
                      <a:pt x="303056" y="1226576"/>
                    </a:lnTo>
                  </a:path>
                </a:pathLst>
              </a:cu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kumimoji="1" lang="ja-JP" altLang="en-US" sz="1800" smtClean="0">
                  <a:latin typeface="Helvetica" panose="020B0604020202020204" pitchFamily="34" charset="0"/>
                </a:endParaRPr>
              </a:p>
            </p:txBody>
          </p:sp>
          <p:cxnSp>
            <p:nvCxnSpPr>
              <p:cNvPr id="19" name="Straight Connector 18"/>
              <p:cNvCxnSpPr>
                <a:cxnSpLocks noChangeShapeType="1"/>
                <a:stCxn id="18" idx="9"/>
              </p:cNvCxnSpPr>
              <p:nvPr/>
            </p:nvCxnSpPr>
            <p:spPr bwMode="auto">
              <a:xfrm>
                <a:off x="3328296" y="2060398"/>
                <a:ext cx="9074" cy="225602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 type="triangle" w="lg" len="lg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3337369" y="614876"/>
                <a:ext cx="0" cy="22560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" name="Group 75"/>
            <p:cNvGrpSpPr>
              <a:grpSpLocks/>
            </p:cNvGrpSpPr>
            <p:nvPr/>
          </p:nvGrpSpPr>
          <p:grpSpPr bwMode="auto">
            <a:xfrm>
              <a:off x="6821777" y="3878531"/>
              <a:ext cx="111125" cy="635000"/>
              <a:chOff x="3028953" y="614876"/>
              <a:chExt cx="634975" cy="1671124"/>
            </a:xfrm>
          </p:grpSpPr>
          <p:sp>
            <p:nvSpPr>
              <p:cNvPr id="22" name="Freeform 21"/>
              <p:cNvSpPr>
                <a:spLocks noChangeArrowheads="1"/>
              </p:cNvSpPr>
              <p:nvPr/>
            </p:nvSpPr>
            <p:spPr bwMode="auto">
              <a:xfrm>
                <a:off x="3028953" y="836299"/>
                <a:ext cx="634975" cy="1224100"/>
              </a:xfrm>
              <a:custGeom>
                <a:avLst/>
                <a:gdLst>
                  <a:gd name="T0" fmla="*/ 317488 w 634975"/>
                  <a:gd name="T1" fmla="*/ 0 h 1226576"/>
                  <a:gd name="T2" fmla="*/ 591681 w 634975"/>
                  <a:gd name="T3" fmla="*/ 72006 h 1226576"/>
                  <a:gd name="T4" fmla="*/ 0 w 634975"/>
                  <a:gd name="T5" fmla="*/ 244820 h 1226576"/>
                  <a:gd name="T6" fmla="*/ 620544 w 634975"/>
                  <a:gd name="T7" fmla="*/ 388832 h 1226576"/>
                  <a:gd name="T8" fmla="*/ 0 w 634975"/>
                  <a:gd name="T9" fmla="*/ 547244 h 1226576"/>
                  <a:gd name="T10" fmla="*/ 606113 w 634975"/>
                  <a:gd name="T11" fmla="*/ 691256 h 1226576"/>
                  <a:gd name="T12" fmla="*/ 0 w 634975"/>
                  <a:gd name="T13" fmla="*/ 864070 h 1226576"/>
                  <a:gd name="T14" fmla="*/ 634975 w 634975"/>
                  <a:gd name="T15" fmla="*/ 1008082 h 1226576"/>
                  <a:gd name="T16" fmla="*/ 14431 w 634975"/>
                  <a:gd name="T17" fmla="*/ 1152094 h 1226576"/>
                  <a:gd name="T18" fmla="*/ 303056 w 634975"/>
                  <a:gd name="T19" fmla="*/ 1224100 h 12265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4975"/>
                  <a:gd name="T31" fmla="*/ 0 h 1226576"/>
                  <a:gd name="T32" fmla="*/ 634975 w 634975"/>
                  <a:gd name="T33" fmla="*/ 1226576 h 12265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4975" h="1226576">
                    <a:moveTo>
                      <a:pt x="317488" y="0"/>
                    </a:moveTo>
                    <a:lnTo>
                      <a:pt x="591681" y="72152"/>
                    </a:lnTo>
                    <a:lnTo>
                      <a:pt x="0" y="245315"/>
                    </a:lnTo>
                    <a:lnTo>
                      <a:pt x="620544" y="389618"/>
                    </a:lnTo>
                    <a:lnTo>
                      <a:pt x="0" y="548351"/>
                    </a:lnTo>
                    <a:lnTo>
                      <a:pt x="606113" y="692654"/>
                    </a:lnTo>
                    <a:lnTo>
                      <a:pt x="0" y="865818"/>
                    </a:lnTo>
                    <a:lnTo>
                      <a:pt x="634975" y="1010121"/>
                    </a:lnTo>
                    <a:lnTo>
                      <a:pt x="14431" y="1154424"/>
                    </a:lnTo>
                    <a:lnTo>
                      <a:pt x="303056" y="1226576"/>
                    </a:lnTo>
                  </a:path>
                </a:pathLst>
              </a:cu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kumimoji="1" lang="ja-JP" altLang="en-US" sz="1800" smtClean="0">
                  <a:latin typeface="Helvetica" panose="020B0604020202020204" pitchFamily="34" charset="0"/>
                </a:endParaRPr>
              </a:p>
            </p:txBody>
          </p:sp>
          <p:cxnSp>
            <p:nvCxnSpPr>
              <p:cNvPr id="23" name="Straight Connector 22"/>
              <p:cNvCxnSpPr>
                <a:cxnSpLocks noChangeShapeType="1"/>
                <a:stCxn id="22" idx="9"/>
              </p:cNvCxnSpPr>
              <p:nvPr/>
            </p:nvCxnSpPr>
            <p:spPr bwMode="auto">
              <a:xfrm>
                <a:off x="3328296" y="2060398"/>
                <a:ext cx="9074" cy="225602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 type="triangle" w="lg" len="lg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Straight Connector 23"/>
              <p:cNvCxnSpPr>
                <a:cxnSpLocks noChangeShapeType="1"/>
              </p:cNvCxnSpPr>
              <p:nvPr/>
            </p:nvCxnSpPr>
            <p:spPr bwMode="auto">
              <a:xfrm>
                <a:off x="3337369" y="614876"/>
                <a:ext cx="0" cy="22560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5" name="TextBox 80"/>
            <p:cNvSpPr txBox="1">
              <a:spLocks noChangeArrowheads="1"/>
            </p:cNvSpPr>
            <p:nvPr/>
          </p:nvSpPr>
          <p:spPr bwMode="auto">
            <a:xfrm>
              <a:off x="5932777" y="4573856"/>
              <a:ext cx="127317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100" b="1">
                  <a:latin typeface="Arial" panose="020B0604020202020204" pitchFamily="34" charset="0"/>
                </a:rPr>
                <a:t>Process Rank 0</a:t>
              </a:r>
            </a:p>
          </p:txBody>
        </p:sp>
        <p:sp>
          <p:nvSpPr>
            <p:cNvPr id="26" name="TextBox 81"/>
            <p:cNvSpPr txBox="1">
              <a:spLocks noChangeArrowheads="1"/>
            </p:cNvSpPr>
            <p:nvPr/>
          </p:nvSpPr>
          <p:spPr bwMode="auto">
            <a:xfrm rot="16200000">
              <a:off x="5874040" y="3935680"/>
              <a:ext cx="6921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000">
                  <a:solidFill>
                    <a:schemeClr val="bg1"/>
                  </a:solidFill>
                  <a:latin typeface="Arial" panose="020B0604020202020204" pitchFamily="34" charset="0"/>
                </a:rPr>
                <a:t>Thread 0</a:t>
              </a:r>
            </a:p>
          </p:txBody>
        </p:sp>
        <p:sp>
          <p:nvSpPr>
            <p:cNvPr id="27" name="TextBox 82"/>
            <p:cNvSpPr txBox="1">
              <a:spLocks noChangeArrowheads="1"/>
            </p:cNvSpPr>
            <p:nvPr/>
          </p:nvSpPr>
          <p:spPr bwMode="auto">
            <a:xfrm rot="16200000">
              <a:off x="6097877" y="3930918"/>
              <a:ext cx="6921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000">
                  <a:solidFill>
                    <a:schemeClr val="bg1"/>
                  </a:solidFill>
                  <a:latin typeface="Arial" panose="020B0604020202020204" pitchFamily="34" charset="0"/>
                </a:rPr>
                <a:t>Thread 1</a:t>
              </a:r>
            </a:p>
          </p:txBody>
        </p:sp>
        <p:sp>
          <p:nvSpPr>
            <p:cNvPr id="28" name="TextBox 83"/>
            <p:cNvSpPr txBox="1">
              <a:spLocks noChangeArrowheads="1"/>
            </p:cNvSpPr>
            <p:nvPr/>
          </p:nvSpPr>
          <p:spPr bwMode="auto">
            <a:xfrm rot="16200000">
              <a:off x="6420140" y="3930918"/>
              <a:ext cx="6921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000">
                  <a:solidFill>
                    <a:schemeClr val="bg1"/>
                  </a:solidFill>
                  <a:latin typeface="Arial" panose="020B0604020202020204" pitchFamily="34" charset="0"/>
                </a:rPr>
                <a:t>Thread 2</a:t>
              </a:r>
            </a:p>
          </p:txBody>
        </p:sp>
        <p:sp>
          <p:nvSpPr>
            <p:cNvPr id="29" name="TextBox 84"/>
            <p:cNvSpPr txBox="1">
              <a:spLocks noChangeArrowheads="1"/>
            </p:cNvSpPr>
            <p:nvPr/>
          </p:nvSpPr>
          <p:spPr bwMode="auto">
            <a:xfrm rot="16200000">
              <a:off x="6691602" y="3938855"/>
              <a:ext cx="6921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000">
                  <a:solidFill>
                    <a:schemeClr val="bg1"/>
                  </a:solidFill>
                  <a:latin typeface="Arial" panose="020B0604020202020204" pitchFamily="34" charset="0"/>
                </a:rPr>
                <a:t>Thread 3</a:t>
              </a:r>
            </a:p>
          </p:txBody>
        </p:sp>
        <p:sp>
          <p:nvSpPr>
            <p:cNvPr id="30" name="Rounded Rectangle 29"/>
            <p:cNvSpPr>
              <a:spLocks noChangeArrowheads="1"/>
            </p:cNvSpPr>
            <p:nvPr/>
          </p:nvSpPr>
          <p:spPr bwMode="auto">
            <a:xfrm>
              <a:off x="8037802" y="3727718"/>
              <a:ext cx="1366837" cy="885825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rgbClr val="F9F9F9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ja-JP" altLang="en-US" sz="1800" smtClean="0">
                <a:solidFill>
                  <a:srgbClr val="EAEAEA"/>
                </a:solidFill>
                <a:latin typeface="Helvetica" panose="020B0604020202020204" pitchFamily="34" charset="0"/>
              </a:endParaRPr>
            </a:p>
          </p:txBody>
        </p:sp>
        <p:grpSp>
          <p:nvGrpSpPr>
            <p:cNvPr id="31" name="Group 66"/>
            <p:cNvGrpSpPr>
              <a:grpSpLocks/>
            </p:cNvGrpSpPr>
            <p:nvPr/>
          </p:nvGrpSpPr>
          <p:grpSpPr bwMode="auto">
            <a:xfrm>
              <a:off x="8072727" y="3867418"/>
              <a:ext cx="112712" cy="636588"/>
              <a:chOff x="3028953" y="614876"/>
              <a:chExt cx="634975" cy="1671124"/>
            </a:xfrm>
          </p:grpSpPr>
          <p:sp>
            <p:nvSpPr>
              <p:cNvPr id="32" name="Freeform 31"/>
              <p:cNvSpPr>
                <a:spLocks noChangeArrowheads="1"/>
              </p:cNvSpPr>
              <p:nvPr/>
            </p:nvSpPr>
            <p:spPr bwMode="auto">
              <a:xfrm>
                <a:off x="3028953" y="835749"/>
                <a:ext cx="634975" cy="1225212"/>
              </a:xfrm>
              <a:custGeom>
                <a:avLst/>
                <a:gdLst>
                  <a:gd name="T0" fmla="*/ 317488 w 634975"/>
                  <a:gd name="T1" fmla="*/ 0 h 1226576"/>
                  <a:gd name="T2" fmla="*/ 591681 w 634975"/>
                  <a:gd name="T3" fmla="*/ 72072 h 1226576"/>
                  <a:gd name="T4" fmla="*/ 0 w 634975"/>
                  <a:gd name="T5" fmla="*/ 245042 h 1226576"/>
                  <a:gd name="T6" fmla="*/ 620544 w 634975"/>
                  <a:gd name="T7" fmla="*/ 389185 h 1226576"/>
                  <a:gd name="T8" fmla="*/ 0 w 634975"/>
                  <a:gd name="T9" fmla="*/ 547741 h 1226576"/>
                  <a:gd name="T10" fmla="*/ 606113 w 634975"/>
                  <a:gd name="T11" fmla="*/ 691884 h 1226576"/>
                  <a:gd name="T12" fmla="*/ 0 w 634975"/>
                  <a:gd name="T13" fmla="*/ 864855 h 1226576"/>
                  <a:gd name="T14" fmla="*/ 634975 w 634975"/>
                  <a:gd name="T15" fmla="*/ 1008998 h 1226576"/>
                  <a:gd name="T16" fmla="*/ 14431 w 634975"/>
                  <a:gd name="T17" fmla="*/ 1153140 h 1226576"/>
                  <a:gd name="T18" fmla="*/ 303056 w 634975"/>
                  <a:gd name="T19" fmla="*/ 1225212 h 12265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4975"/>
                  <a:gd name="T31" fmla="*/ 0 h 1226576"/>
                  <a:gd name="T32" fmla="*/ 634975 w 634975"/>
                  <a:gd name="T33" fmla="*/ 1226576 h 12265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4975" h="1226576">
                    <a:moveTo>
                      <a:pt x="317488" y="0"/>
                    </a:moveTo>
                    <a:lnTo>
                      <a:pt x="591681" y="72152"/>
                    </a:lnTo>
                    <a:lnTo>
                      <a:pt x="0" y="245315"/>
                    </a:lnTo>
                    <a:lnTo>
                      <a:pt x="620544" y="389618"/>
                    </a:lnTo>
                    <a:lnTo>
                      <a:pt x="0" y="548351"/>
                    </a:lnTo>
                    <a:lnTo>
                      <a:pt x="606113" y="692654"/>
                    </a:lnTo>
                    <a:lnTo>
                      <a:pt x="0" y="865818"/>
                    </a:lnTo>
                    <a:lnTo>
                      <a:pt x="634975" y="1010121"/>
                    </a:lnTo>
                    <a:lnTo>
                      <a:pt x="14431" y="1154424"/>
                    </a:lnTo>
                    <a:lnTo>
                      <a:pt x="303056" y="1226576"/>
                    </a:lnTo>
                  </a:path>
                </a:pathLst>
              </a:cu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kumimoji="1" lang="ja-JP" altLang="en-US" sz="1800" smtClean="0">
                  <a:latin typeface="Helvetica" panose="020B0604020202020204" pitchFamily="34" charset="0"/>
                </a:endParaRPr>
              </a:p>
            </p:txBody>
          </p:sp>
          <p:cxnSp>
            <p:nvCxnSpPr>
              <p:cNvPr id="33" name="Straight Connector 32"/>
              <p:cNvCxnSpPr>
                <a:cxnSpLocks noChangeShapeType="1"/>
                <a:stCxn id="32" idx="9"/>
              </p:cNvCxnSpPr>
              <p:nvPr/>
            </p:nvCxnSpPr>
            <p:spPr bwMode="auto">
              <a:xfrm>
                <a:off x="3333027" y="2060961"/>
                <a:ext cx="0" cy="225039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 type="triangle" w="lg" len="lg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3333027" y="614876"/>
                <a:ext cx="0" cy="225039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5" name="Group 67"/>
            <p:cNvGrpSpPr>
              <a:grpSpLocks/>
            </p:cNvGrpSpPr>
            <p:nvPr/>
          </p:nvGrpSpPr>
          <p:grpSpPr bwMode="auto">
            <a:xfrm>
              <a:off x="8342602" y="3867418"/>
              <a:ext cx="112712" cy="636588"/>
              <a:chOff x="3028953" y="614876"/>
              <a:chExt cx="634975" cy="1671124"/>
            </a:xfrm>
          </p:grpSpPr>
          <p:sp>
            <p:nvSpPr>
              <p:cNvPr id="36" name="Freeform 35"/>
              <p:cNvSpPr>
                <a:spLocks noChangeArrowheads="1"/>
              </p:cNvSpPr>
              <p:nvPr/>
            </p:nvSpPr>
            <p:spPr bwMode="auto">
              <a:xfrm>
                <a:off x="3028953" y="835749"/>
                <a:ext cx="634975" cy="1225212"/>
              </a:xfrm>
              <a:custGeom>
                <a:avLst/>
                <a:gdLst>
                  <a:gd name="T0" fmla="*/ 317488 w 634975"/>
                  <a:gd name="T1" fmla="*/ 0 h 1226576"/>
                  <a:gd name="T2" fmla="*/ 591681 w 634975"/>
                  <a:gd name="T3" fmla="*/ 72072 h 1226576"/>
                  <a:gd name="T4" fmla="*/ 0 w 634975"/>
                  <a:gd name="T5" fmla="*/ 245042 h 1226576"/>
                  <a:gd name="T6" fmla="*/ 620544 w 634975"/>
                  <a:gd name="T7" fmla="*/ 389185 h 1226576"/>
                  <a:gd name="T8" fmla="*/ 0 w 634975"/>
                  <a:gd name="T9" fmla="*/ 547741 h 1226576"/>
                  <a:gd name="T10" fmla="*/ 606113 w 634975"/>
                  <a:gd name="T11" fmla="*/ 691884 h 1226576"/>
                  <a:gd name="T12" fmla="*/ 0 w 634975"/>
                  <a:gd name="T13" fmla="*/ 864855 h 1226576"/>
                  <a:gd name="T14" fmla="*/ 634975 w 634975"/>
                  <a:gd name="T15" fmla="*/ 1008998 h 1226576"/>
                  <a:gd name="T16" fmla="*/ 14431 w 634975"/>
                  <a:gd name="T17" fmla="*/ 1153140 h 1226576"/>
                  <a:gd name="T18" fmla="*/ 303056 w 634975"/>
                  <a:gd name="T19" fmla="*/ 1225212 h 12265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4975"/>
                  <a:gd name="T31" fmla="*/ 0 h 1226576"/>
                  <a:gd name="T32" fmla="*/ 634975 w 634975"/>
                  <a:gd name="T33" fmla="*/ 1226576 h 12265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4975" h="1226576">
                    <a:moveTo>
                      <a:pt x="317488" y="0"/>
                    </a:moveTo>
                    <a:lnTo>
                      <a:pt x="591681" y="72152"/>
                    </a:lnTo>
                    <a:lnTo>
                      <a:pt x="0" y="245315"/>
                    </a:lnTo>
                    <a:lnTo>
                      <a:pt x="620544" y="389618"/>
                    </a:lnTo>
                    <a:lnTo>
                      <a:pt x="0" y="548351"/>
                    </a:lnTo>
                    <a:lnTo>
                      <a:pt x="606113" y="692654"/>
                    </a:lnTo>
                    <a:lnTo>
                      <a:pt x="0" y="865818"/>
                    </a:lnTo>
                    <a:lnTo>
                      <a:pt x="634975" y="1010121"/>
                    </a:lnTo>
                    <a:lnTo>
                      <a:pt x="14431" y="1154424"/>
                    </a:lnTo>
                    <a:lnTo>
                      <a:pt x="303056" y="1226576"/>
                    </a:lnTo>
                  </a:path>
                </a:pathLst>
              </a:cu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kumimoji="1" lang="ja-JP" altLang="en-US" sz="1800" smtClean="0">
                  <a:latin typeface="Helvetica" panose="020B0604020202020204" pitchFamily="34" charset="0"/>
                </a:endParaRPr>
              </a:p>
            </p:txBody>
          </p:sp>
          <p:cxnSp>
            <p:nvCxnSpPr>
              <p:cNvPr id="37" name="Straight Connector 36"/>
              <p:cNvCxnSpPr>
                <a:cxnSpLocks noChangeShapeType="1"/>
                <a:stCxn id="36" idx="9"/>
              </p:cNvCxnSpPr>
              <p:nvPr/>
            </p:nvCxnSpPr>
            <p:spPr bwMode="auto">
              <a:xfrm>
                <a:off x="3333027" y="2060961"/>
                <a:ext cx="0" cy="225039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 type="triangle" w="lg" len="lg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Straight Connector 37"/>
              <p:cNvCxnSpPr>
                <a:cxnSpLocks noChangeShapeType="1"/>
              </p:cNvCxnSpPr>
              <p:nvPr/>
            </p:nvCxnSpPr>
            <p:spPr bwMode="auto">
              <a:xfrm>
                <a:off x="3333027" y="614876"/>
                <a:ext cx="0" cy="225039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9" name="Group 71"/>
            <p:cNvGrpSpPr>
              <a:grpSpLocks/>
            </p:cNvGrpSpPr>
            <p:nvPr/>
          </p:nvGrpSpPr>
          <p:grpSpPr bwMode="auto">
            <a:xfrm>
              <a:off x="8604539" y="3867418"/>
              <a:ext cx="112713" cy="636588"/>
              <a:chOff x="3028953" y="614876"/>
              <a:chExt cx="634975" cy="1671124"/>
            </a:xfrm>
          </p:grpSpPr>
          <p:sp>
            <p:nvSpPr>
              <p:cNvPr id="40" name="Freeform 39"/>
              <p:cNvSpPr>
                <a:spLocks noChangeArrowheads="1"/>
              </p:cNvSpPr>
              <p:nvPr/>
            </p:nvSpPr>
            <p:spPr bwMode="auto">
              <a:xfrm>
                <a:off x="3028953" y="835749"/>
                <a:ext cx="634975" cy="1225212"/>
              </a:xfrm>
              <a:custGeom>
                <a:avLst/>
                <a:gdLst>
                  <a:gd name="T0" fmla="*/ 317488 w 634975"/>
                  <a:gd name="T1" fmla="*/ 0 h 1226576"/>
                  <a:gd name="T2" fmla="*/ 591681 w 634975"/>
                  <a:gd name="T3" fmla="*/ 72072 h 1226576"/>
                  <a:gd name="T4" fmla="*/ 0 w 634975"/>
                  <a:gd name="T5" fmla="*/ 245042 h 1226576"/>
                  <a:gd name="T6" fmla="*/ 620544 w 634975"/>
                  <a:gd name="T7" fmla="*/ 389185 h 1226576"/>
                  <a:gd name="T8" fmla="*/ 0 w 634975"/>
                  <a:gd name="T9" fmla="*/ 547741 h 1226576"/>
                  <a:gd name="T10" fmla="*/ 606113 w 634975"/>
                  <a:gd name="T11" fmla="*/ 691884 h 1226576"/>
                  <a:gd name="T12" fmla="*/ 0 w 634975"/>
                  <a:gd name="T13" fmla="*/ 864855 h 1226576"/>
                  <a:gd name="T14" fmla="*/ 634975 w 634975"/>
                  <a:gd name="T15" fmla="*/ 1008998 h 1226576"/>
                  <a:gd name="T16" fmla="*/ 14431 w 634975"/>
                  <a:gd name="T17" fmla="*/ 1153140 h 1226576"/>
                  <a:gd name="T18" fmla="*/ 303056 w 634975"/>
                  <a:gd name="T19" fmla="*/ 1225212 h 12265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4975"/>
                  <a:gd name="T31" fmla="*/ 0 h 1226576"/>
                  <a:gd name="T32" fmla="*/ 634975 w 634975"/>
                  <a:gd name="T33" fmla="*/ 1226576 h 12265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4975" h="1226576">
                    <a:moveTo>
                      <a:pt x="317488" y="0"/>
                    </a:moveTo>
                    <a:lnTo>
                      <a:pt x="591681" y="72152"/>
                    </a:lnTo>
                    <a:lnTo>
                      <a:pt x="0" y="245315"/>
                    </a:lnTo>
                    <a:lnTo>
                      <a:pt x="620544" y="389618"/>
                    </a:lnTo>
                    <a:lnTo>
                      <a:pt x="0" y="548351"/>
                    </a:lnTo>
                    <a:lnTo>
                      <a:pt x="606113" y="692654"/>
                    </a:lnTo>
                    <a:lnTo>
                      <a:pt x="0" y="865818"/>
                    </a:lnTo>
                    <a:lnTo>
                      <a:pt x="634975" y="1010121"/>
                    </a:lnTo>
                    <a:lnTo>
                      <a:pt x="14431" y="1154424"/>
                    </a:lnTo>
                    <a:lnTo>
                      <a:pt x="303056" y="1226576"/>
                    </a:lnTo>
                  </a:path>
                </a:pathLst>
              </a:cu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kumimoji="1" lang="ja-JP" altLang="en-US" sz="1800" smtClean="0">
                  <a:latin typeface="Helvetica" panose="020B0604020202020204" pitchFamily="34" charset="0"/>
                </a:endParaRPr>
              </a:p>
            </p:txBody>
          </p:sp>
          <p:cxnSp>
            <p:nvCxnSpPr>
              <p:cNvPr id="41" name="Straight Connector 40"/>
              <p:cNvCxnSpPr>
                <a:cxnSpLocks noChangeShapeType="1"/>
                <a:stCxn id="40" idx="9"/>
              </p:cNvCxnSpPr>
              <p:nvPr/>
            </p:nvCxnSpPr>
            <p:spPr bwMode="auto">
              <a:xfrm>
                <a:off x="3333024" y="2060961"/>
                <a:ext cx="0" cy="225039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 type="triangle" w="lg" len="lg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3333024" y="614876"/>
                <a:ext cx="0" cy="225039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3" name="Group 75"/>
            <p:cNvGrpSpPr>
              <a:grpSpLocks/>
            </p:cNvGrpSpPr>
            <p:nvPr/>
          </p:nvGrpSpPr>
          <p:grpSpPr bwMode="auto">
            <a:xfrm>
              <a:off x="8879177" y="3867418"/>
              <a:ext cx="111125" cy="636588"/>
              <a:chOff x="3028953" y="614876"/>
              <a:chExt cx="634975" cy="1671124"/>
            </a:xfrm>
          </p:grpSpPr>
          <p:sp>
            <p:nvSpPr>
              <p:cNvPr id="44" name="Freeform 43"/>
              <p:cNvSpPr>
                <a:spLocks noChangeArrowheads="1"/>
              </p:cNvSpPr>
              <p:nvPr/>
            </p:nvSpPr>
            <p:spPr bwMode="auto">
              <a:xfrm>
                <a:off x="3028953" y="835749"/>
                <a:ext cx="634975" cy="1225212"/>
              </a:xfrm>
              <a:custGeom>
                <a:avLst/>
                <a:gdLst>
                  <a:gd name="T0" fmla="*/ 317488 w 634975"/>
                  <a:gd name="T1" fmla="*/ 0 h 1226576"/>
                  <a:gd name="T2" fmla="*/ 591681 w 634975"/>
                  <a:gd name="T3" fmla="*/ 72072 h 1226576"/>
                  <a:gd name="T4" fmla="*/ 0 w 634975"/>
                  <a:gd name="T5" fmla="*/ 245042 h 1226576"/>
                  <a:gd name="T6" fmla="*/ 620544 w 634975"/>
                  <a:gd name="T7" fmla="*/ 389185 h 1226576"/>
                  <a:gd name="T8" fmla="*/ 0 w 634975"/>
                  <a:gd name="T9" fmla="*/ 547741 h 1226576"/>
                  <a:gd name="T10" fmla="*/ 606113 w 634975"/>
                  <a:gd name="T11" fmla="*/ 691884 h 1226576"/>
                  <a:gd name="T12" fmla="*/ 0 w 634975"/>
                  <a:gd name="T13" fmla="*/ 864855 h 1226576"/>
                  <a:gd name="T14" fmla="*/ 634975 w 634975"/>
                  <a:gd name="T15" fmla="*/ 1008998 h 1226576"/>
                  <a:gd name="T16" fmla="*/ 14431 w 634975"/>
                  <a:gd name="T17" fmla="*/ 1153140 h 1226576"/>
                  <a:gd name="T18" fmla="*/ 303056 w 634975"/>
                  <a:gd name="T19" fmla="*/ 1225212 h 12265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4975"/>
                  <a:gd name="T31" fmla="*/ 0 h 1226576"/>
                  <a:gd name="T32" fmla="*/ 634975 w 634975"/>
                  <a:gd name="T33" fmla="*/ 1226576 h 12265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4975" h="1226576">
                    <a:moveTo>
                      <a:pt x="317488" y="0"/>
                    </a:moveTo>
                    <a:lnTo>
                      <a:pt x="591681" y="72152"/>
                    </a:lnTo>
                    <a:lnTo>
                      <a:pt x="0" y="245315"/>
                    </a:lnTo>
                    <a:lnTo>
                      <a:pt x="620544" y="389618"/>
                    </a:lnTo>
                    <a:lnTo>
                      <a:pt x="0" y="548351"/>
                    </a:lnTo>
                    <a:lnTo>
                      <a:pt x="606113" y="692654"/>
                    </a:lnTo>
                    <a:lnTo>
                      <a:pt x="0" y="865818"/>
                    </a:lnTo>
                    <a:lnTo>
                      <a:pt x="634975" y="1010121"/>
                    </a:lnTo>
                    <a:lnTo>
                      <a:pt x="14431" y="1154424"/>
                    </a:lnTo>
                    <a:lnTo>
                      <a:pt x="303056" y="1226576"/>
                    </a:lnTo>
                  </a:path>
                </a:pathLst>
              </a:cu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kumimoji="1" lang="ja-JP" altLang="en-US" sz="1800" smtClean="0">
                  <a:latin typeface="Helvetica" panose="020B0604020202020204" pitchFamily="34" charset="0"/>
                </a:endParaRPr>
              </a:p>
            </p:txBody>
          </p:sp>
          <p:cxnSp>
            <p:nvCxnSpPr>
              <p:cNvPr id="45" name="Straight Connector 44"/>
              <p:cNvCxnSpPr>
                <a:cxnSpLocks noChangeShapeType="1"/>
                <a:stCxn id="44" idx="9"/>
              </p:cNvCxnSpPr>
              <p:nvPr/>
            </p:nvCxnSpPr>
            <p:spPr bwMode="auto">
              <a:xfrm>
                <a:off x="3328296" y="2060961"/>
                <a:ext cx="9074" cy="225039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 type="triangle" w="lg" len="lg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Straight Connector 45"/>
              <p:cNvCxnSpPr>
                <a:cxnSpLocks noChangeShapeType="1"/>
              </p:cNvCxnSpPr>
              <p:nvPr/>
            </p:nvCxnSpPr>
            <p:spPr bwMode="auto">
              <a:xfrm>
                <a:off x="3337369" y="614876"/>
                <a:ext cx="0" cy="225039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7" name="TextBox 93"/>
            <p:cNvSpPr txBox="1">
              <a:spLocks noChangeArrowheads="1"/>
            </p:cNvSpPr>
            <p:nvPr/>
          </p:nvSpPr>
          <p:spPr bwMode="auto">
            <a:xfrm>
              <a:off x="8037802" y="4562743"/>
              <a:ext cx="137795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100" b="1">
                  <a:latin typeface="Arial" panose="020B0604020202020204" pitchFamily="34" charset="0"/>
                </a:rPr>
                <a:t>Process Rank 1</a:t>
              </a:r>
            </a:p>
          </p:txBody>
        </p:sp>
        <p:sp>
          <p:nvSpPr>
            <p:cNvPr id="48" name="TextBox 94"/>
            <p:cNvSpPr txBox="1">
              <a:spLocks noChangeArrowheads="1"/>
            </p:cNvSpPr>
            <p:nvPr/>
          </p:nvSpPr>
          <p:spPr bwMode="auto">
            <a:xfrm rot="16200000">
              <a:off x="7918740" y="3903930"/>
              <a:ext cx="6921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000" dirty="0">
                  <a:solidFill>
                    <a:schemeClr val="bg1"/>
                  </a:solidFill>
                  <a:latin typeface="Arial" panose="020B0604020202020204" pitchFamily="34" charset="0"/>
                </a:rPr>
                <a:t>Thread 0</a:t>
              </a:r>
            </a:p>
          </p:txBody>
        </p:sp>
        <p:sp>
          <p:nvSpPr>
            <p:cNvPr id="49" name="TextBox 95"/>
            <p:cNvSpPr txBox="1">
              <a:spLocks noChangeArrowheads="1"/>
            </p:cNvSpPr>
            <p:nvPr/>
          </p:nvSpPr>
          <p:spPr bwMode="auto">
            <a:xfrm rot="16200000">
              <a:off x="8167977" y="3916630"/>
              <a:ext cx="6921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000">
                  <a:solidFill>
                    <a:schemeClr val="bg1"/>
                  </a:solidFill>
                  <a:latin typeface="Arial" panose="020B0604020202020204" pitchFamily="34" charset="0"/>
                </a:rPr>
                <a:t>Thread 1</a:t>
              </a:r>
            </a:p>
          </p:txBody>
        </p:sp>
        <p:sp>
          <p:nvSpPr>
            <p:cNvPr id="50" name="TextBox 96"/>
            <p:cNvSpPr txBox="1">
              <a:spLocks noChangeArrowheads="1"/>
            </p:cNvSpPr>
            <p:nvPr/>
          </p:nvSpPr>
          <p:spPr bwMode="auto">
            <a:xfrm rot="16200000">
              <a:off x="8487065" y="3938855"/>
              <a:ext cx="6921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000">
                  <a:solidFill>
                    <a:schemeClr val="bg1"/>
                  </a:solidFill>
                  <a:latin typeface="Arial" panose="020B0604020202020204" pitchFamily="34" charset="0"/>
                </a:rPr>
                <a:t>Thread 2</a:t>
              </a:r>
            </a:p>
          </p:txBody>
        </p:sp>
        <p:sp>
          <p:nvSpPr>
            <p:cNvPr id="51" name="TextBox 97"/>
            <p:cNvSpPr txBox="1">
              <a:spLocks noChangeArrowheads="1"/>
            </p:cNvSpPr>
            <p:nvPr/>
          </p:nvSpPr>
          <p:spPr bwMode="auto">
            <a:xfrm rot="16200000">
              <a:off x="8760115" y="3951555"/>
              <a:ext cx="6921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000" dirty="0">
                  <a:solidFill>
                    <a:schemeClr val="bg1"/>
                  </a:solidFill>
                  <a:latin typeface="Arial" panose="020B0604020202020204" pitchFamily="34" charset="0"/>
                </a:rPr>
                <a:t>Thread 3</a:t>
              </a:r>
            </a:p>
          </p:txBody>
        </p:sp>
        <p:sp>
          <p:nvSpPr>
            <p:cNvPr id="52" name="Rounded Rectangle 51"/>
            <p:cNvSpPr>
              <a:spLocks noChangeArrowheads="1"/>
            </p:cNvSpPr>
            <p:nvPr/>
          </p:nvSpPr>
          <p:spPr bwMode="auto">
            <a:xfrm>
              <a:off x="10250777" y="4121418"/>
              <a:ext cx="1368425" cy="885825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rgbClr val="F9F9F9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ja-JP" altLang="en-US" sz="1800" smtClean="0">
                <a:solidFill>
                  <a:srgbClr val="EAEAEA"/>
                </a:solidFill>
                <a:latin typeface="Helvetica" panose="020B0604020202020204" pitchFamily="34" charset="0"/>
              </a:endParaRPr>
            </a:p>
          </p:txBody>
        </p:sp>
        <p:grpSp>
          <p:nvGrpSpPr>
            <p:cNvPr id="53" name="Group 66"/>
            <p:cNvGrpSpPr>
              <a:grpSpLocks/>
            </p:cNvGrpSpPr>
            <p:nvPr/>
          </p:nvGrpSpPr>
          <p:grpSpPr bwMode="auto">
            <a:xfrm>
              <a:off x="10352377" y="3869006"/>
              <a:ext cx="111125" cy="635000"/>
              <a:chOff x="3028953" y="614876"/>
              <a:chExt cx="634975" cy="1671124"/>
            </a:xfrm>
          </p:grpSpPr>
          <p:sp>
            <p:nvSpPr>
              <p:cNvPr id="54" name="Freeform 53"/>
              <p:cNvSpPr>
                <a:spLocks noChangeArrowheads="1"/>
              </p:cNvSpPr>
              <p:nvPr/>
            </p:nvSpPr>
            <p:spPr bwMode="auto">
              <a:xfrm>
                <a:off x="3028953" y="836299"/>
                <a:ext cx="634975" cy="1224100"/>
              </a:xfrm>
              <a:custGeom>
                <a:avLst/>
                <a:gdLst>
                  <a:gd name="T0" fmla="*/ 317488 w 634975"/>
                  <a:gd name="T1" fmla="*/ 0 h 1226576"/>
                  <a:gd name="T2" fmla="*/ 591681 w 634975"/>
                  <a:gd name="T3" fmla="*/ 72006 h 1226576"/>
                  <a:gd name="T4" fmla="*/ 0 w 634975"/>
                  <a:gd name="T5" fmla="*/ 244820 h 1226576"/>
                  <a:gd name="T6" fmla="*/ 620544 w 634975"/>
                  <a:gd name="T7" fmla="*/ 388832 h 1226576"/>
                  <a:gd name="T8" fmla="*/ 0 w 634975"/>
                  <a:gd name="T9" fmla="*/ 547244 h 1226576"/>
                  <a:gd name="T10" fmla="*/ 606113 w 634975"/>
                  <a:gd name="T11" fmla="*/ 691256 h 1226576"/>
                  <a:gd name="T12" fmla="*/ 0 w 634975"/>
                  <a:gd name="T13" fmla="*/ 864070 h 1226576"/>
                  <a:gd name="T14" fmla="*/ 634975 w 634975"/>
                  <a:gd name="T15" fmla="*/ 1008082 h 1226576"/>
                  <a:gd name="T16" fmla="*/ 14431 w 634975"/>
                  <a:gd name="T17" fmla="*/ 1152094 h 1226576"/>
                  <a:gd name="T18" fmla="*/ 303056 w 634975"/>
                  <a:gd name="T19" fmla="*/ 1224100 h 12265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4975"/>
                  <a:gd name="T31" fmla="*/ 0 h 1226576"/>
                  <a:gd name="T32" fmla="*/ 634975 w 634975"/>
                  <a:gd name="T33" fmla="*/ 1226576 h 12265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4975" h="1226576">
                    <a:moveTo>
                      <a:pt x="317488" y="0"/>
                    </a:moveTo>
                    <a:lnTo>
                      <a:pt x="591681" y="72152"/>
                    </a:lnTo>
                    <a:lnTo>
                      <a:pt x="0" y="245315"/>
                    </a:lnTo>
                    <a:lnTo>
                      <a:pt x="620544" y="389618"/>
                    </a:lnTo>
                    <a:lnTo>
                      <a:pt x="0" y="548351"/>
                    </a:lnTo>
                    <a:lnTo>
                      <a:pt x="606113" y="692654"/>
                    </a:lnTo>
                    <a:lnTo>
                      <a:pt x="0" y="865818"/>
                    </a:lnTo>
                    <a:lnTo>
                      <a:pt x="634975" y="1010121"/>
                    </a:lnTo>
                    <a:lnTo>
                      <a:pt x="14431" y="1154424"/>
                    </a:lnTo>
                    <a:lnTo>
                      <a:pt x="303056" y="1226576"/>
                    </a:lnTo>
                  </a:path>
                </a:pathLst>
              </a:cu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kumimoji="1" lang="ja-JP" altLang="en-US" sz="1800" smtClean="0">
                  <a:latin typeface="Helvetica" panose="020B0604020202020204" pitchFamily="34" charset="0"/>
                </a:endParaRPr>
              </a:p>
            </p:txBody>
          </p:sp>
          <p:cxnSp>
            <p:nvCxnSpPr>
              <p:cNvPr id="55" name="Straight Connector 54"/>
              <p:cNvCxnSpPr>
                <a:cxnSpLocks noChangeShapeType="1"/>
                <a:stCxn id="54" idx="9"/>
              </p:cNvCxnSpPr>
              <p:nvPr/>
            </p:nvCxnSpPr>
            <p:spPr bwMode="auto">
              <a:xfrm>
                <a:off x="3328296" y="2060398"/>
                <a:ext cx="9074" cy="225602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 type="triangle" w="lg" len="lg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" name="Straight Connector 55"/>
              <p:cNvCxnSpPr>
                <a:cxnSpLocks noChangeShapeType="1"/>
              </p:cNvCxnSpPr>
              <p:nvPr/>
            </p:nvCxnSpPr>
            <p:spPr bwMode="auto">
              <a:xfrm>
                <a:off x="3337369" y="614876"/>
                <a:ext cx="0" cy="22560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7" name="Group 67"/>
            <p:cNvGrpSpPr>
              <a:grpSpLocks/>
            </p:cNvGrpSpPr>
            <p:nvPr/>
          </p:nvGrpSpPr>
          <p:grpSpPr bwMode="auto">
            <a:xfrm>
              <a:off x="10622252" y="3869006"/>
              <a:ext cx="112712" cy="635000"/>
              <a:chOff x="3028953" y="614876"/>
              <a:chExt cx="634975" cy="1671124"/>
            </a:xfrm>
          </p:grpSpPr>
          <p:sp>
            <p:nvSpPr>
              <p:cNvPr id="58" name="Freeform 57"/>
              <p:cNvSpPr>
                <a:spLocks noChangeArrowheads="1"/>
              </p:cNvSpPr>
              <p:nvPr/>
            </p:nvSpPr>
            <p:spPr bwMode="auto">
              <a:xfrm>
                <a:off x="3028953" y="836299"/>
                <a:ext cx="634975" cy="1224100"/>
              </a:xfrm>
              <a:custGeom>
                <a:avLst/>
                <a:gdLst>
                  <a:gd name="T0" fmla="*/ 317488 w 634975"/>
                  <a:gd name="T1" fmla="*/ 0 h 1226576"/>
                  <a:gd name="T2" fmla="*/ 591681 w 634975"/>
                  <a:gd name="T3" fmla="*/ 72006 h 1226576"/>
                  <a:gd name="T4" fmla="*/ 0 w 634975"/>
                  <a:gd name="T5" fmla="*/ 244820 h 1226576"/>
                  <a:gd name="T6" fmla="*/ 620544 w 634975"/>
                  <a:gd name="T7" fmla="*/ 388832 h 1226576"/>
                  <a:gd name="T8" fmla="*/ 0 w 634975"/>
                  <a:gd name="T9" fmla="*/ 547244 h 1226576"/>
                  <a:gd name="T10" fmla="*/ 606113 w 634975"/>
                  <a:gd name="T11" fmla="*/ 691256 h 1226576"/>
                  <a:gd name="T12" fmla="*/ 0 w 634975"/>
                  <a:gd name="T13" fmla="*/ 864070 h 1226576"/>
                  <a:gd name="T14" fmla="*/ 634975 w 634975"/>
                  <a:gd name="T15" fmla="*/ 1008082 h 1226576"/>
                  <a:gd name="T16" fmla="*/ 14431 w 634975"/>
                  <a:gd name="T17" fmla="*/ 1152094 h 1226576"/>
                  <a:gd name="T18" fmla="*/ 303056 w 634975"/>
                  <a:gd name="T19" fmla="*/ 1224100 h 12265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4975"/>
                  <a:gd name="T31" fmla="*/ 0 h 1226576"/>
                  <a:gd name="T32" fmla="*/ 634975 w 634975"/>
                  <a:gd name="T33" fmla="*/ 1226576 h 12265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4975" h="1226576">
                    <a:moveTo>
                      <a:pt x="317488" y="0"/>
                    </a:moveTo>
                    <a:lnTo>
                      <a:pt x="591681" y="72152"/>
                    </a:lnTo>
                    <a:lnTo>
                      <a:pt x="0" y="245315"/>
                    </a:lnTo>
                    <a:lnTo>
                      <a:pt x="620544" y="389618"/>
                    </a:lnTo>
                    <a:lnTo>
                      <a:pt x="0" y="548351"/>
                    </a:lnTo>
                    <a:lnTo>
                      <a:pt x="606113" y="692654"/>
                    </a:lnTo>
                    <a:lnTo>
                      <a:pt x="0" y="865818"/>
                    </a:lnTo>
                    <a:lnTo>
                      <a:pt x="634975" y="1010121"/>
                    </a:lnTo>
                    <a:lnTo>
                      <a:pt x="14431" y="1154424"/>
                    </a:lnTo>
                    <a:lnTo>
                      <a:pt x="303056" y="1226576"/>
                    </a:lnTo>
                  </a:path>
                </a:pathLst>
              </a:cu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kumimoji="1" lang="ja-JP" altLang="en-US" sz="1800" smtClean="0">
                  <a:latin typeface="Helvetica" panose="020B0604020202020204" pitchFamily="34" charset="0"/>
                </a:endParaRPr>
              </a:p>
            </p:txBody>
          </p:sp>
          <p:cxnSp>
            <p:nvCxnSpPr>
              <p:cNvPr id="59" name="Straight Connector 58"/>
              <p:cNvCxnSpPr>
                <a:cxnSpLocks noChangeShapeType="1"/>
                <a:stCxn id="58" idx="9"/>
              </p:cNvCxnSpPr>
              <p:nvPr/>
            </p:nvCxnSpPr>
            <p:spPr bwMode="auto">
              <a:xfrm>
                <a:off x="3333027" y="2060398"/>
                <a:ext cx="0" cy="225602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 type="triangle" w="lg" len="lg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" name="Straight Connector 59"/>
              <p:cNvCxnSpPr>
                <a:cxnSpLocks noChangeShapeType="1"/>
              </p:cNvCxnSpPr>
              <p:nvPr/>
            </p:nvCxnSpPr>
            <p:spPr bwMode="auto">
              <a:xfrm>
                <a:off x="3333027" y="614876"/>
                <a:ext cx="0" cy="22560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1" name="Group 71"/>
            <p:cNvGrpSpPr>
              <a:grpSpLocks/>
            </p:cNvGrpSpPr>
            <p:nvPr/>
          </p:nvGrpSpPr>
          <p:grpSpPr bwMode="auto">
            <a:xfrm>
              <a:off x="10885777" y="3869006"/>
              <a:ext cx="111125" cy="635000"/>
              <a:chOff x="3028953" y="614876"/>
              <a:chExt cx="634975" cy="1671124"/>
            </a:xfrm>
          </p:grpSpPr>
          <p:sp>
            <p:nvSpPr>
              <p:cNvPr id="62" name="Freeform 61"/>
              <p:cNvSpPr>
                <a:spLocks noChangeArrowheads="1"/>
              </p:cNvSpPr>
              <p:nvPr/>
            </p:nvSpPr>
            <p:spPr bwMode="auto">
              <a:xfrm>
                <a:off x="3028953" y="836299"/>
                <a:ext cx="634975" cy="1224100"/>
              </a:xfrm>
              <a:custGeom>
                <a:avLst/>
                <a:gdLst>
                  <a:gd name="T0" fmla="*/ 317488 w 634975"/>
                  <a:gd name="T1" fmla="*/ 0 h 1226576"/>
                  <a:gd name="T2" fmla="*/ 591681 w 634975"/>
                  <a:gd name="T3" fmla="*/ 72006 h 1226576"/>
                  <a:gd name="T4" fmla="*/ 0 w 634975"/>
                  <a:gd name="T5" fmla="*/ 244820 h 1226576"/>
                  <a:gd name="T6" fmla="*/ 620544 w 634975"/>
                  <a:gd name="T7" fmla="*/ 388832 h 1226576"/>
                  <a:gd name="T8" fmla="*/ 0 w 634975"/>
                  <a:gd name="T9" fmla="*/ 547244 h 1226576"/>
                  <a:gd name="T10" fmla="*/ 606113 w 634975"/>
                  <a:gd name="T11" fmla="*/ 691256 h 1226576"/>
                  <a:gd name="T12" fmla="*/ 0 w 634975"/>
                  <a:gd name="T13" fmla="*/ 864070 h 1226576"/>
                  <a:gd name="T14" fmla="*/ 634975 w 634975"/>
                  <a:gd name="T15" fmla="*/ 1008082 h 1226576"/>
                  <a:gd name="T16" fmla="*/ 14431 w 634975"/>
                  <a:gd name="T17" fmla="*/ 1152094 h 1226576"/>
                  <a:gd name="T18" fmla="*/ 303056 w 634975"/>
                  <a:gd name="T19" fmla="*/ 1224100 h 12265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4975"/>
                  <a:gd name="T31" fmla="*/ 0 h 1226576"/>
                  <a:gd name="T32" fmla="*/ 634975 w 634975"/>
                  <a:gd name="T33" fmla="*/ 1226576 h 12265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4975" h="1226576">
                    <a:moveTo>
                      <a:pt x="317488" y="0"/>
                    </a:moveTo>
                    <a:lnTo>
                      <a:pt x="591681" y="72152"/>
                    </a:lnTo>
                    <a:lnTo>
                      <a:pt x="0" y="245315"/>
                    </a:lnTo>
                    <a:lnTo>
                      <a:pt x="620544" y="389618"/>
                    </a:lnTo>
                    <a:lnTo>
                      <a:pt x="0" y="548351"/>
                    </a:lnTo>
                    <a:lnTo>
                      <a:pt x="606113" y="692654"/>
                    </a:lnTo>
                    <a:lnTo>
                      <a:pt x="0" y="865818"/>
                    </a:lnTo>
                    <a:lnTo>
                      <a:pt x="634975" y="1010121"/>
                    </a:lnTo>
                    <a:lnTo>
                      <a:pt x="14431" y="1154424"/>
                    </a:lnTo>
                    <a:lnTo>
                      <a:pt x="303056" y="1226576"/>
                    </a:lnTo>
                  </a:path>
                </a:pathLst>
              </a:cu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kumimoji="1" lang="ja-JP" altLang="en-US" sz="1800" smtClean="0">
                  <a:latin typeface="Helvetica" panose="020B0604020202020204" pitchFamily="34" charset="0"/>
                </a:endParaRPr>
              </a:p>
            </p:txBody>
          </p:sp>
          <p:cxnSp>
            <p:nvCxnSpPr>
              <p:cNvPr id="63" name="Straight Connector 62"/>
              <p:cNvCxnSpPr>
                <a:cxnSpLocks noChangeShapeType="1"/>
                <a:stCxn id="62" idx="9"/>
              </p:cNvCxnSpPr>
              <p:nvPr/>
            </p:nvCxnSpPr>
            <p:spPr bwMode="auto">
              <a:xfrm>
                <a:off x="3328296" y="2060398"/>
                <a:ext cx="9074" cy="225602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 type="triangle" w="lg" len="lg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" name="Straight Connector 63"/>
              <p:cNvCxnSpPr>
                <a:cxnSpLocks noChangeShapeType="1"/>
              </p:cNvCxnSpPr>
              <p:nvPr/>
            </p:nvCxnSpPr>
            <p:spPr bwMode="auto">
              <a:xfrm>
                <a:off x="3337369" y="614876"/>
                <a:ext cx="0" cy="22560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5" name="Group 75"/>
            <p:cNvGrpSpPr>
              <a:grpSpLocks/>
            </p:cNvGrpSpPr>
            <p:nvPr/>
          </p:nvGrpSpPr>
          <p:grpSpPr bwMode="auto">
            <a:xfrm>
              <a:off x="11158827" y="3869006"/>
              <a:ext cx="111125" cy="635000"/>
              <a:chOff x="3028953" y="614876"/>
              <a:chExt cx="634975" cy="1671124"/>
            </a:xfrm>
          </p:grpSpPr>
          <p:sp>
            <p:nvSpPr>
              <p:cNvPr id="66" name="Freeform 65"/>
              <p:cNvSpPr>
                <a:spLocks noChangeArrowheads="1"/>
              </p:cNvSpPr>
              <p:nvPr/>
            </p:nvSpPr>
            <p:spPr bwMode="auto">
              <a:xfrm>
                <a:off x="3028953" y="836299"/>
                <a:ext cx="634975" cy="1224100"/>
              </a:xfrm>
              <a:custGeom>
                <a:avLst/>
                <a:gdLst>
                  <a:gd name="T0" fmla="*/ 317488 w 634975"/>
                  <a:gd name="T1" fmla="*/ 0 h 1226576"/>
                  <a:gd name="T2" fmla="*/ 591681 w 634975"/>
                  <a:gd name="T3" fmla="*/ 72006 h 1226576"/>
                  <a:gd name="T4" fmla="*/ 0 w 634975"/>
                  <a:gd name="T5" fmla="*/ 244820 h 1226576"/>
                  <a:gd name="T6" fmla="*/ 620544 w 634975"/>
                  <a:gd name="T7" fmla="*/ 388832 h 1226576"/>
                  <a:gd name="T8" fmla="*/ 0 w 634975"/>
                  <a:gd name="T9" fmla="*/ 547244 h 1226576"/>
                  <a:gd name="T10" fmla="*/ 606113 w 634975"/>
                  <a:gd name="T11" fmla="*/ 691256 h 1226576"/>
                  <a:gd name="T12" fmla="*/ 0 w 634975"/>
                  <a:gd name="T13" fmla="*/ 864070 h 1226576"/>
                  <a:gd name="T14" fmla="*/ 634975 w 634975"/>
                  <a:gd name="T15" fmla="*/ 1008082 h 1226576"/>
                  <a:gd name="T16" fmla="*/ 14431 w 634975"/>
                  <a:gd name="T17" fmla="*/ 1152094 h 1226576"/>
                  <a:gd name="T18" fmla="*/ 303056 w 634975"/>
                  <a:gd name="T19" fmla="*/ 1224100 h 12265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4975"/>
                  <a:gd name="T31" fmla="*/ 0 h 1226576"/>
                  <a:gd name="T32" fmla="*/ 634975 w 634975"/>
                  <a:gd name="T33" fmla="*/ 1226576 h 12265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4975" h="1226576">
                    <a:moveTo>
                      <a:pt x="317488" y="0"/>
                    </a:moveTo>
                    <a:lnTo>
                      <a:pt x="591681" y="72152"/>
                    </a:lnTo>
                    <a:lnTo>
                      <a:pt x="0" y="245315"/>
                    </a:lnTo>
                    <a:lnTo>
                      <a:pt x="620544" y="389618"/>
                    </a:lnTo>
                    <a:lnTo>
                      <a:pt x="0" y="548351"/>
                    </a:lnTo>
                    <a:lnTo>
                      <a:pt x="606113" y="692654"/>
                    </a:lnTo>
                    <a:lnTo>
                      <a:pt x="0" y="865818"/>
                    </a:lnTo>
                    <a:lnTo>
                      <a:pt x="634975" y="1010121"/>
                    </a:lnTo>
                    <a:lnTo>
                      <a:pt x="14431" y="1154424"/>
                    </a:lnTo>
                    <a:lnTo>
                      <a:pt x="303056" y="1226576"/>
                    </a:lnTo>
                  </a:path>
                </a:pathLst>
              </a:cu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kumimoji="1" lang="ja-JP" altLang="en-US" sz="1800" smtClean="0">
                  <a:latin typeface="Helvetica" panose="020B0604020202020204" pitchFamily="34" charset="0"/>
                </a:endParaRPr>
              </a:p>
            </p:txBody>
          </p:sp>
          <p:cxnSp>
            <p:nvCxnSpPr>
              <p:cNvPr id="67" name="Straight Connector 66"/>
              <p:cNvCxnSpPr>
                <a:cxnSpLocks noChangeShapeType="1"/>
                <a:stCxn id="66" idx="9"/>
              </p:cNvCxnSpPr>
              <p:nvPr/>
            </p:nvCxnSpPr>
            <p:spPr bwMode="auto">
              <a:xfrm>
                <a:off x="3328296" y="2060398"/>
                <a:ext cx="9074" cy="225602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 type="triangle" w="lg" len="lg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" name="Straight Connector 67"/>
              <p:cNvCxnSpPr>
                <a:cxnSpLocks noChangeShapeType="1"/>
              </p:cNvCxnSpPr>
              <p:nvPr/>
            </p:nvCxnSpPr>
            <p:spPr bwMode="auto">
              <a:xfrm>
                <a:off x="3337369" y="614876"/>
                <a:ext cx="0" cy="22560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9" name="TextBox 116"/>
            <p:cNvSpPr txBox="1">
              <a:spLocks noChangeArrowheads="1"/>
            </p:cNvSpPr>
            <p:nvPr/>
          </p:nvSpPr>
          <p:spPr bwMode="auto">
            <a:xfrm>
              <a:off x="10315864" y="4562743"/>
              <a:ext cx="1309688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100" b="1">
                  <a:latin typeface="Arial" panose="020B0604020202020204" pitchFamily="34" charset="0"/>
                </a:rPr>
                <a:t>Process Rank 2</a:t>
              </a:r>
            </a:p>
          </p:txBody>
        </p:sp>
        <p:sp>
          <p:nvSpPr>
            <p:cNvPr id="70" name="TextBox 117"/>
            <p:cNvSpPr txBox="1">
              <a:spLocks noChangeArrowheads="1"/>
            </p:cNvSpPr>
            <p:nvPr/>
          </p:nvSpPr>
          <p:spPr bwMode="auto">
            <a:xfrm rot="16200000">
              <a:off x="10182515" y="3940443"/>
              <a:ext cx="6921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000">
                  <a:solidFill>
                    <a:schemeClr val="bg1"/>
                  </a:solidFill>
                  <a:latin typeface="Arial" panose="020B0604020202020204" pitchFamily="34" charset="0"/>
                </a:rPr>
                <a:t>Thread 0</a:t>
              </a:r>
            </a:p>
          </p:txBody>
        </p:sp>
        <p:sp>
          <p:nvSpPr>
            <p:cNvPr id="71" name="TextBox 118"/>
            <p:cNvSpPr txBox="1">
              <a:spLocks noChangeArrowheads="1"/>
            </p:cNvSpPr>
            <p:nvPr/>
          </p:nvSpPr>
          <p:spPr bwMode="auto">
            <a:xfrm rot="16200000">
              <a:off x="10450802" y="3938855"/>
              <a:ext cx="6921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000">
                  <a:solidFill>
                    <a:schemeClr val="bg1"/>
                  </a:solidFill>
                  <a:latin typeface="Arial" panose="020B0604020202020204" pitchFamily="34" charset="0"/>
                </a:rPr>
                <a:t>Thread 1</a:t>
              </a:r>
            </a:p>
          </p:txBody>
        </p:sp>
        <p:sp>
          <p:nvSpPr>
            <p:cNvPr id="72" name="TextBox 119"/>
            <p:cNvSpPr txBox="1">
              <a:spLocks noChangeArrowheads="1"/>
            </p:cNvSpPr>
            <p:nvPr/>
          </p:nvSpPr>
          <p:spPr bwMode="auto">
            <a:xfrm rot="16200000">
              <a:off x="10773065" y="3926155"/>
              <a:ext cx="6921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000">
                  <a:solidFill>
                    <a:schemeClr val="bg1"/>
                  </a:solidFill>
                  <a:latin typeface="Arial" panose="020B0604020202020204" pitchFamily="34" charset="0"/>
                </a:rPr>
                <a:t>Thread 2</a:t>
              </a:r>
            </a:p>
          </p:txBody>
        </p:sp>
        <p:sp>
          <p:nvSpPr>
            <p:cNvPr id="73" name="TextBox 120"/>
            <p:cNvSpPr txBox="1">
              <a:spLocks noChangeArrowheads="1"/>
            </p:cNvSpPr>
            <p:nvPr/>
          </p:nvSpPr>
          <p:spPr bwMode="auto">
            <a:xfrm rot="16200000">
              <a:off x="11039765" y="3953143"/>
              <a:ext cx="6921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000">
                  <a:solidFill>
                    <a:schemeClr val="bg1"/>
                  </a:solidFill>
                  <a:latin typeface="Arial" panose="020B0604020202020204" pitchFamily="34" charset="0"/>
                </a:rPr>
                <a:t>Thread 3</a:t>
              </a:r>
            </a:p>
          </p:txBody>
        </p:sp>
        <p:grpSp>
          <p:nvGrpSpPr>
            <p:cNvPr id="74" name="Group 158"/>
            <p:cNvGrpSpPr>
              <a:grpSpLocks/>
            </p:cNvGrpSpPr>
            <p:nvPr/>
          </p:nvGrpSpPr>
          <p:grpSpPr bwMode="auto">
            <a:xfrm>
              <a:off x="5948652" y="2722831"/>
              <a:ext cx="1128712" cy="817562"/>
              <a:chOff x="901038" y="838200"/>
              <a:chExt cx="1556001" cy="1219200"/>
            </a:xfrm>
          </p:grpSpPr>
          <p:grpSp>
            <p:nvGrpSpPr>
              <p:cNvPr id="75" name="Group 137"/>
              <p:cNvGrpSpPr>
                <a:grpSpLocks/>
              </p:cNvGrpSpPr>
              <p:nvPr/>
            </p:nvGrpSpPr>
            <p:grpSpPr bwMode="auto">
              <a:xfrm>
                <a:off x="901038" y="838200"/>
                <a:ext cx="301101" cy="1219200"/>
                <a:chOff x="847022" y="685800"/>
                <a:chExt cx="301101" cy="1219200"/>
              </a:xfrm>
            </p:grpSpPr>
            <p:sp>
              <p:nvSpPr>
                <p:cNvPr id="91" name="Rectangle 90"/>
                <p:cNvSpPr>
                  <a:spLocks noChangeArrowheads="1"/>
                </p:cNvSpPr>
                <p:nvPr/>
              </p:nvSpPr>
              <p:spPr bwMode="auto">
                <a:xfrm>
                  <a:off x="853587" y="685800"/>
                  <a:ext cx="295443" cy="30539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92" name="Rectangle 91"/>
                <p:cNvSpPr>
                  <a:spLocks noChangeArrowheads="1"/>
                </p:cNvSpPr>
                <p:nvPr/>
              </p:nvSpPr>
              <p:spPr bwMode="auto">
                <a:xfrm>
                  <a:off x="847022" y="991191"/>
                  <a:ext cx="295442" cy="30539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93" name="Rectangle 92"/>
                <p:cNvSpPr>
                  <a:spLocks noChangeArrowheads="1"/>
                </p:cNvSpPr>
                <p:nvPr/>
              </p:nvSpPr>
              <p:spPr bwMode="auto">
                <a:xfrm>
                  <a:off x="847022" y="1296584"/>
                  <a:ext cx="295442" cy="30302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94" name="Rectangle 93"/>
                <p:cNvSpPr>
                  <a:spLocks noChangeArrowheads="1"/>
                </p:cNvSpPr>
                <p:nvPr/>
              </p:nvSpPr>
              <p:spPr bwMode="auto">
                <a:xfrm>
                  <a:off x="853587" y="1599609"/>
                  <a:ext cx="295443" cy="30539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</p:grpSp>
          <p:grpSp>
            <p:nvGrpSpPr>
              <p:cNvPr id="76" name="Group 138"/>
              <p:cNvGrpSpPr>
                <a:grpSpLocks/>
              </p:cNvGrpSpPr>
              <p:nvPr/>
            </p:nvGrpSpPr>
            <p:grpSpPr bwMode="auto">
              <a:xfrm>
                <a:off x="1329333" y="838200"/>
                <a:ext cx="301101" cy="1219200"/>
                <a:chOff x="847022" y="685800"/>
                <a:chExt cx="301101" cy="1219200"/>
              </a:xfrm>
            </p:grpSpPr>
            <p:sp>
              <p:nvSpPr>
                <p:cNvPr id="87" name="Rectangle 86"/>
                <p:cNvSpPr>
                  <a:spLocks noChangeArrowheads="1"/>
                </p:cNvSpPr>
                <p:nvPr/>
              </p:nvSpPr>
              <p:spPr bwMode="auto">
                <a:xfrm>
                  <a:off x="854232" y="685800"/>
                  <a:ext cx="293254" cy="30539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88" name="Rectangle 87"/>
                <p:cNvSpPr>
                  <a:spLocks noChangeArrowheads="1"/>
                </p:cNvSpPr>
                <p:nvPr/>
              </p:nvSpPr>
              <p:spPr bwMode="auto">
                <a:xfrm>
                  <a:off x="847667" y="991191"/>
                  <a:ext cx="293254" cy="30539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89" name="Rectangle 88"/>
                <p:cNvSpPr>
                  <a:spLocks noChangeArrowheads="1"/>
                </p:cNvSpPr>
                <p:nvPr/>
              </p:nvSpPr>
              <p:spPr bwMode="auto">
                <a:xfrm>
                  <a:off x="847667" y="1296584"/>
                  <a:ext cx="293254" cy="30302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90" name="Rectangle 89"/>
                <p:cNvSpPr>
                  <a:spLocks noChangeArrowheads="1"/>
                </p:cNvSpPr>
                <p:nvPr/>
              </p:nvSpPr>
              <p:spPr bwMode="auto">
                <a:xfrm>
                  <a:off x="854232" y="1599609"/>
                  <a:ext cx="293254" cy="30539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</p:grpSp>
          <p:grpSp>
            <p:nvGrpSpPr>
              <p:cNvPr id="77" name="Group 148"/>
              <p:cNvGrpSpPr>
                <a:grpSpLocks/>
              </p:cNvGrpSpPr>
              <p:nvPr/>
            </p:nvGrpSpPr>
            <p:grpSpPr bwMode="auto">
              <a:xfrm>
                <a:off x="1752134" y="838200"/>
                <a:ext cx="301101" cy="1219200"/>
                <a:chOff x="847022" y="685800"/>
                <a:chExt cx="301101" cy="1219200"/>
              </a:xfrm>
            </p:grpSpPr>
            <p:sp>
              <p:nvSpPr>
                <p:cNvPr id="83" name="Rectangle 82"/>
                <p:cNvSpPr>
                  <a:spLocks noChangeArrowheads="1"/>
                </p:cNvSpPr>
                <p:nvPr/>
              </p:nvSpPr>
              <p:spPr bwMode="auto">
                <a:xfrm>
                  <a:off x="853806" y="685800"/>
                  <a:ext cx="293254" cy="30539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84" name="Rectangle 83"/>
                <p:cNvSpPr>
                  <a:spLocks noChangeArrowheads="1"/>
                </p:cNvSpPr>
                <p:nvPr/>
              </p:nvSpPr>
              <p:spPr bwMode="auto">
                <a:xfrm>
                  <a:off x="847240" y="991191"/>
                  <a:ext cx="293254" cy="30539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85" name="Rectangle 84"/>
                <p:cNvSpPr>
                  <a:spLocks noChangeArrowheads="1"/>
                </p:cNvSpPr>
                <p:nvPr/>
              </p:nvSpPr>
              <p:spPr bwMode="auto">
                <a:xfrm>
                  <a:off x="847240" y="1296584"/>
                  <a:ext cx="293254" cy="30302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86" name="Rectangle 85"/>
                <p:cNvSpPr>
                  <a:spLocks noChangeArrowheads="1"/>
                </p:cNvSpPr>
                <p:nvPr/>
              </p:nvSpPr>
              <p:spPr bwMode="auto">
                <a:xfrm>
                  <a:off x="853806" y="1599609"/>
                  <a:ext cx="293254" cy="30539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</p:grpSp>
          <p:grpSp>
            <p:nvGrpSpPr>
              <p:cNvPr id="78" name="Group 153"/>
              <p:cNvGrpSpPr>
                <a:grpSpLocks/>
              </p:cNvGrpSpPr>
              <p:nvPr/>
            </p:nvGrpSpPr>
            <p:grpSpPr bwMode="auto">
              <a:xfrm>
                <a:off x="2155938" y="838200"/>
                <a:ext cx="301101" cy="1219200"/>
                <a:chOff x="847022" y="685800"/>
                <a:chExt cx="301101" cy="1219200"/>
              </a:xfrm>
            </p:grpSpPr>
            <p:sp>
              <p:nvSpPr>
                <p:cNvPr id="79" name="Rectangle 78"/>
                <p:cNvSpPr>
                  <a:spLocks noChangeArrowheads="1"/>
                </p:cNvSpPr>
                <p:nvPr/>
              </p:nvSpPr>
              <p:spPr bwMode="auto">
                <a:xfrm>
                  <a:off x="852681" y="685800"/>
                  <a:ext cx="295442" cy="30539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80" name="Rectangle 79"/>
                <p:cNvSpPr>
                  <a:spLocks noChangeArrowheads="1"/>
                </p:cNvSpPr>
                <p:nvPr/>
              </p:nvSpPr>
              <p:spPr bwMode="auto">
                <a:xfrm>
                  <a:off x="846115" y="991191"/>
                  <a:ext cx="295443" cy="30539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81" name="Rectangle 80"/>
                <p:cNvSpPr>
                  <a:spLocks noChangeArrowheads="1"/>
                </p:cNvSpPr>
                <p:nvPr/>
              </p:nvSpPr>
              <p:spPr bwMode="auto">
                <a:xfrm>
                  <a:off x="846115" y="1296584"/>
                  <a:ext cx="295443" cy="30302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82" name="Rectangle 81"/>
                <p:cNvSpPr>
                  <a:spLocks noChangeArrowheads="1"/>
                </p:cNvSpPr>
                <p:nvPr/>
              </p:nvSpPr>
              <p:spPr bwMode="auto">
                <a:xfrm>
                  <a:off x="852681" y="1599609"/>
                  <a:ext cx="295442" cy="30539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</p:grpSp>
        </p:grpSp>
        <p:grpSp>
          <p:nvGrpSpPr>
            <p:cNvPr id="95" name="Group 159"/>
            <p:cNvGrpSpPr>
              <a:grpSpLocks/>
            </p:cNvGrpSpPr>
            <p:nvPr/>
          </p:nvGrpSpPr>
          <p:grpSpPr bwMode="auto">
            <a:xfrm>
              <a:off x="8023514" y="2722831"/>
              <a:ext cx="1130300" cy="817562"/>
              <a:chOff x="901038" y="838200"/>
              <a:chExt cx="1556001" cy="1219200"/>
            </a:xfrm>
          </p:grpSpPr>
          <p:grpSp>
            <p:nvGrpSpPr>
              <p:cNvPr id="96" name="Group 137"/>
              <p:cNvGrpSpPr>
                <a:grpSpLocks/>
              </p:cNvGrpSpPr>
              <p:nvPr/>
            </p:nvGrpSpPr>
            <p:grpSpPr bwMode="auto">
              <a:xfrm>
                <a:off x="901038" y="838200"/>
                <a:ext cx="301101" cy="1219200"/>
                <a:chOff x="847022" y="685800"/>
                <a:chExt cx="301101" cy="1219200"/>
              </a:xfrm>
            </p:grpSpPr>
            <p:sp>
              <p:nvSpPr>
                <p:cNvPr id="112" name="Rectangle 111"/>
                <p:cNvSpPr>
                  <a:spLocks noChangeArrowheads="1"/>
                </p:cNvSpPr>
                <p:nvPr/>
              </p:nvSpPr>
              <p:spPr bwMode="auto">
                <a:xfrm>
                  <a:off x="853579" y="685800"/>
                  <a:ext cx="295027" cy="30539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113" name="Rectangle 112"/>
                <p:cNvSpPr>
                  <a:spLocks noChangeArrowheads="1"/>
                </p:cNvSpPr>
                <p:nvPr/>
              </p:nvSpPr>
              <p:spPr bwMode="auto">
                <a:xfrm>
                  <a:off x="847022" y="991191"/>
                  <a:ext cx="295029" cy="30539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114" name="Rectangle 113"/>
                <p:cNvSpPr>
                  <a:spLocks noChangeArrowheads="1"/>
                </p:cNvSpPr>
                <p:nvPr/>
              </p:nvSpPr>
              <p:spPr bwMode="auto">
                <a:xfrm>
                  <a:off x="847022" y="1296584"/>
                  <a:ext cx="295029" cy="30302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115" name="Rectangle 114"/>
                <p:cNvSpPr>
                  <a:spLocks noChangeArrowheads="1"/>
                </p:cNvSpPr>
                <p:nvPr/>
              </p:nvSpPr>
              <p:spPr bwMode="auto">
                <a:xfrm>
                  <a:off x="853579" y="1599609"/>
                  <a:ext cx="295027" cy="30539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</p:grpSp>
          <p:grpSp>
            <p:nvGrpSpPr>
              <p:cNvPr id="97" name="Group 138"/>
              <p:cNvGrpSpPr>
                <a:grpSpLocks/>
              </p:cNvGrpSpPr>
              <p:nvPr/>
            </p:nvGrpSpPr>
            <p:grpSpPr bwMode="auto">
              <a:xfrm>
                <a:off x="1329333" y="838200"/>
                <a:ext cx="301101" cy="1219200"/>
                <a:chOff x="847022" y="685800"/>
                <a:chExt cx="301101" cy="1219200"/>
              </a:xfrm>
            </p:grpSpPr>
            <p:sp>
              <p:nvSpPr>
                <p:cNvPr id="108" name="Rectangle 107"/>
                <p:cNvSpPr>
                  <a:spLocks noChangeArrowheads="1"/>
                </p:cNvSpPr>
                <p:nvPr/>
              </p:nvSpPr>
              <p:spPr bwMode="auto">
                <a:xfrm>
                  <a:off x="853622" y="685800"/>
                  <a:ext cx="295027" cy="30539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109" name="Rectangle 108"/>
                <p:cNvSpPr>
                  <a:spLocks noChangeArrowheads="1"/>
                </p:cNvSpPr>
                <p:nvPr/>
              </p:nvSpPr>
              <p:spPr bwMode="auto">
                <a:xfrm>
                  <a:off x="847065" y="991191"/>
                  <a:ext cx="295029" cy="30539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110" name="Rectangle 109"/>
                <p:cNvSpPr>
                  <a:spLocks noChangeArrowheads="1"/>
                </p:cNvSpPr>
                <p:nvPr/>
              </p:nvSpPr>
              <p:spPr bwMode="auto">
                <a:xfrm>
                  <a:off x="847065" y="1296584"/>
                  <a:ext cx="295029" cy="30302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111" name="Rectangle 110"/>
                <p:cNvSpPr>
                  <a:spLocks noChangeArrowheads="1"/>
                </p:cNvSpPr>
                <p:nvPr/>
              </p:nvSpPr>
              <p:spPr bwMode="auto">
                <a:xfrm>
                  <a:off x="853622" y="1599609"/>
                  <a:ext cx="295027" cy="30539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</p:grpSp>
          <p:grpSp>
            <p:nvGrpSpPr>
              <p:cNvPr id="98" name="Group 148"/>
              <p:cNvGrpSpPr>
                <a:grpSpLocks/>
              </p:cNvGrpSpPr>
              <p:nvPr/>
            </p:nvGrpSpPr>
            <p:grpSpPr bwMode="auto">
              <a:xfrm>
                <a:off x="1752134" y="838200"/>
                <a:ext cx="301101" cy="1219200"/>
                <a:chOff x="847022" y="685800"/>
                <a:chExt cx="301101" cy="1219200"/>
              </a:xfrm>
            </p:grpSpPr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852600" y="685800"/>
                  <a:ext cx="295029" cy="30539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846045" y="991191"/>
                  <a:ext cx="295027" cy="30539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846045" y="1296584"/>
                  <a:ext cx="295027" cy="30302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107" name="Rectangle 106"/>
                <p:cNvSpPr>
                  <a:spLocks noChangeArrowheads="1"/>
                </p:cNvSpPr>
                <p:nvPr/>
              </p:nvSpPr>
              <p:spPr bwMode="auto">
                <a:xfrm>
                  <a:off x="852600" y="1599609"/>
                  <a:ext cx="295029" cy="30539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</p:grpSp>
          <p:grpSp>
            <p:nvGrpSpPr>
              <p:cNvPr id="99" name="Group 153"/>
              <p:cNvGrpSpPr>
                <a:grpSpLocks/>
              </p:cNvGrpSpPr>
              <p:nvPr/>
            </p:nvGrpSpPr>
            <p:grpSpPr bwMode="auto">
              <a:xfrm>
                <a:off x="2155938" y="838200"/>
                <a:ext cx="301101" cy="1219200"/>
                <a:chOff x="847022" y="685800"/>
                <a:chExt cx="301101" cy="1219200"/>
              </a:xfrm>
            </p:grpSpPr>
            <p:sp>
              <p:nvSpPr>
                <p:cNvPr id="100" name="Rectangle 99"/>
                <p:cNvSpPr>
                  <a:spLocks noChangeArrowheads="1"/>
                </p:cNvSpPr>
                <p:nvPr/>
              </p:nvSpPr>
              <p:spPr bwMode="auto">
                <a:xfrm>
                  <a:off x="853096" y="685800"/>
                  <a:ext cx="295027" cy="30539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101" name="Rectangle 100"/>
                <p:cNvSpPr>
                  <a:spLocks noChangeArrowheads="1"/>
                </p:cNvSpPr>
                <p:nvPr/>
              </p:nvSpPr>
              <p:spPr bwMode="auto">
                <a:xfrm>
                  <a:off x="846539" y="991191"/>
                  <a:ext cx="295029" cy="30539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102" name="Rectangle 101"/>
                <p:cNvSpPr>
                  <a:spLocks noChangeArrowheads="1"/>
                </p:cNvSpPr>
                <p:nvPr/>
              </p:nvSpPr>
              <p:spPr bwMode="auto">
                <a:xfrm>
                  <a:off x="846539" y="1296584"/>
                  <a:ext cx="295029" cy="30302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853096" y="1599609"/>
                  <a:ext cx="295027" cy="30539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</p:grpSp>
        </p:grpSp>
        <p:grpSp>
          <p:nvGrpSpPr>
            <p:cNvPr id="116" name="Group 180"/>
            <p:cNvGrpSpPr>
              <a:grpSpLocks/>
            </p:cNvGrpSpPr>
            <p:nvPr/>
          </p:nvGrpSpPr>
          <p:grpSpPr bwMode="auto">
            <a:xfrm>
              <a:off x="10250777" y="2722831"/>
              <a:ext cx="1128712" cy="817562"/>
              <a:chOff x="901038" y="838200"/>
              <a:chExt cx="1556001" cy="1219200"/>
            </a:xfrm>
          </p:grpSpPr>
          <p:grpSp>
            <p:nvGrpSpPr>
              <p:cNvPr id="117" name="Group 137"/>
              <p:cNvGrpSpPr>
                <a:grpSpLocks/>
              </p:cNvGrpSpPr>
              <p:nvPr/>
            </p:nvGrpSpPr>
            <p:grpSpPr bwMode="auto">
              <a:xfrm>
                <a:off x="901038" y="838200"/>
                <a:ext cx="301101" cy="1219200"/>
                <a:chOff x="847022" y="685800"/>
                <a:chExt cx="301101" cy="1219200"/>
              </a:xfrm>
            </p:grpSpPr>
            <p:sp>
              <p:nvSpPr>
                <p:cNvPr id="133" name="Rectangle 132"/>
                <p:cNvSpPr>
                  <a:spLocks noChangeArrowheads="1"/>
                </p:cNvSpPr>
                <p:nvPr/>
              </p:nvSpPr>
              <p:spPr bwMode="auto">
                <a:xfrm>
                  <a:off x="853587" y="685800"/>
                  <a:ext cx="295443" cy="30539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134" name="Rectangle 133"/>
                <p:cNvSpPr>
                  <a:spLocks noChangeArrowheads="1"/>
                </p:cNvSpPr>
                <p:nvPr/>
              </p:nvSpPr>
              <p:spPr bwMode="auto">
                <a:xfrm>
                  <a:off x="847022" y="991191"/>
                  <a:ext cx="295442" cy="30539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135" name="Rectangle 134"/>
                <p:cNvSpPr>
                  <a:spLocks noChangeArrowheads="1"/>
                </p:cNvSpPr>
                <p:nvPr/>
              </p:nvSpPr>
              <p:spPr bwMode="auto">
                <a:xfrm>
                  <a:off x="847022" y="1296584"/>
                  <a:ext cx="295442" cy="30302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136" name="Rectangle 135"/>
                <p:cNvSpPr>
                  <a:spLocks noChangeArrowheads="1"/>
                </p:cNvSpPr>
                <p:nvPr/>
              </p:nvSpPr>
              <p:spPr bwMode="auto">
                <a:xfrm>
                  <a:off x="853587" y="1599609"/>
                  <a:ext cx="295443" cy="30539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</p:grpSp>
          <p:grpSp>
            <p:nvGrpSpPr>
              <p:cNvPr id="118" name="Group 138"/>
              <p:cNvGrpSpPr>
                <a:grpSpLocks/>
              </p:cNvGrpSpPr>
              <p:nvPr/>
            </p:nvGrpSpPr>
            <p:grpSpPr bwMode="auto">
              <a:xfrm>
                <a:off x="1329333" y="838200"/>
                <a:ext cx="301101" cy="1219200"/>
                <a:chOff x="847022" y="685800"/>
                <a:chExt cx="301101" cy="1219200"/>
              </a:xfrm>
            </p:grpSpPr>
            <p:sp>
              <p:nvSpPr>
                <p:cNvPr id="129" name="Rectangle 128"/>
                <p:cNvSpPr>
                  <a:spLocks noChangeArrowheads="1"/>
                </p:cNvSpPr>
                <p:nvPr/>
              </p:nvSpPr>
              <p:spPr bwMode="auto">
                <a:xfrm>
                  <a:off x="854232" y="685800"/>
                  <a:ext cx="293254" cy="30539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130" name="Rectangle 129"/>
                <p:cNvSpPr>
                  <a:spLocks noChangeArrowheads="1"/>
                </p:cNvSpPr>
                <p:nvPr/>
              </p:nvSpPr>
              <p:spPr bwMode="auto">
                <a:xfrm>
                  <a:off x="847667" y="991191"/>
                  <a:ext cx="293254" cy="30539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131" name="Rectangle 130"/>
                <p:cNvSpPr>
                  <a:spLocks noChangeArrowheads="1"/>
                </p:cNvSpPr>
                <p:nvPr/>
              </p:nvSpPr>
              <p:spPr bwMode="auto">
                <a:xfrm>
                  <a:off x="847667" y="1296584"/>
                  <a:ext cx="293254" cy="30302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132" name="Rectangle 131"/>
                <p:cNvSpPr>
                  <a:spLocks noChangeArrowheads="1"/>
                </p:cNvSpPr>
                <p:nvPr/>
              </p:nvSpPr>
              <p:spPr bwMode="auto">
                <a:xfrm>
                  <a:off x="854232" y="1599609"/>
                  <a:ext cx="293254" cy="30539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1752134" y="838200"/>
                <a:ext cx="301101" cy="1219200"/>
                <a:chOff x="847022" y="685800"/>
                <a:chExt cx="301101" cy="1219200"/>
              </a:xfrm>
            </p:grpSpPr>
            <p:sp>
              <p:nvSpPr>
                <p:cNvPr id="125" name="Rectangle 124"/>
                <p:cNvSpPr>
                  <a:spLocks noChangeArrowheads="1"/>
                </p:cNvSpPr>
                <p:nvPr/>
              </p:nvSpPr>
              <p:spPr bwMode="auto">
                <a:xfrm>
                  <a:off x="853806" y="685800"/>
                  <a:ext cx="293254" cy="30539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126" name="Rectangle 125"/>
                <p:cNvSpPr>
                  <a:spLocks noChangeArrowheads="1"/>
                </p:cNvSpPr>
                <p:nvPr/>
              </p:nvSpPr>
              <p:spPr bwMode="auto">
                <a:xfrm>
                  <a:off x="847240" y="991191"/>
                  <a:ext cx="293254" cy="30539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127" name="Rectangle 126"/>
                <p:cNvSpPr>
                  <a:spLocks noChangeArrowheads="1"/>
                </p:cNvSpPr>
                <p:nvPr/>
              </p:nvSpPr>
              <p:spPr bwMode="auto">
                <a:xfrm>
                  <a:off x="847240" y="1296584"/>
                  <a:ext cx="293254" cy="30302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128" name="Rectangle 127"/>
                <p:cNvSpPr>
                  <a:spLocks noChangeArrowheads="1"/>
                </p:cNvSpPr>
                <p:nvPr/>
              </p:nvSpPr>
              <p:spPr bwMode="auto">
                <a:xfrm>
                  <a:off x="853806" y="1599609"/>
                  <a:ext cx="293254" cy="30539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</p:grpSp>
          <p:grpSp>
            <p:nvGrpSpPr>
              <p:cNvPr id="120" name="Group 153"/>
              <p:cNvGrpSpPr>
                <a:grpSpLocks/>
              </p:cNvGrpSpPr>
              <p:nvPr/>
            </p:nvGrpSpPr>
            <p:grpSpPr bwMode="auto">
              <a:xfrm>
                <a:off x="2155938" y="838200"/>
                <a:ext cx="301101" cy="1219200"/>
                <a:chOff x="847022" y="685800"/>
                <a:chExt cx="301101" cy="1219200"/>
              </a:xfrm>
            </p:grpSpPr>
            <p:sp>
              <p:nvSpPr>
                <p:cNvPr id="121" name="Rectangle 120"/>
                <p:cNvSpPr>
                  <a:spLocks noChangeArrowheads="1"/>
                </p:cNvSpPr>
                <p:nvPr/>
              </p:nvSpPr>
              <p:spPr bwMode="auto">
                <a:xfrm>
                  <a:off x="852681" y="685800"/>
                  <a:ext cx="295442" cy="30539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122" name="Rectangle 121"/>
                <p:cNvSpPr>
                  <a:spLocks noChangeArrowheads="1"/>
                </p:cNvSpPr>
                <p:nvPr/>
              </p:nvSpPr>
              <p:spPr bwMode="auto">
                <a:xfrm>
                  <a:off x="846115" y="991191"/>
                  <a:ext cx="295443" cy="30539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123" name="Rectangle 122"/>
                <p:cNvSpPr>
                  <a:spLocks noChangeArrowheads="1"/>
                </p:cNvSpPr>
                <p:nvPr/>
              </p:nvSpPr>
              <p:spPr bwMode="auto">
                <a:xfrm>
                  <a:off x="846115" y="1296584"/>
                  <a:ext cx="295443" cy="303025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  <p:sp>
              <p:nvSpPr>
                <p:cNvPr id="124" name="Rectangle 123"/>
                <p:cNvSpPr>
                  <a:spLocks noChangeArrowheads="1"/>
                </p:cNvSpPr>
                <p:nvPr/>
              </p:nvSpPr>
              <p:spPr bwMode="auto">
                <a:xfrm>
                  <a:off x="852681" y="1599609"/>
                  <a:ext cx="295442" cy="30539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/>
                </a:gradFill>
                <a:ln w="9525">
                  <a:solidFill>
                    <a:srgbClr val="F9F9F9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kumimoji="1" lang="ja-JP" altLang="en-US" sz="1800" smtClean="0">
                    <a:solidFill>
                      <a:srgbClr val="EAEAEA"/>
                    </a:solidFill>
                    <a:latin typeface="Helvetica" panose="020B0604020202020204" pitchFamily="34" charset="0"/>
                  </a:endParaRPr>
                </a:p>
              </p:txBody>
            </p:sp>
          </p:grpSp>
        </p:grpSp>
        <p:cxnSp>
          <p:nvCxnSpPr>
            <p:cNvPr id="137" name="Straight Connector 136"/>
            <p:cNvCxnSpPr>
              <a:cxnSpLocks noChangeShapeType="1"/>
            </p:cNvCxnSpPr>
            <p:nvPr/>
          </p:nvCxnSpPr>
          <p:spPr bwMode="auto">
            <a:xfrm>
              <a:off x="5948652" y="3538806"/>
              <a:ext cx="5695950" cy="1587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prstDash val="sysDash"/>
              <a:round/>
              <a:headEnd/>
              <a:tailEnd type="triangle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5989927" y="5767656"/>
              <a:ext cx="1077912" cy="25717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/>
            </a:gradFill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ja-JP" altLang="en-US" sz="140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Rectangle 138"/>
            <p:cNvSpPr>
              <a:spLocks noChangeArrowheads="1"/>
            </p:cNvSpPr>
            <p:nvPr/>
          </p:nvSpPr>
          <p:spPr bwMode="auto">
            <a:xfrm rot="16200000">
              <a:off x="5682745" y="5195362"/>
              <a:ext cx="868363" cy="27622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/>
            </a:gradFill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kumimoji="1" lang="en-US" altLang="ja-JP" sz="900" smtClean="0">
                  <a:solidFill>
                    <a:srgbClr val="FFFFFF"/>
                  </a:solidFill>
                </a:rPr>
                <a:t>CPU Core 0</a:t>
              </a:r>
            </a:p>
          </p:txBody>
        </p:sp>
        <p:sp>
          <p:nvSpPr>
            <p:cNvPr id="140" name="Rectangle 139"/>
            <p:cNvSpPr>
              <a:spLocks noChangeArrowheads="1"/>
            </p:cNvSpPr>
            <p:nvPr/>
          </p:nvSpPr>
          <p:spPr bwMode="auto">
            <a:xfrm rot="16200000">
              <a:off x="5958970" y="5195362"/>
              <a:ext cx="868363" cy="27622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/>
            </a:gradFill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kumimoji="1" lang="en-US" altLang="ja-JP" sz="900" smtClean="0">
                  <a:solidFill>
                    <a:srgbClr val="FFFFFF"/>
                  </a:solidFill>
                </a:rPr>
                <a:t>CPU Core 1</a:t>
              </a:r>
            </a:p>
          </p:txBody>
        </p:sp>
        <p:sp>
          <p:nvSpPr>
            <p:cNvPr id="141" name="Rectangle 140"/>
            <p:cNvSpPr>
              <a:spLocks noChangeArrowheads="1"/>
            </p:cNvSpPr>
            <p:nvPr/>
          </p:nvSpPr>
          <p:spPr bwMode="auto">
            <a:xfrm rot="16200000">
              <a:off x="6206620" y="5195362"/>
              <a:ext cx="868363" cy="27622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/>
            </a:gradFill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kumimoji="1" lang="en-US" altLang="ja-JP" sz="900" smtClean="0">
                  <a:solidFill>
                    <a:srgbClr val="FFFFFF"/>
                  </a:solidFill>
                </a:rPr>
                <a:t>CPU Core 2</a:t>
              </a:r>
            </a:p>
          </p:txBody>
        </p:sp>
        <p:sp>
          <p:nvSpPr>
            <p:cNvPr id="142" name="Rectangle 141"/>
            <p:cNvSpPr>
              <a:spLocks noChangeArrowheads="1"/>
            </p:cNvSpPr>
            <p:nvPr/>
          </p:nvSpPr>
          <p:spPr bwMode="auto">
            <a:xfrm rot="16200000">
              <a:off x="6483639" y="5194568"/>
              <a:ext cx="868363" cy="27781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/>
            </a:gradFill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kumimoji="1" lang="en-US" altLang="ja-JP" sz="900" smtClean="0">
                  <a:solidFill>
                    <a:srgbClr val="FFFFFF"/>
                  </a:solidFill>
                </a:rPr>
                <a:t>CPU Core 3</a:t>
              </a:r>
            </a:p>
          </p:txBody>
        </p:sp>
        <p:sp>
          <p:nvSpPr>
            <p:cNvPr id="143" name="TextBox 16"/>
            <p:cNvSpPr txBox="1">
              <a:spLocks noChangeArrowheads="1"/>
            </p:cNvSpPr>
            <p:nvPr/>
          </p:nvSpPr>
          <p:spPr bwMode="auto">
            <a:xfrm>
              <a:off x="5780377" y="5974031"/>
              <a:ext cx="1417637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100" b="1">
                  <a:latin typeface="Arial" panose="020B0604020202020204" pitchFamily="34" charset="0"/>
                </a:rPr>
                <a:t>mnode0.uwb.edu</a:t>
              </a:r>
            </a:p>
          </p:txBody>
        </p:sp>
        <p:cxnSp>
          <p:nvCxnSpPr>
            <p:cNvPr id="144" name="Straight Connector 143"/>
            <p:cNvCxnSpPr>
              <a:cxnSpLocks noChangeShapeType="1"/>
            </p:cNvCxnSpPr>
            <p:nvPr/>
          </p:nvCxnSpPr>
          <p:spPr bwMode="auto">
            <a:xfrm>
              <a:off x="6539202" y="6008956"/>
              <a:ext cx="1587" cy="227012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5" name="Rectangle 144"/>
            <p:cNvSpPr>
              <a:spLocks noChangeArrowheads="1"/>
            </p:cNvSpPr>
            <p:nvPr/>
          </p:nvSpPr>
          <p:spPr bwMode="auto">
            <a:xfrm>
              <a:off x="8094952" y="5737493"/>
              <a:ext cx="1077912" cy="25717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/>
            </a:gradFill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ja-JP" altLang="en-US" sz="140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Rectangle 145"/>
            <p:cNvSpPr>
              <a:spLocks noChangeArrowheads="1"/>
            </p:cNvSpPr>
            <p:nvPr/>
          </p:nvSpPr>
          <p:spPr bwMode="auto">
            <a:xfrm rot="16200000">
              <a:off x="7787771" y="5165199"/>
              <a:ext cx="868362" cy="27622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/>
            </a:gradFill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kumimoji="1" lang="en-US" altLang="ja-JP" sz="900" smtClean="0">
                  <a:solidFill>
                    <a:srgbClr val="FFFFFF"/>
                  </a:solidFill>
                </a:rPr>
                <a:t>CPU Core 0</a:t>
              </a:r>
            </a:p>
          </p:txBody>
        </p:sp>
        <p:sp>
          <p:nvSpPr>
            <p:cNvPr id="147" name="Rectangle 146"/>
            <p:cNvSpPr>
              <a:spLocks noChangeArrowheads="1"/>
            </p:cNvSpPr>
            <p:nvPr/>
          </p:nvSpPr>
          <p:spPr bwMode="auto">
            <a:xfrm rot="16200000">
              <a:off x="8063996" y="5165199"/>
              <a:ext cx="868362" cy="27622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/>
            </a:gradFill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kumimoji="1" lang="en-US" altLang="ja-JP" sz="900" smtClean="0">
                  <a:solidFill>
                    <a:srgbClr val="FFFFFF"/>
                  </a:solidFill>
                </a:rPr>
                <a:t>CPU Core 1</a:t>
              </a:r>
            </a:p>
          </p:txBody>
        </p:sp>
        <p:sp>
          <p:nvSpPr>
            <p:cNvPr id="148" name="Rectangle 147"/>
            <p:cNvSpPr>
              <a:spLocks noChangeArrowheads="1"/>
            </p:cNvSpPr>
            <p:nvPr/>
          </p:nvSpPr>
          <p:spPr bwMode="auto">
            <a:xfrm rot="16200000">
              <a:off x="8313234" y="5165199"/>
              <a:ext cx="868362" cy="27622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/>
            </a:gradFill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kumimoji="1" lang="en-US" altLang="ja-JP" sz="900" smtClean="0">
                  <a:solidFill>
                    <a:srgbClr val="FFFFFF"/>
                  </a:solidFill>
                </a:rPr>
                <a:t>CPU Core 2</a:t>
              </a:r>
            </a:p>
          </p:txBody>
        </p:sp>
        <p:sp>
          <p:nvSpPr>
            <p:cNvPr id="149" name="Rectangle 148"/>
            <p:cNvSpPr>
              <a:spLocks noChangeArrowheads="1"/>
            </p:cNvSpPr>
            <p:nvPr/>
          </p:nvSpPr>
          <p:spPr bwMode="auto">
            <a:xfrm rot="16200000">
              <a:off x="8589459" y="5165199"/>
              <a:ext cx="868362" cy="27622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/>
            </a:gradFill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kumimoji="1" lang="en-US" altLang="ja-JP" sz="900" smtClean="0">
                  <a:solidFill>
                    <a:srgbClr val="FFFFFF"/>
                  </a:solidFill>
                </a:rPr>
                <a:t>CPU Core 3</a:t>
              </a:r>
            </a:p>
          </p:txBody>
        </p:sp>
        <p:sp>
          <p:nvSpPr>
            <p:cNvPr id="150" name="TextBox 236"/>
            <p:cNvSpPr txBox="1">
              <a:spLocks noChangeArrowheads="1"/>
            </p:cNvSpPr>
            <p:nvPr/>
          </p:nvSpPr>
          <p:spPr bwMode="auto">
            <a:xfrm>
              <a:off x="7885402" y="5943868"/>
              <a:ext cx="1417637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100" b="1">
                  <a:latin typeface="Arial" panose="020B0604020202020204" pitchFamily="34" charset="0"/>
                </a:rPr>
                <a:t>mnode1.uwb.edu</a:t>
              </a:r>
            </a:p>
          </p:txBody>
        </p:sp>
        <p:cxnSp>
          <p:nvCxnSpPr>
            <p:cNvPr id="151" name="Straight Connector 150"/>
            <p:cNvCxnSpPr>
              <a:cxnSpLocks noChangeShapeType="1"/>
            </p:cNvCxnSpPr>
            <p:nvPr/>
          </p:nvCxnSpPr>
          <p:spPr bwMode="auto">
            <a:xfrm>
              <a:off x="8645814" y="6008956"/>
              <a:ext cx="1588" cy="227012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2" name="Rectangle 151"/>
            <p:cNvSpPr>
              <a:spLocks noChangeArrowheads="1"/>
            </p:cNvSpPr>
            <p:nvPr/>
          </p:nvSpPr>
          <p:spPr bwMode="auto">
            <a:xfrm>
              <a:off x="10326977" y="5739081"/>
              <a:ext cx="1077912" cy="25717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/>
            </a:gradFill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ja-JP" altLang="en-US" sz="140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Rectangle 152"/>
            <p:cNvSpPr>
              <a:spLocks noChangeArrowheads="1"/>
            </p:cNvSpPr>
            <p:nvPr/>
          </p:nvSpPr>
          <p:spPr bwMode="auto">
            <a:xfrm rot="16200000">
              <a:off x="10019795" y="5166787"/>
              <a:ext cx="868363" cy="27622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/>
            </a:gradFill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kumimoji="1" lang="en-US" altLang="ja-JP" sz="900" smtClean="0">
                  <a:solidFill>
                    <a:srgbClr val="FFFFFF"/>
                  </a:solidFill>
                </a:rPr>
                <a:t>CPU Core 0</a:t>
              </a:r>
            </a:p>
          </p:txBody>
        </p:sp>
        <p:sp>
          <p:nvSpPr>
            <p:cNvPr id="154" name="Rectangle 153"/>
            <p:cNvSpPr>
              <a:spLocks noChangeArrowheads="1"/>
            </p:cNvSpPr>
            <p:nvPr/>
          </p:nvSpPr>
          <p:spPr bwMode="auto">
            <a:xfrm rot="16200000">
              <a:off x="10296020" y="5166787"/>
              <a:ext cx="868363" cy="27622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/>
            </a:gradFill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kumimoji="1" lang="en-US" altLang="ja-JP" sz="900" smtClean="0">
                  <a:solidFill>
                    <a:srgbClr val="FFFFFF"/>
                  </a:solidFill>
                </a:rPr>
                <a:t>CPU Core 1</a:t>
              </a:r>
            </a:p>
          </p:txBody>
        </p:sp>
        <p:sp>
          <p:nvSpPr>
            <p:cNvPr id="155" name="Rectangle 154"/>
            <p:cNvSpPr>
              <a:spLocks noChangeArrowheads="1"/>
            </p:cNvSpPr>
            <p:nvPr/>
          </p:nvSpPr>
          <p:spPr bwMode="auto">
            <a:xfrm rot="16200000">
              <a:off x="10521445" y="5166787"/>
              <a:ext cx="868363" cy="27622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/>
            </a:gradFill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kumimoji="1" lang="en-US" altLang="ja-JP" sz="900" smtClean="0">
                  <a:solidFill>
                    <a:srgbClr val="FFFFFF"/>
                  </a:solidFill>
                </a:rPr>
                <a:t>CPU Core 2</a:t>
              </a:r>
            </a:p>
          </p:txBody>
        </p:sp>
        <p:sp>
          <p:nvSpPr>
            <p:cNvPr id="156" name="Rectangle 155"/>
            <p:cNvSpPr>
              <a:spLocks noChangeArrowheads="1"/>
            </p:cNvSpPr>
            <p:nvPr/>
          </p:nvSpPr>
          <p:spPr bwMode="auto">
            <a:xfrm rot="16200000">
              <a:off x="10797670" y="5166787"/>
              <a:ext cx="868363" cy="27622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/>
            </a:gradFill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kumimoji="1" lang="en-US" altLang="ja-JP" sz="900" smtClean="0">
                  <a:solidFill>
                    <a:srgbClr val="FFFFFF"/>
                  </a:solidFill>
                </a:rPr>
                <a:t>CPU Core 3</a:t>
              </a:r>
            </a:p>
          </p:txBody>
        </p:sp>
        <p:sp>
          <p:nvSpPr>
            <p:cNvPr id="157" name="TextBox 244"/>
            <p:cNvSpPr txBox="1">
              <a:spLocks noChangeArrowheads="1"/>
            </p:cNvSpPr>
            <p:nvPr/>
          </p:nvSpPr>
          <p:spPr bwMode="auto">
            <a:xfrm>
              <a:off x="10117427" y="5943868"/>
              <a:ext cx="1417637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100" b="1">
                  <a:latin typeface="Arial" panose="020B0604020202020204" pitchFamily="34" charset="0"/>
                </a:rPr>
                <a:t>mnode2.uwb.edu</a:t>
              </a:r>
            </a:p>
          </p:txBody>
        </p:sp>
        <p:cxnSp>
          <p:nvCxnSpPr>
            <p:cNvPr id="158" name="Straight Connector 157"/>
            <p:cNvCxnSpPr>
              <a:cxnSpLocks noChangeShapeType="1"/>
            </p:cNvCxnSpPr>
            <p:nvPr/>
          </p:nvCxnSpPr>
          <p:spPr bwMode="auto">
            <a:xfrm>
              <a:off x="10877839" y="5996256"/>
              <a:ext cx="1588" cy="227012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9" name="TextBox 253"/>
            <p:cNvSpPr txBox="1">
              <a:spLocks noChangeArrowheads="1"/>
            </p:cNvSpPr>
            <p:nvPr/>
          </p:nvSpPr>
          <p:spPr bwMode="auto">
            <a:xfrm>
              <a:off x="7742527" y="1865581"/>
              <a:ext cx="127000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100" b="1">
                  <a:latin typeface="Arial" panose="020B0604020202020204" pitchFamily="34" charset="0"/>
                </a:rPr>
                <a:t>A Bag of Agents</a:t>
              </a:r>
            </a:p>
          </p:txBody>
        </p:sp>
        <p:sp>
          <p:nvSpPr>
            <p:cNvPr id="160" name="Oval Callout 159"/>
            <p:cNvSpPr>
              <a:spLocks noChangeArrowheads="1"/>
            </p:cNvSpPr>
            <p:nvPr/>
          </p:nvSpPr>
          <p:spPr bwMode="auto">
            <a:xfrm>
              <a:off x="6015327" y="2143393"/>
              <a:ext cx="1373187" cy="511175"/>
            </a:xfrm>
            <a:prstGeom prst="wedgeEllipseCallout">
              <a:avLst>
                <a:gd name="adj1" fmla="val -40519"/>
                <a:gd name="adj2" fmla="val -63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ja-JP" altLang="en-US" sz="1800" smtClean="0">
                <a:solidFill>
                  <a:srgbClr val="EAEAEA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61" name="Oval 160"/>
            <p:cNvSpPr>
              <a:spLocks noChangeArrowheads="1"/>
            </p:cNvSpPr>
            <p:nvPr/>
          </p:nvSpPr>
          <p:spPr bwMode="auto">
            <a:xfrm>
              <a:off x="6123277" y="2330718"/>
              <a:ext cx="196850" cy="171450"/>
            </a:xfrm>
            <a:prstGeom prst="ellipse">
              <a:avLst/>
            </a:prstGeom>
            <a:solidFill>
              <a:srgbClr val="9A3235"/>
            </a:solidFill>
            <a:ln w="9525">
              <a:solidFill>
                <a:srgbClr val="AC3B2D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ja-JP" altLang="en-US" sz="1800" smtClean="0">
                <a:solidFill>
                  <a:srgbClr val="EAEAEA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62" name="Oval 161"/>
            <p:cNvSpPr>
              <a:spLocks noChangeArrowheads="1"/>
            </p:cNvSpPr>
            <p:nvPr/>
          </p:nvSpPr>
          <p:spPr bwMode="auto">
            <a:xfrm>
              <a:off x="6456652" y="2159268"/>
              <a:ext cx="195262" cy="171450"/>
            </a:xfrm>
            <a:prstGeom prst="ellipse">
              <a:avLst/>
            </a:prstGeom>
            <a:solidFill>
              <a:srgbClr val="9A3235"/>
            </a:solidFill>
            <a:ln w="9525">
              <a:solidFill>
                <a:srgbClr val="AC3B2D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ja-JP" altLang="en-US" sz="1800" smtClean="0">
                <a:solidFill>
                  <a:srgbClr val="EAEAEA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63" name="Oval 162"/>
            <p:cNvSpPr>
              <a:spLocks noChangeArrowheads="1"/>
            </p:cNvSpPr>
            <p:nvPr/>
          </p:nvSpPr>
          <p:spPr bwMode="auto">
            <a:xfrm>
              <a:off x="6774152" y="2227531"/>
              <a:ext cx="196850" cy="171450"/>
            </a:xfrm>
            <a:prstGeom prst="ellipse">
              <a:avLst/>
            </a:prstGeom>
            <a:solidFill>
              <a:srgbClr val="9A3235"/>
            </a:solidFill>
            <a:ln w="9525">
              <a:solidFill>
                <a:srgbClr val="AC3B2D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ja-JP" altLang="en-US" sz="1800" smtClean="0">
                <a:solidFill>
                  <a:srgbClr val="EAEAEA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64" name="Oval 163"/>
            <p:cNvSpPr>
              <a:spLocks noChangeArrowheads="1"/>
            </p:cNvSpPr>
            <p:nvPr/>
          </p:nvSpPr>
          <p:spPr bwMode="auto">
            <a:xfrm>
              <a:off x="7055139" y="2398981"/>
              <a:ext cx="196850" cy="171450"/>
            </a:xfrm>
            <a:prstGeom prst="ellipse">
              <a:avLst/>
            </a:prstGeom>
            <a:solidFill>
              <a:srgbClr val="9A3235"/>
            </a:solidFill>
            <a:ln w="9525">
              <a:solidFill>
                <a:srgbClr val="AC3B2D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ja-JP" altLang="en-US" sz="1800" smtClean="0">
                <a:solidFill>
                  <a:srgbClr val="EAEAEA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65" name="Oval 164"/>
            <p:cNvSpPr>
              <a:spLocks noChangeArrowheads="1"/>
            </p:cNvSpPr>
            <p:nvPr/>
          </p:nvSpPr>
          <p:spPr bwMode="auto">
            <a:xfrm>
              <a:off x="6432839" y="2398981"/>
              <a:ext cx="196850" cy="171450"/>
            </a:xfrm>
            <a:prstGeom prst="ellipse">
              <a:avLst/>
            </a:prstGeom>
            <a:solidFill>
              <a:srgbClr val="9A3235"/>
            </a:solidFill>
            <a:ln w="9525">
              <a:solidFill>
                <a:srgbClr val="AC3B2D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ja-JP" altLang="en-US" sz="1800" smtClean="0">
                <a:solidFill>
                  <a:srgbClr val="EAEAEA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66" name="TextBox 254"/>
            <p:cNvSpPr txBox="1">
              <a:spLocks noChangeArrowheads="1"/>
            </p:cNvSpPr>
            <p:nvPr/>
          </p:nvSpPr>
          <p:spPr bwMode="auto">
            <a:xfrm>
              <a:off x="6969414" y="2173556"/>
              <a:ext cx="6572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100" b="1">
                  <a:solidFill>
                    <a:srgbClr val="632523"/>
                  </a:solidFill>
                  <a:latin typeface="Arial" panose="020B0604020202020204" pitchFamily="34" charset="0"/>
                </a:rPr>
                <a:t>Agents</a:t>
              </a:r>
            </a:p>
          </p:txBody>
        </p:sp>
        <p:sp>
          <p:nvSpPr>
            <p:cNvPr id="167" name="TextBox 255"/>
            <p:cNvSpPr txBox="1">
              <a:spLocks noChangeArrowheads="1"/>
            </p:cNvSpPr>
            <p:nvPr/>
          </p:nvSpPr>
          <p:spPr bwMode="auto">
            <a:xfrm>
              <a:off x="7021802" y="3110181"/>
              <a:ext cx="627062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100" b="1">
                  <a:solidFill>
                    <a:srgbClr val="10253F"/>
                  </a:solidFill>
                  <a:latin typeface="Arial" panose="020B0604020202020204" pitchFamily="34" charset="0"/>
                </a:rPr>
                <a:t>Places</a:t>
              </a:r>
            </a:p>
          </p:txBody>
        </p:sp>
        <p:sp>
          <p:nvSpPr>
            <p:cNvPr id="168" name="Oval Callout 167"/>
            <p:cNvSpPr>
              <a:spLocks noChangeArrowheads="1"/>
            </p:cNvSpPr>
            <p:nvPr/>
          </p:nvSpPr>
          <p:spPr bwMode="auto">
            <a:xfrm>
              <a:off x="7956839" y="2143393"/>
              <a:ext cx="1373188" cy="511175"/>
            </a:xfrm>
            <a:prstGeom prst="wedgeEllipseCallout">
              <a:avLst>
                <a:gd name="adj1" fmla="val -40519"/>
                <a:gd name="adj2" fmla="val -63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ja-JP" altLang="en-US" sz="1800" smtClean="0">
                <a:solidFill>
                  <a:srgbClr val="EAEAEA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/>
          </p:nvSpPr>
          <p:spPr bwMode="auto">
            <a:xfrm>
              <a:off x="8066377" y="2330718"/>
              <a:ext cx="195262" cy="171450"/>
            </a:xfrm>
            <a:prstGeom prst="ellipse">
              <a:avLst/>
            </a:prstGeom>
            <a:solidFill>
              <a:srgbClr val="9A3235"/>
            </a:solidFill>
            <a:ln w="9525">
              <a:solidFill>
                <a:srgbClr val="AC3B2D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ja-JP" altLang="en-US" sz="1800" smtClean="0">
                <a:solidFill>
                  <a:srgbClr val="EAEAEA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70" name="Oval 169"/>
            <p:cNvSpPr>
              <a:spLocks noChangeArrowheads="1"/>
            </p:cNvSpPr>
            <p:nvPr/>
          </p:nvSpPr>
          <p:spPr bwMode="auto">
            <a:xfrm>
              <a:off x="8398164" y="2159268"/>
              <a:ext cx="195263" cy="171450"/>
            </a:xfrm>
            <a:prstGeom prst="ellipse">
              <a:avLst/>
            </a:prstGeom>
            <a:solidFill>
              <a:srgbClr val="9A3235"/>
            </a:solidFill>
            <a:ln w="9525">
              <a:solidFill>
                <a:srgbClr val="AC3B2D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ja-JP" altLang="en-US" sz="1800" smtClean="0">
                <a:solidFill>
                  <a:srgbClr val="EAEAEA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71" name="Oval 170"/>
            <p:cNvSpPr>
              <a:spLocks noChangeArrowheads="1"/>
            </p:cNvSpPr>
            <p:nvPr/>
          </p:nvSpPr>
          <p:spPr bwMode="auto">
            <a:xfrm>
              <a:off x="8715664" y="2227531"/>
              <a:ext cx="196850" cy="171450"/>
            </a:xfrm>
            <a:prstGeom prst="ellipse">
              <a:avLst/>
            </a:prstGeom>
            <a:solidFill>
              <a:srgbClr val="9A3235"/>
            </a:solidFill>
            <a:ln w="9525">
              <a:solidFill>
                <a:srgbClr val="AC3B2D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ja-JP" altLang="en-US" sz="1800" smtClean="0">
                <a:solidFill>
                  <a:srgbClr val="EAEAEA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72" name="Oval 171"/>
            <p:cNvSpPr>
              <a:spLocks noChangeArrowheads="1"/>
            </p:cNvSpPr>
            <p:nvPr/>
          </p:nvSpPr>
          <p:spPr bwMode="auto">
            <a:xfrm>
              <a:off x="8996652" y="2398981"/>
              <a:ext cx="196850" cy="171450"/>
            </a:xfrm>
            <a:prstGeom prst="ellipse">
              <a:avLst/>
            </a:prstGeom>
            <a:solidFill>
              <a:srgbClr val="9A3235"/>
            </a:solidFill>
            <a:ln w="9525">
              <a:solidFill>
                <a:srgbClr val="AC3B2D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ja-JP" altLang="en-US" sz="1800" smtClean="0">
                <a:solidFill>
                  <a:srgbClr val="EAEAEA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73" name="Oval 172"/>
            <p:cNvSpPr>
              <a:spLocks noChangeArrowheads="1"/>
            </p:cNvSpPr>
            <p:nvPr/>
          </p:nvSpPr>
          <p:spPr bwMode="auto">
            <a:xfrm>
              <a:off x="8374352" y="2398981"/>
              <a:ext cx="196850" cy="171450"/>
            </a:xfrm>
            <a:prstGeom prst="ellipse">
              <a:avLst/>
            </a:prstGeom>
            <a:solidFill>
              <a:srgbClr val="9A3235"/>
            </a:solidFill>
            <a:ln w="9525">
              <a:solidFill>
                <a:srgbClr val="AC3B2D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ja-JP" altLang="en-US" sz="1800" smtClean="0">
                <a:solidFill>
                  <a:srgbClr val="EAEAEA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74" name="TextBox 264"/>
            <p:cNvSpPr txBox="1">
              <a:spLocks noChangeArrowheads="1"/>
            </p:cNvSpPr>
            <p:nvPr/>
          </p:nvSpPr>
          <p:spPr bwMode="auto">
            <a:xfrm>
              <a:off x="8910927" y="2173556"/>
              <a:ext cx="6572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100" b="1">
                  <a:solidFill>
                    <a:srgbClr val="632523"/>
                  </a:solidFill>
                  <a:latin typeface="Arial" panose="020B0604020202020204" pitchFamily="34" charset="0"/>
                </a:rPr>
                <a:t>Agents</a:t>
              </a:r>
            </a:p>
          </p:txBody>
        </p:sp>
        <p:sp>
          <p:nvSpPr>
            <p:cNvPr id="175" name="Oval Callout 174"/>
            <p:cNvSpPr>
              <a:spLocks noChangeArrowheads="1"/>
            </p:cNvSpPr>
            <p:nvPr/>
          </p:nvSpPr>
          <p:spPr bwMode="auto">
            <a:xfrm>
              <a:off x="10125364" y="2143393"/>
              <a:ext cx="1373188" cy="511175"/>
            </a:xfrm>
            <a:prstGeom prst="wedgeEllipseCallout">
              <a:avLst>
                <a:gd name="adj1" fmla="val -40519"/>
                <a:gd name="adj2" fmla="val -63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ja-JP" altLang="en-US" sz="1800" smtClean="0">
                <a:solidFill>
                  <a:srgbClr val="EAEAEA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76" name="Oval 175"/>
            <p:cNvSpPr>
              <a:spLocks noChangeArrowheads="1"/>
            </p:cNvSpPr>
            <p:nvPr/>
          </p:nvSpPr>
          <p:spPr bwMode="auto">
            <a:xfrm>
              <a:off x="10233314" y="2330718"/>
              <a:ext cx="196850" cy="171450"/>
            </a:xfrm>
            <a:prstGeom prst="ellipse">
              <a:avLst/>
            </a:prstGeom>
            <a:solidFill>
              <a:srgbClr val="9A3235"/>
            </a:solidFill>
            <a:ln w="9525">
              <a:solidFill>
                <a:srgbClr val="AC3B2D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ja-JP" altLang="en-US" sz="1800" smtClean="0">
                <a:solidFill>
                  <a:srgbClr val="EAEAEA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77" name="Oval 176"/>
            <p:cNvSpPr>
              <a:spLocks noChangeArrowheads="1"/>
            </p:cNvSpPr>
            <p:nvPr/>
          </p:nvSpPr>
          <p:spPr bwMode="auto">
            <a:xfrm>
              <a:off x="10566689" y="2159268"/>
              <a:ext cx="195263" cy="171450"/>
            </a:xfrm>
            <a:prstGeom prst="ellipse">
              <a:avLst/>
            </a:prstGeom>
            <a:solidFill>
              <a:srgbClr val="9A3235"/>
            </a:solidFill>
            <a:ln w="9525">
              <a:solidFill>
                <a:srgbClr val="AC3B2D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ja-JP" altLang="en-US" sz="1800" smtClean="0">
                <a:solidFill>
                  <a:srgbClr val="EAEAEA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78" name="Oval 177"/>
            <p:cNvSpPr>
              <a:spLocks noChangeArrowheads="1"/>
            </p:cNvSpPr>
            <p:nvPr/>
          </p:nvSpPr>
          <p:spPr bwMode="auto">
            <a:xfrm>
              <a:off x="10884189" y="2227531"/>
              <a:ext cx="196850" cy="171450"/>
            </a:xfrm>
            <a:prstGeom prst="ellipse">
              <a:avLst/>
            </a:prstGeom>
            <a:solidFill>
              <a:srgbClr val="9A3235"/>
            </a:solidFill>
            <a:ln w="9525">
              <a:solidFill>
                <a:srgbClr val="AC3B2D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ja-JP" altLang="en-US" sz="1800" smtClean="0">
                <a:solidFill>
                  <a:srgbClr val="EAEAEA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79" name="Oval 178"/>
            <p:cNvSpPr>
              <a:spLocks noChangeArrowheads="1"/>
            </p:cNvSpPr>
            <p:nvPr/>
          </p:nvSpPr>
          <p:spPr bwMode="auto">
            <a:xfrm>
              <a:off x="11165177" y="2398981"/>
              <a:ext cx="196850" cy="171450"/>
            </a:xfrm>
            <a:prstGeom prst="ellipse">
              <a:avLst/>
            </a:prstGeom>
            <a:solidFill>
              <a:srgbClr val="9A3235"/>
            </a:solidFill>
            <a:ln w="9525">
              <a:solidFill>
                <a:srgbClr val="AC3B2D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ja-JP" altLang="en-US" sz="1800" smtClean="0">
                <a:solidFill>
                  <a:srgbClr val="EAEAEA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80" name="Oval 179"/>
            <p:cNvSpPr>
              <a:spLocks noChangeArrowheads="1"/>
            </p:cNvSpPr>
            <p:nvPr/>
          </p:nvSpPr>
          <p:spPr bwMode="auto">
            <a:xfrm>
              <a:off x="10542877" y="2398981"/>
              <a:ext cx="196850" cy="171450"/>
            </a:xfrm>
            <a:prstGeom prst="ellipse">
              <a:avLst/>
            </a:prstGeom>
            <a:solidFill>
              <a:srgbClr val="9A3235"/>
            </a:solidFill>
            <a:ln w="9525">
              <a:solidFill>
                <a:srgbClr val="AC3B2D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ja-JP" altLang="en-US" sz="1800" smtClean="0">
                <a:solidFill>
                  <a:srgbClr val="EAEAEA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81" name="TextBox 272"/>
            <p:cNvSpPr txBox="1">
              <a:spLocks noChangeArrowheads="1"/>
            </p:cNvSpPr>
            <p:nvPr/>
          </p:nvSpPr>
          <p:spPr bwMode="auto">
            <a:xfrm>
              <a:off x="11079452" y="2173556"/>
              <a:ext cx="6572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100" b="1">
                  <a:solidFill>
                    <a:srgbClr val="632523"/>
                  </a:solidFill>
                  <a:latin typeface="Arial" panose="020B0604020202020204" pitchFamily="34" charset="0"/>
                </a:rPr>
                <a:t>Agents</a:t>
              </a:r>
            </a:p>
          </p:txBody>
        </p:sp>
        <p:cxnSp>
          <p:nvCxnSpPr>
            <p:cNvPr id="182" name="Straight Arrow Connector 181"/>
            <p:cNvCxnSpPr>
              <a:cxnSpLocks noChangeShapeType="1"/>
            </p:cNvCxnSpPr>
            <p:nvPr/>
          </p:nvCxnSpPr>
          <p:spPr bwMode="auto">
            <a:xfrm flipH="1" flipV="1">
              <a:off x="8750589" y="3234006"/>
              <a:ext cx="292100" cy="2047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3" name="Straight Connector 182"/>
            <p:cNvCxnSpPr>
              <a:cxnSpLocks noChangeShapeType="1"/>
            </p:cNvCxnSpPr>
            <p:nvPr/>
          </p:nvCxnSpPr>
          <p:spPr bwMode="auto">
            <a:xfrm>
              <a:off x="6923377" y="2773631"/>
              <a:ext cx="1308100" cy="3063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" name="Straight Connector 183"/>
            <p:cNvCxnSpPr>
              <a:cxnSpLocks noChangeShapeType="1"/>
            </p:cNvCxnSpPr>
            <p:nvPr/>
          </p:nvCxnSpPr>
          <p:spPr bwMode="auto">
            <a:xfrm flipH="1">
              <a:off x="8750589" y="4504006"/>
              <a:ext cx="192088" cy="1308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" name="Straight Connector 184"/>
            <p:cNvCxnSpPr>
              <a:cxnSpLocks noChangeShapeType="1"/>
            </p:cNvCxnSpPr>
            <p:nvPr/>
          </p:nvCxnSpPr>
          <p:spPr bwMode="auto">
            <a:xfrm>
              <a:off x="9045864" y="2927618"/>
              <a:ext cx="1308100" cy="3063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6" name="Direct Access Storage 286"/>
            <p:cNvSpPr>
              <a:spLocks noChangeArrowheads="1"/>
            </p:cNvSpPr>
            <p:nvPr/>
          </p:nvSpPr>
          <p:spPr bwMode="auto">
            <a:xfrm rot="10800000">
              <a:off x="7282152" y="4613543"/>
              <a:ext cx="603250" cy="198438"/>
            </a:xfrm>
            <a:prstGeom prst="flowChartMagneticDrum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rot="1080000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ja-JP" altLang="en-US" sz="1800" smtClean="0">
                <a:solidFill>
                  <a:srgbClr val="EAEAEA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87" name="TextBox 288"/>
            <p:cNvSpPr txBox="1">
              <a:spLocks noChangeArrowheads="1"/>
            </p:cNvSpPr>
            <p:nvPr/>
          </p:nvSpPr>
          <p:spPr bwMode="auto">
            <a:xfrm>
              <a:off x="7315489" y="4592906"/>
              <a:ext cx="58737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100">
                  <a:solidFill>
                    <a:schemeClr val="bg1"/>
                  </a:solidFill>
                  <a:latin typeface="Arial" panose="020B0604020202020204" pitchFamily="34" charset="0"/>
                </a:rPr>
                <a:t>socket</a:t>
              </a:r>
            </a:p>
          </p:txBody>
        </p:sp>
        <p:sp>
          <p:nvSpPr>
            <p:cNvPr id="188" name="TextBox 290"/>
            <p:cNvSpPr txBox="1">
              <a:spLocks noChangeArrowheads="1"/>
            </p:cNvSpPr>
            <p:nvPr/>
          </p:nvSpPr>
          <p:spPr bwMode="auto">
            <a:xfrm>
              <a:off x="5834352" y="2724418"/>
              <a:ext cx="455612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100">
                  <a:latin typeface="Calibri" panose="020F0502020204030204" pitchFamily="34" charset="0"/>
                </a:rPr>
                <a:t>(x,y)</a:t>
              </a:r>
            </a:p>
          </p:txBody>
        </p:sp>
        <p:cxnSp>
          <p:nvCxnSpPr>
            <p:cNvPr id="190" name="Straight Connector 189"/>
            <p:cNvCxnSpPr>
              <a:cxnSpLocks noChangeShapeType="1"/>
            </p:cNvCxnSpPr>
            <p:nvPr/>
          </p:nvCxnSpPr>
          <p:spPr bwMode="auto">
            <a:xfrm flipV="1">
              <a:off x="5948652" y="1916381"/>
              <a:ext cx="25400" cy="1668462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prstDash val="sysDash"/>
              <a:round/>
              <a:headEnd/>
              <a:tailEnd type="triangle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1" name="TextBox 214"/>
            <p:cNvSpPr txBox="1">
              <a:spLocks noChangeArrowheads="1"/>
            </p:cNvSpPr>
            <p:nvPr/>
          </p:nvSpPr>
          <p:spPr bwMode="auto">
            <a:xfrm>
              <a:off x="6045489" y="1760806"/>
              <a:ext cx="92710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100">
                  <a:latin typeface="Calibri" panose="020F0502020204030204" pitchFamily="34" charset="0"/>
                </a:rPr>
                <a:t>Y-axis</a:t>
              </a:r>
            </a:p>
          </p:txBody>
        </p:sp>
        <p:sp>
          <p:nvSpPr>
            <p:cNvPr id="192" name="Direct Access Storage 286"/>
            <p:cNvSpPr>
              <a:spLocks noChangeArrowheads="1"/>
            </p:cNvSpPr>
            <p:nvPr/>
          </p:nvSpPr>
          <p:spPr bwMode="auto">
            <a:xfrm rot="10800000">
              <a:off x="9388764" y="4610368"/>
              <a:ext cx="603250" cy="196850"/>
            </a:xfrm>
            <a:prstGeom prst="flowChartMagneticDrum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rot="1080000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ja-JP" altLang="en-US" sz="1800" smtClean="0">
                <a:solidFill>
                  <a:srgbClr val="EAEAEA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93" name="TextBox 288"/>
            <p:cNvSpPr txBox="1">
              <a:spLocks noChangeArrowheads="1"/>
            </p:cNvSpPr>
            <p:nvPr/>
          </p:nvSpPr>
          <p:spPr bwMode="auto">
            <a:xfrm>
              <a:off x="9422102" y="4589731"/>
              <a:ext cx="58737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45720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ja-JP" sz="1100">
                  <a:solidFill>
                    <a:schemeClr val="bg1"/>
                  </a:solidFill>
                  <a:latin typeface="Arial" panose="020B0604020202020204" pitchFamily="34" charset="0"/>
                </a:rPr>
                <a:t>socket</a:t>
              </a:r>
            </a:p>
          </p:txBody>
        </p:sp>
        <p:sp>
          <p:nvSpPr>
            <p:cNvPr id="194" name="Freeform 197"/>
            <p:cNvSpPr>
              <a:spLocks/>
            </p:cNvSpPr>
            <p:nvPr/>
          </p:nvSpPr>
          <p:spPr bwMode="auto">
            <a:xfrm>
              <a:off x="8974427" y="4527818"/>
              <a:ext cx="1490662" cy="1277938"/>
            </a:xfrm>
            <a:custGeom>
              <a:avLst/>
              <a:gdLst>
                <a:gd name="T0" fmla="*/ 0 w 1296"/>
                <a:gd name="T1" fmla="*/ 0 h 1200"/>
                <a:gd name="T2" fmla="*/ 508018990 w 1296"/>
                <a:gd name="T3" fmla="*/ 163313022 h 1200"/>
                <a:gd name="T4" fmla="*/ 1143042152 w 1296"/>
                <a:gd name="T5" fmla="*/ 163313022 h 1200"/>
                <a:gd name="T6" fmla="*/ 1714562653 w 1296"/>
                <a:gd name="T7" fmla="*/ 1360937943 h 12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6"/>
                <a:gd name="T13" fmla="*/ 0 h 1200"/>
                <a:gd name="T14" fmla="*/ 1296 w 1296"/>
                <a:gd name="T15" fmla="*/ 1200 h 1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6" h="1200">
                  <a:moveTo>
                    <a:pt x="0" y="0"/>
                  </a:moveTo>
                  <a:lnTo>
                    <a:pt x="384" y="144"/>
                  </a:lnTo>
                  <a:lnTo>
                    <a:pt x="864" y="144"/>
                  </a:lnTo>
                  <a:lnTo>
                    <a:pt x="1296" y="120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Freeform 198"/>
            <p:cNvSpPr>
              <a:spLocks/>
            </p:cNvSpPr>
            <p:nvPr/>
          </p:nvSpPr>
          <p:spPr bwMode="auto">
            <a:xfrm>
              <a:off x="6874164" y="4477018"/>
              <a:ext cx="1325563" cy="1328738"/>
            </a:xfrm>
            <a:custGeom>
              <a:avLst/>
              <a:gdLst>
                <a:gd name="T0" fmla="*/ 0 w 1152"/>
                <a:gd name="T1" fmla="*/ 0 h 1248"/>
                <a:gd name="T2" fmla="*/ 571978133 w 1152"/>
                <a:gd name="T3" fmla="*/ 217645794 h 1248"/>
                <a:gd name="T4" fmla="*/ 1143956266 w 1152"/>
                <a:gd name="T5" fmla="*/ 217645794 h 1248"/>
                <a:gd name="T6" fmla="*/ 1525275405 w 1152"/>
                <a:gd name="T7" fmla="*/ 1414699257 h 1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2"/>
                <a:gd name="T13" fmla="*/ 0 h 1248"/>
                <a:gd name="T14" fmla="*/ 1152 w 1152"/>
                <a:gd name="T15" fmla="*/ 1248 h 1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2" h="1248">
                  <a:moveTo>
                    <a:pt x="0" y="0"/>
                  </a:moveTo>
                  <a:lnTo>
                    <a:pt x="432" y="192"/>
                  </a:lnTo>
                  <a:lnTo>
                    <a:pt x="864" y="192"/>
                  </a:lnTo>
                  <a:lnTo>
                    <a:pt x="1152" y="124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Text Box 199"/>
            <p:cNvSpPr txBox="1">
              <a:spLocks noChangeArrowheads="1"/>
            </p:cNvSpPr>
            <p:nvPr/>
          </p:nvSpPr>
          <p:spPr bwMode="auto">
            <a:xfrm rot="16200000">
              <a:off x="4501646" y="4619099"/>
              <a:ext cx="217328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500">
                  <a:latin typeface="Arial" panose="020B0604020202020204" pitchFamily="34" charset="0"/>
                </a:rPr>
                <a:t>Platform        Library </a:t>
              </a:r>
            </a:p>
          </p:txBody>
        </p:sp>
        <p:sp>
          <p:nvSpPr>
            <p:cNvPr id="197" name="Text Box 200"/>
            <p:cNvSpPr txBox="1">
              <a:spLocks noChangeArrowheads="1"/>
            </p:cNvSpPr>
            <p:nvPr/>
          </p:nvSpPr>
          <p:spPr bwMode="auto">
            <a:xfrm rot="16200000">
              <a:off x="4871533" y="2496612"/>
              <a:ext cx="1433513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500">
                  <a:latin typeface="Arial" panose="020B0604020202020204" pitchFamily="34" charset="0"/>
                </a:rPr>
                <a:t>Application </a:t>
              </a:r>
            </a:p>
          </p:txBody>
        </p:sp>
        <p:sp>
          <p:nvSpPr>
            <p:cNvPr id="198" name="Line 201"/>
            <p:cNvSpPr>
              <a:spLocks noChangeShapeType="1"/>
            </p:cNvSpPr>
            <p:nvPr/>
          </p:nvSpPr>
          <p:spPr bwMode="auto">
            <a:xfrm>
              <a:off x="5540664" y="3653106"/>
              <a:ext cx="6346536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Text Box 202"/>
            <p:cNvSpPr txBox="1">
              <a:spLocks noChangeArrowheads="1"/>
            </p:cNvSpPr>
            <p:nvPr/>
          </p:nvSpPr>
          <p:spPr bwMode="auto">
            <a:xfrm>
              <a:off x="5934364" y="5839093"/>
              <a:ext cx="119380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100">
                  <a:latin typeface="Arial" panose="020B0604020202020204" pitchFamily="34" charset="0"/>
                </a:rPr>
                <a:t>System Memory</a:t>
              </a:r>
            </a:p>
          </p:txBody>
        </p:sp>
        <p:sp>
          <p:nvSpPr>
            <p:cNvPr id="200" name="Text Box 203"/>
            <p:cNvSpPr txBox="1">
              <a:spLocks noChangeArrowheads="1"/>
            </p:cNvSpPr>
            <p:nvPr/>
          </p:nvSpPr>
          <p:spPr bwMode="auto">
            <a:xfrm>
              <a:off x="8034627" y="5808931"/>
              <a:ext cx="119380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100">
                  <a:latin typeface="Arial" panose="020B0604020202020204" pitchFamily="34" charset="0"/>
                </a:rPr>
                <a:t>System Memory</a:t>
              </a:r>
            </a:p>
          </p:txBody>
        </p:sp>
        <p:sp>
          <p:nvSpPr>
            <p:cNvPr id="201" name="Text Box 204"/>
            <p:cNvSpPr txBox="1">
              <a:spLocks noChangeArrowheads="1"/>
            </p:cNvSpPr>
            <p:nvPr/>
          </p:nvSpPr>
          <p:spPr bwMode="auto">
            <a:xfrm>
              <a:off x="10261889" y="5808931"/>
              <a:ext cx="119380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100">
                  <a:latin typeface="Arial" panose="020B0604020202020204" pitchFamily="34" charset="0"/>
                </a:rPr>
                <a:t>System Memory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3136" y="5795814"/>
            <a:ext cx="52302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Chuang, Timothy, and </a:t>
            </a:r>
            <a:r>
              <a:rPr lang="en-US" sz="1100" dirty="0" err="1"/>
              <a:t>Munehiro</a:t>
            </a:r>
            <a:r>
              <a:rPr lang="en-US" sz="1100" dirty="0"/>
              <a:t> Fukuda. "A Parallel Multi-agent Spatial Simulation Environment for Cluster Systems." </a:t>
            </a:r>
            <a:r>
              <a:rPr lang="en-US" sz="1100" i="1" dirty="0"/>
              <a:t>Computational Science and Engineering (CSE), 2013 IEEE 16th International Conference on</a:t>
            </a:r>
            <a:r>
              <a:rPr lang="en-US" sz="1100" dirty="0"/>
              <a:t>. IEEE, 2013.</a:t>
            </a:r>
          </a:p>
        </p:txBody>
      </p:sp>
    </p:spTree>
    <p:extLst>
      <p:ext uri="{BB962C8B-B14F-4D97-AF65-F5344CB8AC3E}">
        <p14:creationId xmlns:p14="http://schemas.microsoft.com/office/powerpoint/2010/main" val="7724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132320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  Strong interest in </a:t>
            </a:r>
            <a:r>
              <a:rPr lang="en-US" sz="2400" dirty="0"/>
              <a:t>parallel &amp; distributed </a:t>
            </a:r>
            <a:r>
              <a:rPr lang="en-US" sz="2400" dirty="0" smtClean="0"/>
              <a:t>computing techniques</a:t>
            </a:r>
            <a:endParaRPr lang="en-US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  Found </a:t>
            </a:r>
            <a:r>
              <a:rPr lang="en-US" sz="2400" dirty="0"/>
              <a:t>agent-based simulation very </a:t>
            </a:r>
            <a:r>
              <a:rPr lang="en-US" sz="2400" dirty="0" smtClean="0"/>
              <a:t>promising</a:t>
            </a:r>
            <a:endParaRPr lang="en-US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  Want to apply </a:t>
            </a:r>
            <a:r>
              <a:rPr lang="en-US" sz="2400" dirty="0" smtClean="0"/>
              <a:t>in</a:t>
            </a:r>
            <a:r>
              <a:rPr lang="en-US" sz="2400" dirty="0" smtClean="0"/>
              <a:t> </a:t>
            </a:r>
            <a:r>
              <a:rPr lang="en-US" sz="2400" dirty="0" smtClean="0"/>
              <a:t>traffic domain</a:t>
            </a:r>
            <a:endParaRPr lang="en-US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pic>
        <p:nvPicPr>
          <p:cNvPr id="2050" name="Picture 2" descr="https://encrypted-tbn0.gstatic.com/images?q=tbn:ANd9GcS1aM_anKYIYWl-tkrcY5UI4R2P5vyV7A_hKUw3OSIPEEczIyY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705" y="365194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2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Multi-Agent </a:t>
            </a:r>
            <a:r>
              <a:rPr lang="en-US" dirty="0"/>
              <a:t>B</a:t>
            </a:r>
            <a:r>
              <a:rPr lang="en-US" dirty="0" smtClean="0"/>
              <a:t>ased?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7193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smtClean="0"/>
              <a:t> </a:t>
            </a:r>
            <a:r>
              <a:rPr lang="en-US" sz="2400" dirty="0" smtClean="0"/>
              <a:t>“</a:t>
            </a:r>
            <a:r>
              <a:rPr lang="en-US" sz="2400" dirty="0"/>
              <a:t>Intelligent” Agent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 Dynamic environment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  Much more similar to those in the real world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smtClean="0"/>
              <a:t>  </a:t>
            </a:r>
            <a:r>
              <a:rPr lang="en-US" sz="2400" dirty="0" smtClean="0"/>
              <a:t>Two key aspects in transportation simulation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sz="2000" dirty="0" smtClean="0"/>
              <a:t> Transport planning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 Traffic flow simulation model</a:t>
            </a:r>
          </a:p>
        </p:txBody>
      </p:sp>
      <p:pic>
        <p:nvPicPr>
          <p:cNvPr id="1026" name="Picture 2" descr="http://gamma.cs.unc.edu/research/crowds/images/persona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605" y="2567227"/>
            <a:ext cx="40290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1845734"/>
            <a:ext cx="4937760" cy="43068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  Static Traffic Assignment</a:t>
            </a:r>
          </a:p>
          <a:p>
            <a:pPr marL="742950" lvl="1" indent="-285750">
              <a:lnSpc>
                <a:spcPct val="140000"/>
              </a:lnSpc>
              <a:buClr>
                <a:srgbClr val="E4831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Disaggregation by individual travelers</a:t>
            </a:r>
          </a:p>
          <a:p>
            <a:pPr marL="800100" lvl="1" indent="-342900">
              <a:lnSpc>
                <a:spcPct val="140000"/>
              </a:lnSpc>
              <a:buClr>
                <a:srgbClr val="E4831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Temporal dynamics</a:t>
            </a:r>
          </a:p>
          <a:p>
            <a:pPr marL="507492" indent="-342900">
              <a:lnSpc>
                <a:spcPct val="140000"/>
              </a:lnSpc>
              <a:buClr>
                <a:srgbClr val="E4831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Dynamic Traffic Assignment(DTA)</a:t>
            </a:r>
          </a:p>
          <a:p>
            <a:pPr marL="800100" lvl="1" indent="-342900">
              <a:lnSpc>
                <a:spcPct val="140000"/>
              </a:lnSpc>
              <a:buClr>
                <a:srgbClr val="E48312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Add consideration of departure time</a:t>
            </a:r>
          </a:p>
          <a:p>
            <a:pPr marL="800100" lvl="1" indent="-342900">
              <a:lnSpc>
                <a:spcPct val="140000"/>
              </a:lnSpc>
              <a:buClr>
                <a:srgbClr val="E4831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Con: Still 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is an aggregated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model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94023" y="2564191"/>
            <a:ext cx="3696789" cy="20992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  Agent-based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On individual </a:t>
            </a:r>
            <a:r>
              <a:rPr lang="en-US" dirty="0" smtClean="0"/>
              <a:t>level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OD </a:t>
            </a:r>
            <a:r>
              <a:rPr lang="en-US" dirty="0"/>
              <a:t>pair is replace by individual particles(agents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5708468" y="3176209"/>
            <a:ext cx="1606732" cy="875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2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760423" cy="1450757"/>
          </a:xfrm>
        </p:spPr>
        <p:txBody>
          <a:bodyPr/>
          <a:lstStyle/>
          <a:p>
            <a:r>
              <a:rPr lang="en-US" dirty="0" smtClean="0"/>
              <a:t>Traffic Flow Simulation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460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  </a:t>
            </a:r>
            <a:r>
              <a:rPr lang="en-US" sz="2400" dirty="0"/>
              <a:t>Cellular </a:t>
            </a:r>
            <a:r>
              <a:rPr lang="en-US" sz="2400" dirty="0" smtClean="0"/>
              <a:t>Automata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Roads </a:t>
            </a:r>
            <a:r>
              <a:rPr lang="en-US" sz="2200" dirty="0">
                <a:solidFill>
                  <a:schemeClr val="tx1"/>
                </a:solidFill>
              </a:rPr>
              <a:t>are divided into cells </a:t>
            </a:r>
            <a:endParaRPr lang="en-US" sz="2200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 E</a:t>
            </a:r>
            <a:r>
              <a:rPr lang="en-US" sz="2200" dirty="0" smtClean="0">
                <a:solidFill>
                  <a:schemeClr val="tx1"/>
                </a:solidFill>
              </a:rPr>
              <a:t>ach cell can </a:t>
            </a:r>
            <a:r>
              <a:rPr lang="en-US" sz="2200" dirty="0">
                <a:solidFill>
                  <a:schemeClr val="tx1"/>
                </a:solidFill>
              </a:rPr>
              <a:t>be either empty or occupied by a </a:t>
            </a:r>
            <a:r>
              <a:rPr lang="en-US" sz="2200" dirty="0" smtClean="0">
                <a:solidFill>
                  <a:schemeClr val="tx1"/>
                </a:solidFill>
              </a:rPr>
              <a:t>car</a:t>
            </a:r>
            <a:endParaRPr lang="en-US" sz="22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smtClean="0"/>
              <a:t> Drawback: Impractical for </a:t>
            </a:r>
            <a:r>
              <a:rPr lang="en-US" sz="2200" dirty="0"/>
              <a:t>large </a:t>
            </a:r>
            <a:r>
              <a:rPr lang="en-US" sz="2200" dirty="0" smtClean="0"/>
              <a:t>numbers</a:t>
            </a:r>
            <a:endParaRPr lang="en-US" sz="22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  Queue </a:t>
            </a:r>
            <a:r>
              <a:rPr lang="en-US" sz="2400" dirty="0"/>
              <a:t>B</a:t>
            </a:r>
            <a:r>
              <a:rPr lang="en-US" sz="2400" dirty="0" smtClean="0"/>
              <a:t>ased</a:t>
            </a:r>
            <a:endParaRPr lang="en-US" sz="2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 </a:t>
            </a:r>
            <a:r>
              <a:rPr lang="en-US" sz="2200" dirty="0" smtClean="0"/>
              <a:t>Links are represented as queues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 </a:t>
            </a:r>
            <a:r>
              <a:rPr lang="en-US" sz="2200" dirty="0" smtClean="0"/>
              <a:t>Performance increases by a factor of 10 to 100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 </a:t>
            </a:r>
            <a:r>
              <a:rPr lang="en-US" sz="2200" dirty="0" smtClean="0"/>
              <a:t>Currently used by </a:t>
            </a:r>
            <a:r>
              <a:rPr lang="en-US" sz="2200" dirty="0" err="1" smtClean="0"/>
              <a:t>MATSim</a:t>
            </a:r>
            <a:endParaRPr lang="en-US" sz="22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37268" y="3012924"/>
            <a:ext cx="4519749" cy="20116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 Event-Driven Queue Based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smtClean="0"/>
              <a:t> Extends the Queue-based model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smtClean="0"/>
              <a:t> Imitates backwards traveling gaps</a:t>
            </a:r>
            <a:endParaRPr lang="en-US" sz="4400" dirty="0"/>
          </a:p>
        </p:txBody>
      </p:sp>
      <p:sp>
        <p:nvSpPr>
          <p:cNvPr id="5" name="Right Arrow 4"/>
          <p:cNvSpPr/>
          <p:nvPr/>
        </p:nvSpPr>
        <p:spPr>
          <a:xfrm>
            <a:off x="5930536" y="3609220"/>
            <a:ext cx="1606732" cy="875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9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Bottleneck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097280" y="2657870"/>
            <a:ext cx="3569723" cy="1894466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smtClean="0"/>
              <a:t>  Performance: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smtClean="0"/>
              <a:t> </a:t>
            </a:r>
            <a:r>
              <a:rPr lang="en-US" sz="2000" smtClean="0"/>
              <a:t>Execution Module(mobsim)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mtClean="0"/>
          </a:p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t="11887"/>
          <a:stretch/>
        </p:blipFill>
        <p:spPr>
          <a:xfrm>
            <a:off x="4848898" y="1861457"/>
            <a:ext cx="6306782" cy="38568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23852" y="5842368"/>
            <a:ext cx="10162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Balmer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, M., K. Meister, and K. Nagel. 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Agent-based simulation of travel demand: Structure and computational performance of </a:t>
            </a:r>
            <a:r>
              <a:rPr lang="en-US" sz="1200" i="1" dirty="0" err="1">
                <a:solidFill>
                  <a:srgbClr val="222222"/>
                </a:solidFill>
                <a:latin typeface="Arial" panose="020B0604020202020204" pitchFamily="34" charset="0"/>
              </a:rPr>
              <a:t>MATSim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-T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. ETH,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Eidgenössische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Technische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Hochschule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Zürich, IVT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Institut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für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Verkehrsplanung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und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Transportsysteme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, 2008.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3054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MATSim</a:t>
            </a:r>
            <a:r>
              <a:rPr lang="en-US" dirty="0" smtClean="0"/>
              <a:t> Overview</a:t>
            </a:r>
            <a:endParaRPr lang="en-US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997897" y="1862000"/>
            <a:ext cx="2876843" cy="4344051"/>
            <a:chOff x="892318" y="60325"/>
            <a:chExt cx="5118248" cy="8937625"/>
          </a:xfrm>
        </p:grpSpPr>
        <p:pic>
          <p:nvPicPr>
            <p:cNvPr id="5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638" y="2298700"/>
              <a:ext cx="4095750" cy="4360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1845716" y="7668578"/>
              <a:ext cx="3443857" cy="1329372"/>
            </a:xfrm>
            <a:prstGeom prst="roundRect">
              <a:avLst>
                <a:gd name="adj" fmla="val 16667"/>
              </a:avLst>
            </a:prstGeom>
            <a:solidFill>
              <a:srgbClr val="79C6FF"/>
            </a:solidFill>
            <a:ln w="19050" algn="ctr">
              <a:solidFill>
                <a:srgbClr val="79C6FF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b="1" dirty="0">
                  <a:solidFill>
                    <a:srgbClr val="3B3B3B"/>
                  </a:solidFill>
                  <a:latin typeface="Calibri" pitchFamily="34" charset="0"/>
                  <a:ea typeface="ＭＳ Ｐゴシック" charset="-128"/>
                  <a:cs typeface="Calibri" pitchFamily="34" charset="0"/>
                </a:rPr>
                <a:t>output</a:t>
              </a: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 flipV="1">
              <a:off x="3591415" y="3198471"/>
              <a:ext cx="1338984" cy="1433025"/>
            </a:xfrm>
            <a:prstGeom prst="line">
              <a:avLst/>
            </a:prstGeom>
            <a:solidFill>
              <a:schemeClr val="accent1"/>
            </a:solidFill>
            <a:ln w="69850" cap="flat" cmpd="sng" algn="ctr">
              <a:solidFill>
                <a:srgbClr val="007AD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4006050" y="2835680"/>
              <a:ext cx="2004516" cy="722991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9050" algn="ctr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latin typeface="Calibri" pitchFamily="34" charset="0"/>
                  <a:ea typeface="ＭＳ Ｐゴシック" charset="-128"/>
                  <a:cs typeface="Calibri" pitchFamily="34" charset="0"/>
                </a:rPr>
                <a:t>execution</a:t>
              </a: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H="1" flipV="1">
              <a:off x="1882690" y="3755614"/>
              <a:ext cx="1698161" cy="875882"/>
            </a:xfrm>
            <a:prstGeom prst="line">
              <a:avLst/>
            </a:prstGeom>
            <a:solidFill>
              <a:schemeClr val="accent1"/>
            </a:solidFill>
            <a:ln w="69850" cap="flat" cmpd="sng" algn="ctr">
              <a:solidFill>
                <a:srgbClr val="007AD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0" name="Rounded Rectangle 9"/>
            <p:cNvSpPr>
              <a:spLocks noChangeArrowheads="1"/>
            </p:cNvSpPr>
            <p:nvPr/>
          </p:nvSpPr>
          <p:spPr bwMode="auto">
            <a:xfrm>
              <a:off x="892318" y="3351361"/>
              <a:ext cx="1962258" cy="720400"/>
            </a:xfrm>
            <a:prstGeom prst="roundRect">
              <a:avLst>
                <a:gd name="adj" fmla="val 16667"/>
              </a:avLst>
            </a:prstGeom>
            <a:solidFill>
              <a:srgbClr val="007AD6"/>
            </a:solidFill>
            <a:ln w="19050" algn="ctr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  <a:cs typeface="Calibri" pitchFamily="34" charset="0"/>
                </a:rPr>
                <a:t>replanning</a:t>
              </a:r>
              <a:endParaRPr lang="en-US" sz="1600" dirty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Calibri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3591415" y="4631496"/>
              <a:ext cx="1357471" cy="1287910"/>
            </a:xfrm>
            <a:prstGeom prst="line">
              <a:avLst/>
            </a:prstGeom>
            <a:solidFill>
              <a:schemeClr val="accent1"/>
            </a:solidFill>
            <a:ln w="69850" cap="flat" cmpd="sng" algn="ctr">
              <a:solidFill>
                <a:srgbClr val="007AD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4061512" y="5559205"/>
              <a:ext cx="1774749" cy="720400"/>
            </a:xfrm>
            <a:prstGeom prst="roundRect">
              <a:avLst>
                <a:gd name="adj" fmla="val 16667"/>
              </a:avLst>
            </a:prstGeom>
            <a:solidFill>
              <a:srgbClr val="007AD6"/>
            </a:solidFill>
            <a:ln w="19050" algn="ctr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  <a:cs typeface="Calibri" pitchFamily="34" charset="0"/>
                </a:rPr>
                <a:t>scoring</a:t>
              </a:r>
            </a:p>
          </p:txBody>
        </p:sp>
        <p:sp>
          <p:nvSpPr>
            <p:cNvPr id="13" name="Rounded Rectangle 12"/>
            <p:cNvSpPr>
              <a:spLocks noChangeArrowheads="1"/>
            </p:cNvSpPr>
            <p:nvPr/>
          </p:nvSpPr>
          <p:spPr bwMode="auto">
            <a:xfrm>
              <a:off x="2809680" y="4149502"/>
              <a:ext cx="1758903" cy="725583"/>
            </a:xfrm>
            <a:prstGeom prst="roundRect">
              <a:avLst>
                <a:gd name="adj" fmla="val 16667"/>
              </a:avLst>
            </a:prstGeom>
            <a:solidFill>
              <a:srgbClr val="007AD6"/>
            </a:solidFill>
            <a:ln w="19050" algn="ctr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  <a:cs typeface="Calibri" pitchFamily="34" charset="0"/>
                </a:rPr>
                <a:t>controler</a:t>
              </a:r>
              <a:endParaRPr lang="en-US" sz="1600" dirty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Calibri" pitchFamily="34" charset="0"/>
              </a:endParaRPr>
            </a:p>
          </p:txBody>
        </p:sp>
        <p:sp>
          <p:nvSpPr>
            <p:cNvPr id="14" name="Rounded Rectangle 13"/>
            <p:cNvSpPr>
              <a:spLocks noChangeArrowheads="1"/>
            </p:cNvSpPr>
            <p:nvPr/>
          </p:nvSpPr>
          <p:spPr bwMode="auto">
            <a:xfrm>
              <a:off x="1845716" y="6878212"/>
              <a:ext cx="1727211" cy="430167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7AD6"/>
                </a:gs>
                <a:gs pos="100000">
                  <a:srgbClr val="79C6FF"/>
                </a:gs>
                <a:gs pos="100000">
                  <a:srgbClr val="79C6FF"/>
                </a:gs>
              </a:gsLst>
              <a:lin ang="5400000" scaled="1"/>
              <a:tileRect/>
            </a:gradFill>
            <a:ln w="19050" algn="ctr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  <a:cs typeface="Calibri" pitchFamily="34" charset="0"/>
                </a:rPr>
                <a:t>analyses</a:t>
              </a:r>
            </a:p>
          </p:txBody>
        </p:sp>
        <p:sp>
          <p:nvSpPr>
            <p:cNvPr id="15" name="Down Arrow 14"/>
            <p:cNvSpPr/>
            <p:nvPr/>
          </p:nvSpPr>
          <p:spPr bwMode="auto">
            <a:xfrm>
              <a:off x="3140968" y="6444208"/>
              <a:ext cx="989226" cy="1223417"/>
            </a:xfrm>
            <a:prstGeom prst="downArrow">
              <a:avLst/>
            </a:prstGeom>
            <a:gradFill flip="none" rotWithShape="1">
              <a:gsLst>
                <a:gs pos="100000">
                  <a:srgbClr val="79C6FF"/>
                </a:gs>
                <a:gs pos="0">
                  <a:srgbClr val="007AD6"/>
                </a:gs>
                <a:gs pos="100000">
                  <a:srgbClr val="79C6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cap="rnd"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25400"/>
            </a:effec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de-CH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6" name="Rounded Rectangle 15"/>
            <p:cNvSpPr>
              <a:spLocks noChangeArrowheads="1"/>
            </p:cNvSpPr>
            <p:nvPr/>
          </p:nvSpPr>
          <p:spPr bwMode="auto">
            <a:xfrm>
              <a:off x="1700462" y="60325"/>
              <a:ext cx="3575907" cy="1272362"/>
            </a:xfrm>
            <a:prstGeom prst="roundRect">
              <a:avLst>
                <a:gd name="adj" fmla="val 16667"/>
              </a:avLst>
            </a:prstGeom>
            <a:solidFill>
              <a:srgbClr val="79C6FF"/>
            </a:solidFill>
            <a:ln w="19050" algn="ctr">
              <a:solidFill>
                <a:srgbClr val="79C6FF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b="1" dirty="0">
                  <a:solidFill>
                    <a:srgbClr val="3B3B3B"/>
                  </a:solidFill>
                  <a:latin typeface="Calibri" pitchFamily="34" charset="0"/>
                  <a:ea typeface="ＭＳ Ｐゴシック" charset="-128"/>
                  <a:cs typeface="Calibri" pitchFamily="34" charset="0"/>
                </a:rPr>
                <a:t>input</a:t>
              </a:r>
            </a:p>
          </p:txBody>
        </p:sp>
        <p:sp>
          <p:nvSpPr>
            <p:cNvPr id="17" name="Rounded Rectangle 16"/>
            <p:cNvSpPr>
              <a:spLocks noChangeArrowheads="1"/>
            </p:cNvSpPr>
            <p:nvPr/>
          </p:nvSpPr>
          <p:spPr bwMode="auto">
            <a:xfrm>
              <a:off x="1922306" y="1475211"/>
              <a:ext cx="1508007" cy="46903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7AD6"/>
                </a:gs>
                <a:gs pos="100000">
                  <a:srgbClr val="79C6FF"/>
                </a:gs>
                <a:gs pos="100000">
                  <a:srgbClr val="79C6FF"/>
                </a:gs>
              </a:gsLst>
              <a:lin ang="16200000" scaled="1"/>
              <a:tileRect/>
            </a:gradFill>
            <a:ln w="19050" algn="ctr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solidFill>
                    <a:schemeClr val="bg1"/>
                  </a:solidFill>
                  <a:latin typeface="Calibri" pitchFamily="34" charset="0"/>
                  <a:ea typeface="ＭＳ Ｐゴシック" charset="-128"/>
                  <a:cs typeface="Calibri" pitchFamily="34" charset="0"/>
                </a:rPr>
                <a:t>config</a:t>
              </a:r>
              <a:endParaRPr lang="en-US" sz="1600" dirty="0">
                <a:solidFill>
                  <a:schemeClr val="bg1"/>
                </a:solidFill>
                <a:latin typeface="Calibri" pitchFamily="34" charset="0"/>
                <a:ea typeface="ＭＳ Ｐゴシック" charset="-128"/>
                <a:cs typeface="Calibri" pitchFamily="34" charset="0"/>
              </a:endParaRPr>
            </a:p>
          </p:txBody>
        </p:sp>
        <p:sp>
          <p:nvSpPr>
            <p:cNvPr id="18" name="Down Arrow 17"/>
            <p:cNvSpPr/>
            <p:nvPr/>
          </p:nvSpPr>
          <p:spPr bwMode="auto">
            <a:xfrm>
              <a:off x="3087846" y="1331641"/>
              <a:ext cx="989226" cy="1224135"/>
            </a:xfrm>
            <a:prstGeom prst="downArrow">
              <a:avLst/>
            </a:prstGeom>
            <a:gradFill flip="none" rotWithShape="1">
              <a:gsLst>
                <a:gs pos="100000">
                  <a:srgbClr val="79C6FF"/>
                </a:gs>
                <a:gs pos="0">
                  <a:srgbClr val="007AD6"/>
                </a:gs>
                <a:gs pos="100000">
                  <a:srgbClr val="79C6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cap="rnd"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25400"/>
            </a:effec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de-CH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097280" y="1955041"/>
            <a:ext cx="5051774" cy="360441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  Iterative process between execution, scoring, and </a:t>
            </a:r>
            <a:r>
              <a:rPr lang="en-US" sz="2400" dirty="0" err="1" smtClean="0"/>
              <a:t>replanning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  Ultimate Goal --&gt; </a:t>
            </a:r>
            <a:r>
              <a:rPr lang="en-US" sz="2400" dirty="0"/>
              <a:t>User </a:t>
            </a:r>
            <a:r>
              <a:rPr lang="en-US" sz="2400" dirty="0" smtClean="0"/>
              <a:t>Equilibrium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 Hard </a:t>
            </a:r>
            <a:r>
              <a:rPr lang="en-US" sz="2000" dirty="0"/>
              <a:t>to achieve in </a:t>
            </a:r>
            <a:r>
              <a:rPr lang="en-US" sz="2000" dirty="0" smtClean="0"/>
              <a:t>dynamic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683</TotalTime>
  <Words>975</Words>
  <Application>Microsoft Office PowerPoint</Application>
  <PresentationFormat>Widescreen</PresentationFormat>
  <Paragraphs>239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ＭＳ Ｐゴシック</vt:lpstr>
      <vt:lpstr>宋体</vt:lpstr>
      <vt:lpstr>Arial</vt:lpstr>
      <vt:lpstr>Calibri</vt:lpstr>
      <vt:lpstr>Calibri Light</vt:lpstr>
      <vt:lpstr>Helvetica</vt:lpstr>
      <vt:lpstr>Times New Roman</vt:lpstr>
      <vt:lpstr>Wingdings</vt:lpstr>
      <vt:lpstr>Retrospect</vt:lpstr>
      <vt:lpstr>PowerPoint Presentation</vt:lpstr>
      <vt:lpstr>What Is Transportation Simulation?</vt:lpstr>
      <vt:lpstr>What Is MASS?</vt:lpstr>
      <vt:lpstr>Motivation</vt:lpstr>
      <vt:lpstr>Why Multi-Agent Based?</vt:lpstr>
      <vt:lpstr>Transport Planning</vt:lpstr>
      <vt:lpstr>Traffic Flow Simulation Model</vt:lpstr>
      <vt:lpstr>Bottleneck</vt:lpstr>
      <vt:lpstr>MATSim Overview</vt:lpstr>
      <vt:lpstr>Overall Architecture</vt:lpstr>
      <vt:lpstr>Design &amp; Data Flow</vt:lpstr>
      <vt:lpstr>Activity Diagram</vt:lpstr>
      <vt:lpstr>Current Progress</vt:lpstr>
      <vt:lpstr>Next Steps</vt:lpstr>
      <vt:lpstr>Key Resources</vt:lpstr>
      <vt:lpstr>Appendix A: Bibliography</vt:lpstr>
      <vt:lpstr>Appendix A_Continued</vt:lpstr>
      <vt:lpstr>Appendix B: Algorithms</vt:lpstr>
      <vt:lpstr>Appendix B_Continued</vt:lpstr>
      <vt:lpstr>Appendix B_Continued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Multi-agent Transportation Simulation</dc:title>
  <dc:creator>Zach Ma</dc:creator>
  <cp:lastModifiedBy>Zach Ma</cp:lastModifiedBy>
  <cp:revision>347</cp:revision>
  <dcterms:created xsi:type="dcterms:W3CDTF">2014-07-21T19:46:05Z</dcterms:created>
  <dcterms:modified xsi:type="dcterms:W3CDTF">2014-08-19T02:39:27Z</dcterms:modified>
</cp:coreProperties>
</file>