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7" r:id="rId13"/>
    <p:sldId id="270" r:id="rId14"/>
    <p:sldId id="302" r:id="rId15"/>
    <p:sldId id="301" r:id="rId16"/>
    <p:sldId id="284" r:id="rId17"/>
    <p:sldId id="272" r:id="rId18"/>
    <p:sldId id="303" r:id="rId19"/>
    <p:sldId id="273" r:id="rId20"/>
    <p:sldId id="274" r:id="rId21"/>
    <p:sldId id="275" r:id="rId22"/>
    <p:sldId id="276" r:id="rId23"/>
    <p:sldId id="278" r:id="rId24"/>
    <p:sldId id="279" r:id="rId25"/>
    <p:sldId id="305" r:id="rId26"/>
    <p:sldId id="304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 showGuides="1">
      <p:cViewPr>
        <p:scale>
          <a:sx n="130" d="100"/>
          <a:sy n="130" d="100"/>
        </p:scale>
        <p:origin x="-33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.wmf"/><Relationship Id="rId7" Type="http://schemas.openxmlformats.org/officeDocument/2006/relationships/image" Target="../media/image15.wmf"/><Relationship Id="rId12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14.wmf"/><Relationship Id="rId11" Type="http://schemas.openxmlformats.org/officeDocument/2006/relationships/image" Target="../media/image2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0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CC856-8AE9-4BBE-BFFF-E3F6FE6C6908}" type="datetimeFigureOut">
              <a:rPr lang="en-IE" smtClean="0"/>
              <a:t>06/03/2012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1A2B-D971-4E8F-8773-680DB6DC3C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940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1A2B-D971-4E8F-8773-680DB6DC3CDF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09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B4258-FEED-45A8-95C0-32361E4AEB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4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41EE-D8C9-4B37-B55D-8ED1CD07ED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5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43588-9EA0-4D01-A0FB-1E17EA37A6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7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3BB3-8E04-430C-9FD5-6E37451D88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73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96393-B161-4B03-9F5F-367E110B4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4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CC6D-B92C-45DC-874F-01F01B61EE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3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6C91-CF7F-4A41-8860-9E941F56A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7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ABEE-F8EF-4C25-9A0D-D6FC9E66FA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4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4CE18-872F-4F5C-B37E-715427571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7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4FFBE-31E9-46F7-8C5D-49BA58866F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4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2D847-0C24-4589-8B2B-300586F47F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19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E45A-D304-4F09-9B0D-E1DCFDB42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0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B6C0E-6581-4BAB-B44E-F38F64620C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8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0E6A-345D-41CC-9088-2B85F0AEB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3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101D52-17F3-4ABB-8EB7-E2EE4C5A43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6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tiff"/><Relationship Id="rId7" Type="http://schemas.openxmlformats.org/officeDocument/2006/relationships/image" Target="../media/image56.png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18" Type="http://schemas.openxmlformats.org/officeDocument/2006/relationships/image" Target="../media/image7.wmf"/><Relationship Id="rId26" Type="http://schemas.openxmlformats.org/officeDocument/2006/relationships/image" Target="../media/image20.wmf"/><Relationship Id="rId39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16.bin"/><Relationship Id="rId42" Type="http://schemas.openxmlformats.org/officeDocument/2006/relationships/oleObject" Target="../embeddings/oleObject20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0.wmf"/><Relationship Id="rId33" Type="http://schemas.openxmlformats.org/officeDocument/2006/relationships/image" Target="../media/image13.wmf"/><Relationship Id="rId38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29" Type="http://schemas.openxmlformats.org/officeDocument/2006/relationships/image" Target="../media/image11.wmf"/><Relationship Id="rId41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15.wmf"/><Relationship Id="rId40" Type="http://schemas.openxmlformats.org/officeDocument/2006/relationships/oleObject" Target="../embeddings/oleObject19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2.wmf"/><Relationship Id="rId4" Type="http://schemas.openxmlformats.org/officeDocument/2006/relationships/image" Target="../media/image1.wmf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9.wmf"/><Relationship Id="rId27" Type="http://schemas.openxmlformats.org/officeDocument/2006/relationships/image" Target="../media/image21.png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14.wmf"/><Relationship Id="rId43" Type="http://schemas.openxmlformats.org/officeDocument/2006/relationships/image" Target="../media/image1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5.wmf"/><Relationship Id="rId26" Type="http://schemas.openxmlformats.org/officeDocument/2006/relationships/image" Target="../media/image27.png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27.bin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image" Target="../media/image20.wmf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24.wmf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31.bin"/><Relationship Id="rId30" Type="http://schemas.openxmlformats.org/officeDocument/2006/relationships/image" Target="../media/image2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3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8.wmf"/><Relationship Id="rId9" Type="http://schemas.openxmlformats.org/officeDocument/2006/relationships/image" Target="../media/image30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36.wmf"/><Relationship Id="rId21" Type="http://schemas.openxmlformats.org/officeDocument/2006/relationships/image" Target="../media/image35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32.wmf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4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42.wmf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Wavelets and Filter Banks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4C8 Integrated Systems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Perfect Reconstruction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/>
            <a:r>
              <a:rPr lang="en-GB" sz="2000" smtClean="0"/>
              <a:t>We want the output from the reconstruction to be the same as the input i.e. a Perfect Reconstruction Filterbank so …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777398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219700" y="1992313"/>
          <a:ext cx="27606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4" imgW="825500" imgH="241300" progId="Equation.3">
                  <p:embed/>
                </p:oleObj>
              </mc:Choice>
              <mc:Fallback>
                <p:oleObj name="Equation" r:id="rId4" imgW="8255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992313"/>
                        <a:ext cx="27606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77398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89363"/>
            <a:ext cx="648176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77398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86296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157788"/>
            <a:ext cx="8229600" cy="96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H are analysis filters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G are synthesis/reconstruction 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Can now extend analysis to more stages .. A binary tree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952875"/>
            <a:ext cx="86741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439261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3" name="AutoShape 7"/>
          <p:cNvCxnSpPr>
            <a:cxnSpLocks noChangeShapeType="1"/>
          </p:cNvCxnSpPr>
          <p:nvPr/>
        </p:nvCxnSpPr>
        <p:spPr bwMode="auto">
          <a:xfrm rot="5400000">
            <a:off x="1851025" y="4057650"/>
            <a:ext cx="793750" cy="1695450"/>
          </a:xfrm>
          <a:prstGeom prst="curvedConnector3">
            <a:avLst>
              <a:gd name="adj1" fmla="val 3619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8080375" y="39528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Lo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8101013" y="5373688"/>
            <a:ext cx="93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Not that Hi</a:t>
            </a:r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4932363" y="5949950"/>
            <a:ext cx="169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Not quite so Hi</a:t>
            </a: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6588125" y="5661025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Quite Hi</a:t>
            </a:r>
          </a:p>
        </p:txBody>
      </p:sp>
      <p:sp>
        <p:nvSpPr>
          <p:cNvPr id="14346" name="Text Box 15"/>
          <p:cNvSpPr txBox="1">
            <a:spLocks noChangeArrowheads="1"/>
          </p:cNvSpPr>
          <p:nvPr/>
        </p:nvSpPr>
        <p:spPr bwMode="auto">
          <a:xfrm>
            <a:off x="3132138" y="6308725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Hi</a:t>
            </a:r>
          </a:p>
        </p:txBody>
      </p:sp>
      <p:sp>
        <p:nvSpPr>
          <p:cNvPr id="14347" name="TextBox 1"/>
          <p:cNvSpPr txBox="1">
            <a:spLocks noChangeArrowheads="1"/>
          </p:cNvSpPr>
          <p:nvPr/>
        </p:nvSpPr>
        <p:spPr bwMode="auto">
          <a:xfrm>
            <a:off x="250825" y="6281738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 dirty="0"/>
              <a:t>Level 1</a:t>
            </a:r>
          </a:p>
        </p:txBody>
      </p:sp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3814763" y="6330950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/>
              <a:t>Level 2</a:t>
            </a:r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5310188" y="6319838"/>
            <a:ext cx="114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/>
              <a:t>Level 3</a:t>
            </a:r>
          </a:p>
        </p:txBody>
      </p:sp>
      <p:sp>
        <p:nvSpPr>
          <p:cNvPr id="14350" name="TextBox 17"/>
          <p:cNvSpPr txBox="1">
            <a:spLocks noChangeArrowheads="1"/>
          </p:cNvSpPr>
          <p:nvPr/>
        </p:nvSpPr>
        <p:spPr bwMode="auto">
          <a:xfrm>
            <a:off x="6732588" y="6281738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/>
              <a:t>Level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2D Wavelet Transform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1700213"/>
            <a:ext cx="8358188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175" y="1628775"/>
            <a:ext cx="4462463" cy="446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>
              <a:solidFill>
                <a:schemeClr val="accent3"/>
              </a:solidFill>
            </a:endParaRPr>
          </a:p>
        </p:txBody>
      </p:sp>
      <p:pic>
        <p:nvPicPr>
          <p:cNvPr id="19461" name="Picture 2" descr="C:\corrigad\4c8\handout5\lenna_dwt_haar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098675"/>
            <a:ext cx="3527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211638" y="3068638"/>
            <a:ext cx="1728787" cy="730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67175" y="3849688"/>
            <a:ext cx="2017713" cy="731837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67175" y="2997200"/>
            <a:ext cx="3600450" cy="143986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67175" y="4797425"/>
            <a:ext cx="3817938" cy="36036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4067175" y="242093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/>
              <a:t>LoLo</a:t>
            </a:r>
          </a:p>
        </p:txBody>
      </p: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4219575" y="34813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/>
              <a:t>LoHi</a:t>
            </a:r>
          </a:p>
        </p:txBody>
      </p:sp>
      <p:sp>
        <p:nvSpPr>
          <p:cNvPr id="19468" name="TextBox 17"/>
          <p:cNvSpPr txBox="1">
            <a:spLocks noChangeArrowheads="1"/>
          </p:cNvSpPr>
          <p:nvPr/>
        </p:nvSpPr>
        <p:spPr bwMode="auto">
          <a:xfrm>
            <a:off x="41671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/>
              <a:t>HiHi</a:t>
            </a:r>
          </a:p>
        </p:txBody>
      </p:sp>
      <p:sp>
        <p:nvSpPr>
          <p:cNvPr id="19469" name="TextBox 18"/>
          <p:cNvSpPr txBox="1">
            <a:spLocks noChangeArrowheads="1"/>
          </p:cNvSpPr>
          <p:nvPr/>
        </p:nvSpPr>
        <p:spPr bwMode="auto">
          <a:xfrm>
            <a:off x="4379913" y="45481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/>
              <a:t>HiLo</a:t>
            </a:r>
          </a:p>
        </p:txBody>
      </p:sp>
      <p:sp>
        <p:nvSpPr>
          <p:cNvPr id="19470" name="TextBox 19"/>
          <p:cNvSpPr txBox="1">
            <a:spLocks noChangeArrowheads="1"/>
          </p:cNvSpPr>
          <p:nvPr/>
        </p:nvSpPr>
        <p:spPr bwMode="auto">
          <a:xfrm>
            <a:off x="1008063" y="5732463"/>
            <a:ext cx="151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IE"/>
              <a:t>Downsample Rows</a:t>
            </a:r>
          </a:p>
        </p:txBody>
      </p:sp>
      <p:sp>
        <p:nvSpPr>
          <p:cNvPr id="19471" name="TextBox 20"/>
          <p:cNvSpPr txBox="1">
            <a:spLocks noChangeArrowheads="1"/>
          </p:cNvSpPr>
          <p:nvPr/>
        </p:nvSpPr>
        <p:spPr bwMode="auto">
          <a:xfrm>
            <a:off x="3132138" y="5876925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IE"/>
              <a:t>Downsample Columns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63713" y="5221288"/>
            <a:ext cx="0" cy="504825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471" idx="0"/>
          </p:cNvCxnSpPr>
          <p:nvPr/>
        </p:nvCxnSpPr>
        <p:spPr>
          <a:xfrm flipV="1">
            <a:off x="3887788" y="5624513"/>
            <a:ext cx="0" cy="252412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The Multilevel </a:t>
            </a:r>
            <a:r>
              <a:rPr lang="en-GB" sz="3200" dirty="0" smtClean="0"/>
              <a:t>2D Discrete Wavelet </a:t>
            </a:r>
            <a:r>
              <a:rPr lang="en-GB" sz="3200" dirty="0" err="1" smtClean="0"/>
              <a:t>Xform</a:t>
            </a:r>
            <a:endParaRPr lang="en-GB" sz="3200" dirty="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358188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476375" y="5811838"/>
            <a:ext cx="1511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IE"/>
              <a:t>Downsample Rows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132138" y="5876925"/>
            <a:ext cx="151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IE"/>
              <a:t>Downsample Columns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32025" y="5300663"/>
            <a:ext cx="0" cy="504825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0485" idx="0"/>
          </p:cNvCxnSpPr>
          <p:nvPr/>
        </p:nvCxnSpPr>
        <p:spPr>
          <a:xfrm flipV="1">
            <a:off x="3887788" y="5624513"/>
            <a:ext cx="0" cy="252412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5003800" y="5427663"/>
            <a:ext cx="151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IE"/>
              <a:t>Downsample Rows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59450" y="4508500"/>
            <a:ext cx="180975" cy="912813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14"/>
          <p:cNvSpPr txBox="1">
            <a:spLocks noChangeArrowheads="1"/>
          </p:cNvSpPr>
          <p:nvPr/>
        </p:nvSpPr>
        <p:spPr bwMode="auto">
          <a:xfrm>
            <a:off x="6804025" y="5383213"/>
            <a:ext cx="151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IE"/>
              <a:t>Downsample Columns</a:t>
            </a:r>
          </a:p>
        </p:txBody>
      </p:sp>
      <p:cxnSp>
        <p:nvCxnSpPr>
          <p:cNvPr id="16" name="Straight Arrow Connector 15"/>
          <p:cNvCxnSpPr>
            <a:stCxn id="20490" idx="0"/>
          </p:cNvCxnSpPr>
          <p:nvPr/>
        </p:nvCxnSpPr>
        <p:spPr>
          <a:xfrm flipV="1">
            <a:off x="7559675" y="4868863"/>
            <a:ext cx="107950" cy="514350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2D DWT of Lena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84931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19113" y="1647825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COARSE Levels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484438" y="42926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Fine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does this do to a signal?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Need to work out the impulse response of each equivalent filter output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Can </a:t>
            </a:r>
            <a:r>
              <a:rPr lang="en-GB" sz="2800" dirty="0" smtClean="0"/>
              <a:t>do this by shifting the </a:t>
            </a:r>
            <a:r>
              <a:rPr lang="en-GB" sz="2800" dirty="0" err="1" smtClean="0"/>
              <a:t>downsample</a:t>
            </a:r>
            <a:r>
              <a:rPr lang="en-GB" sz="2800" dirty="0" smtClean="0"/>
              <a:t> operation to the output of each </a:t>
            </a:r>
            <a:r>
              <a:rPr lang="en-GB" sz="2800" dirty="0" smtClean="0"/>
              <a:t>stage</a:t>
            </a:r>
            <a:endParaRPr lang="en-GB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501008"/>
            <a:ext cx="86741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573016"/>
            <a:ext cx="84042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331994" y="4829969"/>
            <a:ext cx="935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Not that Hi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042181" y="5476081"/>
            <a:ext cx="169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Not quite so Hi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798469" y="5106193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Quite Hi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433017" y="5766593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Hi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0825" y="6281738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 dirty="0"/>
              <a:t>Level 1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240088" y="6351141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 dirty="0"/>
              <a:t>Level 2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5278398" y="6319838"/>
            <a:ext cx="114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 dirty="0"/>
              <a:t>Level 3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732588" y="6281738"/>
            <a:ext cx="1149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E"/>
              <a:t>Level 4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445500" y="3888931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9" name="Picture 9" descr="C:\corrigad\4c8\handout5\h_z2_stem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81410"/>
            <a:ext cx="313093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C:\corrigad\4c8\handout5\h_z_stem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3057064" cy="22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Multirate</a:t>
            </a:r>
            <a:r>
              <a:rPr lang="en-IE" dirty="0" smtClean="0"/>
              <a:t> Theory</a:t>
            </a:r>
            <a:endParaRPr lang="en-IE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" y="1628800"/>
            <a:ext cx="4564360" cy="79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54" y="2780928"/>
            <a:ext cx="4484846" cy="7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67944" y="2218166"/>
                <a:ext cx="7104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4000" i="1" smtClean="0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IE" sz="4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18166"/>
                <a:ext cx="710451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02456" y="4134409"/>
                <a:ext cx="3650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IE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sz="28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IE" sz="2800" b="0" i="1" smtClean="0">
                          <a:latin typeface="Cambria Math"/>
                        </a:rPr>
                        <m:t>=1+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IE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56" y="4134409"/>
                <a:ext cx="365087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14555" y="4077072"/>
                <a:ext cx="38294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IE" sz="28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E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E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IE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IE" sz="2800" b="0" i="1" smtClean="0">
                          <a:latin typeface="Cambria Math"/>
                        </a:rPr>
                        <m:t>=1+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IE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IE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IE" sz="2800" b="0" i="1" smtClean="0">
                              <a:latin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IE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55" y="4077072"/>
                <a:ext cx="382944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54" y="2780928"/>
            <a:ext cx="3768662" cy="7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3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does this do to a signal?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042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73802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Recall the 1D Haar Xform</a:t>
            </a:r>
          </a:p>
        </p:txBody>
      </p:sp>
      <p:graphicFrame>
        <p:nvGraphicFramePr>
          <p:cNvPr id="3075" name="Object 28"/>
          <p:cNvGraphicFramePr>
            <a:graphicFrameLocks noChangeAspect="1"/>
          </p:cNvGraphicFramePr>
          <p:nvPr>
            <p:ph sz="quarter" idx="1"/>
          </p:nvPr>
        </p:nvGraphicFramePr>
        <p:xfrm>
          <a:off x="2413000" y="2622550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3" imgW="126835" imgH="139518" progId="Equation.3">
                  <p:embed/>
                </p:oleObj>
              </mc:Choice>
              <mc:Fallback>
                <p:oleObj name="Equation" r:id="rId3" imgW="126835" imgH="139518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622550"/>
                        <a:ext cx="1270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5"/>
          <p:cNvGraphicFramePr>
            <a:graphicFrameLocks noChangeAspect="1"/>
          </p:cNvGraphicFramePr>
          <p:nvPr>
            <p:ph sz="quarter" idx="2"/>
          </p:nvPr>
        </p:nvGraphicFramePr>
        <p:xfrm>
          <a:off x="6597650" y="2609850"/>
          <a:ext cx="1397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5" imgW="139579" imgH="164957" progId="Equation.3">
                  <p:embed/>
                </p:oleObj>
              </mc:Choice>
              <mc:Fallback>
                <p:oleObj name="Equation" r:id="rId5" imgW="139579" imgH="164957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650" y="2609850"/>
                        <a:ext cx="1397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5"/>
          <p:cNvGraphicFramePr>
            <a:graphicFrameLocks noChangeAspect="1"/>
          </p:cNvGraphicFramePr>
          <p:nvPr>
            <p:ph sz="quarter" idx="3"/>
          </p:nvPr>
        </p:nvGraphicFramePr>
        <p:xfrm>
          <a:off x="1187450" y="4868863"/>
          <a:ext cx="18256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Equation" r:id="rId7" imgW="266584" imgH="418918" progId="Equation.3">
                  <p:embed/>
                </p:oleObj>
              </mc:Choice>
              <mc:Fallback>
                <p:oleObj name="Equation" r:id="rId7" imgW="266584" imgH="418918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868863"/>
                        <a:ext cx="182563" cy="2873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4006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29"/>
          <p:cNvSpPr>
            <a:spLocks noChangeArrowheads="1"/>
          </p:cNvSpPr>
          <p:nvPr/>
        </p:nvSpPr>
        <p:spPr bwMode="auto">
          <a:xfrm>
            <a:off x="2266950" y="3287713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0" name="Rectangle 30"/>
          <p:cNvSpPr>
            <a:spLocks noChangeArrowheads="1"/>
          </p:cNvSpPr>
          <p:nvPr/>
        </p:nvSpPr>
        <p:spPr bwMode="auto">
          <a:xfrm>
            <a:off x="2554288" y="3284538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1" name="Rectangle 31"/>
          <p:cNvSpPr>
            <a:spLocks noChangeArrowheads="1"/>
          </p:cNvSpPr>
          <p:nvPr/>
        </p:nvSpPr>
        <p:spPr bwMode="auto">
          <a:xfrm>
            <a:off x="2843213" y="3284538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2" name="Rectangle 32"/>
          <p:cNvSpPr>
            <a:spLocks noChangeArrowheads="1"/>
          </p:cNvSpPr>
          <p:nvPr/>
        </p:nvSpPr>
        <p:spPr bwMode="auto">
          <a:xfrm>
            <a:off x="3130550" y="3284538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3" name="Rectangle 33"/>
          <p:cNvSpPr>
            <a:spLocks noChangeArrowheads="1"/>
          </p:cNvSpPr>
          <p:nvPr/>
        </p:nvSpPr>
        <p:spPr bwMode="auto">
          <a:xfrm>
            <a:off x="3419475" y="3284538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4" name="Rectangle 34"/>
          <p:cNvSpPr>
            <a:spLocks noChangeArrowheads="1"/>
          </p:cNvSpPr>
          <p:nvPr/>
        </p:nvSpPr>
        <p:spPr bwMode="auto">
          <a:xfrm>
            <a:off x="3706813" y="3284538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5" name="Rectangle 35"/>
          <p:cNvSpPr>
            <a:spLocks noChangeArrowheads="1"/>
          </p:cNvSpPr>
          <p:nvPr/>
        </p:nvSpPr>
        <p:spPr bwMode="auto">
          <a:xfrm>
            <a:off x="3995738" y="3284538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6" name="Rectangle 36"/>
          <p:cNvSpPr>
            <a:spLocks noChangeArrowheads="1"/>
          </p:cNvSpPr>
          <p:nvPr/>
        </p:nvSpPr>
        <p:spPr bwMode="auto">
          <a:xfrm>
            <a:off x="4283075" y="3284538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7" name="Rectangle 37"/>
          <p:cNvSpPr>
            <a:spLocks noChangeArrowheads="1"/>
          </p:cNvSpPr>
          <p:nvPr/>
        </p:nvSpPr>
        <p:spPr bwMode="auto">
          <a:xfrm>
            <a:off x="4572000" y="3284538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8" name="Rectangle 38"/>
          <p:cNvSpPr>
            <a:spLocks noChangeArrowheads="1"/>
          </p:cNvSpPr>
          <p:nvPr/>
        </p:nvSpPr>
        <p:spPr bwMode="auto">
          <a:xfrm>
            <a:off x="4859338" y="3284538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89" name="Rectangle 39"/>
          <p:cNvSpPr>
            <a:spLocks noChangeArrowheads="1"/>
          </p:cNvSpPr>
          <p:nvPr/>
        </p:nvSpPr>
        <p:spPr bwMode="auto">
          <a:xfrm>
            <a:off x="5146675" y="3284538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0" name="Rectangle 40"/>
          <p:cNvSpPr>
            <a:spLocks noChangeArrowheads="1"/>
          </p:cNvSpPr>
          <p:nvPr/>
        </p:nvSpPr>
        <p:spPr bwMode="auto">
          <a:xfrm>
            <a:off x="5435600" y="3284538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1" name="Rectangle 41"/>
          <p:cNvSpPr>
            <a:spLocks noChangeArrowheads="1"/>
          </p:cNvSpPr>
          <p:nvPr/>
        </p:nvSpPr>
        <p:spPr bwMode="auto">
          <a:xfrm>
            <a:off x="5724525" y="3284538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2" name="Rectangle 42"/>
          <p:cNvSpPr>
            <a:spLocks noChangeArrowheads="1"/>
          </p:cNvSpPr>
          <p:nvPr/>
        </p:nvSpPr>
        <p:spPr bwMode="auto">
          <a:xfrm>
            <a:off x="6011863" y="3284538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3" name="Rectangle 43"/>
          <p:cNvSpPr>
            <a:spLocks noChangeArrowheads="1"/>
          </p:cNvSpPr>
          <p:nvPr/>
        </p:nvSpPr>
        <p:spPr bwMode="auto">
          <a:xfrm>
            <a:off x="6299200" y="3284538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4" name="Rectangle 44"/>
          <p:cNvSpPr>
            <a:spLocks noChangeArrowheads="1"/>
          </p:cNvSpPr>
          <p:nvPr/>
        </p:nvSpPr>
        <p:spPr bwMode="auto">
          <a:xfrm>
            <a:off x="1692275" y="5661025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5" name="Rectangle 45"/>
          <p:cNvSpPr>
            <a:spLocks noChangeArrowheads="1"/>
          </p:cNvSpPr>
          <p:nvPr/>
        </p:nvSpPr>
        <p:spPr bwMode="auto">
          <a:xfrm>
            <a:off x="2195513" y="5661025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6" name="Rectangle 46"/>
          <p:cNvSpPr>
            <a:spLocks noChangeArrowheads="1"/>
          </p:cNvSpPr>
          <p:nvPr/>
        </p:nvSpPr>
        <p:spPr bwMode="auto">
          <a:xfrm>
            <a:off x="2700338" y="5661025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7" name="Rectangle 47"/>
          <p:cNvSpPr>
            <a:spLocks noChangeArrowheads="1"/>
          </p:cNvSpPr>
          <p:nvPr/>
        </p:nvSpPr>
        <p:spPr bwMode="auto">
          <a:xfrm>
            <a:off x="3203575" y="566102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8" name="Rectangle 48"/>
          <p:cNvSpPr>
            <a:spLocks noChangeArrowheads="1"/>
          </p:cNvSpPr>
          <p:nvPr/>
        </p:nvSpPr>
        <p:spPr bwMode="auto">
          <a:xfrm>
            <a:off x="3779838" y="5661025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099" name="Rectangle 49"/>
          <p:cNvSpPr>
            <a:spLocks noChangeArrowheads="1"/>
          </p:cNvSpPr>
          <p:nvPr/>
        </p:nvSpPr>
        <p:spPr bwMode="auto">
          <a:xfrm>
            <a:off x="4356100" y="566102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00" name="Rectangle 51"/>
          <p:cNvSpPr>
            <a:spLocks noChangeArrowheads="1"/>
          </p:cNvSpPr>
          <p:nvPr/>
        </p:nvSpPr>
        <p:spPr bwMode="auto">
          <a:xfrm>
            <a:off x="1187450" y="566102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01" name="Rectangle 52"/>
          <p:cNvSpPr>
            <a:spLocks noChangeArrowheads="1"/>
          </p:cNvSpPr>
          <p:nvPr/>
        </p:nvSpPr>
        <p:spPr bwMode="auto">
          <a:xfrm>
            <a:off x="4932363" y="5661025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02" name="Rectangle 53"/>
          <p:cNvSpPr>
            <a:spLocks noChangeArrowheads="1"/>
          </p:cNvSpPr>
          <p:nvPr/>
        </p:nvSpPr>
        <p:spPr bwMode="auto">
          <a:xfrm>
            <a:off x="8101013" y="5661025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03" name="Rectangle 55"/>
          <p:cNvSpPr>
            <a:spLocks noChangeArrowheads="1"/>
          </p:cNvSpPr>
          <p:nvPr/>
        </p:nvSpPr>
        <p:spPr bwMode="auto">
          <a:xfrm>
            <a:off x="5651500" y="566102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04" name="Rectangle 56"/>
          <p:cNvSpPr>
            <a:spLocks noChangeArrowheads="1"/>
          </p:cNvSpPr>
          <p:nvPr/>
        </p:nvSpPr>
        <p:spPr bwMode="auto">
          <a:xfrm>
            <a:off x="6300788" y="5661025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05" name="Rectangle 57"/>
          <p:cNvSpPr>
            <a:spLocks noChangeArrowheads="1"/>
          </p:cNvSpPr>
          <p:nvPr/>
        </p:nvSpPr>
        <p:spPr bwMode="auto">
          <a:xfrm>
            <a:off x="6877050" y="566102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06" name="Rectangle 58"/>
          <p:cNvSpPr>
            <a:spLocks noChangeArrowheads="1"/>
          </p:cNvSpPr>
          <p:nvPr/>
        </p:nvSpPr>
        <p:spPr bwMode="auto">
          <a:xfrm>
            <a:off x="7451725" y="5661025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07" name="AutoShape 59"/>
          <p:cNvSpPr>
            <a:spLocks noChangeArrowheads="1"/>
          </p:cNvSpPr>
          <p:nvPr/>
        </p:nvSpPr>
        <p:spPr bwMode="auto">
          <a:xfrm>
            <a:off x="1187450" y="4292600"/>
            <a:ext cx="215900" cy="287338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grpSp>
        <p:nvGrpSpPr>
          <p:cNvPr id="3108" name="Group 64"/>
          <p:cNvGrpSpPr>
            <a:grpSpLocks/>
          </p:cNvGrpSpPr>
          <p:nvPr/>
        </p:nvGrpSpPr>
        <p:grpSpPr bwMode="auto">
          <a:xfrm>
            <a:off x="1692275" y="4292600"/>
            <a:ext cx="215900" cy="287338"/>
            <a:chOff x="476" y="2387"/>
            <a:chExt cx="136" cy="181"/>
          </a:xfrm>
        </p:grpSpPr>
        <p:sp>
          <p:nvSpPr>
            <p:cNvPr id="3164" name="Oval 61"/>
            <p:cNvSpPr>
              <a:spLocks noChangeArrowheads="1"/>
            </p:cNvSpPr>
            <p:nvPr/>
          </p:nvSpPr>
          <p:spPr bwMode="auto">
            <a:xfrm>
              <a:off x="476" y="2387"/>
              <a:ext cx="136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165" name="Line 63"/>
            <p:cNvSpPr>
              <a:spLocks noChangeShapeType="1"/>
            </p:cNvSpPr>
            <p:nvPr/>
          </p:nvSpPr>
          <p:spPr bwMode="auto">
            <a:xfrm>
              <a:off x="521" y="2478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aphicFrame>
        <p:nvGraphicFramePr>
          <p:cNvPr id="3109" name="Object 67"/>
          <p:cNvGraphicFramePr>
            <a:graphicFrameLocks noChangeAspect="1"/>
          </p:cNvGraphicFramePr>
          <p:nvPr>
            <p:ph sz="quarter" idx="4"/>
          </p:nvPr>
        </p:nvGraphicFramePr>
        <p:xfrm>
          <a:off x="1692275" y="4868863"/>
          <a:ext cx="18256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Equation" r:id="rId10" imgW="266584" imgH="418918" progId="Equation.3">
                  <p:embed/>
                </p:oleObj>
              </mc:Choice>
              <mc:Fallback>
                <p:oleObj name="Equation" r:id="rId10" imgW="266584" imgH="418918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868863"/>
                        <a:ext cx="182563" cy="2873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10" name="AutoShape 69"/>
          <p:cNvCxnSpPr>
            <a:cxnSpLocks noChangeShapeType="1"/>
            <a:stCxn id="3107" idx="4"/>
          </p:cNvCxnSpPr>
          <p:nvPr/>
        </p:nvCxnSpPr>
        <p:spPr bwMode="auto">
          <a:xfrm flipH="1">
            <a:off x="1279525" y="4579938"/>
            <a:ext cx="15875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1" name="AutoShape 70"/>
          <p:cNvCxnSpPr>
            <a:cxnSpLocks noChangeShapeType="1"/>
            <a:stCxn id="3164" idx="4"/>
          </p:cNvCxnSpPr>
          <p:nvPr/>
        </p:nvCxnSpPr>
        <p:spPr bwMode="auto">
          <a:xfrm flipH="1">
            <a:off x="1784350" y="4579938"/>
            <a:ext cx="15875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2" name="AutoShape 72"/>
          <p:cNvCxnSpPr>
            <a:cxnSpLocks noChangeShapeType="1"/>
            <a:stCxn id="3079" idx="2"/>
            <a:endCxn id="3107" idx="2"/>
          </p:cNvCxnSpPr>
          <p:nvPr/>
        </p:nvCxnSpPr>
        <p:spPr bwMode="auto">
          <a:xfrm rot="5400000">
            <a:off x="1304131" y="3383757"/>
            <a:ext cx="936625" cy="1169988"/>
          </a:xfrm>
          <a:prstGeom prst="bentConnector4">
            <a:avLst>
              <a:gd name="adj1" fmla="val 18301"/>
              <a:gd name="adj2" fmla="val 11953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3" name="AutoShape 74"/>
          <p:cNvCxnSpPr>
            <a:cxnSpLocks noChangeShapeType="1"/>
            <a:stCxn id="3080" idx="2"/>
            <a:endCxn id="3107" idx="0"/>
          </p:cNvCxnSpPr>
          <p:nvPr/>
        </p:nvCxnSpPr>
        <p:spPr bwMode="auto">
          <a:xfrm rot="5400000">
            <a:off x="1572419" y="3220244"/>
            <a:ext cx="795337" cy="1349375"/>
          </a:xfrm>
          <a:prstGeom prst="bentConnector3">
            <a:avLst>
              <a:gd name="adj1" fmla="val 4989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4" name="AutoShape 75"/>
          <p:cNvCxnSpPr>
            <a:cxnSpLocks noChangeShapeType="1"/>
            <a:stCxn id="3116" idx="3"/>
            <a:endCxn id="3164" idx="7"/>
          </p:cNvCxnSpPr>
          <p:nvPr/>
        </p:nvCxnSpPr>
        <p:spPr bwMode="auto">
          <a:xfrm rot="5400000">
            <a:off x="1778794" y="3788569"/>
            <a:ext cx="644525" cy="449263"/>
          </a:xfrm>
          <a:prstGeom prst="bentConnector3">
            <a:avLst>
              <a:gd name="adj1" fmla="val 4753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5" name="AutoShape 76"/>
          <p:cNvCxnSpPr>
            <a:cxnSpLocks noChangeShapeType="1"/>
            <a:stCxn id="3080" idx="2"/>
            <a:endCxn id="3164" idx="0"/>
          </p:cNvCxnSpPr>
          <p:nvPr/>
        </p:nvCxnSpPr>
        <p:spPr bwMode="auto">
          <a:xfrm rot="5400000">
            <a:off x="1824831" y="3472657"/>
            <a:ext cx="795337" cy="844550"/>
          </a:xfrm>
          <a:prstGeom prst="bentConnector3">
            <a:avLst>
              <a:gd name="adj1" fmla="val 4989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6" name="Oval 77"/>
          <p:cNvSpPr>
            <a:spLocks noChangeArrowheads="1"/>
          </p:cNvSpPr>
          <p:nvPr/>
        </p:nvSpPr>
        <p:spPr bwMode="auto">
          <a:xfrm>
            <a:off x="2314575" y="3613150"/>
            <a:ext cx="71438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17" name="Oval 78"/>
          <p:cNvSpPr>
            <a:spLocks noChangeArrowheads="1"/>
          </p:cNvSpPr>
          <p:nvPr/>
        </p:nvSpPr>
        <p:spPr bwMode="auto">
          <a:xfrm>
            <a:off x="1762125" y="3854450"/>
            <a:ext cx="71438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cxnSp>
        <p:nvCxnSpPr>
          <p:cNvPr id="3118" name="AutoShape 79"/>
          <p:cNvCxnSpPr>
            <a:cxnSpLocks noChangeShapeType="1"/>
            <a:endCxn id="3100" idx="0"/>
          </p:cNvCxnSpPr>
          <p:nvPr/>
        </p:nvCxnSpPr>
        <p:spPr bwMode="auto">
          <a:xfrm rot="5400000">
            <a:off x="1026319" y="5407819"/>
            <a:ext cx="504825" cy="1587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9" name="AutoShape 80"/>
          <p:cNvCxnSpPr>
            <a:cxnSpLocks noChangeShapeType="1"/>
            <a:endCxn id="3094" idx="0"/>
          </p:cNvCxnSpPr>
          <p:nvPr/>
        </p:nvCxnSpPr>
        <p:spPr bwMode="auto">
          <a:xfrm flipH="1">
            <a:off x="1782763" y="5156200"/>
            <a:ext cx="1587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120" name="Object 81"/>
          <p:cNvGraphicFramePr>
            <a:graphicFrameLocks noChangeAspect="1"/>
          </p:cNvGraphicFramePr>
          <p:nvPr/>
        </p:nvGraphicFramePr>
        <p:xfrm>
          <a:off x="2195513" y="4868863"/>
          <a:ext cx="18256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12" imgW="266584" imgH="418918" progId="Equation.3">
                  <p:embed/>
                </p:oleObj>
              </mc:Choice>
              <mc:Fallback>
                <p:oleObj name="Equation" r:id="rId12" imgW="266584" imgH="418918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868863"/>
                        <a:ext cx="182562" cy="2873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1" name="AutoShape 82"/>
          <p:cNvSpPr>
            <a:spLocks noChangeArrowheads="1"/>
          </p:cNvSpPr>
          <p:nvPr/>
        </p:nvSpPr>
        <p:spPr bwMode="auto">
          <a:xfrm>
            <a:off x="2268538" y="4292600"/>
            <a:ext cx="215900" cy="287338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grpSp>
        <p:nvGrpSpPr>
          <p:cNvPr id="3122" name="Group 83"/>
          <p:cNvGrpSpPr>
            <a:grpSpLocks/>
          </p:cNvGrpSpPr>
          <p:nvPr/>
        </p:nvGrpSpPr>
        <p:grpSpPr bwMode="auto">
          <a:xfrm>
            <a:off x="2700338" y="4292600"/>
            <a:ext cx="215900" cy="287338"/>
            <a:chOff x="476" y="2387"/>
            <a:chExt cx="136" cy="181"/>
          </a:xfrm>
        </p:grpSpPr>
        <p:sp>
          <p:nvSpPr>
            <p:cNvPr id="3162" name="Oval 84"/>
            <p:cNvSpPr>
              <a:spLocks noChangeArrowheads="1"/>
            </p:cNvSpPr>
            <p:nvPr/>
          </p:nvSpPr>
          <p:spPr bwMode="auto">
            <a:xfrm>
              <a:off x="476" y="2387"/>
              <a:ext cx="136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163" name="Line 85"/>
            <p:cNvSpPr>
              <a:spLocks noChangeShapeType="1"/>
            </p:cNvSpPr>
            <p:nvPr/>
          </p:nvSpPr>
          <p:spPr bwMode="auto">
            <a:xfrm>
              <a:off x="521" y="2478"/>
              <a:ext cx="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aphicFrame>
        <p:nvGraphicFramePr>
          <p:cNvPr id="3123" name="Object 86"/>
          <p:cNvGraphicFramePr>
            <a:graphicFrameLocks noChangeAspect="1"/>
          </p:cNvGraphicFramePr>
          <p:nvPr/>
        </p:nvGraphicFramePr>
        <p:xfrm>
          <a:off x="2700338" y="4868863"/>
          <a:ext cx="182562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14" imgW="266584" imgH="418918" progId="Equation.3">
                  <p:embed/>
                </p:oleObj>
              </mc:Choice>
              <mc:Fallback>
                <p:oleObj name="Equation" r:id="rId14" imgW="266584" imgH="418918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68863"/>
                        <a:ext cx="182562" cy="2873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24" name="AutoShape 87"/>
          <p:cNvCxnSpPr>
            <a:cxnSpLocks noChangeShapeType="1"/>
            <a:stCxn id="3121" idx="4"/>
          </p:cNvCxnSpPr>
          <p:nvPr/>
        </p:nvCxnSpPr>
        <p:spPr bwMode="auto">
          <a:xfrm flipH="1">
            <a:off x="2287588" y="4579938"/>
            <a:ext cx="88900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5" name="AutoShape 88"/>
          <p:cNvCxnSpPr>
            <a:cxnSpLocks noChangeShapeType="1"/>
            <a:stCxn id="3162" idx="4"/>
          </p:cNvCxnSpPr>
          <p:nvPr/>
        </p:nvCxnSpPr>
        <p:spPr bwMode="auto">
          <a:xfrm flipH="1">
            <a:off x="2792413" y="4579938"/>
            <a:ext cx="15875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6" name="AutoShape 89"/>
          <p:cNvCxnSpPr>
            <a:cxnSpLocks noChangeShapeType="1"/>
          </p:cNvCxnSpPr>
          <p:nvPr/>
        </p:nvCxnSpPr>
        <p:spPr bwMode="auto">
          <a:xfrm rot="5400000">
            <a:off x="2034381" y="5407819"/>
            <a:ext cx="504825" cy="1588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7" name="AutoShape 90"/>
          <p:cNvCxnSpPr>
            <a:cxnSpLocks noChangeShapeType="1"/>
          </p:cNvCxnSpPr>
          <p:nvPr/>
        </p:nvCxnSpPr>
        <p:spPr bwMode="auto">
          <a:xfrm flipH="1">
            <a:off x="2790825" y="5156200"/>
            <a:ext cx="1588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8" name="AutoShape 91"/>
          <p:cNvCxnSpPr>
            <a:cxnSpLocks noChangeShapeType="1"/>
            <a:stCxn id="3081" idx="2"/>
            <a:endCxn id="3121" idx="0"/>
          </p:cNvCxnSpPr>
          <p:nvPr/>
        </p:nvCxnSpPr>
        <p:spPr bwMode="auto">
          <a:xfrm rot="5400000">
            <a:off x="2257425" y="3616326"/>
            <a:ext cx="795337" cy="557212"/>
          </a:xfrm>
          <a:prstGeom prst="bentConnector3">
            <a:avLst>
              <a:gd name="adj1" fmla="val 5788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9" name="AutoShape 92"/>
          <p:cNvCxnSpPr>
            <a:cxnSpLocks noChangeShapeType="1"/>
            <a:stCxn id="3082" idx="2"/>
            <a:endCxn id="3121" idx="7"/>
          </p:cNvCxnSpPr>
          <p:nvPr/>
        </p:nvCxnSpPr>
        <p:spPr bwMode="auto">
          <a:xfrm rot="5400000">
            <a:off x="2417763" y="3532188"/>
            <a:ext cx="838200" cy="768350"/>
          </a:xfrm>
          <a:prstGeom prst="bentConnector3">
            <a:avLst>
              <a:gd name="adj1" fmla="val 6533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30" name="AutoShape 93"/>
          <p:cNvCxnSpPr>
            <a:cxnSpLocks noChangeShapeType="1"/>
            <a:stCxn id="3082" idx="2"/>
            <a:endCxn id="3162" idx="7"/>
          </p:cNvCxnSpPr>
          <p:nvPr/>
        </p:nvCxnSpPr>
        <p:spPr bwMode="auto">
          <a:xfrm rot="5400000">
            <a:off x="2633663" y="3748088"/>
            <a:ext cx="838200" cy="336550"/>
          </a:xfrm>
          <a:prstGeom prst="bentConnector3">
            <a:avLst>
              <a:gd name="adj1" fmla="val 473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31" name="AutoShape 94"/>
          <p:cNvCxnSpPr>
            <a:cxnSpLocks noChangeShapeType="1"/>
            <a:stCxn id="3081" idx="2"/>
            <a:endCxn id="3162" idx="0"/>
          </p:cNvCxnSpPr>
          <p:nvPr/>
        </p:nvCxnSpPr>
        <p:spPr bwMode="auto">
          <a:xfrm rot="5400000">
            <a:off x="2473325" y="3832226"/>
            <a:ext cx="795337" cy="125412"/>
          </a:xfrm>
          <a:prstGeom prst="bentConnector3">
            <a:avLst>
              <a:gd name="adj1" fmla="val 4989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67" name="Rectangle 95"/>
          <p:cNvSpPr>
            <a:spLocks noChangeArrowheads="1"/>
          </p:cNvSpPr>
          <p:nvPr/>
        </p:nvSpPr>
        <p:spPr bwMode="auto">
          <a:xfrm>
            <a:off x="3419475" y="4149725"/>
            <a:ext cx="4318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69" name="Line 97"/>
          <p:cNvSpPr>
            <a:spLocks noChangeShapeType="1"/>
          </p:cNvSpPr>
          <p:nvPr/>
        </p:nvSpPr>
        <p:spPr bwMode="auto">
          <a:xfrm>
            <a:off x="3492500" y="35004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170" name="Line 98"/>
          <p:cNvSpPr>
            <a:spLocks noChangeShapeType="1"/>
          </p:cNvSpPr>
          <p:nvPr/>
        </p:nvSpPr>
        <p:spPr bwMode="auto">
          <a:xfrm>
            <a:off x="3779838" y="35004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 flipH="1">
            <a:off x="3276600" y="48688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172" name="Line 100"/>
          <p:cNvSpPr>
            <a:spLocks noChangeShapeType="1"/>
          </p:cNvSpPr>
          <p:nvPr/>
        </p:nvSpPr>
        <p:spPr bwMode="auto">
          <a:xfrm>
            <a:off x="3779838" y="4868863"/>
            <a:ext cx="71437" cy="7921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graphicFrame>
        <p:nvGraphicFramePr>
          <p:cNvPr id="3173" name="Object 101"/>
          <p:cNvGraphicFramePr>
            <a:graphicFrameLocks noChangeAspect="1"/>
          </p:cNvGraphicFramePr>
          <p:nvPr/>
        </p:nvGraphicFramePr>
        <p:xfrm>
          <a:off x="3276600" y="4868863"/>
          <a:ext cx="2873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Equation" r:id="rId15" imgW="139700" imgH="139700" progId="Equation.3">
                  <p:embed/>
                </p:oleObj>
              </mc:Choice>
              <mc:Fallback>
                <p:oleObj name="Equation" r:id="rId15" imgW="139700" imgH="13970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68863"/>
                        <a:ext cx="287338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" name="Object 102"/>
          <p:cNvGraphicFramePr>
            <a:graphicFrameLocks noChangeAspect="1"/>
          </p:cNvGraphicFramePr>
          <p:nvPr/>
        </p:nvGraphicFramePr>
        <p:xfrm>
          <a:off x="3708400" y="4941888"/>
          <a:ext cx="261938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Equation" r:id="rId17" imgW="126670" imgH="76002" progId="Equation.3">
                  <p:embed/>
                </p:oleObj>
              </mc:Choice>
              <mc:Fallback>
                <p:oleObj name="Equation" r:id="rId17" imgW="126670" imgH="76002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41888"/>
                        <a:ext cx="261938" cy="15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" name="Rectangle 103"/>
          <p:cNvSpPr>
            <a:spLocks noChangeArrowheads="1"/>
          </p:cNvSpPr>
          <p:nvPr/>
        </p:nvSpPr>
        <p:spPr bwMode="auto">
          <a:xfrm>
            <a:off x="3995738" y="4149725"/>
            <a:ext cx="4318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76" name="Line 104"/>
          <p:cNvSpPr>
            <a:spLocks noChangeShapeType="1"/>
          </p:cNvSpPr>
          <p:nvPr/>
        </p:nvSpPr>
        <p:spPr bwMode="auto">
          <a:xfrm>
            <a:off x="4068763" y="35004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177" name="Line 105"/>
          <p:cNvSpPr>
            <a:spLocks noChangeShapeType="1"/>
          </p:cNvSpPr>
          <p:nvPr/>
        </p:nvSpPr>
        <p:spPr bwMode="auto">
          <a:xfrm>
            <a:off x="4356100" y="35004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178" name="Line 106"/>
          <p:cNvSpPr>
            <a:spLocks noChangeShapeType="1"/>
          </p:cNvSpPr>
          <p:nvPr/>
        </p:nvSpPr>
        <p:spPr bwMode="auto">
          <a:xfrm>
            <a:off x="4068763" y="4868863"/>
            <a:ext cx="35877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179" name="Line 107"/>
          <p:cNvSpPr>
            <a:spLocks noChangeShapeType="1"/>
          </p:cNvSpPr>
          <p:nvPr/>
        </p:nvSpPr>
        <p:spPr bwMode="auto">
          <a:xfrm>
            <a:off x="4356100" y="4868863"/>
            <a:ext cx="647700" cy="7921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graphicFrame>
        <p:nvGraphicFramePr>
          <p:cNvPr id="3180" name="Object 108"/>
          <p:cNvGraphicFramePr>
            <a:graphicFrameLocks noChangeAspect="1"/>
          </p:cNvGraphicFramePr>
          <p:nvPr/>
        </p:nvGraphicFramePr>
        <p:xfrm>
          <a:off x="3995738" y="4724400"/>
          <a:ext cx="28733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19" imgW="139700" imgH="139700" progId="Equation.3">
                  <p:embed/>
                </p:oleObj>
              </mc:Choice>
              <mc:Fallback>
                <p:oleObj name="Equation" r:id="rId19" imgW="139700" imgH="13970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724400"/>
                        <a:ext cx="28733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1" name="Object 109"/>
          <p:cNvGraphicFramePr>
            <a:graphicFrameLocks noChangeAspect="1"/>
          </p:cNvGraphicFramePr>
          <p:nvPr/>
        </p:nvGraphicFramePr>
        <p:xfrm>
          <a:off x="4356100" y="4868863"/>
          <a:ext cx="261938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21" imgW="126670" imgH="76002" progId="Equation.3">
                  <p:embed/>
                </p:oleObj>
              </mc:Choice>
              <mc:Fallback>
                <p:oleObj name="Equation" r:id="rId21" imgW="126670" imgH="76002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68863"/>
                        <a:ext cx="261938" cy="15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6" name="Object 110"/>
          <p:cNvGraphicFramePr>
            <a:graphicFrameLocks noChangeAspect="1"/>
          </p:cNvGraphicFramePr>
          <p:nvPr/>
        </p:nvGraphicFramePr>
        <p:xfrm>
          <a:off x="1258888" y="2852738"/>
          <a:ext cx="7842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23" imgW="126835" imgH="139518" progId="Equation.3">
                  <p:embed/>
                </p:oleObj>
              </mc:Choice>
              <mc:Fallback>
                <p:oleObj name="Equation" r:id="rId23" imgW="126835" imgH="139518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852738"/>
                        <a:ext cx="7842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7" name="Object 111"/>
          <p:cNvGraphicFramePr>
            <a:graphicFrameLocks noChangeAspect="1"/>
          </p:cNvGraphicFramePr>
          <p:nvPr/>
        </p:nvGraphicFramePr>
        <p:xfrm>
          <a:off x="179388" y="5300663"/>
          <a:ext cx="86201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24" imgW="139579" imgH="164957" progId="Equation.3">
                  <p:embed/>
                </p:oleObj>
              </mc:Choice>
              <mc:Fallback>
                <p:oleObj name="Equation" r:id="rId24" imgW="139579" imgH="164957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00663"/>
                        <a:ext cx="862012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48" name="Picture 11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381750"/>
            <a:ext cx="2016125" cy="3444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9" name="Picture 11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41888"/>
            <a:ext cx="2171700" cy="3714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50" name="AutoShape 116"/>
          <p:cNvCxnSpPr>
            <a:cxnSpLocks noChangeShapeType="1"/>
            <a:endCxn id="3101" idx="0"/>
          </p:cNvCxnSpPr>
          <p:nvPr/>
        </p:nvCxnSpPr>
        <p:spPr bwMode="auto">
          <a:xfrm rot="10800000" flipV="1">
            <a:off x="5022850" y="5127625"/>
            <a:ext cx="898525" cy="533400"/>
          </a:xfrm>
          <a:prstGeom prst="bentConnector2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51" name="AutoShape 117"/>
          <p:cNvCxnSpPr>
            <a:cxnSpLocks noChangeShapeType="1"/>
            <a:endCxn id="3099" idx="2"/>
          </p:cNvCxnSpPr>
          <p:nvPr/>
        </p:nvCxnSpPr>
        <p:spPr bwMode="auto">
          <a:xfrm rot="10800000">
            <a:off x="4446588" y="5873750"/>
            <a:ext cx="471487" cy="681038"/>
          </a:xfrm>
          <a:prstGeom prst="bentConnector2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190" name="Object 118"/>
          <p:cNvGraphicFramePr>
            <a:graphicFrameLocks noChangeAspect="1"/>
          </p:cNvGraphicFramePr>
          <p:nvPr/>
        </p:nvGraphicFramePr>
        <p:xfrm>
          <a:off x="3962400" y="4178300"/>
          <a:ext cx="4984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28" imgW="139579" imgH="164957" progId="Equation.3">
                  <p:embed/>
                </p:oleObj>
              </mc:Choice>
              <mc:Fallback>
                <p:oleObj name="Equation" r:id="rId28" imgW="139579" imgH="164957" progId="Equation.3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78300"/>
                        <a:ext cx="49847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1" name="Object 119"/>
          <p:cNvGraphicFramePr>
            <a:graphicFrameLocks noChangeAspect="1"/>
          </p:cNvGraphicFramePr>
          <p:nvPr/>
        </p:nvGraphicFramePr>
        <p:xfrm>
          <a:off x="3390900" y="4202113"/>
          <a:ext cx="4984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30" imgW="139579" imgH="164957" progId="Equation.3">
                  <p:embed/>
                </p:oleObj>
              </mc:Choice>
              <mc:Fallback>
                <p:oleObj name="Equation" r:id="rId30" imgW="139579" imgH="164957" progId="Equation.3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202113"/>
                        <a:ext cx="49847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" name="Object 120"/>
          <p:cNvGraphicFramePr>
            <a:graphicFrameLocks noChangeAspect="1"/>
          </p:cNvGraphicFramePr>
          <p:nvPr/>
        </p:nvGraphicFramePr>
        <p:xfrm>
          <a:off x="2051050" y="3024188"/>
          <a:ext cx="36036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32" imgW="279279" imgH="203112" progId="Equation.3">
                  <p:embed/>
                </p:oleObj>
              </mc:Choice>
              <mc:Fallback>
                <p:oleObj name="Equation" r:id="rId32" imgW="279279" imgH="203112" progId="Equation.3">
                  <p:embed/>
                  <p:pic>
                    <p:nvPicPr>
                      <p:cNvPr id="0" name="Object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024188"/>
                        <a:ext cx="360363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5" name="Object 121"/>
          <p:cNvGraphicFramePr>
            <a:graphicFrameLocks noChangeAspect="1"/>
          </p:cNvGraphicFramePr>
          <p:nvPr/>
        </p:nvGraphicFramePr>
        <p:xfrm>
          <a:off x="2411413" y="2997200"/>
          <a:ext cx="3937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34" imgW="304536" imgH="203024" progId="Equation.3">
                  <p:embed/>
                </p:oleObj>
              </mc:Choice>
              <mc:Fallback>
                <p:oleObj name="Equation" r:id="rId34" imgW="304536" imgH="203024" progId="Equation.3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997200"/>
                        <a:ext cx="3937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6" name="Object 122"/>
          <p:cNvGraphicFramePr>
            <a:graphicFrameLocks noChangeAspect="1"/>
          </p:cNvGraphicFramePr>
          <p:nvPr/>
        </p:nvGraphicFramePr>
        <p:xfrm>
          <a:off x="2771775" y="2997200"/>
          <a:ext cx="3937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36" imgW="304536" imgH="203024" progId="Equation.3">
                  <p:embed/>
                </p:oleObj>
              </mc:Choice>
              <mc:Fallback>
                <p:oleObj name="Equation" r:id="rId36" imgW="304536" imgH="203024" progId="Equation.3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997200"/>
                        <a:ext cx="3937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7" name="Object 123"/>
          <p:cNvGraphicFramePr>
            <a:graphicFrameLocks noChangeAspect="1"/>
          </p:cNvGraphicFramePr>
          <p:nvPr/>
        </p:nvGraphicFramePr>
        <p:xfrm>
          <a:off x="3132138" y="2997200"/>
          <a:ext cx="3937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38" imgW="304536" imgH="203024" progId="Equation.3">
                  <p:embed/>
                </p:oleObj>
              </mc:Choice>
              <mc:Fallback>
                <p:oleObj name="Equation" r:id="rId38" imgW="304536" imgH="203024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97200"/>
                        <a:ext cx="3937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8" name="Object 124"/>
          <p:cNvGraphicFramePr>
            <a:graphicFrameLocks noChangeAspect="1"/>
          </p:cNvGraphicFramePr>
          <p:nvPr/>
        </p:nvGraphicFramePr>
        <p:xfrm>
          <a:off x="1108075" y="5976938"/>
          <a:ext cx="3762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Equation" r:id="rId40" imgW="291973" imgH="203112" progId="Equation.3">
                  <p:embed/>
                </p:oleObj>
              </mc:Choice>
              <mc:Fallback>
                <p:oleObj name="Equation" r:id="rId40" imgW="291973" imgH="203112" progId="Equation.3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5976938"/>
                        <a:ext cx="376238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9" name="Object 125"/>
          <p:cNvGraphicFramePr>
            <a:graphicFrameLocks noChangeAspect="1"/>
          </p:cNvGraphicFramePr>
          <p:nvPr/>
        </p:nvGraphicFramePr>
        <p:xfrm>
          <a:off x="1547813" y="5949950"/>
          <a:ext cx="4095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Equation" r:id="rId42" imgW="317225" imgH="203024" progId="Equation.3">
                  <p:embed/>
                </p:oleObj>
              </mc:Choice>
              <mc:Fallback>
                <p:oleObj name="Equation" r:id="rId42" imgW="317225" imgH="203024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949950"/>
                        <a:ext cx="40957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0" name="AutoShape 142"/>
          <p:cNvSpPr>
            <a:spLocks noChangeArrowheads="1"/>
          </p:cNvSpPr>
          <p:nvPr/>
        </p:nvSpPr>
        <p:spPr bwMode="auto">
          <a:xfrm>
            <a:off x="2225675" y="3213100"/>
            <a:ext cx="546100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161" name="AutoShape 143"/>
          <p:cNvSpPr>
            <a:spLocks noChangeArrowheads="1"/>
          </p:cNvSpPr>
          <p:nvPr/>
        </p:nvSpPr>
        <p:spPr bwMode="auto">
          <a:xfrm>
            <a:off x="2819400" y="3213100"/>
            <a:ext cx="528638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4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7" grpId="0" animBg="1"/>
      <p:bldP spid="3169" grpId="0" animBg="1"/>
      <p:bldP spid="3170" grpId="0" animBg="1"/>
      <p:bldP spid="3171" grpId="0" animBg="1"/>
      <p:bldP spid="3172" grpId="0" animBg="1"/>
      <p:bldP spid="3175" grpId="0" animBg="1"/>
      <p:bldP spid="3176" grpId="0" animBg="1"/>
      <p:bldP spid="3177" grpId="0" animBg="1"/>
      <p:bldP spid="3178" grpId="0" animBg="1"/>
      <p:bldP spid="31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So now we can examine impulse responses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59055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50419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47675" y="3521075"/>
            <a:ext cx="39798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dirty="0"/>
              <a:t> Process of creating y</a:t>
            </a:r>
            <a:r>
              <a:rPr lang="en-GB" baseline="-25000" dirty="0"/>
              <a:t>1</a:t>
            </a:r>
            <a:r>
              <a:rPr lang="en-GB" dirty="0"/>
              <a:t>, y</a:t>
            </a:r>
            <a:r>
              <a:rPr lang="en-GB" baseline="-25000" dirty="0"/>
              <a:t>01</a:t>
            </a:r>
            <a:r>
              <a:rPr lang="en-GB" dirty="0"/>
              <a:t> </a:t>
            </a:r>
            <a:r>
              <a:rPr lang="en-GB" dirty="0" err="1"/>
              <a:t>etc</a:t>
            </a:r>
            <a:r>
              <a:rPr lang="en-GB" dirty="0"/>
              <a:t> is the Wavelet Transform</a:t>
            </a:r>
          </a:p>
          <a:p>
            <a:pPr eaLnBrk="1" hangingPunct="1">
              <a:buFontTx/>
              <a:buChar char="•"/>
            </a:pPr>
            <a:r>
              <a:rPr lang="en-GB" dirty="0"/>
              <a:t> “Wavelet” refers to the impulse response of the cascade of filters</a:t>
            </a:r>
          </a:p>
          <a:p>
            <a:pPr eaLnBrk="1" hangingPunct="1">
              <a:buFontTx/>
              <a:buChar char="•"/>
            </a:pPr>
            <a:r>
              <a:rPr lang="en-GB" dirty="0"/>
              <a:t> Shape of impulse response similar at each level .. Derived from something called a “Mother wavelet”</a:t>
            </a:r>
          </a:p>
          <a:p>
            <a:pPr eaLnBrk="1" hangingPunct="1">
              <a:buFontTx/>
              <a:buChar char="•"/>
            </a:pPr>
            <a:r>
              <a:rPr lang="en-GB" dirty="0"/>
              <a:t> Low pass Impulse </a:t>
            </a:r>
            <a:r>
              <a:rPr lang="en-GB" dirty="0" smtClean="0"/>
              <a:t>response </a:t>
            </a:r>
            <a:r>
              <a:rPr lang="en-GB" dirty="0"/>
              <a:t>to level k is called the “scaling function at level 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Good wavelets for compression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There are better filters than the “</a:t>
            </a:r>
            <a:r>
              <a:rPr lang="en-GB" sz="2400" dirty="0" err="1" smtClean="0"/>
              <a:t>haar</a:t>
            </a:r>
            <a:r>
              <a:rPr lang="en-GB" sz="2400" dirty="0" smtClean="0"/>
              <a:t>” filters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Want PR because energy compaction stages should be reversible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Wavelet filter design is art and science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Won’t go into this at all in this course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You will just be exposed to a couple of wavelets that are used in the literature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There are very many wavelets! Only some are good for compression and others for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 Gall 3,5 Tap Filter Set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70532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4581525"/>
            <a:ext cx="8229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 Note how filter outputs (H</a:t>
            </a:r>
            <a:r>
              <a:rPr lang="en-GB" sz="2400" baseline="-25000" smtClean="0"/>
              <a:t>1</a:t>
            </a:r>
            <a:r>
              <a:rPr lang="en-GB" sz="2400" smtClean="0"/>
              <a:t>,G</a:t>
            </a:r>
            <a:r>
              <a:rPr lang="en-GB" sz="2400" baseline="-25000" smtClean="0"/>
              <a:t>1</a:t>
            </a:r>
            <a:r>
              <a:rPr lang="en-GB" sz="2400" smtClean="0"/>
              <a:t>) shifted by z, z</a:t>
            </a:r>
            <a:r>
              <a:rPr lang="en-GB" sz="2400" baseline="30000" smtClean="0"/>
              <a:t>-1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 So implement by filtering without shift but select ODD outputs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 (H</a:t>
            </a:r>
            <a:r>
              <a:rPr lang="en-GB" sz="2400" baseline="-25000" smtClean="0"/>
              <a:t>0</a:t>
            </a:r>
            <a:r>
              <a:rPr lang="en-GB" sz="2400" smtClean="0"/>
              <a:t>,G</a:t>
            </a:r>
            <a:r>
              <a:rPr lang="en-GB" sz="2400" baseline="-25000" smtClean="0"/>
              <a:t>0</a:t>
            </a:r>
            <a:r>
              <a:rPr lang="en-GB" sz="2400" smtClean="0"/>
              <a:t>) select EVEN outputs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23850" y="4076700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 TRICKY THING!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 Gall 3,5 Tap Filter Set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33500"/>
            <a:ext cx="6604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 Gall Filters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dirty="0" smtClean="0"/>
              <a:t>Pretty good for image processing because of the smooth nature of the analysis filters and they are symmetric</a:t>
            </a:r>
          </a:p>
          <a:p>
            <a:pPr eaLnBrk="1" hangingPunct="1"/>
            <a:r>
              <a:rPr lang="en-GB" sz="2400" dirty="0" smtClean="0"/>
              <a:t>But reconstruction filters not smooth .. </a:t>
            </a:r>
            <a:r>
              <a:rPr lang="en-GB" sz="2400" dirty="0" smtClean="0"/>
              <a:t>bummer</a:t>
            </a:r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7200"/>
            <a:ext cx="39608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6717" y="3140968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It turns out that you can swap the analysis and reconstruction filters around</a:t>
            </a:r>
          </a:p>
          <a:p>
            <a:endParaRPr lang="en-IE" sz="2400" dirty="0"/>
          </a:p>
          <a:p>
            <a:r>
              <a:rPr lang="en-IE" sz="2400" dirty="0" smtClean="0"/>
              <a:t>Known as the </a:t>
            </a:r>
            <a:r>
              <a:rPr lang="en-IE" sz="2400" dirty="0" err="1" smtClean="0"/>
              <a:t>LeGall</a:t>
            </a:r>
            <a:r>
              <a:rPr lang="en-IE" sz="2400" dirty="0" smtClean="0"/>
              <a:t> 5,3 wavelet or inverse </a:t>
            </a:r>
            <a:r>
              <a:rPr lang="en-IE" sz="2400" dirty="0" err="1" smtClean="0"/>
              <a:t>LeGall</a:t>
            </a:r>
            <a:r>
              <a:rPr lang="en-IE" sz="2400" dirty="0" smtClean="0"/>
              <a:t> wavelet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Near-Balanced Wavelets (5,7)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021288"/>
            <a:ext cx="379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Analysis Filters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680011" y="5989022"/>
            <a:ext cx="379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Reconstruction Filters</a:t>
            </a:r>
            <a:endParaRPr lang="en-IE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35483"/>
            <a:ext cx="4980623" cy="413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5126355" cy="414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3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Near-Balanced Wavelets (13,19)</a:t>
            </a:r>
            <a:endParaRPr lang="en-IE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1802"/>
            <a:ext cx="4917829" cy="408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333" y="1819188"/>
            <a:ext cx="4673819" cy="40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021288"/>
            <a:ext cx="379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Analysis Filters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4680011" y="5989022"/>
            <a:ext cx="379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Reconstruction Filters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27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2D Impulse responses of the separable filters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8178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Coding with Wavelets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Quantise the Coarse levels more finely than the Fine levels </a:t>
            </a:r>
          </a:p>
          <a:p>
            <a:pPr eaLnBrk="1" hangingPunct="1"/>
            <a:r>
              <a:rPr lang="en-GB" sz="2400" smtClean="0"/>
              <a:t>Large Q</a:t>
            </a:r>
            <a:r>
              <a:rPr lang="en-GB" sz="2400" baseline="-25000" smtClean="0"/>
              <a:t>step</a:t>
            </a:r>
            <a:r>
              <a:rPr lang="en-GB" sz="2400" smtClean="0"/>
              <a:t> at Fine levels and Small Q</a:t>
            </a:r>
            <a:r>
              <a:rPr lang="en-GB" sz="2400" baseline="-25000" smtClean="0"/>
              <a:t>step</a:t>
            </a:r>
            <a:r>
              <a:rPr lang="en-GB" sz="2400" smtClean="0"/>
              <a:t> at low levels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79216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64912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DCT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324850" y="623728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HAAR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Coding with Wavelets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5014913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Now consider as filtering</a:t>
            </a:r>
          </a:p>
        </p:txBody>
      </p:sp>
      <p:graphicFrame>
        <p:nvGraphicFramePr>
          <p:cNvPr id="4099" name="Object 109"/>
          <p:cNvGraphicFramePr>
            <a:graphicFrameLocks noChangeAspect="1"/>
          </p:cNvGraphicFramePr>
          <p:nvPr>
            <p:ph sz="half" idx="1"/>
          </p:nvPr>
        </p:nvGraphicFramePr>
        <p:xfrm>
          <a:off x="4716463" y="2781300"/>
          <a:ext cx="180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3" imgW="1803400" imgH="419100" progId="Equation.3">
                  <p:embed/>
                </p:oleObj>
              </mc:Choice>
              <mc:Fallback>
                <p:oleObj name="Equation" r:id="rId3" imgW="1803400" imgH="41910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781300"/>
                        <a:ext cx="180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11"/>
          <p:cNvGraphicFramePr>
            <a:graphicFrameLocks noChangeAspect="1"/>
          </p:cNvGraphicFramePr>
          <p:nvPr>
            <p:ph sz="quarter" idx="2"/>
          </p:nvPr>
        </p:nvGraphicFramePr>
        <p:xfrm>
          <a:off x="4572000" y="3733800"/>
          <a:ext cx="17780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5" imgW="2895600" imgH="622300" progId="Equation.3">
                  <p:embed/>
                </p:oleObj>
              </mc:Choice>
              <mc:Fallback>
                <p:oleObj name="Equation" r:id="rId5" imgW="2895600" imgH="622300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7780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771775" y="2279650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059113" y="2276475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3348038" y="2276475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3635375" y="2276475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3924300" y="2276475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4211638" y="2276475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4500563" y="2276475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4787900" y="2276475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5076825" y="2276475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5364163" y="2276475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1" name="Rectangle 17"/>
          <p:cNvSpPr>
            <a:spLocks noChangeArrowheads="1"/>
          </p:cNvSpPr>
          <p:nvPr/>
        </p:nvSpPr>
        <p:spPr bwMode="auto">
          <a:xfrm>
            <a:off x="5651500" y="2276475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5940425" y="2276475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6229350" y="2276475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4" name="Rectangle 20"/>
          <p:cNvSpPr>
            <a:spLocks noChangeArrowheads="1"/>
          </p:cNvSpPr>
          <p:nvPr/>
        </p:nvSpPr>
        <p:spPr bwMode="auto">
          <a:xfrm>
            <a:off x="6516688" y="2276475"/>
            <a:ext cx="179387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5" name="Rectangle 21"/>
          <p:cNvSpPr>
            <a:spLocks noChangeArrowheads="1"/>
          </p:cNvSpPr>
          <p:nvPr/>
        </p:nvSpPr>
        <p:spPr bwMode="auto">
          <a:xfrm>
            <a:off x="6804025" y="2276475"/>
            <a:ext cx="179388" cy="2127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6" name="Rectangle 22"/>
          <p:cNvSpPr>
            <a:spLocks noChangeArrowheads="1"/>
          </p:cNvSpPr>
          <p:nvPr/>
        </p:nvSpPr>
        <p:spPr bwMode="auto">
          <a:xfrm>
            <a:off x="2268538" y="5373688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7" name="Rectangle 23"/>
          <p:cNvSpPr>
            <a:spLocks noChangeArrowheads="1"/>
          </p:cNvSpPr>
          <p:nvPr/>
        </p:nvSpPr>
        <p:spPr bwMode="auto">
          <a:xfrm>
            <a:off x="2771775" y="537368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8" name="Rectangle 24"/>
          <p:cNvSpPr>
            <a:spLocks noChangeArrowheads="1"/>
          </p:cNvSpPr>
          <p:nvPr/>
        </p:nvSpPr>
        <p:spPr bwMode="auto">
          <a:xfrm>
            <a:off x="3276600" y="5373688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19" name="Rectangle 25"/>
          <p:cNvSpPr>
            <a:spLocks noChangeArrowheads="1"/>
          </p:cNvSpPr>
          <p:nvPr/>
        </p:nvSpPr>
        <p:spPr bwMode="auto">
          <a:xfrm>
            <a:off x="3779838" y="537368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20" name="Rectangle 26"/>
          <p:cNvSpPr>
            <a:spLocks noChangeArrowheads="1"/>
          </p:cNvSpPr>
          <p:nvPr/>
        </p:nvSpPr>
        <p:spPr bwMode="auto">
          <a:xfrm>
            <a:off x="4356100" y="5373688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21" name="Rectangle 27"/>
          <p:cNvSpPr>
            <a:spLocks noChangeArrowheads="1"/>
          </p:cNvSpPr>
          <p:nvPr/>
        </p:nvSpPr>
        <p:spPr bwMode="auto">
          <a:xfrm>
            <a:off x="4932363" y="537368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22" name="Rectangle 28"/>
          <p:cNvSpPr>
            <a:spLocks noChangeArrowheads="1"/>
          </p:cNvSpPr>
          <p:nvPr/>
        </p:nvSpPr>
        <p:spPr bwMode="auto">
          <a:xfrm>
            <a:off x="1763713" y="537368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23" name="Rectangle 29"/>
          <p:cNvSpPr>
            <a:spLocks noChangeArrowheads="1"/>
          </p:cNvSpPr>
          <p:nvPr/>
        </p:nvSpPr>
        <p:spPr bwMode="auto">
          <a:xfrm>
            <a:off x="5508625" y="5373688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24" name="Rectangle 30"/>
          <p:cNvSpPr>
            <a:spLocks noChangeArrowheads="1"/>
          </p:cNvSpPr>
          <p:nvPr/>
        </p:nvSpPr>
        <p:spPr bwMode="auto">
          <a:xfrm>
            <a:off x="8677275" y="537368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25" name="Rectangle 31"/>
          <p:cNvSpPr>
            <a:spLocks noChangeArrowheads="1"/>
          </p:cNvSpPr>
          <p:nvPr/>
        </p:nvSpPr>
        <p:spPr bwMode="auto">
          <a:xfrm>
            <a:off x="6227763" y="537368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26" name="Rectangle 32"/>
          <p:cNvSpPr>
            <a:spLocks noChangeArrowheads="1"/>
          </p:cNvSpPr>
          <p:nvPr/>
        </p:nvSpPr>
        <p:spPr bwMode="auto">
          <a:xfrm>
            <a:off x="6877050" y="5373688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27" name="Rectangle 33"/>
          <p:cNvSpPr>
            <a:spLocks noChangeArrowheads="1"/>
          </p:cNvSpPr>
          <p:nvPr/>
        </p:nvSpPr>
        <p:spPr bwMode="auto">
          <a:xfrm>
            <a:off x="7453313" y="537368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28" name="Rectangle 34"/>
          <p:cNvSpPr>
            <a:spLocks noChangeArrowheads="1"/>
          </p:cNvSpPr>
          <p:nvPr/>
        </p:nvSpPr>
        <p:spPr bwMode="auto">
          <a:xfrm>
            <a:off x="8027988" y="5373688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graphicFrame>
        <p:nvGraphicFramePr>
          <p:cNvPr id="4129" name="Object 78"/>
          <p:cNvGraphicFramePr>
            <a:graphicFrameLocks noChangeAspect="1"/>
          </p:cNvGraphicFramePr>
          <p:nvPr/>
        </p:nvGraphicFramePr>
        <p:xfrm>
          <a:off x="1763713" y="1844675"/>
          <a:ext cx="7842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844675"/>
                        <a:ext cx="7842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0" name="Object 79"/>
          <p:cNvGraphicFramePr>
            <a:graphicFrameLocks noChangeAspect="1"/>
          </p:cNvGraphicFramePr>
          <p:nvPr/>
        </p:nvGraphicFramePr>
        <p:xfrm>
          <a:off x="755650" y="5013325"/>
          <a:ext cx="86201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9" imgW="139579" imgH="164957" progId="Equation.3">
                  <p:embed/>
                </p:oleObj>
              </mc:Choice>
              <mc:Fallback>
                <p:oleObj name="Equation" r:id="rId9" imgW="139579" imgH="164957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13325"/>
                        <a:ext cx="862013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31" name="Picture 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4413"/>
            <a:ext cx="2016125" cy="34448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8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54550"/>
            <a:ext cx="2171700" cy="3714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33" name="AutoShape 82"/>
          <p:cNvCxnSpPr>
            <a:cxnSpLocks noChangeShapeType="1"/>
            <a:endCxn id="4123" idx="0"/>
          </p:cNvCxnSpPr>
          <p:nvPr/>
        </p:nvCxnSpPr>
        <p:spPr bwMode="auto">
          <a:xfrm rot="10800000" flipV="1">
            <a:off x="5599113" y="4840288"/>
            <a:ext cx="898525" cy="533400"/>
          </a:xfrm>
          <a:prstGeom prst="bentConnector2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4" name="AutoShape 83"/>
          <p:cNvCxnSpPr>
            <a:cxnSpLocks noChangeShapeType="1"/>
            <a:endCxn id="4121" idx="2"/>
          </p:cNvCxnSpPr>
          <p:nvPr/>
        </p:nvCxnSpPr>
        <p:spPr bwMode="auto">
          <a:xfrm rot="10800000">
            <a:off x="5022850" y="5586413"/>
            <a:ext cx="471488" cy="681037"/>
          </a:xfrm>
          <a:prstGeom prst="bentConnector2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135" name="Object 86"/>
          <p:cNvGraphicFramePr>
            <a:graphicFrameLocks noChangeAspect="1"/>
          </p:cNvGraphicFramePr>
          <p:nvPr/>
        </p:nvGraphicFramePr>
        <p:xfrm>
          <a:off x="2627313" y="1989138"/>
          <a:ext cx="36036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13" imgW="279279" imgH="203112" progId="Equation.3">
                  <p:embed/>
                </p:oleObj>
              </mc:Choice>
              <mc:Fallback>
                <p:oleObj name="Equation" r:id="rId13" imgW="279279" imgH="203112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989138"/>
                        <a:ext cx="360362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6" name="Object 87"/>
          <p:cNvGraphicFramePr>
            <a:graphicFrameLocks noChangeAspect="1"/>
          </p:cNvGraphicFramePr>
          <p:nvPr/>
        </p:nvGraphicFramePr>
        <p:xfrm>
          <a:off x="2916238" y="1989138"/>
          <a:ext cx="3937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15" imgW="304536" imgH="203024" progId="Equation.3">
                  <p:embed/>
                </p:oleObj>
              </mc:Choice>
              <mc:Fallback>
                <p:oleObj name="Equation" r:id="rId15" imgW="304536" imgH="203024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989138"/>
                        <a:ext cx="3937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" name="Object 88"/>
          <p:cNvGraphicFramePr>
            <a:graphicFrameLocks noChangeAspect="1"/>
          </p:cNvGraphicFramePr>
          <p:nvPr/>
        </p:nvGraphicFramePr>
        <p:xfrm>
          <a:off x="3276600" y="1989138"/>
          <a:ext cx="3937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17" imgW="304536" imgH="203024" progId="Equation.3">
                  <p:embed/>
                </p:oleObj>
              </mc:Choice>
              <mc:Fallback>
                <p:oleObj name="Equation" r:id="rId17" imgW="304536" imgH="203024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89138"/>
                        <a:ext cx="3937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8" name="Object 89"/>
          <p:cNvGraphicFramePr>
            <a:graphicFrameLocks noChangeAspect="1"/>
          </p:cNvGraphicFramePr>
          <p:nvPr/>
        </p:nvGraphicFramePr>
        <p:xfrm>
          <a:off x="3636963" y="1989138"/>
          <a:ext cx="3937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19" imgW="304536" imgH="203024" progId="Equation.3">
                  <p:embed/>
                </p:oleObj>
              </mc:Choice>
              <mc:Fallback>
                <p:oleObj name="Equation" r:id="rId19" imgW="304536" imgH="203024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1989138"/>
                        <a:ext cx="3937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9" name="Object 90"/>
          <p:cNvGraphicFramePr>
            <a:graphicFrameLocks noChangeAspect="1"/>
          </p:cNvGraphicFramePr>
          <p:nvPr/>
        </p:nvGraphicFramePr>
        <p:xfrm>
          <a:off x="1684338" y="5689600"/>
          <a:ext cx="37623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21" imgW="291973" imgH="203112" progId="Equation.3">
                  <p:embed/>
                </p:oleObj>
              </mc:Choice>
              <mc:Fallback>
                <p:oleObj name="Equation" r:id="rId21" imgW="291973" imgH="203112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5689600"/>
                        <a:ext cx="376237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0" name="Object 91"/>
          <p:cNvGraphicFramePr>
            <a:graphicFrameLocks noChangeAspect="1"/>
          </p:cNvGraphicFramePr>
          <p:nvPr/>
        </p:nvGraphicFramePr>
        <p:xfrm>
          <a:off x="2132013" y="5691188"/>
          <a:ext cx="4095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23" imgW="317225" imgH="203024" progId="Equation.3">
                  <p:embed/>
                </p:oleObj>
              </mc:Choice>
              <mc:Fallback>
                <p:oleObj name="Equation" r:id="rId23" imgW="317225" imgH="203024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5691188"/>
                        <a:ext cx="40957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1" name="Rectangle 96"/>
          <p:cNvSpPr>
            <a:spLocks noChangeArrowheads="1"/>
          </p:cNvSpPr>
          <p:nvPr/>
        </p:nvSpPr>
        <p:spPr bwMode="auto">
          <a:xfrm>
            <a:off x="2268538" y="328453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42" name="Rectangle 97"/>
          <p:cNvSpPr>
            <a:spLocks noChangeArrowheads="1"/>
          </p:cNvSpPr>
          <p:nvPr/>
        </p:nvSpPr>
        <p:spPr bwMode="auto">
          <a:xfrm>
            <a:off x="2771775" y="32845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43" name="Rectangle 98"/>
          <p:cNvSpPr>
            <a:spLocks noChangeArrowheads="1"/>
          </p:cNvSpPr>
          <p:nvPr/>
        </p:nvSpPr>
        <p:spPr bwMode="auto">
          <a:xfrm>
            <a:off x="3276600" y="32845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44" name="Rectangle 99"/>
          <p:cNvSpPr>
            <a:spLocks noChangeArrowheads="1"/>
          </p:cNvSpPr>
          <p:nvPr/>
        </p:nvSpPr>
        <p:spPr bwMode="auto">
          <a:xfrm>
            <a:off x="3779838" y="328453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45" name="Rectangle 100"/>
          <p:cNvSpPr>
            <a:spLocks noChangeArrowheads="1"/>
          </p:cNvSpPr>
          <p:nvPr/>
        </p:nvSpPr>
        <p:spPr bwMode="auto">
          <a:xfrm>
            <a:off x="4356100" y="32845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46" name="Rectangle 101"/>
          <p:cNvSpPr>
            <a:spLocks noChangeArrowheads="1"/>
          </p:cNvSpPr>
          <p:nvPr/>
        </p:nvSpPr>
        <p:spPr bwMode="auto">
          <a:xfrm>
            <a:off x="4932363" y="328453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47" name="Rectangle 102"/>
          <p:cNvSpPr>
            <a:spLocks noChangeArrowheads="1"/>
          </p:cNvSpPr>
          <p:nvPr/>
        </p:nvSpPr>
        <p:spPr bwMode="auto">
          <a:xfrm>
            <a:off x="1763713" y="328453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48" name="Rectangle 103"/>
          <p:cNvSpPr>
            <a:spLocks noChangeArrowheads="1"/>
          </p:cNvSpPr>
          <p:nvPr/>
        </p:nvSpPr>
        <p:spPr bwMode="auto">
          <a:xfrm>
            <a:off x="5508625" y="32845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49" name="Rectangle 104"/>
          <p:cNvSpPr>
            <a:spLocks noChangeArrowheads="1"/>
          </p:cNvSpPr>
          <p:nvPr/>
        </p:nvSpPr>
        <p:spPr bwMode="auto">
          <a:xfrm>
            <a:off x="8677275" y="32845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0" name="Rectangle 105"/>
          <p:cNvSpPr>
            <a:spLocks noChangeArrowheads="1"/>
          </p:cNvSpPr>
          <p:nvPr/>
        </p:nvSpPr>
        <p:spPr bwMode="auto">
          <a:xfrm>
            <a:off x="6227763" y="328453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1" name="Rectangle 106"/>
          <p:cNvSpPr>
            <a:spLocks noChangeArrowheads="1"/>
          </p:cNvSpPr>
          <p:nvPr/>
        </p:nvSpPr>
        <p:spPr bwMode="auto">
          <a:xfrm>
            <a:off x="6877050" y="32845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2" name="Rectangle 107"/>
          <p:cNvSpPr>
            <a:spLocks noChangeArrowheads="1"/>
          </p:cNvSpPr>
          <p:nvPr/>
        </p:nvSpPr>
        <p:spPr bwMode="auto">
          <a:xfrm>
            <a:off x="7453313" y="328453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3" name="Rectangle 108"/>
          <p:cNvSpPr>
            <a:spLocks noChangeArrowheads="1"/>
          </p:cNvSpPr>
          <p:nvPr/>
        </p:nvSpPr>
        <p:spPr bwMode="auto">
          <a:xfrm>
            <a:off x="8027988" y="328453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4" name="Rectangle 113"/>
          <p:cNvSpPr>
            <a:spLocks noChangeArrowheads="1"/>
          </p:cNvSpPr>
          <p:nvPr/>
        </p:nvSpPr>
        <p:spPr bwMode="auto">
          <a:xfrm>
            <a:off x="2268538" y="422116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5" name="Rectangle 114"/>
          <p:cNvSpPr>
            <a:spLocks noChangeArrowheads="1"/>
          </p:cNvSpPr>
          <p:nvPr/>
        </p:nvSpPr>
        <p:spPr bwMode="auto">
          <a:xfrm>
            <a:off x="2771775" y="42211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6" name="Rectangle 115"/>
          <p:cNvSpPr>
            <a:spLocks noChangeArrowheads="1"/>
          </p:cNvSpPr>
          <p:nvPr/>
        </p:nvSpPr>
        <p:spPr bwMode="auto">
          <a:xfrm>
            <a:off x="3276600" y="42211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7" name="Rectangle 116"/>
          <p:cNvSpPr>
            <a:spLocks noChangeArrowheads="1"/>
          </p:cNvSpPr>
          <p:nvPr/>
        </p:nvSpPr>
        <p:spPr bwMode="auto">
          <a:xfrm>
            <a:off x="3779838" y="422116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8" name="Rectangle 117"/>
          <p:cNvSpPr>
            <a:spLocks noChangeArrowheads="1"/>
          </p:cNvSpPr>
          <p:nvPr/>
        </p:nvSpPr>
        <p:spPr bwMode="auto">
          <a:xfrm>
            <a:off x="4356100" y="42211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59" name="Rectangle 118"/>
          <p:cNvSpPr>
            <a:spLocks noChangeArrowheads="1"/>
          </p:cNvSpPr>
          <p:nvPr/>
        </p:nvSpPr>
        <p:spPr bwMode="auto">
          <a:xfrm>
            <a:off x="4932363" y="422116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60" name="Rectangle 119"/>
          <p:cNvSpPr>
            <a:spLocks noChangeArrowheads="1"/>
          </p:cNvSpPr>
          <p:nvPr/>
        </p:nvSpPr>
        <p:spPr bwMode="auto">
          <a:xfrm>
            <a:off x="1763713" y="422116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61" name="Rectangle 120"/>
          <p:cNvSpPr>
            <a:spLocks noChangeArrowheads="1"/>
          </p:cNvSpPr>
          <p:nvPr/>
        </p:nvSpPr>
        <p:spPr bwMode="auto">
          <a:xfrm>
            <a:off x="5508625" y="42211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62" name="Rectangle 121"/>
          <p:cNvSpPr>
            <a:spLocks noChangeArrowheads="1"/>
          </p:cNvSpPr>
          <p:nvPr/>
        </p:nvSpPr>
        <p:spPr bwMode="auto">
          <a:xfrm>
            <a:off x="8677275" y="42211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63" name="Rectangle 122"/>
          <p:cNvSpPr>
            <a:spLocks noChangeArrowheads="1"/>
          </p:cNvSpPr>
          <p:nvPr/>
        </p:nvSpPr>
        <p:spPr bwMode="auto">
          <a:xfrm>
            <a:off x="6227763" y="422116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64" name="Rectangle 123"/>
          <p:cNvSpPr>
            <a:spLocks noChangeArrowheads="1"/>
          </p:cNvSpPr>
          <p:nvPr/>
        </p:nvSpPr>
        <p:spPr bwMode="auto">
          <a:xfrm>
            <a:off x="6877050" y="42211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65" name="Rectangle 124"/>
          <p:cNvSpPr>
            <a:spLocks noChangeArrowheads="1"/>
          </p:cNvSpPr>
          <p:nvPr/>
        </p:nvSpPr>
        <p:spPr bwMode="auto">
          <a:xfrm>
            <a:off x="7453313" y="422116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66" name="Rectangle 125"/>
          <p:cNvSpPr>
            <a:spLocks noChangeArrowheads="1"/>
          </p:cNvSpPr>
          <p:nvPr/>
        </p:nvSpPr>
        <p:spPr bwMode="auto">
          <a:xfrm>
            <a:off x="8027988" y="422116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67" name="Rectangle 126"/>
          <p:cNvSpPr>
            <a:spLocks noChangeArrowheads="1"/>
          </p:cNvSpPr>
          <p:nvPr/>
        </p:nvSpPr>
        <p:spPr bwMode="auto">
          <a:xfrm>
            <a:off x="395288" y="3213100"/>
            <a:ext cx="792162" cy="5762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68" name="Rectangle 127"/>
          <p:cNvSpPr>
            <a:spLocks noChangeArrowheads="1"/>
          </p:cNvSpPr>
          <p:nvPr/>
        </p:nvSpPr>
        <p:spPr bwMode="auto">
          <a:xfrm>
            <a:off x="395288" y="4076700"/>
            <a:ext cx="792162" cy="57626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pic>
        <p:nvPicPr>
          <p:cNvPr id="4169" name="Picture 1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6477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12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5762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71" name="AutoShape 130"/>
          <p:cNvCxnSpPr>
            <a:cxnSpLocks noChangeShapeType="1"/>
            <a:endCxn id="4167" idx="0"/>
          </p:cNvCxnSpPr>
          <p:nvPr/>
        </p:nvCxnSpPr>
        <p:spPr bwMode="auto">
          <a:xfrm rot="10800000" flipV="1">
            <a:off x="792163" y="2276475"/>
            <a:ext cx="971550" cy="9366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2" name="AutoShape 131"/>
          <p:cNvCxnSpPr>
            <a:cxnSpLocks noChangeShapeType="1"/>
            <a:endCxn id="4168" idx="1"/>
          </p:cNvCxnSpPr>
          <p:nvPr/>
        </p:nvCxnSpPr>
        <p:spPr bwMode="auto">
          <a:xfrm rot="-5400000" flipH="1" flipV="1">
            <a:off x="15082" y="2224881"/>
            <a:ext cx="2520950" cy="1760537"/>
          </a:xfrm>
          <a:prstGeom prst="bentConnector4">
            <a:avLst>
              <a:gd name="adj1" fmla="val -9069"/>
              <a:gd name="adj2" fmla="val 1129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3" name="AutoShape 132"/>
          <p:cNvCxnSpPr>
            <a:cxnSpLocks noChangeShapeType="1"/>
            <a:stCxn id="4167" idx="3"/>
          </p:cNvCxnSpPr>
          <p:nvPr/>
        </p:nvCxnSpPr>
        <p:spPr bwMode="auto">
          <a:xfrm flipV="1">
            <a:off x="1187450" y="3500438"/>
            <a:ext cx="3603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4" name="AutoShape 133"/>
          <p:cNvCxnSpPr>
            <a:cxnSpLocks noChangeShapeType="1"/>
          </p:cNvCxnSpPr>
          <p:nvPr/>
        </p:nvCxnSpPr>
        <p:spPr bwMode="auto">
          <a:xfrm flipV="1">
            <a:off x="1187450" y="4365625"/>
            <a:ext cx="36036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75" name="Text Box 134"/>
          <p:cNvSpPr txBox="1">
            <a:spLocks noChangeArrowheads="1"/>
          </p:cNvSpPr>
          <p:nvPr/>
        </p:nvSpPr>
        <p:spPr bwMode="auto">
          <a:xfrm>
            <a:off x="900113" y="2708275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FIR Filter H0</a:t>
            </a:r>
          </a:p>
        </p:txBody>
      </p:sp>
      <p:sp>
        <p:nvSpPr>
          <p:cNvPr id="4176" name="Text Box 135"/>
          <p:cNvSpPr txBox="1">
            <a:spLocks noChangeArrowheads="1"/>
          </p:cNvSpPr>
          <p:nvPr/>
        </p:nvSpPr>
        <p:spPr bwMode="auto">
          <a:xfrm>
            <a:off x="1042988" y="3789363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FIR Filter H1</a:t>
            </a:r>
          </a:p>
        </p:txBody>
      </p:sp>
      <p:grpSp>
        <p:nvGrpSpPr>
          <p:cNvPr id="2" name="Group 138"/>
          <p:cNvGrpSpPr>
            <a:grpSpLocks/>
          </p:cNvGrpSpPr>
          <p:nvPr/>
        </p:nvGrpSpPr>
        <p:grpSpPr bwMode="auto">
          <a:xfrm>
            <a:off x="1619250" y="3176588"/>
            <a:ext cx="288925" cy="503237"/>
            <a:chOff x="1383" y="1979"/>
            <a:chExt cx="182" cy="317"/>
          </a:xfrm>
        </p:grpSpPr>
        <p:sp>
          <p:nvSpPr>
            <p:cNvPr id="4223" name="Line 136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24" name="Line 137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1692275" y="4149725"/>
            <a:ext cx="288925" cy="503238"/>
            <a:chOff x="1383" y="1979"/>
            <a:chExt cx="182" cy="317"/>
          </a:xfrm>
        </p:grpSpPr>
        <p:sp>
          <p:nvSpPr>
            <p:cNvPr id="4221" name="Line 140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22" name="Line 141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4" name="Group 142"/>
          <p:cNvGrpSpPr>
            <a:grpSpLocks/>
          </p:cNvGrpSpPr>
          <p:nvPr/>
        </p:nvGrpSpPr>
        <p:grpSpPr bwMode="auto">
          <a:xfrm>
            <a:off x="2627313" y="3176588"/>
            <a:ext cx="288925" cy="503237"/>
            <a:chOff x="1383" y="1979"/>
            <a:chExt cx="182" cy="317"/>
          </a:xfrm>
        </p:grpSpPr>
        <p:sp>
          <p:nvSpPr>
            <p:cNvPr id="4219" name="Line 143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20" name="Line 144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5" name="Group 145"/>
          <p:cNvGrpSpPr>
            <a:grpSpLocks/>
          </p:cNvGrpSpPr>
          <p:nvPr/>
        </p:nvGrpSpPr>
        <p:grpSpPr bwMode="auto">
          <a:xfrm>
            <a:off x="2700338" y="4076700"/>
            <a:ext cx="288925" cy="503238"/>
            <a:chOff x="1383" y="1979"/>
            <a:chExt cx="182" cy="317"/>
          </a:xfrm>
        </p:grpSpPr>
        <p:sp>
          <p:nvSpPr>
            <p:cNvPr id="4217" name="Line 146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18" name="Line 147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6" name="Group 148"/>
          <p:cNvGrpSpPr>
            <a:grpSpLocks/>
          </p:cNvGrpSpPr>
          <p:nvPr/>
        </p:nvGrpSpPr>
        <p:grpSpPr bwMode="auto">
          <a:xfrm>
            <a:off x="3708400" y="3176588"/>
            <a:ext cx="288925" cy="503237"/>
            <a:chOff x="1383" y="1979"/>
            <a:chExt cx="182" cy="317"/>
          </a:xfrm>
        </p:grpSpPr>
        <p:sp>
          <p:nvSpPr>
            <p:cNvPr id="4215" name="Line 149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16" name="Line 150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3708400" y="4076700"/>
            <a:ext cx="288925" cy="503238"/>
            <a:chOff x="1383" y="1979"/>
            <a:chExt cx="182" cy="317"/>
          </a:xfrm>
        </p:grpSpPr>
        <p:sp>
          <p:nvSpPr>
            <p:cNvPr id="4213" name="Line 152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14" name="Line 153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8" name="Group 154"/>
          <p:cNvGrpSpPr>
            <a:grpSpLocks/>
          </p:cNvGrpSpPr>
          <p:nvPr/>
        </p:nvGrpSpPr>
        <p:grpSpPr bwMode="auto">
          <a:xfrm>
            <a:off x="4859338" y="3176588"/>
            <a:ext cx="288925" cy="503237"/>
            <a:chOff x="1383" y="1979"/>
            <a:chExt cx="182" cy="317"/>
          </a:xfrm>
        </p:grpSpPr>
        <p:sp>
          <p:nvSpPr>
            <p:cNvPr id="4211" name="Line 155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12" name="Line 156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9" name="Group 157"/>
          <p:cNvGrpSpPr>
            <a:grpSpLocks/>
          </p:cNvGrpSpPr>
          <p:nvPr/>
        </p:nvGrpSpPr>
        <p:grpSpPr bwMode="auto">
          <a:xfrm>
            <a:off x="4859338" y="4076700"/>
            <a:ext cx="288925" cy="503238"/>
            <a:chOff x="1383" y="1979"/>
            <a:chExt cx="182" cy="317"/>
          </a:xfrm>
        </p:grpSpPr>
        <p:sp>
          <p:nvSpPr>
            <p:cNvPr id="4209" name="Line 158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10" name="Line 159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0" name="Group 160"/>
          <p:cNvGrpSpPr>
            <a:grpSpLocks/>
          </p:cNvGrpSpPr>
          <p:nvPr/>
        </p:nvGrpSpPr>
        <p:grpSpPr bwMode="auto">
          <a:xfrm>
            <a:off x="6227763" y="3176588"/>
            <a:ext cx="288925" cy="503237"/>
            <a:chOff x="1383" y="1979"/>
            <a:chExt cx="182" cy="317"/>
          </a:xfrm>
        </p:grpSpPr>
        <p:sp>
          <p:nvSpPr>
            <p:cNvPr id="4207" name="Line 161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08" name="Line 162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1" name="Group 163"/>
          <p:cNvGrpSpPr>
            <a:grpSpLocks/>
          </p:cNvGrpSpPr>
          <p:nvPr/>
        </p:nvGrpSpPr>
        <p:grpSpPr bwMode="auto">
          <a:xfrm>
            <a:off x="6227763" y="4076700"/>
            <a:ext cx="288925" cy="503238"/>
            <a:chOff x="1383" y="1979"/>
            <a:chExt cx="182" cy="317"/>
          </a:xfrm>
        </p:grpSpPr>
        <p:sp>
          <p:nvSpPr>
            <p:cNvPr id="4205" name="Line 164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06" name="Line 165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2" name="Group 166"/>
          <p:cNvGrpSpPr>
            <a:grpSpLocks/>
          </p:cNvGrpSpPr>
          <p:nvPr/>
        </p:nvGrpSpPr>
        <p:grpSpPr bwMode="auto">
          <a:xfrm>
            <a:off x="7380288" y="3176588"/>
            <a:ext cx="288925" cy="503237"/>
            <a:chOff x="1383" y="1979"/>
            <a:chExt cx="182" cy="317"/>
          </a:xfrm>
        </p:grpSpPr>
        <p:sp>
          <p:nvSpPr>
            <p:cNvPr id="4203" name="Line 167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04" name="Line 168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13" name="Group 169"/>
          <p:cNvGrpSpPr>
            <a:grpSpLocks/>
          </p:cNvGrpSpPr>
          <p:nvPr/>
        </p:nvGrpSpPr>
        <p:grpSpPr bwMode="auto">
          <a:xfrm>
            <a:off x="7380288" y="4076700"/>
            <a:ext cx="288925" cy="503238"/>
            <a:chOff x="1383" y="1979"/>
            <a:chExt cx="182" cy="317"/>
          </a:xfrm>
        </p:grpSpPr>
        <p:sp>
          <p:nvSpPr>
            <p:cNvPr id="4201" name="Line 170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202" name="Line 171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364" name="Text Box 172"/>
          <p:cNvSpPr txBox="1">
            <a:spLocks noChangeArrowheads="1"/>
          </p:cNvSpPr>
          <p:nvPr/>
        </p:nvSpPr>
        <p:spPr bwMode="auto">
          <a:xfrm>
            <a:off x="519113" y="6256338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Downsample by 2</a:t>
            </a:r>
          </a:p>
        </p:txBody>
      </p:sp>
      <p:grpSp>
        <p:nvGrpSpPr>
          <p:cNvPr id="14" name="Group 177"/>
          <p:cNvGrpSpPr>
            <a:grpSpLocks/>
          </p:cNvGrpSpPr>
          <p:nvPr/>
        </p:nvGrpSpPr>
        <p:grpSpPr bwMode="auto">
          <a:xfrm>
            <a:off x="2627313" y="6308725"/>
            <a:ext cx="288925" cy="360363"/>
            <a:chOff x="1655" y="3974"/>
            <a:chExt cx="182" cy="227"/>
          </a:xfrm>
        </p:grpSpPr>
        <p:sp>
          <p:nvSpPr>
            <p:cNvPr id="4199" name="Oval 173"/>
            <p:cNvSpPr>
              <a:spLocks noChangeArrowheads="1"/>
            </p:cNvSpPr>
            <p:nvPr/>
          </p:nvSpPr>
          <p:spPr bwMode="auto">
            <a:xfrm>
              <a:off x="1655" y="3974"/>
              <a:ext cx="182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4200" name="Object 175"/>
            <p:cNvGraphicFramePr>
              <a:graphicFrameLocks noChangeAspect="1"/>
            </p:cNvGraphicFramePr>
            <p:nvPr/>
          </p:nvGraphicFramePr>
          <p:xfrm>
            <a:off x="1655" y="4020"/>
            <a:ext cx="181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7" name="Equation" r:id="rId27" imgW="241195" imgH="203112" progId="Equation.3">
                    <p:embed/>
                  </p:oleObj>
                </mc:Choice>
                <mc:Fallback>
                  <p:oleObj name="Equation" r:id="rId27" imgW="241195" imgH="203112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4020"/>
                          <a:ext cx="181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78"/>
          <p:cNvGrpSpPr>
            <a:grpSpLocks/>
          </p:cNvGrpSpPr>
          <p:nvPr/>
        </p:nvGrpSpPr>
        <p:grpSpPr bwMode="auto">
          <a:xfrm>
            <a:off x="250825" y="6237288"/>
            <a:ext cx="288925" cy="503237"/>
            <a:chOff x="1383" y="1979"/>
            <a:chExt cx="182" cy="317"/>
          </a:xfrm>
        </p:grpSpPr>
        <p:sp>
          <p:nvSpPr>
            <p:cNvPr id="4197" name="Line 179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4198" name="Line 180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aphicFrame>
        <p:nvGraphicFramePr>
          <p:cNvPr id="4192" name="Object 181"/>
          <p:cNvGraphicFramePr>
            <a:graphicFrameLocks noChangeAspect="1"/>
          </p:cNvGraphicFramePr>
          <p:nvPr/>
        </p:nvGraphicFramePr>
        <p:xfrm>
          <a:off x="5003800" y="1268413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29" imgW="3530600" imgH="711200" progId="Equation.3">
                  <p:embed/>
                </p:oleObj>
              </mc:Choice>
              <mc:Fallback>
                <p:oleObj name="Equation" r:id="rId29" imgW="3530600" imgH="711200" progId="Equation.3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268413"/>
                        <a:ext cx="3530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3" name="Text Box 182"/>
          <p:cNvSpPr txBox="1">
            <a:spLocks noChangeArrowheads="1"/>
          </p:cNvSpPr>
          <p:nvPr/>
        </p:nvSpPr>
        <p:spPr bwMode="auto">
          <a:xfrm>
            <a:off x="3040063" y="1720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  <a:endParaRPr lang="en-US"/>
          </a:p>
        </p:txBody>
      </p:sp>
      <p:sp>
        <p:nvSpPr>
          <p:cNvPr id="4194" name="Text Box 183"/>
          <p:cNvSpPr txBox="1">
            <a:spLocks noChangeArrowheads="1"/>
          </p:cNvSpPr>
          <p:nvPr/>
        </p:nvSpPr>
        <p:spPr bwMode="auto">
          <a:xfrm>
            <a:off x="2679700" y="1720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  <a:endParaRPr lang="en-US"/>
          </a:p>
        </p:txBody>
      </p:sp>
      <p:sp>
        <p:nvSpPr>
          <p:cNvPr id="4195" name="Text Box 184"/>
          <p:cNvSpPr txBox="1">
            <a:spLocks noChangeArrowheads="1"/>
          </p:cNvSpPr>
          <p:nvPr/>
        </p:nvSpPr>
        <p:spPr bwMode="auto">
          <a:xfrm>
            <a:off x="3348038" y="1700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  <a:endParaRPr lang="en-US"/>
          </a:p>
        </p:txBody>
      </p:sp>
      <p:sp>
        <p:nvSpPr>
          <p:cNvPr id="4196" name="Text Box 185"/>
          <p:cNvSpPr txBox="1">
            <a:spLocks noChangeArrowheads="1"/>
          </p:cNvSpPr>
          <p:nvPr/>
        </p:nvSpPr>
        <p:spPr bwMode="auto">
          <a:xfrm>
            <a:off x="3635375" y="1700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Entropies with RLC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773988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Rate-Distortion Curves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68438"/>
            <a:ext cx="8313738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Wavelets for Analysis: Noise Reduction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8809038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Wavelets for Analysis: Noise Reduction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5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mtClean="0"/>
              <a:t>Note that true image detail is represented by Large value Coefficients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So perform noise reduction by setting small coefficients to 0.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What is small?</a:t>
            </a:r>
          </a:p>
          <a:p>
            <a:pPr eaLnBrk="1" hangingPunct="1">
              <a:lnSpc>
                <a:spcPct val="80000"/>
              </a:lnSpc>
            </a:pPr>
            <a:r>
              <a:rPr lang="en-GB" smtClean="0"/>
              <a:t>Wavelet Coring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678288" cy="454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Wavelets for Analysis: Coring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19263"/>
            <a:ext cx="880903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Wavelet Noise Reduction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86296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Noise Reduction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Important in video for compression efficiency</a:t>
            </a:r>
          </a:p>
          <a:p>
            <a:pPr eaLnBrk="1" hangingPunct="1"/>
            <a:r>
              <a:rPr lang="en-GB" dirty="0" smtClean="0"/>
              <a:t>Important for image quality</a:t>
            </a:r>
          </a:p>
          <a:p>
            <a:pPr eaLnBrk="1" hangingPunct="1"/>
            <a:r>
              <a:rPr lang="en-GB" dirty="0" smtClean="0"/>
              <a:t>SONY</a:t>
            </a:r>
            <a:r>
              <a:rPr lang="en-GB" dirty="0" smtClean="0"/>
              <a:t>, Philips, Snell and Wilcox, Foundry, Digital Vision all use wavelet noise reduction of some kind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price for decimation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Is aliasing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Wavelets work because of the very clever filter frequency response designs that cancel aliasing by the end of reconstruction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4392612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795963" y="4005263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High Pass output is aliased!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Shift Variant Wavelets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This means that decimated wavelets are shift variant!</a:t>
            </a:r>
          </a:p>
          <a:p>
            <a:pPr eaLnBrk="1" hangingPunct="1"/>
            <a:r>
              <a:rPr lang="en-GB" smtClean="0"/>
              <a:t>If you move the signal the DWT coefficients change!</a:t>
            </a:r>
          </a:p>
          <a:p>
            <a:pPr eaLnBrk="1" hangingPunct="1"/>
            <a:r>
              <a:rPr lang="en-GB" smtClean="0"/>
              <a:t>This means that they are not so good for analysis .. And definitely not good for motion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tricky example..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71353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Hence Analysis Filter Bank</a:t>
            </a:r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587500" y="3443288"/>
          <a:ext cx="177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1778000" imgH="838200" progId="Equation.3">
                  <p:embed/>
                </p:oleObj>
              </mc:Choice>
              <mc:Fallback>
                <p:oleObj name="Equation" r:id="rId3" imgW="1778000" imgH="83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443288"/>
                        <a:ext cx="177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4356100" y="1628775"/>
          <a:ext cx="27574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2400120" imgH="863280" progId="Equation.3">
                  <p:embed/>
                </p:oleObj>
              </mc:Choice>
              <mc:Fallback>
                <p:oleObj name="Equation" r:id="rId5" imgW="2400120" imgH="863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628775"/>
                        <a:ext cx="275748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08275"/>
            <a:ext cx="439261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4657725" y="5380038"/>
          <a:ext cx="26447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8" imgW="2349360" imgH="863280" progId="Equation.3">
                  <p:embed/>
                </p:oleObj>
              </mc:Choice>
              <mc:Fallback>
                <p:oleObj name="Equation" r:id="rId8" imgW="2349360" imgH="863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725" y="5380038"/>
                        <a:ext cx="264477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2700338" y="306863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Low Pass Filter</a:t>
            </a:r>
          </a:p>
        </p:txBody>
      </p:sp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2700338" y="4797425"/>
            <a:ext cx="179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High Pass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Can get around this …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By NOT downsampling .. “Algorithme a-trous”</a:t>
            </a:r>
          </a:p>
          <a:p>
            <a:pPr eaLnBrk="1" hangingPunct="1"/>
            <a:r>
              <a:rPr lang="en-GB" smtClean="0"/>
              <a:t>Yields loads of data</a:t>
            </a:r>
          </a:p>
          <a:p>
            <a:pPr eaLnBrk="1" hangingPunct="1"/>
            <a:r>
              <a:rPr lang="en-GB" smtClean="0"/>
              <a:t>OR use Nick Kingsbury’s Complex Wavelets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Summary</a:t>
            </a:r>
            <a:endParaRPr lang="en-GB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Matlab</a:t>
            </a:r>
            <a:r>
              <a:rPr lang="en-GB" sz="2800" dirty="0" smtClean="0"/>
              <a:t> has a good wavelet package .. Useful for </a:t>
            </a:r>
            <a:r>
              <a:rPr lang="en-GB" sz="2800" dirty="0" smtClean="0"/>
              <a:t>development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Wavelets have made their way into compression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Powerful </a:t>
            </a:r>
            <a:r>
              <a:rPr lang="en-GB" sz="2800" dirty="0" smtClean="0"/>
              <a:t>idea for analysis but data explosion is a problem</a:t>
            </a: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JPEG200</a:t>
            </a:r>
            <a:r>
              <a:rPr lang="en-GB" sz="2800" dirty="0" smtClean="0"/>
              <a:t>, MPEG4 define methods for using DWT in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31875"/>
            <a:ext cx="777398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4" name="Object 22"/>
          <p:cNvGraphicFramePr>
            <a:graphicFrameLocks noChangeAspect="1"/>
          </p:cNvGraphicFramePr>
          <p:nvPr/>
        </p:nvGraphicFramePr>
        <p:xfrm>
          <a:off x="1722438" y="333851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4" imgW="126725" imgH="177415" progId="Equation.3">
                  <p:embed/>
                </p:oleObj>
              </mc:Choice>
              <mc:Fallback>
                <p:oleObj name="Equation" r:id="rId4" imgW="126725" imgH="17741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333851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4"/>
          <p:cNvGraphicFramePr>
            <a:graphicFrameLocks noChangeAspect="1"/>
          </p:cNvGraphicFramePr>
          <p:nvPr>
            <p:ph sz="half" idx="1"/>
          </p:nvPr>
        </p:nvGraphicFramePr>
        <p:xfrm>
          <a:off x="642938" y="3357563"/>
          <a:ext cx="9048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6" imgW="380880" imgH="228600" progId="Equation.3">
                  <p:embed/>
                </p:oleObj>
              </mc:Choice>
              <mc:Fallback>
                <p:oleObj name="Equation" r:id="rId6" imgW="38088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357563"/>
                        <a:ext cx="9048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1"/>
          <p:cNvGraphicFramePr>
            <a:graphicFrameLocks noChangeAspect="1"/>
          </p:cNvGraphicFramePr>
          <p:nvPr/>
        </p:nvGraphicFramePr>
        <p:xfrm>
          <a:off x="2711450" y="3340100"/>
          <a:ext cx="4857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3340100"/>
                        <a:ext cx="4857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3"/>
          <p:cNvGraphicFramePr>
            <a:graphicFrameLocks noChangeAspect="1"/>
          </p:cNvGraphicFramePr>
          <p:nvPr/>
        </p:nvGraphicFramePr>
        <p:xfrm>
          <a:off x="3729038" y="3340100"/>
          <a:ext cx="4857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3340100"/>
                        <a:ext cx="4857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24"/>
          <p:cNvGraphicFramePr>
            <a:graphicFrameLocks noChangeAspect="1"/>
          </p:cNvGraphicFramePr>
          <p:nvPr/>
        </p:nvGraphicFramePr>
        <p:xfrm>
          <a:off x="4864100" y="3375025"/>
          <a:ext cx="4857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3375025"/>
                        <a:ext cx="4857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25"/>
          <p:cNvGraphicFramePr>
            <a:graphicFrameLocks noChangeAspect="1"/>
          </p:cNvGraphicFramePr>
          <p:nvPr/>
        </p:nvGraphicFramePr>
        <p:xfrm>
          <a:off x="6176963" y="3378200"/>
          <a:ext cx="4857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12" imgW="126725" imgH="177415" progId="Equation.3">
                  <p:embed/>
                </p:oleObj>
              </mc:Choice>
              <mc:Fallback>
                <p:oleObj name="Equation" r:id="rId12" imgW="126725" imgH="17741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3378200"/>
                        <a:ext cx="4857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26"/>
          <p:cNvGraphicFramePr>
            <a:graphicFrameLocks noChangeAspect="1"/>
          </p:cNvGraphicFramePr>
          <p:nvPr/>
        </p:nvGraphicFramePr>
        <p:xfrm>
          <a:off x="7402513" y="3340100"/>
          <a:ext cx="4857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13" imgW="126725" imgH="177415" progId="Equation.3">
                  <p:embed/>
                </p:oleObj>
              </mc:Choice>
              <mc:Fallback>
                <p:oleObj name="Equation" r:id="rId13" imgW="126725" imgH="177415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3340100"/>
                        <a:ext cx="4857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27"/>
          <p:cNvGraphicFramePr>
            <a:graphicFrameLocks noChangeAspect="1"/>
          </p:cNvGraphicFramePr>
          <p:nvPr/>
        </p:nvGraphicFramePr>
        <p:xfrm>
          <a:off x="2716213" y="42592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14" imgW="126725" imgH="177415" progId="Equation.3">
                  <p:embed/>
                </p:oleObj>
              </mc:Choice>
              <mc:Fallback>
                <p:oleObj name="Equation" r:id="rId14" imgW="126725" imgH="177415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42592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28"/>
          <p:cNvGraphicFramePr>
            <a:graphicFrameLocks noChangeAspect="1"/>
          </p:cNvGraphicFramePr>
          <p:nvPr/>
        </p:nvGraphicFramePr>
        <p:xfrm>
          <a:off x="1738313" y="4275138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4275138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29"/>
          <p:cNvGraphicFramePr>
            <a:graphicFrameLocks noChangeAspect="1"/>
          </p:cNvGraphicFramePr>
          <p:nvPr/>
        </p:nvGraphicFramePr>
        <p:xfrm>
          <a:off x="3729038" y="4313238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tion" r:id="rId16" imgW="126725" imgH="177415" progId="Equation.3">
                  <p:embed/>
                </p:oleObj>
              </mc:Choice>
              <mc:Fallback>
                <p:oleObj name="Equation" r:id="rId16" imgW="126725" imgH="177415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313238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30"/>
          <p:cNvGraphicFramePr>
            <a:graphicFrameLocks noChangeAspect="1"/>
          </p:cNvGraphicFramePr>
          <p:nvPr/>
        </p:nvGraphicFramePr>
        <p:xfrm>
          <a:off x="4864100" y="42592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42592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31"/>
          <p:cNvGraphicFramePr>
            <a:graphicFrameLocks noChangeAspect="1"/>
          </p:cNvGraphicFramePr>
          <p:nvPr/>
        </p:nvGraphicFramePr>
        <p:xfrm>
          <a:off x="6232525" y="424021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Equation" r:id="rId18" imgW="126725" imgH="177415" progId="Equation.3">
                  <p:embed/>
                </p:oleObj>
              </mc:Choice>
              <mc:Fallback>
                <p:oleObj name="Equation" r:id="rId18" imgW="126725" imgH="177415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525" y="424021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32"/>
          <p:cNvGraphicFramePr>
            <a:graphicFrameLocks noChangeAspect="1"/>
          </p:cNvGraphicFramePr>
          <p:nvPr/>
        </p:nvGraphicFramePr>
        <p:xfrm>
          <a:off x="7385050" y="424021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quation" r:id="rId19" imgW="126725" imgH="177415" progId="Equation.3">
                  <p:embed/>
                </p:oleObj>
              </mc:Choice>
              <mc:Fallback>
                <p:oleObj name="Equation" r:id="rId19" imgW="126725" imgH="17741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50" y="424021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33"/>
          <p:cNvSpPr txBox="1">
            <a:spLocks noChangeArrowheads="1"/>
          </p:cNvSpPr>
          <p:nvPr/>
        </p:nvSpPr>
        <p:spPr bwMode="auto">
          <a:xfrm>
            <a:off x="3054350" y="5235575"/>
            <a:ext cx="37226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Upsampling means that there are zeros at odd n when compared to their values before downsampling in the analysis stage.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graphicFrame>
        <p:nvGraphicFramePr>
          <p:cNvPr id="6161" name="Object 36"/>
          <p:cNvGraphicFramePr>
            <a:graphicFrameLocks noChangeAspect="1"/>
          </p:cNvGraphicFramePr>
          <p:nvPr>
            <p:ph sz="half" idx="2"/>
          </p:nvPr>
        </p:nvGraphicFramePr>
        <p:xfrm>
          <a:off x="684213" y="4256088"/>
          <a:ext cx="8318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20" imgW="355320" imgH="215640" progId="Equation.3">
                  <p:embed/>
                </p:oleObj>
              </mc:Choice>
              <mc:Fallback>
                <p:oleObj name="Equation" r:id="rId20" imgW="355320" imgH="2156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56088"/>
                        <a:ext cx="8318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smtClean="0"/>
              <a:t>Reconstruction</a:t>
            </a:r>
          </a:p>
        </p:txBody>
      </p:sp>
      <p:sp>
        <p:nvSpPr>
          <p:cNvPr id="6163" name="Rectangle 96"/>
          <p:cNvSpPr>
            <a:spLocks noChangeArrowheads="1"/>
          </p:cNvSpPr>
          <p:nvPr/>
        </p:nvSpPr>
        <p:spPr bwMode="auto">
          <a:xfrm>
            <a:off x="2371725" y="357187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6" name="Rectangle 97"/>
          <p:cNvSpPr>
            <a:spLocks noChangeArrowheads="1"/>
          </p:cNvSpPr>
          <p:nvPr/>
        </p:nvSpPr>
        <p:spPr bwMode="auto">
          <a:xfrm>
            <a:off x="2874963" y="3571875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65" name="Rectangle 98"/>
          <p:cNvSpPr>
            <a:spLocks noChangeArrowheads="1"/>
          </p:cNvSpPr>
          <p:nvPr/>
        </p:nvSpPr>
        <p:spPr bwMode="auto">
          <a:xfrm>
            <a:off x="3379788" y="3571875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8" name="Rectangle 99"/>
          <p:cNvSpPr>
            <a:spLocks noChangeArrowheads="1"/>
          </p:cNvSpPr>
          <p:nvPr/>
        </p:nvSpPr>
        <p:spPr bwMode="auto">
          <a:xfrm>
            <a:off x="3883025" y="357187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67" name="Rectangle 100"/>
          <p:cNvSpPr>
            <a:spLocks noChangeArrowheads="1"/>
          </p:cNvSpPr>
          <p:nvPr/>
        </p:nvSpPr>
        <p:spPr bwMode="auto">
          <a:xfrm>
            <a:off x="4459288" y="3571875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0" name="Rectangle 101"/>
          <p:cNvSpPr>
            <a:spLocks noChangeArrowheads="1"/>
          </p:cNvSpPr>
          <p:nvPr/>
        </p:nvSpPr>
        <p:spPr bwMode="auto">
          <a:xfrm>
            <a:off x="5035550" y="357187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1" name="Rectangle 102"/>
          <p:cNvSpPr>
            <a:spLocks noChangeArrowheads="1"/>
          </p:cNvSpPr>
          <p:nvPr/>
        </p:nvSpPr>
        <p:spPr bwMode="auto">
          <a:xfrm>
            <a:off x="1866900" y="357187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70" name="Rectangle 103"/>
          <p:cNvSpPr>
            <a:spLocks noChangeArrowheads="1"/>
          </p:cNvSpPr>
          <p:nvPr/>
        </p:nvSpPr>
        <p:spPr bwMode="auto">
          <a:xfrm>
            <a:off x="5611813" y="3571875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4" name="Rectangle 105"/>
          <p:cNvSpPr>
            <a:spLocks noChangeArrowheads="1"/>
          </p:cNvSpPr>
          <p:nvPr/>
        </p:nvSpPr>
        <p:spPr bwMode="auto">
          <a:xfrm>
            <a:off x="6330950" y="357187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72" name="Rectangle 106"/>
          <p:cNvSpPr>
            <a:spLocks noChangeArrowheads="1"/>
          </p:cNvSpPr>
          <p:nvPr/>
        </p:nvSpPr>
        <p:spPr bwMode="auto">
          <a:xfrm>
            <a:off x="6980238" y="3571875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6" name="Rectangle 107"/>
          <p:cNvSpPr>
            <a:spLocks noChangeArrowheads="1"/>
          </p:cNvSpPr>
          <p:nvPr/>
        </p:nvSpPr>
        <p:spPr bwMode="auto">
          <a:xfrm>
            <a:off x="7556500" y="357187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74" name="Rectangle 108"/>
          <p:cNvSpPr>
            <a:spLocks noChangeArrowheads="1"/>
          </p:cNvSpPr>
          <p:nvPr/>
        </p:nvSpPr>
        <p:spPr bwMode="auto">
          <a:xfrm>
            <a:off x="8131175" y="3571875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75" name="Rectangle 113"/>
          <p:cNvSpPr>
            <a:spLocks noChangeArrowheads="1"/>
          </p:cNvSpPr>
          <p:nvPr/>
        </p:nvSpPr>
        <p:spPr bwMode="auto">
          <a:xfrm>
            <a:off x="2371725" y="4508500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49" name="Rectangle 114"/>
          <p:cNvSpPr>
            <a:spLocks noChangeArrowheads="1"/>
          </p:cNvSpPr>
          <p:nvPr/>
        </p:nvSpPr>
        <p:spPr bwMode="auto">
          <a:xfrm>
            <a:off x="2874963" y="4508500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77" name="Rectangle 115"/>
          <p:cNvSpPr>
            <a:spLocks noChangeArrowheads="1"/>
          </p:cNvSpPr>
          <p:nvPr/>
        </p:nvSpPr>
        <p:spPr bwMode="auto">
          <a:xfrm>
            <a:off x="3379788" y="4508500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51" name="Rectangle 116"/>
          <p:cNvSpPr>
            <a:spLocks noChangeArrowheads="1"/>
          </p:cNvSpPr>
          <p:nvPr/>
        </p:nvSpPr>
        <p:spPr bwMode="auto">
          <a:xfrm>
            <a:off x="3883025" y="4508500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79" name="Rectangle 117"/>
          <p:cNvSpPr>
            <a:spLocks noChangeArrowheads="1"/>
          </p:cNvSpPr>
          <p:nvPr/>
        </p:nvSpPr>
        <p:spPr bwMode="auto">
          <a:xfrm>
            <a:off x="4459288" y="4508500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53" name="Rectangle 118"/>
          <p:cNvSpPr>
            <a:spLocks noChangeArrowheads="1"/>
          </p:cNvSpPr>
          <p:nvPr/>
        </p:nvSpPr>
        <p:spPr bwMode="auto">
          <a:xfrm>
            <a:off x="5035550" y="4508500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54" name="Rectangle 119"/>
          <p:cNvSpPr>
            <a:spLocks noChangeArrowheads="1"/>
          </p:cNvSpPr>
          <p:nvPr/>
        </p:nvSpPr>
        <p:spPr bwMode="auto">
          <a:xfrm>
            <a:off x="1866900" y="4508500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82" name="Rectangle 120"/>
          <p:cNvSpPr>
            <a:spLocks noChangeArrowheads="1"/>
          </p:cNvSpPr>
          <p:nvPr/>
        </p:nvSpPr>
        <p:spPr bwMode="auto">
          <a:xfrm>
            <a:off x="5611813" y="4508500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57" name="Rectangle 122"/>
          <p:cNvSpPr>
            <a:spLocks noChangeArrowheads="1"/>
          </p:cNvSpPr>
          <p:nvPr/>
        </p:nvSpPr>
        <p:spPr bwMode="auto">
          <a:xfrm>
            <a:off x="6330950" y="4508500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84" name="Rectangle 123"/>
          <p:cNvSpPr>
            <a:spLocks noChangeArrowheads="1"/>
          </p:cNvSpPr>
          <p:nvPr/>
        </p:nvSpPr>
        <p:spPr bwMode="auto">
          <a:xfrm>
            <a:off x="6980238" y="4508500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59" name="Rectangle 124"/>
          <p:cNvSpPr>
            <a:spLocks noChangeArrowheads="1"/>
          </p:cNvSpPr>
          <p:nvPr/>
        </p:nvSpPr>
        <p:spPr bwMode="auto">
          <a:xfrm>
            <a:off x="7556500" y="4508500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6186" name="Rectangle 125"/>
          <p:cNvSpPr>
            <a:spLocks noChangeArrowheads="1"/>
          </p:cNvSpPr>
          <p:nvPr/>
        </p:nvSpPr>
        <p:spPr bwMode="auto">
          <a:xfrm>
            <a:off x="8131175" y="4508500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grpSp>
        <p:nvGrpSpPr>
          <p:cNvPr id="61" name="Group 138"/>
          <p:cNvGrpSpPr>
            <a:grpSpLocks/>
          </p:cNvGrpSpPr>
          <p:nvPr/>
        </p:nvGrpSpPr>
        <p:grpSpPr bwMode="auto">
          <a:xfrm>
            <a:off x="1722438" y="3463925"/>
            <a:ext cx="288925" cy="503238"/>
            <a:chOff x="1383" y="1979"/>
            <a:chExt cx="182" cy="317"/>
          </a:xfrm>
        </p:grpSpPr>
        <p:sp>
          <p:nvSpPr>
            <p:cNvPr id="6222" name="Line 136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23" name="Line 137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64" name="Group 139"/>
          <p:cNvGrpSpPr>
            <a:grpSpLocks/>
          </p:cNvGrpSpPr>
          <p:nvPr/>
        </p:nvGrpSpPr>
        <p:grpSpPr bwMode="auto">
          <a:xfrm>
            <a:off x="1795463" y="4437063"/>
            <a:ext cx="288925" cy="503237"/>
            <a:chOff x="1383" y="1979"/>
            <a:chExt cx="182" cy="317"/>
          </a:xfrm>
        </p:grpSpPr>
        <p:sp>
          <p:nvSpPr>
            <p:cNvPr id="6220" name="Line 140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21" name="Line 141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67" name="Group 142"/>
          <p:cNvGrpSpPr>
            <a:grpSpLocks/>
          </p:cNvGrpSpPr>
          <p:nvPr/>
        </p:nvGrpSpPr>
        <p:grpSpPr bwMode="auto">
          <a:xfrm>
            <a:off x="2730500" y="3463925"/>
            <a:ext cx="288925" cy="503238"/>
            <a:chOff x="1383" y="1979"/>
            <a:chExt cx="182" cy="317"/>
          </a:xfrm>
        </p:grpSpPr>
        <p:sp>
          <p:nvSpPr>
            <p:cNvPr id="6218" name="Line 143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19" name="Line 144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0" name="Group 145"/>
          <p:cNvGrpSpPr>
            <a:grpSpLocks/>
          </p:cNvGrpSpPr>
          <p:nvPr/>
        </p:nvGrpSpPr>
        <p:grpSpPr bwMode="auto">
          <a:xfrm>
            <a:off x="2803525" y="4364038"/>
            <a:ext cx="288925" cy="503237"/>
            <a:chOff x="1383" y="1979"/>
            <a:chExt cx="182" cy="317"/>
          </a:xfrm>
        </p:grpSpPr>
        <p:sp>
          <p:nvSpPr>
            <p:cNvPr id="6216" name="Line 146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17" name="Line 147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3" name="Group 148"/>
          <p:cNvGrpSpPr>
            <a:grpSpLocks/>
          </p:cNvGrpSpPr>
          <p:nvPr/>
        </p:nvGrpSpPr>
        <p:grpSpPr bwMode="auto">
          <a:xfrm>
            <a:off x="3811588" y="3463925"/>
            <a:ext cx="288925" cy="503238"/>
            <a:chOff x="1383" y="1979"/>
            <a:chExt cx="182" cy="317"/>
          </a:xfrm>
        </p:grpSpPr>
        <p:sp>
          <p:nvSpPr>
            <p:cNvPr id="6214" name="Line 149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15" name="Line 150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6" name="Group 151"/>
          <p:cNvGrpSpPr>
            <a:grpSpLocks/>
          </p:cNvGrpSpPr>
          <p:nvPr/>
        </p:nvGrpSpPr>
        <p:grpSpPr bwMode="auto">
          <a:xfrm>
            <a:off x="3811588" y="4364038"/>
            <a:ext cx="288925" cy="503237"/>
            <a:chOff x="1383" y="1979"/>
            <a:chExt cx="182" cy="317"/>
          </a:xfrm>
        </p:grpSpPr>
        <p:sp>
          <p:nvSpPr>
            <p:cNvPr id="6212" name="Line 152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13" name="Line 153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79" name="Group 154"/>
          <p:cNvGrpSpPr>
            <a:grpSpLocks/>
          </p:cNvGrpSpPr>
          <p:nvPr/>
        </p:nvGrpSpPr>
        <p:grpSpPr bwMode="auto">
          <a:xfrm>
            <a:off x="4962525" y="3463925"/>
            <a:ext cx="288925" cy="503238"/>
            <a:chOff x="1383" y="1979"/>
            <a:chExt cx="182" cy="317"/>
          </a:xfrm>
        </p:grpSpPr>
        <p:sp>
          <p:nvSpPr>
            <p:cNvPr id="6210" name="Line 155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11" name="Line 156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82" name="Group 157"/>
          <p:cNvGrpSpPr>
            <a:grpSpLocks/>
          </p:cNvGrpSpPr>
          <p:nvPr/>
        </p:nvGrpSpPr>
        <p:grpSpPr bwMode="auto">
          <a:xfrm>
            <a:off x="4962525" y="4364038"/>
            <a:ext cx="288925" cy="503237"/>
            <a:chOff x="1383" y="1979"/>
            <a:chExt cx="182" cy="317"/>
          </a:xfrm>
        </p:grpSpPr>
        <p:sp>
          <p:nvSpPr>
            <p:cNvPr id="6208" name="Line 158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09" name="Line 159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85" name="Group 160"/>
          <p:cNvGrpSpPr>
            <a:grpSpLocks/>
          </p:cNvGrpSpPr>
          <p:nvPr/>
        </p:nvGrpSpPr>
        <p:grpSpPr bwMode="auto">
          <a:xfrm>
            <a:off x="6330950" y="3463925"/>
            <a:ext cx="288925" cy="503238"/>
            <a:chOff x="1383" y="1979"/>
            <a:chExt cx="182" cy="317"/>
          </a:xfrm>
        </p:grpSpPr>
        <p:sp>
          <p:nvSpPr>
            <p:cNvPr id="6206" name="Line 161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07" name="Line 162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88" name="Group 163"/>
          <p:cNvGrpSpPr>
            <a:grpSpLocks/>
          </p:cNvGrpSpPr>
          <p:nvPr/>
        </p:nvGrpSpPr>
        <p:grpSpPr bwMode="auto">
          <a:xfrm>
            <a:off x="6330950" y="4364038"/>
            <a:ext cx="288925" cy="503237"/>
            <a:chOff x="1383" y="1979"/>
            <a:chExt cx="182" cy="317"/>
          </a:xfrm>
        </p:grpSpPr>
        <p:sp>
          <p:nvSpPr>
            <p:cNvPr id="6204" name="Line 164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05" name="Line 165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91" name="Group 166"/>
          <p:cNvGrpSpPr>
            <a:grpSpLocks/>
          </p:cNvGrpSpPr>
          <p:nvPr/>
        </p:nvGrpSpPr>
        <p:grpSpPr bwMode="auto">
          <a:xfrm>
            <a:off x="7483475" y="3463925"/>
            <a:ext cx="288925" cy="503238"/>
            <a:chOff x="1383" y="1979"/>
            <a:chExt cx="182" cy="317"/>
          </a:xfrm>
        </p:grpSpPr>
        <p:sp>
          <p:nvSpPr>
            <p:cNvPr id="6202" name="Line 167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03" name="Line 168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94" name="Group 169"/>
          <p:cNvGrpSpPr>
            <a:grpSpLocks/>
          </p:cNvGrpSpPr>
          <p:nvPr/>
        </p:nvGrpSpPr>
        <p:grpSpPr bwMode="auto">
          <a:xfrm>
            <a:off x="7483475" y="4364038"/>
            <a:ext cx="288925" cy="503237"/>
            <a:chOff x="1383" y="1979"/>
            <a:chExt cx="182" cy="317"/>
          </a:xfrm>
        </p:grpSpPr>
        <p:sp>
          <p:nvSpPr>
            <p:cNvPr id="6200" name="Line 170"/>
            <p:cNvSpPr>
              <a:spLocks noChangeShapeType="1"/>
            </p:cNvSpPr>
            <p:nvPr/>
          </p:nvSpPr>
          <p:spPr bwMode="auto">
            <a:xfrm>
              <a:off x="1383" y="1979"/>
              <a:ext cx="182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  <p:sp>
          <p:nvSpPr>
            <p:cNvPr id="6201" name="Line 171"/>
            <p:cNvSpPr>
              <a:spLocks noChangeShapeType="1"/>
            </p:cNvSpPr>
            <p:nvPr/>
          </p:nvSpPr>
          <p:spPr bwMode="auto">
            <a:xfrm flipH="1">
              <a:off x="1383" y="1979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650" y="1484313"/>
            <a:ext cx="4279900" cy="1754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dirty="0"/>
              <a:t>To do the inverse transform to apply the </a:t>
            </a:r>
            <a:r>
              <a:rPr lang="en-IE" dirty="0" err="1"/>
              <a:t>satges</a:t>
            </a:r>
            <a:r>
              <a:rPr lang="en-IE" dirty="0"/>
              <a:t> in reverse</a:t>
            </a:r>
          </a:p>
          <a:p>
            <a:pPr>
              <a:defRPr/>
            </a:pPr>
            <a:endParaRPr lang="en-IE" dirty="0"/>
          </a:p>
          <a:p>
            <a:pPr marL="342900" indent="-342900">
              <a:buFontTx/>
              <a:buAutoNum type="arabicPeriod"/>
              <a:defRPr/>
            </a:pPr>
            <a:r>
              <a:rPr lang="en-IE" dirty="0" err="1"/>
              <a:t>Upsampling</a:t>
            </a:r>
            <a:endParaRPr lang="en-IE" dirty="0"/>
          </a:p>
          <a:p>
            <a:pPr marL="342900" indent="-342900">
              <a:buFontTx/>
              <a:buAutoNum type="arabicPeriod"/>
              <a:defRPr/>
            </a:pPr>
            <a:r>
              <a:rPr lang="en-IE" dirty="0"/>
              <a:t>Filtering (the filters are not necessarily the same as before)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  <p:bldP spid="41" grpId="0" animBg="1"/>
      <p:bldP spid="44" grpId="0" animBg="1"/>
      <p:bldP spid="46" grpId="0" animBg="1"/>
      <p:bldP spid="49" grpId="0" animBg="1"/>
      <p:bldP spid="51" grpId="0" animBg="1"/>
      <p:bldP spid="53" grpId="0" animBg="1"/>
      <p:bldP spid="54" grpId="0" animBg="1"/>
      <p:bldP spid="57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 combine into single equation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979613" y="3789363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987675" y="3789363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4140200" y="3789363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971550" y="3789363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7885113" y="3789363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5435600" y="3789363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6661150" y="3789363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1979613" y="486886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2987675" y="48688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4140200" y="48688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81" name="Rectangle 16"/>
          <p:cNvSpPr>
            <a:spLocks noChangeArrowheads="1"/>
          </p:cNvSpPr>
          <p:nvPr/>
        </p:nvSpPr>
        <p:spPr bwMode="auto">
          <a:xfrm>
            <a:off x="971550" y="48688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7885113" y="486886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83" name="Rectangle 18"/>
          <p:cNvSpPr>
            <a:spLocks noChangeArrowheads="1"/>
          </p:cNvSpPr>
          <p:nvPr/>
        </p:nvSpPr>
        <p:spPr bwMode="auto">
          <a:xfrm>
            <a:off x="5435600" y="48688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184" name="Rectangle 19"/>
          <p:cNvSpPr>
            <a:spLocks noChangeArrowheads="1"/>
          </p:cNvSpPr>
          <p:nvPr/>
        </p:nvSpPr>
        <p:spPr bwMode="auto">
          <a:xfrm>
            <a:off x="6661150" y="48688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graphicFrame>
        <p:nvGraphicFramePr>
          <p:cNvPr id="7185" name="Object 20"/>
          <p:cNvGraphicFramePr>
            <a:graphicFrameLocks noChangeAspect="1"/>
          </p:cNvGraphicFramePr>
          <p:nvPr/>
        </p:nvGraphicFramePr>
        <p:xfrm>
          <a:off x="2266950" y="35734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3" imgW="126725" imgH="177415" progId="Equation.3">
                  <p:embed/>
                </p:oleObj>
              </mc:Choice>
              <mc:Fallback>
                <p:oleObj name="Equation" r:id="rId3" imgW="126725" imgH="17741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5734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6" name="Object 21"/>
          <p:cNvGraphicFramePr>
            <a:graphicFrameLocks noChangeAspect="1"/>
          </p:cNvGraphicFramePr>
          <p:nvPr/>
        </p:nvGraphicFramePr>
        <p:xfrm>
          <a:off x="1258888" y="35734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5" imgW="126725" imgH="177415" progId="Equation.3">
                  <p:embed/>
                </p:oleObj>
              </mc:Choice>
              <mc:Fallback>
                <p:oleObj name="Equation" r:id="rId5" imgW="126725" imgH="17741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5734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Object 22"/>
          <p:cNvGraphicFramePr>
            <a:graphicFrameLocks noChangeAspect="1"/>
          </p:cNvGraphicFramePr>
          <p:nvPr/>
        </p:nvGraphicFramePr>
        <p:xfrm>
          <a:off x="3419475" y="35734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5734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" name="Object 23"/>
          <p:cNvGraphicFramePr>
            <a:graphicFrameLocks noChangeAspect="1"/>
          </p:cNvGraphicFramePr>
          <p:nvPr/>
        </p:nvGraphicFramePr>
        <p:xfrm>
          <a:off x="4643438" y="35734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734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4"/>
          <p:cNvGraphicFramePr>
            <a:graphicFrameLocks noChangeAspect="1"/>
          </p:cNvGraphicFramePr>
          <p:nvPr/>
        </p:nvGraphicFramePr>
        <p:xfrm>
          <a:off x="5867400" y="35734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734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0" name="Object 25"/>
          <p:cNvGraphicFramePr>
            <a:graphicFrameLocks noChangeAspect="1"/>
          </p:cNvGraphicFramePr>
          <p:nvPr/>
        </p:nvGraphicFramePr>
        <p:xfrm>
          <a:off x="7092950" y="35734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5734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1" name="Object 26"/>
          <p:cNvGraphicFramePr>
            <a:graphicFrameLocks noChangeAspect="1"/>
          </p:cNvGraphicFramePr>
          <p:nvPr/>
        </p:nvGraphicFramePr>
        <p:xfrm>
          <a:off x="2339975" y="46529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6529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2" name="Object 27"/>
          <p:cNvGraphicFramePr>
            <a:graphicFrameLocks noChangeAspect="1"/>
          </p:cNvGraphicFramePr>
          <p:nvPr/>
        </p:nvGraphicFramePr>
        <p:xfrm>
          <a:off x="1260475" y="46529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12" imgW="126725" imgH="177415" progId="Equation.3">
                  <p:embed/>
                </p:oleObj>
              </mc:Choice>
              <mc:Fallback>
                <p:oleObj name="Equation" r:id="rId12" imgW="126725" imgH="177415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46529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3" name="Object 28"/>
          <p:cNvGraphicFramePr>
            <a:graphicFrameLocks noChangeAspect="1"/>
          </p:cNvGraphicFramePr>
          <p:nvPr/>
        </p:nvGraphicFramePr>
        <p:xfrm>
          <a:off x="3421063" y="46529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13" imgW="126725" imgH="177415" progId="Equation.3">
                  <p:embed/>
                </p:oleObj>
              </mc:Choice>
              <mc:Fallback>
                <p:oleObj name="Equation" r:id="rId13" imgW="126725" imgH="177415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3" y="46529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4" name="Object 29"/>
          <p:cNvGraphicFramePr>
            <a:graphicFrameLocks noChangeAspect="1"/>
          </p:cNvGraphicFramePr>
          <p:nvPr/>
        </p:nvGraphicFramePr>
        <p:xfrm>
          <a:off x="4572000" y="46529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14" imgW="126725" imgH="177415" progId="Equation.3">
                  <p:embed/>
                </p:oleObj>
              </mc:Choice>
              <mc:Fallback>
                <p:oleObj name="Equation" r:id="rId14" imgW="126725" imgH="177415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529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5" name="Object 30"/>
          <p:cNvGraphicFramePr>
            <a:graphicFrameLocks noChangeAspect="1"/>
          </p:cNvGraphicFramePr>
          <p:nvPr/>
        </p:nvGraphicFramePr>
        <p:xfrm>
          <a:off x="5868988" y="46529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46529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6" name="Object 31"/>
          <p:cNvGraphicFramePr>
            <a:graphicFrameLocks noChangeAspect="1"/>
          </p:cNvGraphicFramePr>
          <p:nvPr/>
        </p:nvGraphicFramePr>
        <p:xfrm>
          <a:off x="7092950" y="4652963"/>
          <a:ext cx="4857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16" imgW="126725" imgH="177415" progId="Equation.3">
                  <p:embed/>
                </p:oleObj>
              </mc:Choice>
              <mc:Fallback>
                <p:oleObj name="Equation" r:id="rId16" imgW="126725" imgH="177415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652963"/>
                        <a:ext cx="485775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7" name="Text Box 32"/>
          <p:cNvSpPr txBox="1">
            <a:spLocks noChangeArrowheads="1"/>
          </p:cNvSpPr>
          <p:nvPr/>
        </p:nvSpPr>
        <p:spPr bwMode="auto">
          <a:xfrm>
            <a:off x="2268538" y="5516563"/>
            <a:ext cx="5632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y</a:t>
            </a:r>
            <a:r>
              <a:rPr lang="en-GB" baseline="-25000"/>
              <a:t>0</a:t>
            </a:r>
            <a:r>
              <a:rPr lang="en-GB"/>
              <a:t> and y</a:t>
            </a:r>
            <a:r>
              <a:rPr lang="en-GB" baseline="-25000"/>
              <a:t>1</a:t>
            </a:r>
            <a:r>
              <a:rPr lang="en-GB"/>
              <a:t> are zero at odd n</a:t>
            </a:r>
          </a:p>
          <a:p>
            <a:pPr eaLnBrk="1" hangingPunct="1"/>
            <a:r>
              <a:rPr lang="en-GB"/>
              <a:t>Not the same as y</a:t>
            </a:r>
            <a:r>
              <a:rPr lang="en-GB" baseline="-25000"/>
              <a:t>0</a:t>
            </a:r>
            <a:r>
              <a:rPr lang="en-GB"/>
              <a:t> and y</a:t>
            </a:r>
            <a:r>
              <a:rPr lang="en-GB" baseline="-25000"/>
              <a:t>1</a:t>
            </a:r>
            <a:r>
              <a:rPr lang="en-GB"/>
              <a:t> output from analysis stage</a:t>
            </a:r>
          </a:p>
          <a:p>
            <a:pPr eaLnBrk="1" hangingPunct="1"/>
            <a:r>
              <a:rPr lang="en-GB"/>
              <a:t>Because they have 0’s in them!</a:t>
            </a:r>
          </a:p>
        </p:txBody>
      </p:sp>
      <p:pic>
        <p:nvPicPr>
          <p:cNvPr id="7198" name="Picture 3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8943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 avoid confusion….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581525"/>
            <a:ext cx="8135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8943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So how is this modeled?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628775"/>
            <a:ext cx="9097962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636713"/>
            <a:ext cx="76327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Hence 2 band filter bank</a:t>
            </a:r>
          </a:p>
        </p:txBody>
      </p:sp>
      <p:graphicFrame>
        <p:nvGraphicFramePr>
          <p:cNvPr id="10244" name="Object 103"/>
          <p:cNvGraphicFramePr>
            <a:graphicFrameLocks noChangeAspect="1"/>
          </p:cNvGraphicFramePr>
          <p:nvPr>
            <p:ph sz="half" idx="1"/>
          </p:nvPr>
        </p:nvGraphicFramePr>
        <p:xfrm>
          <a:off x="2413000" y="3773488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4" imgW="126725" imgH="177415" progId="Equation.3">
                  <p:embed/>
                </p:oleObj>
              </mc:Choice>
              <mc:Fallback>
                <p:oleObj name="Equation" r:id="rId4" imgW="126725" imgH="177415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773488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07"/>
          <p:cNvGraphicFramePr>
            <a:graphicFrameLocks noChangeAspect="1"/>
          </p:cNvGraphicFramePr>
          <p:nvPr>
            <p:ph sz="quarter" idx="2"/>
          </p:nvPr>
        </p:nvGraphicFramePr>
        <p:xfrm>
          <a:off x="6499225" y="1420813"/>
          <a:ext cx="307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6" imgW="126725" imgH="177415" progId="Equation.3">
                  <p:embed/>
                </p:oleObj>
              </mc:Choice>
              <mc:Fallback>
                <p:oleObj name="Equation" r:id="rId6" imgW="126725" imgH="177415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1420813"/>
                        <a:ext cx="307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Line 5"/>
          <p:cNvSpPr>
            <a:spLocks noChangeShapeType="1"/>
          </p:cNvSpPr>
          <p:nvPr/>
        </p:nvSpPr>
        <p:spPr bwMode="auto">
          <a:xfrm flipH="1">
            <a:off x="1187450" y="3573463"/>
            <a:ext cx="180022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231775" y="5105400"/>
            <a:ext cx="222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Normal filter outputs</a:t>
            </a:r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 flipH="1">
            <a:off x="6084888" y="41497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787900" y="5084763"/>
            <a:ext cx="33115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Downsample by 2 then upsample by 2 by putting 0’s inbetween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627313" y="155733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987675" y="15573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346450" y="15573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635375" y="15573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995738" y="1557338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2266950" y="1557338"/>
            <a:ext cx="1793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56" name="Rectangle 79"/>
          <p:cNvSpPr>
            <a:spLocks noChangeArrowheads="1"/>
          </p:cNvSpPr>
          <p:nvPr/>
        </p:nvSpPr>
        <p:spPr bwMode="auto">
          <a:xfrm>
            <a:off x="2667000" y="37893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57" name="Rectangle 80"/>
          <p:cNvSpPr>
            <a:spLocks noChangeArrowheads="1"/>
          </p:cNvSpPr>
          <p:nvPr/>
        </p:nvSpPr>
        <p:spPr bwMode="auto">
          <a:xfrm>
            <a:off x="3009900" y="378936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58" name="Rectangle 81"/>
          <p:cNvSpPr>
            <a:spLocks noChangeArrowheads="1"/>
          </p:cNvSpPr>
          <p:nvPr/>
        </p:nvSpPr>
        <p:spPr bwMode="auto">
          <a:xfrm>
            <a:off x="3346450" y="3783013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59" name="Rectangle 82"/>
          <p:cNvSpPr>
            <a:spLocks noChangeArrowheads="1"/>
          </p:cNvSpPr>
          <p:nvPr/>
        </p:nvSpPr>
        <p:spPr bwMode="auto">
          <a:xfrm>
            <a:off x="3635375" y="3779838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60" name="Rectangle 83"/>
          <p:cNvSpPr>
            <a:spLocks noChangeArrowheads="1"/>
          </p:cNvSpPr>
          <p:nvPr/>
        </p:nvSpPr>
        <p:spPr bwMode="auto">
          <a:xfrm>
            <a:off x="3995738" y="3783013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61" name="Rectangle 84"/>
          <p:cNvSpPr>
            <a:spLocks noChangeArrowheads="1"/>
          </p:cNvSpPr>
          <p:nvPr/>
        </p:nvSpPr>
        <p:spPr bwMode="auto">
          <a:xfrm>
            <a:off x="2357438" y="3803650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62" name="Rectangle 86"/>
          <p:cNvSpPr>
            <a:spLocks noChangeArrowheads="1"/>
          </p:cNvSpPr>
          <p:nvPr/>
        </p:nvSpPr>
        <p:spPr bwMode="auto">
          <a:xfrm>
            <a:off x="6245225" y="3790950"/>
            <a:ext cx="179388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63" name="Rectangle 88"/>
          <p:cNvSpPr>
            <a:spLocks noChangeArrowheads="1"/>
          </p:cNvSpPr>
          <p:nvPr/>
        </p:nvSpPr>
        <p:spPr bwMode="auto">
          <a:xfrm>
            <a:off x="6837363" y="3794125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64" name="Rectangle 90"/>
          <p:cNvSpPr>
            <a:spLocks noChangeArrowheads="1"/>
          </p:cNvSpPr>
          <p:nvPr/>
        </p:nvSpPr>
        <p:spPr bwMode="auto">
          <a:xfrm>
            <a:off x="5602288" y="3798888"/>
            <a:ext cx="179387" cy="212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65" name="Rectangle 92"/>
          <p:cNvSpPr>
            <a:spLocks noChangeArrowheads="1"/>
          </p:cNvSpPr>
          <p:nvPr/>
        </p:nvSpPr>
        <p:spPr bwMode="auto">
          <a:xfrm>
            <a:off x="6221413" y="1530350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66" name="Rectangle 94"/>
          <p:cNvSpPr>
            <a:spLocks noChangeArrowheads="1"/>
          </p:cNvSpPr>
          <p:nvPr/>
        </p:nvSpPr>
        <p:spPr bwMode="auto">
          <a:xfrm>
            <a:off x="6869113" y="1530350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0267" name="Rectangle 96"/>
          <p:cNvSpPr>
            <a:spLocks noChangeArrowheads="1"/>
          </p:cNvSpPr>
          <p:nvPr/>
        </p:nvSpPr>
        <p:spPr bwMode="auto">
          <a:xfrm>
            <a:off x="5500688" y="1530350"/>
            <a:ext cx="179387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graphicFrame>
        <p:nvGraphicFramePr>
          <p:cNvPr id="10268" name="Object 109"/>
          <p:cNvGraphicFramePr>
            <a:graphicFrameLocks noChangeAspect="1"/>
          </p:cNvGraphicFramePr>
          <p:nvPr>
            <p:ph sz="quarter" idx="3"/>
          </p:nvPr>
        </p:nvGraphicFramePr>
        <p:xfrm>
          <a:off x="5789613" y="1387475"/>
          <a:ext cx="3349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1387475"/>
                        <a:ext cx="33496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9" name="Object 111"/>
          <p:cNvGraphicFramePr>
            <a:graphicFrameLocks noChangeAspect="1"/>
          </p:cNvGraphicFramePr>
          <p:nvPr/>
        </p:nvGraphicFramePr>
        <p:xfrm>
          <a:off x="6524625" y="3684588"/>
          <a:ext cx="307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3684588"/>
                        <a:ext cx="3079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0" name="Object 112"/>
          <p:cNvGraphicFramePr>
            <a:graphicFrameLocks noChangeAspect="1"/>
          </p:cNvGraphicFramePr>
          <p:nvPr/>
        </p:nvGraphicFramePr>
        <p:xfrm>
          <a:off x="5867400" y="3663950"/>
          <a:ext cx="3349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63950"/>
                        <a:ext cx="33496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9381</TotalTime>
  <Words>856</Words>
  <Application>Microsoft Office PowerPoint</Application>
  <PresentationFormat>On-screen Show (4:3)</PresentationFormat>
  <Paragraphs>161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Default Design</vt:lpstr>
      <vt:lpstr>Microsoft Equation 3.0</vt:lpstr>
      <vt:lpstr>Wavelets and Filter Banks</vt:lpstr>
      <vt:lpstr>Recall the 1D Haar Xform</vt:lpstr>
      <vt:lpstr>Now consider as filtering</vt:lpstr>
      <vt:lpstr>Hence Analysis Filter Bank</vt:lpstr>
      <vt:lpstr>Reconstruction</vt:lpstr>
      <vt:lpstr>So combine into single equation</vt:lpstr>
      <vt:lpstr>To avoid confusion….</vt:lpstr>
      <vt:lpstr>So how is this modeled?</vt:lpstr>
      <vt:lpstr>Hence 2 band filter bank</vt:lpstr>
      <vt:lpstr>Perfect Reconstruction</vt:lpstr>
      <vt:lpstr>PR</vt:lpstr>
      <vt:lpstr>PR</vt:lpstr>
      <vt:lpstr>Can now extend analysis to more stages .. A binary tree</vt:lpstr>
      <vt:lpstr>2D Wavelet Transform</vt:lpstr>
      <vt:lpstr>The Multilevel 2D Discrete Wavelet Xform</vt:lpstr>
      <vt:lpstr>2D DWT of Lena</vt:lpstr>
      <vt:lpstr>What does this do to a signal?</vt:lpstr>
      <vt:lpstr>Multirate Theory</vt:lpstr>
      <vt:lpstr>What does this do to a signal?</vt:lpstr>
      <vt:lpstr>So now we can examine impulse responses</vt:lpstr>
      <vt:lpstr>Good wavelets for compression</vt:lpstr>
      <vt:lpstr>Le Gall 3,5 Tap Filter Set</vt:lpstr>
      <vt:lpstr>Le Gall 3,5 Tap Filter Set</vt:lpstr>
      <vt:lpstr>Le Gall Filters</vt:lpstr>
      <vt:lpstr>Near-Balanced Wavelets (5,7)</vt:lpstr>
      <vt:lpstr>Near-Balanced Wavelets (13,19)</vt:lpstr>
      <vt:lpstr>2D Impulse responses of the separable filters</vt:lpstr>
      <vt:lpstr>Coding with Wavelets</vt:lpstr>
      <vt:lpstr>Coding with Wavelets</vt:lpstr>
      <vt:lpstr>Entropies with RLC</vt:lpstr>
      <vt:lpstr>Rate-Distortion Curves</vt:lpstr>
      <vt:lpstr>Wavelets for Analysis: Noise Reduction</vt:lpstr>
      <vt:lpstr>Wavelets for Analysis: Noise Reduction</vt:lpstr>
      <vt:lpstr>Wavelets for Analysis: Coring</vt:lpstr>
      <vt:lpstr>Wavelet Noise Reduction</vt:lpstr>
      <vt:lpstr>Noise Reduction</vt:lpstr>
      <vt:lpstr>The price for decimation</vt:lpstr>
      <vt:lpstr>Shift Variant Wavelets</vt:lpstr>
      <vt:lpstr>A tricky example..</vt:lpstr>
      <vt:lpstr>Can get around this …</vt:lpstr>
      <vt:lpstr>Summary</vt:lpstr>
    </vt:vector>
  </TitlesOfParts>
  <Company>HME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Wavelets and Filter Banks</dc:title>
  <dc:creator>Anil Kokaram</dc:creator>
  <cp:lastModifiedBy>David Corrigan</cp:lastModifiedBy>
  <cp:revision>70</cp:revision>
  <dcterms:created xsi:type="dcterms:W3CDTF">2009-01-31T22:29:21Z</dcterms:created>
  <dcterms:modified xsi:type="dcterms:W3CDTF">2012-03-09T15:46:26Z</dcterms:modified>
</cp:coreProperties>
</file>