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314" r:id="rId2"/>
    <p:sldId id="315" r:id="rId3"/>
    <p:sldId id="316" r:id="rId4"/>
    <p:sldId id="317" r:id="rId5"/>
    <p:sldId id="318" r:id="rId6"/>
    <p:sldId id="319" r:id="rId7"/>
    <p:sldId id="325" r:id="rId8"/>
    <p:sldId id="320" r:id="rId9"/>
    <p:sldId id="321" r:id="rId10"/>
    <p:sldId id="322" r:id="rId11"/>
    <p:sldId id="324" r:id="rId12"/>
    <p:sldId id="326" r:id="rId13"/>
    <p:sldId id="327" r:id="rId14"/>
    <p:sldId id="329" r:id="rId15"/>
    <p:sldId id="32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9900"/>
    <a:srgbClr val="990000"/>
    <a:srgbClr val="FF6600"/>
    <a:srgbClr val="0000CC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6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12.wmf"/><Relationship Id="rId7" Type="http://schemas.openxmlformats.org/officeDocument/2006/relationships/image" Target="../media/image3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12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43.wmf"/><Relationship Id="rId5" Type="http://schemas.openxmlformats.org/officeDocument/2006/relationships/image" Target="../media/image14.wmf"/><Relationship Id="rId10" Type="http://schemas.openxmlformats.org/officeDocument/2006/relationships/image" Target="../media/image42.wmf"/><Relationship Id="rId4" Type="http://schemas.openxmlformats.org/officeDocument/2006/relationships/image" Target="../media/image13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204025-EFC6-45A6-9C26-2F7A189DF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51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BA6D-C0FC-453E-80A5-A800C5AD6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BC0AF-9792-4840-B82F-8E2F3B8CD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56A79-1CD0-49CC-A7E6-B47FBECD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1FE9-EC30-4463-93E1-44C8CF83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8120-84DE-448F-8AA4-F83DBEAA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ED87-12C2-4494-B5BB-5D9B5991C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1B65-7697-476D-8391-54B28F069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F7CA-EAA7-4948-AC6B-15AEF0C36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9445-2315-4809-8F11-64D1FC7A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B99AF-BE1F-488C-9A96-6B1EF933D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CE1D-DAD4-475A-865A-EA3C8DE8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30AF5B-D80E-40CC-8714-980BA3DBA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image" Target="../media/image3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33.pn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7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9" Type="http://schemas.openxmlformats.org/officeDocument/2006/relationships/image" Target="../media/image26.wmf"/><Relationship Id="rId3" Type="http://schemas.openxmlformats.org/officeDocument/2006/relationships/image" Target="../media/image28.png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26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5" Type="http://schemas.openxmlformats.org/officeDocument/2006/relationships/image" Target="../media/image19.wmf"/><Relationship Id="rId33" Type="http://schemas.openxmlformats.org/officeDocument/2006/relationships/image" Target="../media/image23.wmf"/><Relationship Id="rId38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1.wmf"/><Relationship Id="rId41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9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31" Type="http://schemas.openxmlformats.org/officeDocument/2006/relationships/image" Target="../media/image2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1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44.bin"/><Relationship Id="rId3" Type="http://schemas.openxmlformats.org/officeDocument/2006/relationships/image" Target="../media/image28.png"/><Relationship Id="rId21" Type="http://schemas.openxmlformats.org/officeDocument/2006/relationships/image" Target="../media/image35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13.wmf"/><Relationship Id="rId24" Type="http://schemas.openxmlformats.org/officeDocument/2006/relationships/image" Target="../media/image36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oleObject" Target="../embeddings/oleObject47.bin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9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3.png"/><Relationship Id="rId4" Type="http://schemas.openxmlformats.org/officeDocument/2006/relationships/image" Target="../media/image31.wmf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" Type="http://schemas.openxmlformats.org/officeDocument/2006/relationships/image" Target="../media/image28.png"/><Relationship Id="rId21" Type="http://schemas.openxmlformats.org/officeDocument/2006/relationships/image" Target="../media/image40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6.bin"/><Relationship Id="rId17" Type="http://schemas.openxmlformats.org/officeDocument/2006/relationships/oleObject" Target="../embeddings/oleObject59.bin"/><Relationship Id="rId25" Type="http://schemas.openxmlformats.org/officeDocument/2006/relationships/image" Target="../media/image42.wmf"/><Relationship Id="rId33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1.bin"/><Relationship Id="rId29" Type="http://schemas.openxmlformats.org/officeDocument/2006/relationships/image" Target="../media/image44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65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39.wmf"/><Relationship Id="rId31" Type="http://schemas.openxmlformats.org/officeDocument/2006/relationships/image" Target="../media/image4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313586"/>
              </p:ext>
            </p:extLst>
          </p:nvPr>
        </p:nvGraphicFramePr>
        <p:xfrm>
          <a:off x="2306105" y="702245"/>
          <a:ext cx="5646738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Equation" r:id="rId3" imgW="2781000" imgH="431640" progId="Equation.3">
                  <p:embed/>
                </p:oleObj>
              </mc:Choice>
              <mc:Fallback>
                <p:oleObj name="Equation" r:id="rId3" imgW="27810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105" y="702245"/>
                        <a:ext cx="5646738" cy="8747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04635" y="126170"/>
            <a:ext cx="282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WAVELET TRANSFORM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5425" y="1739180"/>
            <a:ext cx="8794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Convolution of time series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n</a:t>
            </a:r>
            <a:r>
              <a:rPr lang="en-US" b="1" i="1" baseline="-25000" dirty="0" smtClean="0"/>
              <a:t>’</a:t>
            </a:r>
            <a:r>
              <a:rPr lang="en-US" b="1" dirty="0" smtClean="0"/>
              <a:t> with a scaled and translated version of  a base function: a wavelet </a:t>
            </a:r>
            <a:r>
              <a:rPr lang="en-US" b="1" i="1" dirty="0" smtClean="0">
                <a:sym typeface="Symbol"/>
              </a:rPr>
              <a:t></a:t>
            </a:r>
            <a:r>
              <a:rPr lang="en-US" b="1" i="1" baseline="-25000" dirty="0" smtClean="0">
                <a:sym typeface="Symbol"/>
              </a:rPr>
              <a:t>0</a:t>
            </a:r>
            <a:r>
              <a:rPr lang="en-US" b="1" i="1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</a:t>
            </a:r>
            <a:r>
              <a:rPr lang="en-US" b="1" dirty="0" smtClean="0">
                <a:sym typeface="Symbol"/>
              </a:rPr>
              <a:t>) – continuous function in time and frequency – “mother wavelet”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5425" y="2660900"/>
            <a:ext cx="879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Convolution needs to be effected </a:t>
            </a:r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en-US" b="1" dirty="0" smtClean="0"/>
              <a:t> (# of points in time series) times for each scale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/>
              <a:t>;</a:t>
            </a:r>
            <a:r>
              <a:rPr lang="en-US" b="1" i="1" dirty="0" smtClean="0">
                <a:solidFill>
                  <a:srgbClr val="FFFF00"/>
                </a:solidFill>
              </a:rPr>
              <a:t> n </a:t>
            </a:r>
            <a:r>
              <a:rPr lang="en-US" b="1" dirty="0" smtClean="0"/>
              <a:t>is a translational value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3830" y="3443718"/>
            <a:ext cx="8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Much faster to do the calculation in Fourier space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2235" y="4019793"/>
            <a:ext cx="879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Convolution theorem allows </a:t>
            </a:r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en-US" b="1" dirty="0" smtClean="0"/>
              <a:t> convolutions to be done simultaneously with the </a:t>
            </a:r>
            <a:r>
              <a:rPr lang="en-US" b="1" dirty="0" smtClean="0">
                <a:solidFill>
                  <a:srgbClr val="FFFF00"/>
                </a:solidFill>
              </a:rPr>
              <a:t>Discrete Fourier Transform</a:t>
            </a:r>
            <a:r>
              <a:rPr lang="en-US" b="1" dirty="0" smtClean="0"/>
              <a:t>: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998865" y="4735513"/>
            <a:ext cx="5107864" cy="1290309"/>
            <a:chOff x="1998865" y="4735513"/>
            <a:chExt cx="5107864" cy="1290309"/>
          </a:xfrm>
        </p:grpSpPr>
        <p:graphicFrame>
          <p:nvGraphicFramePr>
            <p:cNvPr id="604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5617146"/>
                </p:ext>
              </p:extLst>
            </p:nvPr>
          </p:nvGraphicFramePr>
          <p:xfrm>
            <a:off x="3271838" y="4735513"/>
            <a:ext cx="2811462" cy="835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49" name="Equation" r:id="rId5" imgW="1447560" imgH="431640" progId="Equation.3">
                    <p:embed/>
                  </p:oleObj>
                </mc:Choice>
                <mc:Fallback>
                  <p:oleObj name="Equation" r:id="rId5" imgW="14475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838" y="4735513"/>
                          <a:ext cx="2811462" cy="835025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998865" y="5656490"/>
              <a:ext cx="5107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FFFF00"/>
                  </a:solidFill>
                </a:rPr>
                <a:t>k</a:t>
              </a:r>
              <a:r>
                <a:rPr lang="en-US" b="1" dirty="0" smtClean="0"/>
                <a:t> is the frequency index </a:t>
              </a:r>
              <a:endParaRPr lang="en-US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640" y="6078945"/>
            <a:ext cx="879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Convolution theorem: Fourier transform of convolution is the same as the </a:t>
            </a:r>
            <a:r>
              <a:rPr lang="en-US" b="1" dirty="0" err="1" smtClean="0"/>
              <a:t>pointwise</a:t>
            </a:r>
            <a:r>
              <a:rPr lang="en-US" b="1" dirty="0" smtClean="0"/>
              <a:t> product of Fourier transforms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80178" y="126170"/>
            <a:ext cx="2423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rgbClr val="FFC000"/>
                </a:solidFill>
              </a:rPr>
              <a:t>Torrence</a:t>
            </a:r>
            <a:r>
              <a:rPr lang="en-US" sz="1400" i="1" dirty="0" smtClean="0">
                <a:solidFill>
                  <a:srgbClr val="FFC000"/>
                </a:solidFill>
              </a:rPr>
              <a:t> and Compo (1998)</a:t>
            </a:r>
            <a:endParaRPr lang="en-US" sz="1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130" y="87765"/>
            <a:ext cx="6263561" cy="669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19850" y="356063"/>
            <a:ext cx="392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Seasonal SST averaged over Central Pacific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69498" y="3083355"/>
          <a:ext cx="15732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4" imgW="774360" imgH="253800" progId="Equation.3">
                  <p:embed/>
                </p:oleObj>
              </mc:Choice>
              <mc:Fallback>
                <p:oleObj name="Equation" r:id="rId4" imgW="774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8" y="3083355"/>
                        <a:ext cx="1573212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808310" y="2238445"/>
          <a:ext cx="166211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6" imgW="1143000" imgH="203040" progId="Equation.3">
                  <p:embed/>
                </p:oleObj>
              </mc:Choice>
              <mc:Fallback>
                <p:oleObj name="Equation" r:id="rId6" imgW="1143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2238445"/>
                        <a:ext cx="1662112" cy="293688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731500" y="4581150"/>
          <a:ext cx="1735137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8" imgW="1193760" imgH="190440" progId="Equation.3">
                  <p:embed/>
                </p:oleObj>
              </mc:Choice>
              <mc:Fallback>
                <p:oleObj name="Equation" r:id="rId8" imgW="119376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00" y="4581150"/>
                        <a:ext cx="1735137" cy="274638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39475" y="585420"/>
            <a:ext cx="3648475" cy="1921860"/>
            <a:chOff x="539475" y="585420"/>
            <a:chExt cx="3648475" cy="192186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2466637" y="1508750"/>
              <a:ext cx="1721313" cy="99853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39475" y="585420"/>
              <a:ext cx="21122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 to determine the </a:t>
              </a:r>
              <a:r>
                <a:rPr lang="en-US" dirty="0" smtClean="0">
                  <a:solidFill>
                    <a:srgbClr val="FFFF00"/>
                  </a:solidFill>
                </a:rPr>
                <a:t>COI</a:t>
              </a:r>
              <a:r>
                <a:rPr lang="en-US" dirty="0" smtClean="0"/>
                <a:t> &amp; </a:t>
              </a:r>
              <a:r>
                <a:rPr lang="en-US" dirty="0" smtClean="0">
                  <a:solidFill>
                    <a:srgbClr val="FFFF00"/>
                  </a:solidFill>
                </a:rPr>
                <a:t>significance </a:t>
              </a:r>
              <a:r>
                <a:rPr lang="en-US" dirty="0" smtClean="0">
                  <a:solidFill>
                    <a:srgbClr val="FFFF00"/>
                  </a:solidFill>
                </a:rPr>
                <a:t>level</a:t>
              </a:r>
              <a:r>
                <a:rPr lang="en-US" dirty="0" smtClean="0"/>
                <a:t>?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1461195" y="1124700"/>
            <a:ext cx="2419515" cy="218908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3" descr="K:\c\ocp6168\programs\wavec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525" y="126170"/>
            <a:ext cx="7604190" cy="6556422"/>
          </a:xfrm>
          <a:prstGeom prst="rect">
            <a:avLst/>
          </a:prstGeom>
          <a:noFill/>
        </p:spPr>
      </p:pic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762390"/>
              </p:ext>
            </p:extLst>
          </p:nvPr>
        </p:nvGraphicFramePr>
        <p:xfrm>
          <a:off x="4797425" y="4027488"/>
          <a:ext cx="5349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4" imgW="368280" imgH="431640" progId="Equation.3">
                  <p:embed/>
                </p:oleObj>
              </mc:Choice>
              <mc:Fallback>
                <p:oleObj name="Equation" r:id="rId4" imgW="368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4027488"/>
                        <a:ext cx="534988" cy="6223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9115" y="39500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Cone of Influence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9240" y="454274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Paul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7950" y="120151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008000"/>
                </a:solidFill>
              </a:rPr>
              <a:t>Morlet</a:t>
            </a:r>
            <a:r>
              <a:rPr lang="en-US" b="1" i="1" dirty="0" smtClean="0">
                <a:solidFill>
                  <a:srgbClr val="008000"/>
                </a:solidFill>
              </a:rPr>
              <a:t> &amp; DOG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84725" y="3379640"/>
            <a:ext cx="7873025" cy="3429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890049"/>
              </p:ext>
            </p:extLst>
          </p:nvPr>
        </p:nvGraphicFramePr>
        <p:xfrm>
          <a:off x="4452938" y="768350"/>
          <a:ext cx="7366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Equation" r:id="rId6" imgW="507960" imgH="241200" progId="Equation.3">
                  <p:embed/>
                </p:oleObj>
              </mc:Choice>
              <mc:Fallback>
                <p:oleObj name="Equation" r:id="rId6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768350"/>
                        <a:ext cx="736600" cy="3492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419" y="77233"/>
            <a:ext cx="6263561" cy="669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2459725" y="4158694"/>
            <a:ext cx="6644065" cy="268879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8195"/>
            <a:ext cx="27669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the square of a normally distributed real variable is </a:t>
            </a:r>
            <a:r>
              <a:rPr lang="en-US" sz="2000" b="1" dirty="0" smtClean="0">
                <a:solidFill>
                  <a:srgbClr val="FFFF00"/>
                </a:solidFill>
                <a:sym typeface="Symbol"/>
              </a:rPr>
              <a:t></a:t>
            </a:r>
            <a:r>
              <a:rPr lang="en-US" b="1" baseline="30000" dirty="0" smtClean="0">
                <a:solidFill>
                  <a:srgbClr val="FFFF00"/>
                </a:solidFill>
                <a:sym typeface="Symbol"/>
              </a:rPr>
              <a:t>2 </a:t>
            </a:r>
            <a:r>
              <a:rPr lang="en-US" b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distributed with 1 DOF</a:t>
            </a:r>
            <a:endParaRPr lang="en-US" baseline="300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38150" y="1624013"/>
          <a:ext cx="1701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6" name="Equation" r:id="rId4" imgW="838080" imgH="253800" progId="Equation.3">
                  <p:embed/>
                </p:oleObj>
              </mc:Choice>
              <mc:Fallback>
                <p:oleObj name="Equation" r:id="rId4" imgW="8380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624013"/>
                        <a:ext cx="1701800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17020" y="2276850"/>
          <a:ext cx="31194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7" name="Equation" r:id="rId6" imgW="1536480" imgH="253800" progId="Equation.3">
                  <p:embed/>
                </p:oleObj>
              </mc:Choice>
              <mc:Fallback>
                <p:oleObj name="Equation" r:id="rId6" imgW="15364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20" y="2276850"/>
                        <a:ext cx="3119438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615" y="3004399"/>
            <a:ext cx="2766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each point of the wavelet power spectrum, there is a </a:t>
            </a:r>
            <a:r>
              <a:rPr lang="en-US" sz="2000" b="1" dirty="0" smtClean="0">
                <a:solidFill>
                  <a:srgbClr val="FFFF00"/>
                </a:solidFill>
                <a:sym typeface="Symbol"/>
              </a:rPr>
              <a:t></a:t>
            </a:r>
            <a:r>
              <a:rPr lang="en-US" sz="2000" b="1" baseline="-25000" dirty="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b="1" baseline="30000" dirty="0" smtClean="0">
                <a:solidFill>
                  <a:srgbClr val="FFFF00"/>
                </a:solidFill>
                <a:sym typeface="Symbol"/>
              </a:rPr>
              <a:t>2 </a:t>
            </a:r>
            <a:r>
              <a:rPr lang="en-US" b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distribution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8615" y="4087903"/>
            <a:ext cx="2766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 real function (Mexican hat) there is a </a:t>
            </a:r>
            <a:r>
              <a:rPr lang="en-US" sz="2000" b="1" dirty="0" smtClean="0">
                <a:solidFill>
                  <a:srgbClr val="FFFF00"/>
                </a:solidFill>
                <a:sym typeface="Symbol"/>
              </a:rPr>
              <a:t></a:t>
            </a:r>
            <a:r>
              <a:rPr lang="en-US" sz="2000" b="1" baseline="-25000" dirty="0" smtClean="0">
                <a:solidFill>
                  <a:srgbClr val="FFFF00"/>
                </a:solidFill>
                <a:sym typeface="Symbol"/>
              </a:rPr>
              <a:t>1</a:t>
            </a:r>
            <a:r>
              <a:rPr lang="en-US" b="1" baseline="30000" dirty="0" smtClean="0">
                <a:solidFill>
                  <a:srgbClr val="FFFF00"/>
                </a:solidFill>
                <a:sym typeface="Symbol"/>
              </a:rPr>
              <a:t>2 </a:t>
            </a:r>
            <a:r>
              <a:rPr lang="en-US" b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distribution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2997395" y="4250223"/>
            <a:ext cx="622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for the local wavelet power spectrum:</a:t>
            </a:r>
            <a:endParaRPr lang="en-US" baseline="30000" dirty="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533595" y="4619555"/>
          <a:ext cx="24749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8" name="Equation" r:id="rId8" imgW="1218960" imgH="444240" progId="Equation.3">
                  <p:embed/>
                </p:oleObj>
              </mc:Choice>
              <mc:Fallback>
                <p:oleObj name="Equation" r:id="rId8" imgW="12189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595" y="4619555"/>
                        <a:ext cx="2474913" cy="9001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81445" y="5694895"/>
            <a:ext cx="5762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FF00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 is the mean spectrum at Fourier frequency </a:t>
            </a:r>
            <a:r>
              <a:rPr lang="en-US" b="1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, corresponding to wavelet scale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1195" y="202980"/>
            <a:ext cx="690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SUMMARY OF WAVELET POWER SPECTRUM PROCEDURES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5425" y="779055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Find </a:t>
            </a:r>
            <a:r>
              <a:rPr lang="en-US" b="1" i="1" dirty="0" smtClean="0">
                <a:solidFill>
                  <a:srgbClr val="FFFF00"/>
                </a:solidFill>
              </a:rPr>
              <a:t>Fourier transform </a:t>
            </a:r>
            <a:r>
              <a:rPr lang="en-US" dirty="0" smtClean="0"/>
              <a:t>of time series </a:t>
            </a:r>
            <a:r>
              <a:rPr lang="en-US" dirty="0" smtClean="0">
                <a:sym typeface="Symbol"/>
              </a:rPr>
              <a:t>(may need to pad it with zeros)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55425" y="1216228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Choose </a:t>
            </a:r>
            <a:r>
              <a:rPr lang="en-US" b="1" i="1" dirty="0" smtClean="0">
                <a:solidFill>
                  <a:srgbClr val="FFFF00"/>
                </a:solidFill>
              </a:rPr>
              <a:t>wavelet function </a:t>
            </a:r>
            <a:r>
              <a:rPr lang="en-US" dirty="0" smtClean="0"/>
              <a:t>and a set of </a:t>
            </a:r>
            <a:r>
              <a:rPr lang="en-US" b="1" i="1" dirty="0" smtClean="0">
                <a:solidFill>
                  <a:srgbClr val="FFFF00"/>
                </a:solidFill>
              </a:rPr>
              <a:t>scales</a:t>
            </a:r>
            <a:endParaRPr lang="en-US" b="1" i="1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830" y="1638683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For each </a:t>
            </a:r>
            <a:r>
              <a:rPr lang="en-US" b="1" i="1" dirty="0" smtClean="0">
                <a:solidFill>
                  <a:srgbClr val="FFFF00"/>
                </a:solidFill>
              </a:rPr>
              <a:t>scale, </a:t>
            </a:r>
            <a:r>
              <a:rPr lang="en-US" dirty="0" smtClean="0"/>
              <a:t>build the normalized wavelet function</a:t>
            </a:r>
            <a:endParaRPr lang="en-US" baseline="30000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6146605" y="1547155"/>
          <a:ext cx="2187197" cy="61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8" name="Equation" r:id="rId3" imgW="1714320" imgH="482400" progId="Equation.3">
                  <p:embed/>
                </p:oleObj>
              </mc:Choice>
              <mc:Fallback>
                <p:oleObj name="Equation" r:id="rId3" imgW="17143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605" y="1547155"/>
                        <a:ext cx="2187197" cy="61437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830" y="2200040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Find </a:t>
            </a:r>
            <a:r>
              <a:rPr lang="en-US" b="1" i="1" dirty="0" smtClean="0">
                <a:solidFill>
                  <a:srgbClr val="FFFF00"/>
                </a:solidFill>
              </a:rPr>
              <a:t>wavelet transform</a:t>
            </a:r>
            <a:r>
              <a:rPr lang="en-US" dirty="0" smtClean="0"/>
              <a:t> at each </a:t>
            </a:r>
            <a:r>
              <a:rPr lang="en-US" b="1" i="1" dirty="0" smtClean="0">
                <a:solidFill>
                  <a:srgbClr val="FFFF00"/>
                </a:solidFill>
              </a:rPr>
              <a:t>scale</a:t>
            </a:r>
            <a:endParaRPr lang="en-US" baseline="30000" dirty="0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4648810" y="2271720"/>
          <a:ext cx="3288080" cy="73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9" name="Equation" r:id="rId5" imgW="1930320" imgH="431640" progId="Equation.3">
                  <p:embed/>
                </p:oleObj>
              </mc:Choice>
              <mc:Fallback>
                <p:oleObj name="Equation" r:id="rId5" imgW="19303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10" y="2271720"/>
                        <a:ext cx="3288080" cy="7348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30" y="3136478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 Determine </a:t>
            </a:r>
            <a:r>
              <a:rPr lang="en-US" b="1" i="1" dirty="0" smtClean="0">
                <a:solidFill>
                  <a:srgbClr val="FFFF00"/>
                </a:solidFill>
              </a:rPr>
              <a:t>cone of influence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FF00"/>
                </a:solidFill>
              </a:rPr>
              <a:t>Fourier wavelength</a:t>
            </a:r>
            <a:r>
              <a:rPr lang="en-US" dirty="0" smtClean="0"/>
              <a:t> at each </a:t>
            </a:r>
            <a:r>
              <a:rPr lang="en-US" b="1" i="1" dirty="0" smtClean="0">
                <a:solidFill>
                  <a:srgbClr val="FFFF00"/>
                </a:solidFill>
              </a:rPr>
              <a:t>scale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193830" y="3621025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 Contour plot </a:t>
            </a:r>
            <a:r>
              <a:rPr lang="en-US" b="1" i="1" dirty="0" smtClean="0">
                <a:solidFill>
                  <a:srgbClr val="FFFF00"/>
                </a:solidFill>
              </a:rPr>
              <a:t>wavelet power spectrum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830" y="4058198"/>
            <a:ext cx="871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7) Compute and draw 95% </a:t>
            </a:r>
            <a:r>
              <a:rPr lang="en-US" b="1" i="1" dirty="0" smtClean="0">
                <a:solidFill>
                  <a:srgbClr val="FFFF00"/>
                </a:solidFill>
              </a:rPr>
              <a:t>significance level contour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7777" y="64041"/>
            <a:ext cx="7426013" cy="793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19850" y="356063"/>
            <a:ext cx="392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Seasonal SST averaged over Central Pacific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69498" y="3083355"/>
          <a:ext cx="15732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Equation" r:id="rId4" imgW="774360" imgH="253800" progId="Equation.3">
                  <p:embed/>
                </p:oleObj>
              </mc:Choice>
              <mc:Fallback>
                <p:oleObj name="Equation" r:id="rId4" imgW="774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8" y="3083355"/>
                        <a:ext cx="1573212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499600" y="4965200"/>
            <a:ext cx="7644400" cy="1892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04" y="3659430"/>
            <a:ext cx="173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relative to white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c\RELONCAVI\CIMAR\RELONCAVI MOOR\vertical\wavel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"/>
            <a:ext cx="7696200" cy="66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731500" y="2161635"/>
            <a:ext cx="7957740" cy="399412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9008" y="2584090"/>
            <a:ext cx="282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WAVELET TRANSFORM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90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2900363" y="587375"/>
          <a:ext cx="38417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3" name="Equation" r:id="rId3" imgW="1892160" imgH="431640" progId="Equation.3">
                  <p:embed/>
                </p:oleObj>
              </mc:Choice>
              <mc:Fallback>
                <p:oleObj name="Equation" r:id="rId3" imgW="18921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587375"/>
                        <a:ext cx="3841750" cy="874713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19850" y="202980"/>
            <a:ext cx="282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WAVELET TRANSFORM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0" y="1662370"/>
            <a:ext cx="4062937" cy="822325"/>
            <a:chOff x="4572000" y="1662370"/>
            <a:chExt cx="4062937" cy="822325"/>
          </a:xfrm>
        </p:grpSpPr>
        <p:graphicFrame>
          <p:nvGraphicFramePr>
            <p:cNvPr id="61444" name="Object 4"/>
            <p:cNvGraphicFramePr>
              <a:graphicFrameLocks noChangeAspect="1"/>
            </p:cNvGraphicFramePr>
            <p:nvPr/>
          </p:nvGraphicFramePr>
          <p:xfrm>
            <a:off x="4572000" y="1892800"/>
            <a:ext cx="110807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4" name="Equation" r:id="rId5" imgW="545760" imgH="203040" progId="Equation.3">
                    <p:embed/>
                  </p:oleObj>
                </mc:Choice>
                <mc:Fallback>
                  <p:oleObj name="Equation" r:id="rId5" imgW="54576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1892800"/>
                          <a:ext cx="1108075" cy="411162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647340" y="1892800"/>
              <a:ext cx="2210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Fourier transform of</a:t>
              </a:r>
              <a:endParaRPr lang="en-US" dirty="0"/>
            </a:p>
          </p:txBody>
        </p:sp>
        <p:graphicFrame>
          <p:nvGraphicFramePr>
            <p:cNvPr id="61445" name="Object 5"/>
            <p:cNvGraphicFramePr>
              <a:graphicFrameLocks noChangeAspect="1"/>
            </p:cNvGraphicFramePr>
            <p:nvPr/>
          </p:nvGraphicFramePr>
          <p:xfrm>
            <a:off x="7836425" y="1662370"/>
            <a:ext cx="79851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5" name="Equation" r:id="rId7" imgW="393480" imgH="406080" progId="Equation.3">
                    <p:embed/>
                  </p:oleObj>
                </mc:Choice>
                <mc:Fallback>
                  <p:oleObj name="Equation" r:id="rId7" imgW="393480" imgH="4060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6425" y="1662370"/>
                          <a:ext cx="798512" cy="822325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3650280" y="1547155"/>
            <a:ext cx="1529920" cy="1825493"/>
            <a:chOff x="3650280" y="1547155"/>
            <a:chExt cx="1529920" cy="1825493"/>
          </a:xfrm>
        </p:grpSpPr>
        <p:graphicFrame>
          <p:nvGraphicFramePr>
            <p:cNvPr id="61446" name="Object 6"/>
            <p:cNvGraphicFramePr>
              <a:graphicFrameLocks noChangeAspect="1"/>
            </p:cNvGraphicFramePr>
            <p:nvPr/>
          </p:nvGraphicFramePr>
          <p:xfrm>
            <a:off x="3995925" y="2929735"/>
            <a:ext cx="11842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6" name="Equation" r:id="rId9" imgW="609480" imgH="228600" progId="Equation.3">
                    <p:embed/>
                  </p:oleObj>
                </mc:Choice>
                <mc:Fallback>
                  <p:oleObj name="Equation" r:id="rId9" imgW="60948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25" y="2929735"/>
                          <a:ext cx="1184275" cy="442913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 bwMode="auto">
            <a:xfrm>
              <a:off x="3650280" y="1547155"/>
              <a:ext cx="499265" cy="134417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885120" y="2968140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Inverse Fourier transform of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55186" y="296814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b="1" i="1" dirty="0" err="1" smtClean="0">
                <a:solidFill>
                  <a:srgbClr val="FFFF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922055" y="3697835"/>
          <a:ext cx="38671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7" name="Equation" r:id="rId11" imgW="1904760" imgH="431640" progId="Equation.3">
                  <p:embed/>
                </p:oleObj>
              </mc:Choice>
              <mc:Fallback>
                <p:oleObj name="Equation" r:id="rId11" imgW="19047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55" y="3697835"/>
                        <a:ext cx="3867150" cy="8747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2235" y="4734770"/>
            <a:ext cx="5799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this relationship and a FFT routine, can calculate the continuous </a:t>
            </a:r>
            <a:r>
              <a:rPr lang="en-US" i="1" dirty="0" smtClean="0">
                <a:solidFill>
                  <a:srgbClr val="FFFF00"/>
                </a:solidFill>
              </a:rPr>
              <a:t>wavelet transform </a:t>
            </a:r>
            <a:r>
              <a:rPr lang="en-US" dirty="0" smtClean="0"/>
              <a:t>(for each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dirty="0" smtClean="0"/>
              <a:t>) at all </a:t>
            </a:r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simultaneously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61820" y="3313785"/>
            <a:ext cx="2708275" cy="1864272"/>
            <a:chOff x="6261820" y="3313785"/>
            <a:chExt cx="2708275" cy="1864272"/>
          </a:xfrm>
        </p:grpSpPr>
        <p:graphicFrame>
          <p:nvGraphicFramePr>
            <p:cNvPr id="6144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9756527"/>
                </p:ext>
              </p:extLst>
            </p:nvPr>
          </p:nvGraphicFramePr>
          <p:xfrm>
            <a:off x="6261820" y="3582620"/>
            <a:ext cx="2708275" cy="159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8" name="Equation" r:id="rId13" imgW="1333440" imgH="787320" progId="Equation.3">
                    <p:embed/>
                  </p:oleObj>
                </mc:Choice>
                <mc:Fallback>
                  <p:oleObj name="Equation" r:id="rId13" imgW="1333440" imgH="7873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1820" y="3582620"/>
                          <a:ext cx="2708275" cy="1595437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377035" y="3313785"/>
              <a:ext cx="25010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</a:t>
              </a:r>
              <a:r>
                <a:rPr lang="en-US" sz="1400" dirty="0" smtClean="0"/>
                <a:t>here the angular frequency:</a:t>
              </a:r>
              <a:endParaRPr lang="en-US" sz="1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45870" y="87765"/>
            <a:ext cx="2423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rgbClr val="FFC000"/>
                </a:solidFill>
              </a:rPr>
              <a:t>Torrence</a:t>
            </a:r>
            <a:r>
              <a:rPr lang="en-US" sz="1400" i="1" dirty="0" smtClean="0">
                <a:solidFill>
                  <a:srgbClr val="FFC000"/>
                </a:solidFill>
              </a:rPr>
              <a:t> and Compo (1998)</a:t>
            </a:r>
            <a:endParaRPr lang="en-US" sz="1400" i="1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66098" y="686823"/>
            <a:ext cx="230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continuous wavelet transform</a:t>
            </a:r>
            <a:endParaRPr lang="en-US" sz="1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24260" y="1662113"/>
            <a:ext cx="2989820" cy="1081217"/>
            <a:chOff x="424260" y="1662113"/>
            <a:chExt cx="2989820" cy="1081217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2778968"/>
                </p:ext>
              </p:extLst>
            </p:nvPr>
          </p:nvGraphicFramePr>
          <p:xfrm>
            <a:off x="490538" y="1662113"/>
            <a:ext cx="2813050" cy="835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9" name="Equation" r:id="rId15" imgW="1447560" imgH="431640" progId="Equation.3">
                    <p:embed/>
                  </p:oleObj>
                </mc:Choice>
                <mc:Fallback>
                  <p:oleObj name="Equation" r:id="rId15" imgW="14475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538" y="1662113"/>
                          <a:ext cx="2813050" cy="835025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24260" y="2435553"/>
              <a:ext cx="29898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Discrete Fourier transform of </a:t>
              </a:r>
              <a:r>
                <a:rPr lang="en-US" sz="1400" b="1" i="1" dirty="0" err="1" smtClean="0">
                  <a:solidFill>
                    <a:srgbClr val="FFFF00"/>
                  </a:solidFill>
                </a:rPr>
                <a:t>x</a:t>
              </a:r>
              <a:r>
                <a:rPr lang="en-US" sz="1400" b="1" i="1" baseline="-25000" dirty="0" err="1" smtClean="0">
                  <a:solidFill>
                    <a:srgbClr val="FFFF00"/>
                  </a:solidFill>
                </a:rPr>
                <a:t>n</a:t>
              </a:r>
              <a:endParaRPr lang="en-US" sz="1400" b="1" i="1" baseline="-250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867087" y="60754"/>
            <a:ext cx="4198298" cy="6671497"/>
            <a:chOff x="4867087" y="60754"/>
            <a:chExt cx="4198298" cy="6671497"/>
          </a:xfrm>
        </p:grpSpPr>
        <p:pic>
          <p:nvPicPr>
            <p:cNvPr id="62474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1265" y="60754"/>
              <a:ext cx="3994120" cy="667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2477" name="Object 13"/>
            <p:cNvGraphicFramePr>
              <a:graphicFrameLocks noChangeAspect="1"/>
            </p:cNvGraphicFramePr>
            <p:nvPr/>
          </p:nvGraphicFramePr>
          <p:xfrm>
            <a:off x="4867087" y="741363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39" name="Equation" r:id="rId4" imgW="190440" imgH="203040" progId="Equation.3">
                    <p:embed/>
                  </p:oleObj>
                </mc:Choice>
                <mc:Fallback>
                  <p:oleObj name="Equation" r:id="rId4" imgW="190440" imgH="2030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741363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78" name="Object 14"/>
            <p:cNvGraphicFramePr>
              <a:graphicFrameLocks noChangeAspect="1"/>
            </p:cNvGraphicFramePr>
            <p:nvPr/>
          </p:nvGraphicFramePr>
          <p:xfrm>
            <a:off x="4867087" y="23622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0" name="Equation" r:id="rId6" imgW="190440" imgH="203040" progId="Equation.3">
                    <p:embed/>
                  </p:oleObj>
                </mc:Choice>
                <mc:Fallback>
                  <p:oleObj name="Equation" r:id="rId6" imgW="190440" imgH="2030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23622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79" name="Object 15"/>
            <p:cNvGraphicFramePr>
              <a:graphicFrameLocks noChangeAspect="1"/>
            </p:cNvGraphicFramePr>
            <p:nvPr/>
          </p:nvGraphicFramePr>
          <p:xfrm>
            <a:off x="4867087" y="38989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1" name="Equation" r:id="rId8" imgW="190440" imgH="203040" progId="Equation.3">
                    <p:embed/>
                  </p:oleObj>
                </mc:Choice>
                <mc:Fallback>
                  <p:oleObj name="Equation" r:id="rId8" imgW="190440" imgH="20304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38989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0" name="Object 16"/>
            <p:cNvGraphicFramePr>
              <a:graphicFrameLocks noChangeAspect="1"/>
            </p:cNvGraphicFramePr>
            <p:nvPr/>
          </p:nvGraphicFramePr>
          <p:xfrm>
            <a:off x="4867087" y="55118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2" name="Equation" r:id="rId10" imgW="190440" imgH="203040" progId="Equation.3">
                    <p:embed/>
                  </p:oleObj>
                </mc:Choice>
                <mc:Fallback>
                  <p:oleObj name="Equation" r:id="rId10" imgW="190440" imgH="2030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55118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6" name="Object 22"/>
            <p:cNvGraphicFramePr>
              <a:graphicFrameLocks noChangeAspect="1"/>
            </p:cNvGraphicFramePr>
            <p:nvPr/>
          </p:nvGraphicFramePr>
          <p:xfrm>
            <a:off x="7068325" y="70224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3" name="Equation" r:id="rId12" imgW="190440" imgH="203040" progId="Equation.3">
                    <p:embed/>
                  </p:oleObj>
                </mc:Choice>
                <mc:Fallback>
                  <p:oleObj name="Equation" r:id="rId12" imgW="190440" imgH="20304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8325" y="70224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8" name="Object 24"/>
            <p:cNvGraphicFramePr>
              <a:graphicFrameLocks noChangeAspect="1"/>
            </p:cNvGraphicFramePr>
            <p:nvPr/>
          </p:nvGraphicFramePr>
          <p:xfrm>
            <a:off x="7094578" y="224723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4" name="Equation" r:id="rId14" imgW="190440" imgH="203040" progId="Equation.3">
                    <p:embed/>
                  </p:oleObj>
                </mc:Choice>
                <mc:Fallback>
                  <p:oleObj name="Equation" r:id="rId14" imgW="190440" imgH="20304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4578" y="224723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9" name="Object 25"/>
            <p:cNvGraphicFramePr>
              <a:graphicFrameLocks noChangeAspect="1"/>
            </p:cNvGraphicFramePr>
            <p:nvPr/>
          </p:nvGraphicFramePr>
          <p:xfrm>
            <a:off x="7145135" y="382184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5" name="Equation" r:id="rId16" imgW="190440" imgH="203040" progId="Equation.3">
                    <p:embed/>
                  </p:oleObj>
                </mc:Choice>
                <mc:Fallback>
                  <p:oleObj name="Equation" r:id="rId16" imgW="190440" imgH="20304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5135" y="382184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0" name="Object 26"/>
            <p:cNvGraphicFramePr>
              <a:graphicFrameLocks noChangeAspect="1"/>
            </p:cNvGraphicFramePr>
            <p:nvPr/>
          </p:nvGraphicFramePr>
          <p:xfrm>
            <a:off x="7132982" y="5396445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6" name="Equation" r:id="rId17" imgW="190440" imgH="203040" progId="Equation.3">
                    <p:embed/>
                  </p:oleObj>
                </mc:Choice>
                <mc:Fallback>
                  <p:oleObj name="Equation" r:id="rId17" imgW="190440" imgH="20304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2982" y="5396445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243990" y="126170"/>
          <a:ext cx="38671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7" name="Equation" r:id="rId18" imgW="1904760" imgH="431640" progId="Equation.3">
                  <p:embed/>
                </p:oleObj>
              </mc:Choice>
              <mc:Fallback>
                <p:oleObj name="Equation" r:id="rId18" imgW="1904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0" y="126170"/>
                        <a:ext cx="3867150" cy="8747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425" y="1047890"/>
            <a:ext cx="495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ensure direct comparison from one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dirty="0" smtClean="0"/>
              <a:t> to the other, need to normalize wavelet function</a:t>
            </a:r>
            <a:endParaRPr lang="en-US" dirty="0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577880" y="1815990"/>
          <a:ext cx="34813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8" name="Equation" r:id="rId20" imgW="1714320" imgH="482400" progId="Equation.3">
                  <p:embed/>
                </p:oleObj>
              </mc:Choice>
              <mc:Fallback>
                <p:oleObj name="Equation" r:id="rId20" imgW="17143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80" y="1815990"/>
                        <a:ext cx="3481387" cy="9779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589448" y="49213"/>
            <a:ext cx="3470415" cy="537817"/>
            <a:chOff x="5589448" y="49213"/>
            <a:chExt cx="3470415" cy="537817"/>
          </a:xfrm>
        </p:grpSpPr>
        <p:graphicFrame>
          <p:nvGraphicFramePr>
            <p:cNvPr id="17" name="Object 4"/>
            <p:cNvGraphicFramePr>
              <a:graphicFrameLocks noChangeAspect="1"/>
            </p:cNvGraphicFramePr>
            <p:nvPr/>
          </p:nvGraphicFramePr>
          <p:xfrm>
            <a:off x="5589448" y="271118"/>
            <a:ext cx="1363662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9" name="Equation" r:id="rId22" imgW="927000" imgH="215640" progId="Equation.3">
                    <p:embed/>
                  </p:oleObj>
                </mc:Choice>
                <mc:Fallback>
                  <p:oleObj name="Equation" r:id="rId22" imgW="927000" imgH="215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448" y="271118"/>
                          <a:ext cx="1363662" cy="315912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5096422"/>
                </p:ext>
              </p:extLst>
            </p:nvPr>
          </p:nvGraphicFramePr>
          <p:xfrm>
            <a:off x="7172325" y="49213"/>
            <a:ext cx="18875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0" name="Equation" r:id="rId24" imgW="1282680" imgH="253800" progId="Equation.3">
                    <p:embed/>
                  </p:oleObj>
                </mc:Choice>
                <mc:Fallback>
                  <p:oleObj name="Equation" r:id="rId24" imgW="1282680" imgH="25380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72325" y="49213"/>
                          <a:ext cx="1887538" cy="374650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5493720" y="1788810"/>
            <a:ext cx="3575020" cy="599919"/>
            <a:chOff x="5493720" y="1788810"/>
            <a:chExt cx="3575020" cy="599919"/>
          </a:xfrm>
        </p:grpSpPr>
        <p:graphicFrame>
          <p:nvGraphicFramePr>
            <p:cNvPr id="62491" name="Object 27"/>
            <p:cNvGraphicFramePr>
              <a:graphicFrameLocks noChangeAspect="1"/>
            </p:cNvGraphicFramePr>
            <p:nvPr/>
          </p:nvGraphicFramePr>
          <p:xfrm>
            <a:off x="5493720" y="1854395"/>
            <a:ext cx="1642100" cy="534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1" name="Equation" r:id="rId26" imgW="1358640" imgH="444240" progId="Equation.3">
                    <p:embed/>
                  </p:oleObj>
                </mc:Choice>
                <mc:Fallback>
                  <p:oleObj name="Equation" r:id="rId26" imgW="1358640" imgH="44424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1854395"/>
                          <a:ext cx="1642100" cy="534334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2" name="Object 28"/>
            <p:cNvGraphicFramePr>
              <a:graphicFrameLocks noChangeAspect="1"/>
            </p:cNvGraphicFramePr>
            <p:nvPr/>
          </p:nvGraphicFramePr>
          <p:xfrm>
            <a:off x="7221945" y="1788810"/>
            <a:ext cx="1846795" cy="449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2" name="Equation" r:id="rId28" imgW="1815840" imgH="444240" progId="Equation.3">
                    <p:embed/>
                  </p:oleObj>
                </mc:Choice>
                <mc:Fallback>
                  <p:oleObj name="Equation" r:id="rId28" imgW="1815840" imgH="44424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1945" y="1788810"/>
                          <a:ext cx="1846795" cy="449635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5532125" y="3275380"/>
            <a:ext cx="3533260" cy="835245"/>
            <a:chOff x="5532125" y="3275380"/>
            <a:chExt cx="3533260" cy="835245"/>
          </a:xfrm>
        </p:grpSpPr>
        <p:graphicFrame>
          <p:nvGraphicFramePr>
            <p:cNvPr id="62493" name="Object 29"/>
            <p:cNvGraphicFramePr>
              <a:graphicFrameLocks noChangeAspect="1"/>
            </p:cNvGraphicFramePr>
            <p:nvPr/>
          </p:nvGraphicFramePr>
          <p:xfrm>
            <a:off x="5532125" y="3429000"/>
            <a:ext cx="1644290" cy="68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3" name="Equation" r:id="rId30" imgW="1562040" imgH="647640" progId="Equation.3">
                    <p:embed/>
                  </p:oleObj>
                </mc:Choice>
                <mc:Fallback>
                  <p:oleObj name="Equation" r:id="rId30" imgW="1562040" imgH="64764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125" y="3429000"/>
                          <a:ext cx="1644290" cy="681625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4" name="Object 30"/>
            <p:cNvGraphicFramePr>
              <a:graphicFrameLocks noChangeAspect="1"/>
            </p:cNvGraphicFramePr>
            <p:nvPr/>
          </p:nvGraphicFramePr>
          <p:xfrm>
            <a:off x="7296950" y="3275380"/>
            <a:ext cx="1768435" cy="682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4" name="Equation" r:id="rId32" imgW="1676160" imgH="647640" progId="Equation.3">
                    <p:embed/>
                  </p:oleObj>
                </mc:Choice>
                <mc:Fallback>
                  <p:oleObj name="Equation" r:id="rId32" imgW="1676160" imgH="64764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6950" y="3275380"/>
                          <a:ext cx="1768435" cy="682996"/>
                        </a:xfrm>
                        <a:prstGeom prst="rect">
                          <a:avLst/>
                        </a:prstGeom>
                        <a:solidFill>
                          <a:srgbClr val="FF9900">
                            <a:alpha val="14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Rectangle 41"/>
          <p:cNvSpPr/>
          <p:nvPr/>
        </p:nvSpPr>
        <p:spPr bwMode="auto">
          <a:xfrm>
            <a:off x="4687215" y="1662370"/>
            <a:ext cx="4444470" cy="149779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87215" y="3121760"/>
            <a:ext cx="4444470" cy="168982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648810" y="4773175"/>
            <a:ext cx="4444470" cy="1536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1000335" y="3006545"/>
          <a:ext cx="21669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5" name="Equation" r:id="rId34" imgW="1066680" imgH="469800" progId="Equation.3">
                  <p:embed/>
                </p:oleObj>
              </mc:Choice>
              <mc:Fallback>
                <p:oleObj name="Equation" r:id="rId34" imgW="1066680" imgH="4698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335" y="3006545"/>
                        <a:ext cx="2166938" cy="9525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55425" y="3966670"/>
            <a:ext cx="44112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i.e. each unscaled wavelet function has been normalized to have unit energy (daughter wavelets have same energy as mother)</a:t>
            </a:r>
            <a:endParaRPr lang="en-US" sz="1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193830" y="4657960"/>
            <a:ext cx="4378170" cy="1258763"/>
            <a:chOff x="232235" y="5349250"/>
            <a:chExt cx="4378170" cy="1258763"/>
          </a:xfrm>
        </p:grpSpPr>
        <p:graphicFrame>
          <p:nvGraphicFramePr>
            <p:cNvPr id="62496" name="Object 32"/>
            <p:cNvGraphicFramePr>
              <a:graphicFrameLocks noChangeAspect="1"/>
            </p:cNvGraphicFramePr>
            <p:nvPr/>
          </p:nvGraphicFramePr>
          <p:xfrm>
            <a:off x="1247775" y="5733300"/>
            <a:ext cx="2139950" cy="874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6" name="Equation" r:id="rId36" imgW="1054080" imgH="431640" progId="Equation.3">
                    <p:embed/>
                  </p:oleObj>
                </mc:Choice>
                <mc:Fallback>
                  <p:oleObj name="Equation" r:id="rId36" imgW="1054080" imgH="43164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775" y="5733300"/>
                          <a:ext cx="2139950" cy="874713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Box 47"/>
            <p:cNvSpPr txBox="1"/>
            <p:nvPr/>
          </p:nvSpPr>
          <p:spPr>
            <a:xfrm>
              <a:off x="232235" y="5349250"/>
              <a:ext cx="4378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 at each scale (</a:t>
              </a:r>
              <a:r>
                <a:rPr lang="en-US" b="1" i="1" dirty="0" smtClean="0">
                  <a:solidFill>
                    <a:srgbClr val="FFFF00"/>
                  </a:solidFill>
                </a:rPr>
                <a:t>N</a:t>
              </a:r>
              <a:r>
                <a:rPr lang="en-US" dirty="0" smtClean="0"/>
                <a:t> is total # of points):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0" y="6002135"/>
            <a:ext cx="5071265" cy="729695"/>
            <a:chOff x="0" y="6194160"/>
            <a:chExt cx="5071265" cy="729695"/>
          </a:xfrm>
        </p:grpSpPr>
        <p:sp>
          <p:nvSpPr>
            <p:cNvPr id="50" name="TextBox 49"/>
            <p:cNvSpPr txBox="1"/>
            <p:nvPr/>
          </p:nvSpPr>
          <p:spPr>
            <a:xfrm>
              <a:off x="0" y="6194160"/>
              <a:ext cx="5071265" cy="64633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Wavelet transform is weighted by amplitude of Fourier coefficients        and not by </a:t>
              </a:r>
              <a:endParaRPr lang="en-US" dirty="0"/>
            </a:p>
          </p:txBody>
        </p:sp>
        <p:graphicFrame>
          <p:nvGraphicFramePr>
            <p:cNvPr id="62497" name="Object 33"/>
            <p:cNvGraphicFramePr>
              <a:graphicFrameLocks noChangeAspect="1"/>
            </p:cNvGraphicFramePr>
            <p:nvPr/>
          </p:nvGraphicFramePr>
          <p:xfrm>
            <a:off x="2075675" y="6526947"/>
            <a:ext cx="398268" cy="3969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7" name="Equation" r:id="rId38" imgW="228600" imgH="228600" progId="Equation.3">
                    <p:embed/>
                  </p:oleObj>
                </mc:Choice>
                <mc:Fallback>
                  <p:oleObj name="Equation" r:id="rId38" imgW="228600" imgH="2286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5675" y="6526947"/>
                          <a:ext cx="398268" cy="396908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8" name="Object 34"/>
            <p:cNvGraphicFramePr>
              <a:graphicFrameLocks noChangeAspect="1"/>
            </p:cNvGraphicFramePr>
            <p:nvPr/>
          </p:nvGraphicFramePr>
          <p:xfrm>
            <a:off x="3686362" y="6511105"/>
            <a:ext cx="309563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8" name="Equation" r:id="rId40" imgW="152280" imgH="203040" progId="Equation.3">
                    <p:embed/>
                  </p:oleObj>
                </mc:Choice>
                <mc:Fallback>
                  <p:oleObj name="Equation" r:id="rId40" imgW="152280" imgH="20304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6362" y="6511105"/>
                          <a:ext cx="309563" cy="412750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/>
          <p:nvPr/>
        </p:nvSpPr>
        <p:spPr bwMode="auto">
          <a:xfrm>
            <a:off x="1779865" y="1815990"/>
            <a:ext cx="1152150" cy="9985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3803900" y="1470345"/>
            <a:ext cx="1344175" cy="55666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2" grpId="0" animBg="1"/>
      <p:bldP spid="43" grpId="0" animBg="1"/>
      <p:bldP spid="44" grpId="0" animBg="1"/>
      <p:bldP spid="46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536535" y="202980"/>
          <a:ext cx="38671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0" name="Equation" r:id="rId3" imgW="1904760" imgH="431640" progId="Equation.3">
                  <p:embed/>
                </p:oleObj>
              </mc:Choice>
              <mc:Fallback>
                <p:oleObj name="Equation" r:id="rId3" imgW="1904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535" y="202980"/>
                        <a:ext cx="3867150" cy="8747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3830" y="1124700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Wavelet transform </a:t>
            </a:r>
            <a:r>
              <a:rPr lang="en-US" b="1" i="1" dirty="0" err="1" smtClean="0">
                <a:solidFill>
                  <a:srgbClr val="FFFF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 is complex </a:t>
            </a:r>
            <a:r>
              <a:rPr lang="en-US" dirty="0" smtClean="0"/>
              <a:t>when </a:t>
            </a:r>
            <a:r>
              <a:rPr lang="en-US" dirty="0" smtClean="0"/>
              <a:t>wavelet function 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 </a:t>
            </a:r>
            <a:r>
              <a:rPr lang="en-US" dirty="0" smtClean="0"/>
              <a:t>is complex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830" y="1547155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FF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 has real and imaginary parts that give the </a:t>
            </a:r>
            <a:r>
              <a:rPr lang="en-US" b="1" dirty="0" smtClean="0">
                <a:solidFill>
                  <a:srgbClr val="FFFF00"/>
                </a:solidFill>
              </a:rPr>
              <a:t>amplitude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phase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235" y="2008015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 </a:t>
            </a:r>
            <a:r>
              <a:rPr lang="en-US" b="1" dirty="0" smtClean="0">
                <a:solidFill>
                  <a:srgbClr val="FFFF00"/>
                </a:solidFill>
              </a:rPr>
              <a:t>wavelet power spectrum</a:t>
            </a:r>
            <a:r>
              <a:rPr lang="en-US" dirty="0" smtClean="0"/>
              <a:t> is</a:t>
            </a:r>
            <a:r>
              <a:rPr lang="en-US" b="1" i="1" dirty="0" smtClean="0">
                <a:solidFill>
                  <a:srgbClr val="FFFF00"/>
                </a:solidFill>
              </a:rPr>
              <a:t> |</a:t>
            </a:r>
            <a:r>
              <a:rPr lang="en-US" b="1" i="1" dirty="0" err="1" smtClean="0">
                <a:solidFill>
                  <a:srgbClr val="FFFF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)|</a:t>
            </a:r>
            <a:r>
              <a:rPr lang="en-US" b="1" baseline="30000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235" y="2468875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real 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 </a:t>
            </a:r>
            <a:r>
              <a:rPr lang="en-US" b="1" dirty="0" smtClean="0">
                <a:sym typeface="Symbol"/>
              </a:rPr>
              <a:t>(DOG)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 smtClean="0"/>
              <a:t>the </a:t>
            </a:r>
            <a:r>
              <a:rPr lang="en-US" dirty="0" smtClean="0"/>
              <a:t>imaginary part is zero and there is no phase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20" y="3851455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white noise</a:t>
            </a:r>
            <a:endParaRPr lang="en-US" dirty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1806840" y="3774645"/>
          <a:ext cx="16510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1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40" y="3774645"/>
                        <a:ext cx="1651000" cy="7969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113213" y="3940175"/>
          <a:ext cx="2295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2" name="Equation" r:id="rId7" imgW="1130040" imgH="253800" progId="Equation.3">
                  <p:embed/>
                </p:oleObj>
              </mc:Choice>
              <mc:Fallback>
                <p:oleObj name="Equation" r:id="rId7" imgW="11300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3940175"/>
                        <a:ext cx="2295525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55650" y="3981388"/>
            <a:ext cx="180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all </a:t>
            </a:r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420" y="5018323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Normalized wavelet power spectrum </a:t>
            </a:r>
            <a:r>
              <a:rPr lang="en-US" dirty="0" smtClean="0"/>
              <a:t>is</a:t>
            </a:r>
            <a:endParaRPr lang="en-US" b="1" dirty="0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4688608" y="4965200"/>
          <a:ext cx="15732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3" name="Equation" r:id="rId9" imgW="774360" imgH="253800" progId="Equation.3">
                  <p:embed/>
                </p:oleObj>
              </mc:Choice>
              <mc:Fallback>
                <p:oleObj name="Equation" r:id="rId9" imgW="7743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608" y="4965200"/>
                        <a:ext cx="1573212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01152" y="3006545"/>
            <a:ext cx="5517073" cy="646331"/>
            <a:chOff x="601152" y="3006545"/>
            <a:chExt cx="5517073" cy="646331"/>
          </a:xfrm>
        </p:grpSpPr>
        <p:graphicFrame>
          <p:nvGraphicFramePr>
            <p:cNvPr id="6349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3622839"/>
                </p:ext>
              </p:extLst>
            </p:nvPr>
          </p:nvGraphicFramePr>
          <p:xfrm>
            <a:off x="3281363" y="3019425"/>
            <a:ext cx="2836862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4" name="Equation" r:id="rId11" imgW="1396800" imgH="304560" progId="Equation.3">
                    <p:embed/>
                  </p:oleObj>
                </mc:Choice>
                <mc:Fallback>
                  <p:oleObj name="Equation" r:id="rId11" imgW="1396800" imgH="3045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1363" y="3019425"/>
                          <a:ext cx="2836862" cy="617538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01152" y="3006545"/>
              <a:ext cx="29339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Expectation value for wavelet power spectrum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1820" y="5671208"/>
            <a:ext cx="867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a measure of the </a:t>
            </a:r>
            <a:r>
              <a:rPr lang="en-US" b="1" dirty="0" smtClean="0">
                <a:solidFill>
                  <a:srgbClr val="FFFF00"/>
                </a:solidFill>
              </a:rPr>
              <a:t>power</a:t>
            </a:r>
            <a:r>
              <a:rPr lang="en-US" b="1" dirty="0" smtClean="0"/>
              <a:t> relative to </a:t>
            </a:r>
            <a:r>
              <a:rPr lang="en-US" b="1" dirty="0" smtClean="0">
                <a:solidFill>
                  <a:srgbClr val="FFFF00"/>
                </a:solidFill>
              </a:rPr>
              <a:t>white noise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7777" y="64041"/>
            <a:ext cx="7426013" cy="793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19850" y="356063"/>
            <a:ext cx="392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Seasonal SST averaged over Central Pacific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69498" y="3083355"/>
          <a:ext cx="15732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4" imgW="774360" imgH="253800" progId="Equation.3">
                  <p:embed/>
                </p:oleObj>
              </mc:Choice>
              <mc:Fallback>
                <p:oleObj name="Equation" r:id="rId4" imgW="774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8" y="3083355"/>
                        <a:ext cx="1573212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499600" y="4965200"/>
            <a:ext cx="7644400" cy="1892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04" y="3659430"/>
            <a:ext cx="173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relative to white noise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67087" y="60754"/>
            <a:ext cx="4198298" cy="6671497"/>
            <a:chOff x="4867087" y="60754"/>
            <a:chExt cx="4198298" cy="6671497"/>
          </a:xfrm>
        </p:grpSpPr>
        <p:pic>
          <p:nvPicPr>
            <p:cNvPr id="3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1265" y="60754"/>
              <a:ext cx="3994120" cy="667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" name="Object 13"/>
            <p:cNvGraphicFramePr>
              <a:graphicFrameLocks noChangeAspect="1"/>
            </p:cNvGraphicFramePr>
            <p:nvPr/>
          </p:nvGraphicFramePr>
          <p:xfrm>
            <a:off x="4867087" y="741363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4" name="Equation" r:id="rId4" imgW="190440" imgH="203040" progId="Equation.3">
                    <p:embed/>
                  </p:oleObj>
                </mc:Choice>
                <mc:Fallback>
                  <p:oleObj name="Equation" r:id="rId4" imgW="19044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741363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4"/>
            <p:cNvGraphicFramePr>
              <a:graphicFrameLocks noChangeAspect="1"/>
            </p:cNvGraphicFramePr>
            <p:nvPr/>
          </p:nvGraphicFramePr>
          <p:xfrm>
            <a:off x="4867087" y="23622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5" name="Equation" r:id="rId6" imgW="190440" imgH="203040" progId="Equation.3">
                    <p:embed/>
                  </p:oleObj>
                </mc:Choice>
                <mc:Fallback>
                  <p:oleObj name="Equation" r:id="rId6" imgW="19044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23622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5"/>
            <p:cNvGraphicFramePr>
              <a:graphicFrameLocks noChangeAspect="1"/>
            </p:cNvGraphicFramePr>
            <p:nvPr/>
          </p:nvGraphicFramePr>
          <p:xfrm>
            <a:off x="4867087" y="38989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6" name="Equation" r:id="rId8" imgW="190440" imgH="203040" progId="Equation.3">
                    <p:embed/>
                  </p:oleObj>
                </mc:Choice>
                <mc:Fallback>
                  <p:oleObj name="Equation" r:id="rId8" imgW="19044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38989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6"/>
            <p:cNvGraphicFramePr>
              <a:graphicFrameLocks noChangeAspect="1"/>
            </p:cNvGraphicFramePr>
            <p:nvPr/>
          </p:nvGraphicFramePr>
          <p:xfrm>
            <a:off x="4867087" y="55118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7" name="Equation" r:id="rId10" imgW="190440" imgH="203040" progId="Equation.3">
                    <p:embed/>
                  </p:oleObj>
                </mc:Choice>
                <mc:Fallback>
                  <p:oleObj name="Equation" r:id="rId10" imgW="19044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55118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2"/>
            <p:cNvGraphicFramePr>
              <a:graphicFrameLocks noChangeAspect="1"/>
            </p:cNvGraphicFramePr>
            <p:nvPr/>
          </p:nvGraphicFramePr>
          <p:xfrm>
            <a:off x="7068325" y="70224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8" name="Equation" r:id="rId12" imgW="190440" imgH="203040" progId="Equation.3">
                    <p:embed/>
                  </p:oleObj>
                </mc:Choice>
                <mc:Fallback>
                  <p:oleObj name="Equation" r:id="rId12" imgW="19044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8325" y="70224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4"/>
            <p:cNvGraphicFramePr>
              <a:graphicFrameLocks noChangeAspect="1"/>
            </p:cNvGraphicFramePr>
            <p:nvPr/>
          </p:nvGraphicFramePr>
          <p:xfrm>
            <a:off x="7094578" y="224723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99" name="Equation" r:id="rId14" imgW="190440" imgH="203040" progId="Equation.3">
                    <p:embed/>
                  </p:oleObj>
                </mc:Choice>
                <mc:Fallback>
                  <p:oleObj name="Equation" r:id="rId14" imgW="190440" imgH="2030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4578" y="224723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5"/>
            <p:cNvGraphicFramePr>
              <a:graphicFrameLocks noChangeAspect="1"/>
            </p:cNvGraphicFramePr>
            <p:nvPr/>
          </p:nvGraphicFramePr>
          <p:xfrm>
            <a:off x="7145135" y="382184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0" name="Equation" r:id="rId16" imgW="190440" imgH="203040" progId="Equation.3">
                    <p:embed/>
                  </p:oleObj>
                </mc:Choice>
                <mc:Fallback>
                  <p:oleObj name="Equation" r:id="rId16" imgW="190440" imgH="2030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5135" y="382184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6"/>
            <p:cNvGraphicFramePr>
              <a:graphicFrameLocks noChangeAspect="1"/>
            </p:cNvGraphicFramePr>
            <p:nvPr/>
          </p:nvGraphicFramePr>
          <p:xfrm>
            <a:off x="7132982" y="5396445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1" name="Equation" r:id="rId17" imgW="190440" imgH="203040" progId="Equation.3">
                    <p:embed/>
                  </p:oleObj>
                </mc:Choice>
                <mc:Fallback>
                  <p:oleObj name="Equation" r:id="rId17" imgW="190440" imgH="2030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2982" y="5396445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0209" y="49360"/>
            <a:ext cx="4877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Considerations for choice </a:t>
            </a:r>
            <a:r>
              <a:rPr lang="en-US" sz="1600" dirty="0" smtClean="0"/>
              <a:t>(can be considered arbitrary) of </a:t>
            </a:r>
            <a:r>
              <a:rPr lang="en-US" sz="1600" dirty="0" smtClean="0"/>
              <a:t>wavelet function: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7020" y="615661"/>
            <a:ext cx="4416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1) Orthogonal or non-orthogonal:</a:t>
            </a:r>
          </a:p>
          <a:p>
            <a:r>
              <a:rPr lang="en-US" sz="1600" i="1" dirty="0" smtClean="0"/>
              <a:t>Non-orthogonal</a:t>
            </a:r>
            <a:r>
              <a:rPr lang="en-US" sz="1600" dirty="0" smtClean="0"/>
              <a:t> (like those shown here) are useful for time series analysis. </a:t>
            </a:r>
            <a:r>
              <a:rPr lang="en-US" sz="1600" i="1" dirty="0" smtClean="0"/>
              <a:t>Orthogonal</a:t>
            </a:r>
            <a:r>
              <a:rPr lang="en-US" sz="1600" dirty="0" smtClean="0"/>
              <a:t> wavelets </a:t>
            </a:r>
            <a:r>
              <a:rPr lang="en-US" sz="1600" dirty="0" smtClean="0"/>
              <a:t>(for signal processing –discrete blocks of wavelet power)– </a:t>
            </a:r>
            <a:r>
              <a:rPr lang="en-US" sz="1600" i="1" dirty="0" err="1" smtClean="0">
                <a:solidFill>
                  <a:srgbClr val="FFFF00"/>
                </a:solidFill>
              </a:rPr>
              <a:t>Haar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rgbClr val="FFFF00"/>
                </a:solidFill>
              </a:rPr>
              <a:t>Daubechies</a:t>
            </a:r>
            <a:endParaRPr lang="en-US" sz="1600" i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020" y="2082947"/>
            <a:ext cx="4416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2) Complex or real:</a:t>
            </a:r>
          </a:p>
          <a:p>
            <a:r>
              <a:rPr lang="en-US" sz="1600" i="1" dirty="0" smtClean="0"/>
              <a:t>Complex</a:t>
            </a:r>
            <a:r>
              <a:rPr lang="en-US" sz="1600" dirty="0" smtClean="0"/>
              <a:t> returns information on amplitude and phase; better adapted for oscillatory behavior. </a:t>
            </a:r>
          </a:p>
          <a:p>
            <a:r>
              <a:rPr lang="en-US" sz="1600" i="1" dirty="0" smtClean="0"/>
              <a:t>Real </a:t>
            </a:r>
            <a:r>
              <a:rPr lang="en-US" sz="1600" dirty="0" smtClean="0"/>
              <a:t>returns single component; isolates </a:t>
            </a:r>
            <a:r>
              <a:rPr lang="en-US" sz="1600" dirty="0" smtClean="0"/>
              <a:t>peaks or discontinuities</a:t>
            </a:r>
            <a:endParaRPr lang="en-US" sz="16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1131" y="395005"/>
            <a:ext cx="6988319" cy="4992650"/>
            <a:chOff x="41131" y="395005"/>
            <a:chExt cx="6988319" cy="4992650"/>
          </a:xfrm>
        </p:grpSpPr>
        <p:sp>
          <p:nvSpPr>
            <p:cNvPr id="15" name="TextBox 14"/>
            <p:cNvSpPr txBox="1"/>
            <p:nvPr/>
          </p:nvSpPr>
          <p:spPr>
            <a:xfrm>
              <a:off x="41131" y="3366103"/>
              <a:ext cx="46470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3) Width (e-folding time of </a:t>
              </a:r>
              <a:r>
                <a:rPr lang="en-US" sz="1600" b="1" i="1" dirty="0" smtClean="0">
                  <a:solidFill>
                    <a:srgbClr val="FFFF00"/>
                  </a:solidFill>
                  <a:sym typeface="Symbol"/>
                </a:rPr>
                <a:t></a:t>
              </a:r>
              <a:r>
                <a:rPr lang="en-US" sz="1600" b="1" i="1" baseline="-25000" dirty="0" smtClean="0">
                  <a:solidFill>
                    <a:srgbClr val="FFFF00"/>
                  </a:solidFill>
                  <a:sym typeface="Symbol"/>
                </a:rPr>
                <a:t>0</a:t>
              </a:r>
              <a:r>
                <a:rPr lang="en-US" sz="1600" b="1" dirty="0" smtClean="0">
                  <a:solidFill>
                    <a:srgbClr val="FFFF00"/>
                  </a:solidFill>
                  <a:sym typeface="Symbol"/>
                </a:rPr>
                <a:t>):</a:t>
              </a:r>
            </a:p>
            <a:p>
              <a:r>
                <a:rPr lang="en-US" sz="1600" i="1" dirty="0" smtClean="0">
                  <a:sym typeface="Symbol"/>
                </a:rPr>
                <a:t>Narrow function -- </a:t>
              </a:r>
              <a:r>
                <a:rPr lang="en-US" sz="1600" dirty="0" smtClean="0">
                  <a:sym typeface="Symbol"/>
                </a:rPr>
                <a:t>good time resolution</a:t>
              </a:r>
            </a:p>
            <a:p>
              <a:r>
                <a:rPr lang="en-US" sz="1600" i="1" dirty="0" smtClean="0">
                  <a:sym typeface="Symbol"/>
                </a:rPr>
                <a:t>Broad function</a:t>
              </a:r>
              <a:r>
                <a:rPr lang="en-US" sz="1600" dirty="0" smtClean="0">
                  <a:sym typeface="Symbol"/>
                </a:rPr>
                <a:t> – good frequency resolution</a:t>
              </a:r>
              <a:endParaRPr lang="en-US" sz="1600" dirty="0" smtClean="0"/>
            </a:p>
          </p:txBody>
        </p:sp>
        <p:graphicFrame>
          <p:nvGraphicFramePr>
            <p:cNvPr id="65546" name="Object 10"/>
            <p:cNvGraphicFramePr>
              <a:graphicFrameLocks noChangeAspect="1"/>
            </p:cNvGraphicFramePr>
            <p:nvPr/>
          </p:nvGraphicFramePr>
          <p:xfrm>
            <a:off x="6530655" y="395005"/>
            <a:ext cx="443183" cy="29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2" name="Equation" r:id="rId18" imgW="304560" imgH="203040" progId="Equation.3">
                    <p:embed/>
                  </p:oleObj>
                </mc:Choice>
                <mc:Fallback>
                  <p:oleObj name="Equation" r:id="rId18" imgW="304560" imgH="203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0655" y="395005"/>
                          <a:ext cx="443183" cy="294319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47" name="Object 11"/>
            <p:cNvGraphicFramePr>
              <a:graphicFrameLocks noChangeAspect="1"/>
            </p:cNvGraphicFramePr>
            <p:nvPr/>
          </p:nvGraphicFramePr>
          <p:xfrm>
            <a:off x="6530655" y="3505810"/>
            <a:ext cx="442912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3" name="Equation" r:id="rId20" imgW="304560" imgH="203040" progId="Equation.3">
                    <p:embed/>
                  </p:oleObj>
                </mc:Choice>
                <mc:Fallback>
                  <p:oleObj name="Equation" r:id="rId20" imgW="304560" imgH="2030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0655" y="3505810"/>
                          <a:ext cx="442912" cy="293688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48" name="Object 12"/>
            <p:cNvGraphicFramePr>
              <a:graphicFrameLocks noChangeAspect="1"/>
            </p:cNvGraphicFramePr>
            <p:nvPr/>
          </p:nvGraphicFramePr>
          <p:xfrm>
            <a:off x="6510198" y="5093968"/>
            <a:ext cx="442912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4" name="Equation" r:id="rId22" imgW="304560" imgH="203040" progId="Equation.3">
                    <p:embed/>
                  </p:oleObj>
                </mc:Choice>
                <mc:Fallback>
                  <p:oleObj name="Equation" r:id="rId22" imgW="304560" imgH="2030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198" y="5093968"/>
                          <a:ext cx="442912" cy="293687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49" name="Object 13"/>
            <p:cNvGraphicFramePr>
              <a:graphicFrameLocks noChangeAspect="1"/>
            </p:cNvGraphicFramePr>
            <p:nvPr/>
          </p:nvGraphicFramePr>
          <p:xfrm>
            <a:off x="6477000" y="1914525"/>
            <a:ext cx="5524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705" name="Equation" r:id="rId23" imgW="380880" imgH="228600" progId="Equation.3">
                    <p:embed/>
                  </p:oleObj>
                </mc:Choice>
                <mc:Fallback>
                  <p:oleObj name="Equation" r:id="rId23" imgW="380880" imgH="228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1914525"/>
                          <a:ext cx="552450" cy="330200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117020" y="4363648"/>
            <a:ext cx="4416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4) Shape:</a:t>
            </a:r>
          </a:p>
          <a:p>
            <a:r>
              <a:rPr lang="en-US" sz="1600" dirty="0" smtClean="0"/>
              <a:t>For time series with jumps or steps – use boxcar-like function (</a:t>
            </a:r>
            <a:r>
              <a:rPr lang="en-US" sz="1600" dirty="0" err="1" smtClean="0"/>
              <a:t>Haar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For smoothly varying time series – use a damped cosine (qualitatively similar results of wavelet power spectra).</a:t>
            </a:r>
            <a:endParaRPr lang="en-US" sz="1600" dirty="0"/>
          </a:p>
        </p:txBody>
      </p:sp>
      <p:sp>
        <p:nvSpPr>
          <p:cNvPr id="17" name="Freeform 16"/>
          <p:cNvSpPr/>
          <p:nvPr/>
        </p:nvSpPr>
        <p:spPr bwMode="auto">
          <a:xfrm>
            <a:off x="125730" y="1165860"/>
            <a:ext cx="4469130" cy="800100"/>
          </a:xfrm>
          <a:custGeom>
            <a:avLst/>
            <a:gdLst>
              <a:gd name="connsiteX0" fmla="*/ 2857500 w 4469130"/>
              <a:gd name="connsiteY0" fmla="*/ 0 h 800100"/>
              <a:gd name="connsiteX1" fmla="*/ 4469130 w 4469130"/>
              <a:gd name="connsiteY1" fmla="*/ 22860 h 800100"/>
              <a:gd name="connsiteX2" fmla="*/ 4343400 w 4469130"/>
              <a:gd name="connsiteY2" fmla="*/ 800100 h 800100"/>
              <a:gd name="connsiteX3" fmla="*/ 0 w 4469130"/>
              <a:gd name="connsiteY3" fmla="*/ 765810 h 800100"/>
              <a:gd name="connsiteX4" fmla="*/ 0 w 4469130"/>
              <a:gd name="connsiteY4" fmla="*/ 240030 h 800100"/>
              <a:gd name="connsiteX5" fmla="*/ 2834640 w 4469130"/>
              <a:gd name="connsiteY5" fmla="*/ 25146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9130" h="800100">
                <a:moveTo>
                  <a:pt x="2857500" y="0"/>
                </a:moveTo>
                <a:lnTo>
                  <a:pt x="4469130" y="22860"/>
                </a:lnTo>
                <a:lnTo>
                  <a:pt x="4343400" y="800100"/>
                </a:lnTo>
                <a:lnTo>
                  <a:pt x="0" y="765810"/>
                </a:lnTo>
                <a:lnTo>
                  <a:pt x="0" y="240030"/>
                </a:lnTo>
                <a:lnTo>
                  <a:pt x="2834640" y="251460"/>
                </a:lnTo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93830" y="2862525"/>
            <a:ext cx="4469130" cy="560070"/>
          </a:xfrm>
          <a:custGeom>
            <a:avLst/>
            <a:gdLst>
              <a:gd name="connsiteX0" fmla="*/ 2857500 w 4469130"/>
              <a:gd name="connsiteY0" fmla="*/ 0 h 800100"/>
              <a:gd name="connsiteX1" fmla="*/ 4469130 w 4469130"/>
              <a:gd name="connsiteY1" fmla="*/ 22860 h 800100"/>
              <a:gd name="connsiteX2" fmla="*/ 4343400 w 4469130"/>
              <a:gd name="connsiteY2" fmla="*/ 800100 h 800100"/>
              <a:gd name="connsiteX3" fmla="*/ 0 w 4469130"/>
              <a:gd name="connsiteY3" fmla="*/ 765810 h 800100"/>
              <a:gd name="connsiteX4" fmla="*/ 0 w 4469130"/>
              <a:gd name="connsiteY4" fmla="*/ 240030 h 800100"/>
              <a:gd name="connsiteX5" fmla="*/ 2834640 w 4469130"/>
              <a:gd name="connsiteY5" fmla="*/ 251460 h 800100"/>
              <a:gd name="connsiteX0" fmla="*/ 3483142 w 4469130"/>
              <a:gd name="connsiteY0" fmla="*/ 233814 h 777240"/>
              <a:gd name="connsiteX1" fmla="*/ 4469130 w 4469130"/>
              <a:gd name="connsiteY1" fmla="*/ 0 h 777240"/>
              <a:gd name="connsiteX2" fmla="*/ 4343400 w 4469130"/>
              <a:gd name="connsiteY2" fmla="*/ 777240 h 777240"/>
              <a:gd name="connsiteX3" fmla="*/ 0 w 4469130"/>
              <a:gd name="connsiteY3" fmla="*/ 742950 h 777240"/>
              <a:gd name="connsiteX4" fmla="*/ 0 w 4469130"/>
              <a:gd name="connsiteY4" fmla="*/ 217170 h 777240"/>
              <a:gd name="connsiteX5" fmla="*/ 2834640 w 4469130"/>
              <a:gd name="connsiteY5" fmla="*/ 228600 h 777240"/>
              <a:gd name="connsiteX0" fmla="*/ 3483142 w 4469130"/>
              <a:gd name="connsiteY0" fmla="*/ 16644 h 560070"/>
              <a:gd name="connsiteX1" fmla="*/ 4469130 w 4469130"/>
              <a:gd name="connsiteY1" fmla="*/ 7419 h 560070"/>
              <a:gd name="connsiteX2" fmla="*/ 4343400 w 4469130"/>
              <a:gd name="connsiteY2" fmla="*/ 560070 h 560070"/>
              <a:gd name="connsiteX3" fmla="*/ 0 w 4469130"/>
              <a:gd name="connsiteY3" fmla="*/ 525780 h 560070"/>
              <a:gd name="connsiteX4" fmla="*/ 0 w 4469130"/>
              <a:gd name="connsiteY4" fmla="*/ 0 h 560070"/>
              <a:gd name="connsiteX5" fmla="*/ 2834640 w 4469130"/>
              <a:gd name="connsiteY5" fmla="*/ 11430 h 5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9130" h="560070">
                <a:moveTo>
                  <a:pt x="3483142" y="16644"/>
                </a:moveTo>
                <a:lnTo>
                  <a:pt x="4469130" y="7419"/>
                </a:lnTo>
                <a:lnTo>
                  <a:pt x="4343400" y="560070"/>
                </a:lnTo>
                <a:lnTo>
                  <a:pt x="0" y="525780"/>
                </a:lnTo>
                <a:lnTo>
                  <a:pt x="0" y="0"/>
                </a:lnTo>
                <a:lnTo>
                  <a:pt x="2834640" y="11430"/>
                </a:lnTo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17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130" y="87765"/>
            <a:ext cx="6263561" cy="669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19850" y="356063"/>
            <a:ext cx="392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Seasonal SST averaged over Central Pacific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69498" y="3083355"/>
          <a:ext cx="15732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quation" r:id="rId4" imgW="774360" imgH="253800" progId="Equation.3">
                  <p:embed/>
                </p:oleObj>
              </mc:Choice>
              <mc:Fallback>
                <p:oleObj name="Equation" r:id="rId4" imgW="774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8" y="3083355"/>
                        <a:ext cx="1573212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69905" y="1517293"/>
            <a:ext cx="8374095" cy="6712332"/>
            <a:chOff x="769905" y="1824533"/>
            <a:chExt cx="8374095" cy="6712332"/>
          </a:xfrm>
        </p:grpSpPr>
        <p:graphicFrame>
          <p:nvGraphicFramePr>
            <p:cNvPr id="18" name="Object 2"/>
            <p:cNvGraphicFramePr>
              <a:graphicFrameLocks noChangeAspect="1"/>
            </p:cNvGraphicFramePr>
            <p:nvPr/>
          </p:nvGraphicFramePr>
          <p:xfrm>
            <a:off x="769905" y="4350720"/>
            <a:ext cx="1573212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01" name="Equation" r:id="rId3" imgW="774360" imgH="253800" progId="Equation.3">
                    <p:embed/>
                  </p:oleObj>
                </mc:Choice>
                <mc:Fallback>
                  <p:oleObj name="Equation" r:id="rId3" imgW="77436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905" y="4350720"/>
                          <a:ext cx="1573212" cy="514350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19"/>
            <p:cNvGrpSpPr/>
            <p:nvPr/>
          </p:nvGrpSpPr>
          <p:grpSpPr>
            <a:xfrm>
              <a:off x="2152484" y="1824533"/>
              <a:ext cx="6991515" cy="6712332"/>
              <a:chOff x="2152484" y="2726755"/>
              <a:chExt cx="6991515" cy="6712332"/>
            </a:xfrm>
          </p:grpSpPr>
          <p:pic>
            <p:nvPicPr>
              <p:cNvPr id="17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728560" y="2776115"/>
                <a:ext cx="6235458" cy="6662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Rectangle 18"/>
              <p:cNvSpPr/>
              <p:nvPr/>
            </p:nvSpPr>
            <p:spPr bwMode="auto">
              <a:xfrm>
                <a:off x="2152484" y="2726755"/>
                <a:ext cx="6991515" cy="18928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1499600" y="5925325"/>
              <a:ext cx="7644400" cy="149779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91625" y="202980"/>
            <a:ext cx="625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Relationship between </a:t>
            </a:r>
            <a:r>
              <a:rPr lang="en-US" b="1" i="1" dirty="0" smtClean="0">
                <a:solidFill>
                  <a:srgbClr val="FF9900"/>
                </a:solidFill>
              </a:rPr>
              <a:t>Wavelet Scale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FF9900"/>
                </a:solidFill>
              </a:rPr>
              <a:t>Fourier period</a:t>
            </a:r>
            <a:endParaRPr lang="en-US" b="1" i="1" dirty="0">
              <a:solidFill>
                <a:srgbClr val="FF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63840"/>
            <a:ext cx="8566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scales as fractional powers of </a:t>
            </a:r>
            <a:r>
              <a:rPr lang="en-US" b="1" dirty="0" smtClean="0"/>
              <a:t>2</a:t>
            </a:r>
          </a:p>
          <a:p>
            <a:r>
              <a:rPr lang="en-US" b="1" dirty="0" smtClean="0"/>
              <a:t>(this is “convenient”</a:t>
            </a:r>
            <a:endParaRPr lang="en-US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459288" y="701675"/>
          <a:ext cx="34559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Equation" r:id="rId6" imgW="1701720" imgH="253800" progId="Equation.3">
                  <p:embed/>
                </p:oleObj>
              </mc:Choice>
              <mc:Fallback>
                <p:oleObj name="Equation" r:id="rId6" imgW="17017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701675"/>
                        <a:ext cx="3455987" cy="51435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39475" y="1431940"/>
          <a:ext cx="23479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Equation" r:id="rId8" imgW="1155600" imgH="406080" progId="Equation.3">
                  <p:embed/>
                </p:oleObj>
              </mc:Choice>
              <mc:Fallback>
                <p:oleObj name="Equation" r:id="rId8" imgW="115560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75" y="1431940"/>
                        <a:ext cx="2347912" cy="8223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535065" y="1086295"/>
            <a:ext cx="2749471" cy="1099027"/>
            <a:chOff x="3535065" y="1086295"/>
            <a:chExt cx="2749471" cy="1099027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4879240" y="1086295"/>
              <a:ext cx="345645" cy="72969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535065" y="1815990"/>
              <a:ext cx="2749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smallest resolvable scale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979" y="1969610"/>
            <a:ext cx="1479892" cy="998530"/>
            <a:chOff x="3668049" y="1186792"/>
            <a:chExt cx="1479892" cy="99853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4379975" y="1186792"/>
              <a:ext cx="499265" cy="62919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668049" y="1815990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largest scale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35064" y="2200040"/>
            <a:ext cx="4224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 be chosen so that the equivalent Fourier period is ~</a:t>
            </a:r>
            <a:r>
              <a:rPr lang="en-US" b="1" dirty="0" smtClean="0">
                <a:solidFill>
                  <a:srgbClr val="FFFF00"/>
                </a:solidFill>
              </a:rPr>
              <a:t>2 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 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5065" y="2852925"/>
            <a:ext cx="468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 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/>
              <a:t>≤ </a:t>
            </a:r>
            <a:r>
              <a:rPr lang="en-US" dirty="0" smtClean="0">
                <a:solidFill>
                  <a:srgbClr val="FFFF00"/>
                </a:solidFill>
              </a:rPr>
              <a:t>0.5</a:t>
            </a:r>
            <a:r>
              <a:rPr lang="en-US" dirty="0" smtClean="0"/>
              <a:t> for </a:t>
            </a:r>
            <a:r>
              <a:rPr lang="en-US" dirty="0" err="1" smtClean="0"/>
              <a:t>Morlet</a:t>
            </a:r>
            <a:r>
              <a:rPr lang="en-US" dirty="0" smtClean="0"/>
              <a:t> wavelet; ≤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for others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884659" y="4711083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= 506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8310" y="504201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 t</a:t>
            </a:r>
            <a:r>
              <a:rPr lang="en-US" dirty="0" smtClean="0"/>
              <a:t> = 0.25 yr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46715" y="5310845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s</a:t>
            </a:r>
            <a:r>
              <a:rPr lang="en-US" b="1" i="1" baseline="-25000" dirty="0" smtClean="0">
                <a:solidFill>
                  <a:srgbClr val="FFFF00"/>
                </a:solidFill>
                <a:sym typeface="Symbol"/>
              </a:rPr>
              <a:t>0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=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 2 t</a:t>
            </a:r>
            <a:r>
              <a:rPr lang="en-US" dirty="0" smtClean="0"/>
              <a:t> = 0.5 yr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8310" y="5694895"/>
            <a:ext cx="133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 j</a:t>
            </a:r>
            <a:r>
              <a:rPr lang="en-US" dirty="0" smtClean="0"/>
              <a:t> = 0.125 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J</a:t>
            </a:r>
            <a:r>
              <a:rPr lang="en-US" dirty="0" smtClean="0"/>
              <a:t>   = 56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45482" y="5771705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57 scales ranging from 0.5 to 64 yr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69" y="202980"/>
            <a:ext cx="4694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Relationship between </a:t>
            </a:r>
            <a:r>
              <a:rPr lang="en-US" b="1" i="1" dirty="0" smtClean="0">
                <a:solidFill>
                  <a:srgbClr val="FF9900"/>
                </a:solidFill>
              </a:rPr>
              <a:t>Wavelet Scale </a:t>
            </a:r>
            <a:r>
              <a:rPr lang="en-US" b="1" dirty="0" smtClean="0"/>
              <a:t>and </a:t>
            </a:r>
          </a:p>
          <a:p>
            <a:r>
              <a:rPr lang="en-US" b="1" i="1" dirty="0" smtClean="0">
                <a:solidFill>
                  <a:srgbClr val="FF9900"/>
                </a:solidFill>
              </a:rPr>
              <a:t>Fourier period 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</a:t>
            </a:r>
            <a:endParaRPr lang="en-US" b="1" i="1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67087" y="60754"/>
            <a:ext cx="4198298" cy="6671497"/>
            <a:chOff x="4867087" y="60754"/>
            <a:chExt cx="4198298" cy="6671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1265" y="60754"/>
              <a:ext cx="3994120" cy="667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" name="Object 13"/>
            <p:cNvGraphicFramePr>
              <a:graphicFrameLocks noChangeAspect="1"/>
            </p:cNvGraphicFramePr>
            <p:nvPr/>
          </p:nvGraphicFramePr>
          <p:xfrm>
            <a:off x="4867087" y="741363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26" name="Equation" r:id="rId4" imgW="190440" imgH="203040" progId="Equation.3">
                    <p:embed/>
                  </p:oleObj>
                </mc:Choice>
                <mc:Fallback>
                  <p:oleObj name="Equation" r:id="rId4" imgW="19044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741363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4"/>
            <p:cNvGraphicFramePr>
              <a:graphicFrameLocks noChangeAspect="1"/>
            </p:cNvGraphicFramePr>
            <p:nvPr/>
          </p:nvGraphicFramePr>
          <p:xfrm>
            <a:off x="4867087" y="23622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27" name="Equation" r:id="rId6" imgW="190440" imgH="203040" progId="Equation.3">
                    <p:embed/>
                  </p:oleObj>
                </mc:Choice>
                <mc:Fallback>
                  <p:oleObj name="Equation" r:id="rId6" imgW="19044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23622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4867087" y="38989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28" name="Equation" r:id="rId8" imgW="190440" imgH="203040" progId="Equation.3">
                    <p:embed/>
                  </p:oleObj>
                </mc:Choice>
                <mc:Fallback>
                  <p:oleObj name="Equation" r:id="rId8" imgW="19044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38989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4867087" y="551180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29" name="Equation" r:id="rId10" imgW="190440" imgH="203040" progId="Equation.3">
                    <p:embed/>
                  </p:oleObj>
                </mc:Choice>
                <mc:Fallback>
                  <p:oleObj name="Equation" r:id="rId10" imgW="19044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087" y="551180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2"/>
            <p:cNvGraphicFramePr>
              <a:graphicFrameLocks noChangeAspect="1"/>
            </p:cNvGraphicFramePr>
            <p:nvPr/>
          </p:nvGraphicFramePr>
          <p:xfrm>
            <a:off x="7068325" y="70224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30" name="Equation" r:id="rId12" imgW="190440" imgH="203040" progId="Equation.3">
                    <p:embed/>
                  </p:oleObj>
                </mc:Choice>
                <mc:Fallback>
                  <p:oleObj name="Equation" r:id="rId12" imgW="19044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8325" y="70224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4"/>
            <p:cNvGraphicFramePr>
              <a:graphicFrameLocks noChangeAspect="1"/>
            </p:cNvGraphicFramePr>
            <p:nvPr/>
          </p:nvGraphicFramePr>
          <p:xfrm>
            <a:off x="7094578" y="2247235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31" name="Equation" r:id="rId14" imgW="190440" imgH="203040" progId="Equation.3">
                    <p:embed/>
                  </p:oleObj>
                </mc:Choice>
                <mc:Fallback>
                  <p:oleObj name="Equation" r:id="rId14" imgW="190440" imgH="2030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4578" y="2247235"/>
                          <a:ext cx="280987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5"/>
            <p:cNvGraphicFramePr>
              <a:graphicFrameLocks noChangeAspect="1"/>
            </p:cNvGraphicFramePr>
            <p:nvPr/>
          </p:nvGraphicFramePr>
          <p:xfrm>
            <a:off x="7145135" y="3821840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32" name="Equation" r:id="rId16" imgW="190440" imgH="203040" progId="Equation.3">
                    <p:embed/>
                  </p:oleObj>
                </mc:Choice>
                <mc:Fallback>
                  <p:oleObj name="Equation" r:id="rId16" imgW="190440" imgH="2030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5135" y="3821840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6"/>
            <p:cNvGraphicFramePr>
              <a:graphicFrameLocks noChangeAspect="1"/>
            </p:cNvGraphicFramePr>
            <p:nvPr/>
          </p:nvGraphicFramePr>
          <p:xfrm>
            <a:off x="7132982" y="5396445"/>
            <a:ext cx="280988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833" name="Equation" r:id="rId17" imgW="190440" imgH="203040" progId="Equation.3">
                    <p:embed/>
                  </p:oleObj>
                </mc:Choice>
                <mc:Fallback>
                  <p:oleObj name="Equation" r:id="rId17" imgW="190440" imgH="2030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2982" y="5396445"/>
                          <a:ext cx="280988" cy="29845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78615" y="932675"/>
            <a:ext cx="4762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derived substituting a </a:t>
            </a:r>
            <a:r>
              <a:rPr lang="en-US" dirty="0" smtClean="0">
                <a:solidFill>
                  <a:srgbClr val="FFFF00"/>
                </a:solidFill>
              </a:rPr>
              <a:t>cosine wave </a:t>
            </a:r>
            <a:r>
              <a:rPr lang="en-US" dirty="0" smtClean="0"/>
              <a:t>of a known frequency into </a:t>
            </a:r>
            <a:endParaRPr lang="en-US" i="1" dirty="0">
              <a:solidFill>
                <a:srgbClr val="FF9900"/>
              </a:solidFill>
            </a:endParaRPr>
          </a:p>
        </p:txBody>
      </p:sp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206375" y="1671638"/>
          <a:ext cx="39179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4" name="Equation" r:id="rId18" imgW="1930320" imgH="431640" progId="Equation.3">
                  <p:embed/>
                </p:oleObj>
              </mc:Choice>
              <mc:Fallback>
                <p:oleObj name="Equation" r:id="rId18" imgW="19303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671638"/>
                        <a:ext cx="3917950" cy="87471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020" y="2584090"/>
            <a:ext cx="476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computing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/>
              <a:t> </a:t>
            </a:r>
            <a:r>
              <a:rPr lang="en-US" dirty="0" smtClean="0"/>
              <a:t>at which </a:t>
            </a:r>
            <a:r>
              <a:rPr lang="en-US" b="1" i="1" dirty="0" err="1" smtClean="0">
                <a:solidFill>
                  <a:srgbClr val="FFFF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is maximum</a:t>
            </a:r>
            <a:endParaRPr lang="en-US" i="1" dirty="0">
              <a:solidFill>
                <a:srgbClr val="FF9900"/>
              </a:solidFill>
            </a:endParaRP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6453845" y="87765"/>
          <a:ext cx="16240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5" name="Equation" r:id="rId20" imgW="1117440" imgH="457200" progId="Equation.3">
                  <p:embed/>
                </p:oleObj>
              </mc:Choice>
              <mc:Fallback>
                <p:oleObj name="Equation" r:id="rId20" imgW="111744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45" y="87765"/>
                        <a:ext cx="1624013" cy="661987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6453845" y="1023037"/>
          <a:ext cx="166211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6" name="Equation" r:id="rId22" imgW="1143000" imgH="203040" progId="Equation.3">
                  <p:embed/>
                </p:oleObj>
              </mc:Choice>
              <mc:Fallback>
                <p:oleObj name="Equation" r:id="rId22" imgW="11430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45" y="1023037"/>
                        <a:ext cx="1662112" cy="29368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7697788" y="1755775"/>
          <a:ext cx="10334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7" name="Equation" r:id="rId24" imgW="711000" imgH="368280" progId="Equation.3">
                  <p:embed/>
                </p:oleObj>
              </mc:Choice>
              <mc:Fallback>
                <p:oleObj name="Equation" r:id="rId24" imgW="711000" imgH="368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8" y="1755775"/>
                        <a:ext cx="1033462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7253438" y="2606675"/>
          <a:ext cx="1735137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8" name="Equation" r:id="rId26" imgW="1193760" imgH="190440" progId="Equation.3">
                  <p:embed/>
                </p:oleObj>
              </mc:Choice>
              <mc:Fallback>
                <p:oleObj name="Equation" r:id="rId26" imgW="1193760" imgH="1904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438" y="2606675"/>
                        <a:ext cx="1735137" cy="27463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9" name="Object 15"/>
          <p:cNvGraphicFramePr>
            <a:graphicFrameLocks noChangeAspect="1"/>
          </p:cNvGraphicFramePr>
          <p:nvPr/>
        </p:nvGraphicFramePr>
        <p:xfrm>
          <a:off x="7682805" y="3379600"/>
          <a:ext cx="1273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39" name="Equation" r:id="rId28" imgW="876240" imgH="431640" progId="Equation.3">
                  <p:embed/>
                </p:oleObj>
              </mc:Choice>
              <mc:Fallback>
                <p:oleObj name="Equation" r:id="rId28" imgW="87624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2805" y="3379600"/>
                        <a:ext cx="1273175" cy="6254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7221945" y="4235505"/>
          <a:ext cx="17351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40" name="Equation" r:id="rId30" imgW="1193760" imgH="190440" progId="Equation.3">
                  <p:embed/>
                </p:oleObj>
              </mc:Choice>
              <mc:Fallback>
                <p:oleObj name="Equation" r:id="rId30" imgW="1193760" imgH="1904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945" y="4235505"/>
                        <a:ext cx="1735138" cy="274637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7221945" y="4997803"/>
          <a:ext cx="17351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41" name="Equation" r:id="rId32" imgW="1193760" imgH="190440" progId="Equation.3">
                  <p:embed/>
                </p:oleObj>
              </mc:Choice>
              <mc:Fallback>
                <p:oleObj name="Equation" r:id="rId32" imgW="1193760" imgH="1904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945" y="4997803"/>
                        <a:ext cx="1735138" cy="274637"/>
                      </a:xfrm>
                      <a:prstGeom prst="rect">
                        <a:avLst/>
                      </a:prstGeom>
                      <a:solidFill>
                        <a:srgbClr val="FF9900">
                          <a:alpha val="59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761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CCPO at 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Arnoldo Valle-Levinson</dc:creator>
  <cp:lastModifiedBy>Valle-Levinson,Arnoldo</cp:lastModifiedBy>
  <cp:revision>268</cp:revision>
  <dcterms:created xsi:type="dcterms:W3CDTF">2001-08-06T22:35:54Z</dcterms:created>
  <dcterms:modified xsi:type="dcterms:W3CDTF">2016-03-29T13:59:44Z</dcterms:modified>
</cp:coreProperties>
</file>