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3" r:id="rId18"/>
    <p:sldId id="275" r:id="rId19"/>
    <p:sldId id="276" r:id="rId20"/>
    <p:sldId id="274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62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BB083-D3D7-4714-8D04-BD7621E755E3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D902E-DEF6-47AA-B676-0F9F99F6A2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RDB</a:t>
            </a:r>
          </a:p>
          <a:p>
            <a:r>
              <a:rPr lang="en-US" altLang="zh-TW" dirty="0" err="1" smtClean="0"/>
              <a:t>Hadoop</a:t>
            </a:r>
            <a:endParaRPr lang="en-US" altLang="zh-TW" dirty="0" smtClean="0"/>
          </a:p>
          <a:p>
            <a:r>
              <a:rPr lang="en-US" altLang="zh-TW" dirty="0" smtClean="0"/>
              <a:t>HPC-jobs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D902E-DEF6-47AA-B676-0F9F99F6A268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AED</a:t>
            </a:r>
            <a:r>
              <a:rPr lang="zh-TW" altLang="en-US" dirty="0" smtClean="0"/>
              <a:t>將每個新加入的</a:t>
            </a:r>
            <a:r>
              <a:rPr lang="en-US" altLang="zh-TW" dirty="0" smtClean="0"/>
              <a:t>transaction</a:t>
            </a:r>
            <a:r>
              <a:rPr lang="zh-TW" altLang="en-US" dirty="0" smtClean="0"/>
              <a:t>隨機給定一個獨特整數值</a:t>
            </a:r>
            <a:r>
              <a:rPr lang="en-US" altLang="zh-TW" dirty="0" smtClean="0"/>
              <a:t>I_T,</a:t>
            </a:r>
            <a:r>
              <a:rPr lang="zh-TW" altLang="en-US" dirty="0" smtClean="0"/>
              <a:t> 然後插入</a:t>
            </a:r>
            <a:r>
              <a:rPr lang="en-US" altLang="zh-TW" dirty="0" smtClean="0"/>
              <a:t>key-ordered</a:t>
            </a:r>
            <a:r>
              <a:rPr lang="zh-TW" altLang="en-US" baseline="0" dirty="0" smtClean="0"/>
              <a:t>的</a:t>
            </a:r>
            <a:r>
              <a:rPr lang="en-US" altLang="zh-TW" baseline="0" dirty="0" smtClean="0"/>
              <a:t>list</a:t>
            </a:r>
            <a:r>
              <a:rPr lang="zh-TW" altLang="en-US" baseline="0" dirty="0" smtClean="0"/>
              <a:t>中的</a:t>
            </a:r>
            <a:r>
              <a:rPr lang="en-US" altLang="zh-TW" baseline="0" dirty="0" err="1" smtClean="0"/>
              <a:t>pos_T</a:t>
            </a:r>
            <a:r>
              <a:rPr lang="en-US" altLang="zh-TW" baseline="0" dirty="0" smtClean="0"/>
              <a:t>.</a:t>
            </a:r>
          </a:p>
          <a:p>
            <a:r>
              <a:rPr lang="zh-TW" altLang="en-US" baseline="0" dirty="0" smtClean="0"/>
              <a:t>如果</a:t>
            </a:r>
            <a:r>
              <a:rPr lang="en-US" altLang="zh-TW" baseline="0" dirty="0" err="1" smtClean="0"/>
              <a:t>pos_T</a:t>
            </a:r>
            <a:r>
              <a:rPr lang="zh-TW" altLang="en-US" baseline="0" dirty="0" smtClean="0"/>
              <a:t>小於等於</a:t>
            </a:r>
            <a:r>
              <a:rPr lang="en-US" altLang="zh-TW" baseline="0" dirty="0" err="1" smtClean="0"/>
              <a:t>HITcapacity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=&gt;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HIT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group, </a:t>
            </a:r>
            <a:r>
              <a:rPr lang="zh-TW" altLang="en-US" baseline="0" dirty="0" smtClean="0"/>
              <a:t>反之</a:t>
            </a:r>
            <a:r>
              <a:rPr lang="en-US" altLang="zh-TW" baseline="0" dirty="0" smtClean="0"/>
              <a:t>MISS group</a:t>
            </a:r>
          </a:p>
          <a:p>
            <a:r>
              <a:rPr lang="en-US" altLang="zh-TW" baseline="0" dirty="0" smtClean="0"/>
              <a:t>[Priority] HIT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group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=&gt;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EDF,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MISS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group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=&gt;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random</a:t>
            </a:r>
          </a:p>
          <a:p>
            <a:r>
              <a:rPr lang="en-US" altLang="zh-TW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transactions in the </a:t>
            </a:r>
            <a:r>
              <a:rPr lang="en-US" altLang="zh-TW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 </a:t>
            </a:r>
            <a:r>
              <a:rPr lang="en-US" altLang="zh-TW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 have a higher priority than transactions in the </a:t>
            </a:r>
            <a:r>
              <a:rPr lang="en-US" altLang="zh-TW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MISS </a:t>
            </a:r>
            <a:r>
              <a:rPr lang="en-US" altLang="zh-TW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</a:t>
            </a:r>
          </a:p>
          <a:p>
            <a:endParaRPr lang="en-US" altLang="zh-TW" sz="120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 </a:t>
            </a:r>
            <a:r>
              <a:rPr lang="en-US" altLang="zh-TW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HITcapacity</a:t>
            </a:r>
            <a:r>
              <a:rPr lang="en-US" altLang="zh-TW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:= </a:t>
            </a:r>
            <a:r>
              <a:rPr lang="en-US" altLang="zh-TW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HitRatio</a:t>
            </a:r>
            <a:r>
              <a:rPr lang="en-US" altLang="zh-TW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(HIT) * </a:t>
            </a:r>
            <a:r>
              <a:rPr lang="en-US" altLang="zh-TW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HITcapacity</a:t>
            </a:r>
            <a:r>
              <a:rPr lang="en-US" altLang="zh-TW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* 1.05;</a:t>
            </a:r>
          </a:p>
          <a:p>
            <a:r>
              <a:rPr lang="en-US" altLang="zh-TW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 if </a:t>
            </a:r>
            <a:r>
              <a:rPr lang="en-US" altLang="zh-TW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HitRatio</a:t>
            </a:r>
            <a:r>
              <a:rPr lang="en-US" altLang="zh-TW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(ALL) &lt; 0.95 then</a:t>
            </a:r>
          </a:p>
          <a:p>
            <a:r>
              <a:rPr lang="en-US" altLang="zh-TW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HITcapacity</a:t>
            </a:r>
            <a:r>
              <a:rPr lang="en-US" altLang="zh-TW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:= Min (</a:t>
            </a:r>
            <a:r>
              <a:rPr lang="en-US" altLang="zh-TW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HITcapacity</a:t>
            </a:r>
            <a:r>
              <a:rPr lang="en-US" altLang="zh-TW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TW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HitRatio</a:t>
            </a:r>
            <a:r>
              <a:rPr lang="en-US" altLang="zh-TW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(ALL) * </a:t>
            </a:r>
            <a:r>
              <a:rPr lang="en-US" altLang="zh-TW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NumTrans</a:t>
            </a:r>
            <a:r>
              <a:rPr lang="en-US" altLang="zh-TW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* 1.25 );</a:t>
            </a:r>
            <a:endParaRPr lang="en-US" altLang="zh-TW" i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D902E-DEF6-47AA-B676-0F9F99F6A268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BEValue2 </a:t>
            </a:r>
            <a:r>
              <a:rPr lang="en-US" altLang="zh-TW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starts with a deadline-ordered sequence of the available processes, which is then sequentially checked for its probability of overload.</a:t>
            </a:r>
          </a:p>
          <a:p>
            <a:r>
              <a:rPr lang="en-US" altLang="zh-TW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any point in the sequence in which the overload probability passes a preset threshold, the process prior to the overload with the lowest value density will be removed from the sequence,</a:t>
            </a:r>
          </a:p>
          <a:p>
            <a:r>
              <a:rPr lang="en-US" altLang="zh-TW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repeating until the overload probability is acceptable.</a:t>
            </a:r>
          </a:p>
          <a:p>
            <a:r>
              <a:rPr lang="en-US" altLang="zh-TW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value density (V/C, in which </a:t>
            </a:r>
            <a:r>
              <a:rPr lang="en-US" altLang="zh-TW" sz="1200" b="1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</a:t>
            </a:r>
            <a:r>
              <a:rPr lang="en-US" altLang="zh-TW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its value</a:t>
            </a:r>
            <a:r>
              <a:rPr lang="en-US" altLang="zh-TW" sz="1200" b="1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TW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C is its processing time)</a:t>
            </a:r>
          </a:p>
          <a:p>
            <a:r>
              <a:rPr lang="en-US" altLang="zh-TW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overload probability-&gt; EDF</a:t>
            </a:r>
            <a:r>
              <a:rPr lang="zh-TW" alt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判斷</a:t>
            </a:r>
            <a:endParaRPr lang="zh-TW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D902E-DEF6-47AA-B676-0F9F99F6A268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O(n) -&gt; O(log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n)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a(t) = 1/B</a:t>
            </a:r>
            <a:r>
              <a:rPr lang="en-US" altLang="zh-TW" baseline="0" dirty="0" smtClean="0"/>
              <a:t> * e^(-t/B) , B = 1ms</a:t>
            </a:r>
            <a:br>
              <a:rPr lang="en-US" altLang="zh-TW" baseline="0" dirty="0" smtClean="0"/>
            </a:br>
            <a:endParaRPr lang="en-US" altLang="zh-TW" dirty="0" smtClean="0"/>
          </a:p>
          <a:p>
            <a:r>
              <a:rPr lang="en-US" altLang="zh-TW" dirty="0" smtClean="0"/>
              <a:t>CBS:</a:t>
            </a:r>
            <a:r>
              <a:rPr lang="zh-TW" altLang="en-US" dirty="0" smtClean="0"/>
              <a:t>全部看一次，取最大 </a:t>
            </a:r>
            <a:r>
              <a:rPr lang="en-US" altLang="zh-TW" dirty="0" smtClean="0"/>
              <a:t>=&gt;</a:t>
            </a:r>
            <a:r>
              <a:rPr lang="zh-TW" altLang="en-US" dirty="0" smtClean="0"/>
              <a:t> </a:t>
            </a:r>
            <a:r>
              <a:rPr lang="en-US" altLang="zh-TW" dirty="0" smtClean="0"/>
              <a:t>O(n)</a:t>
            </a:r>
          </a:p>
          <a:p>
            <a:r>
              <a:rPr lang="en-US" altLang="zh-TW" dirty="0" err="1" smtClean="0"/>
              <a:t>iCBS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incrementally maintain a convex hull that supports adding and deleting points dynamically.</a:t>
            </a:r>
          </a:p>
          <a:p>
            <a:r>
              <a:rPr lang="en-US" altLang="zh-TW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dynamic convex hull algorithm for points in a 2-D plane that has O(log^2 N) time complexity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D902E-DEF6-47AA-B676-0F9F99F6A268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Queries are shorter than 1 </a:t>
            </a:r>
            <a:r>
              <a:rPr lang="en-US" altLang="zh-TW" dirty="0" err="1" smtClean="0"/>
              <a:t>ms.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D902E-DEF6-47AA-B676-0F9F99F6A268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Hint cost: $1000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D902E-DEF6-47AA-B676-0F9F99F6A268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F2171F-0318-477C-98B0-1944C6B30470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989DF-7FFE-4BDB-8C17-5BC754E493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F2171F-0318-477C-98B0-1944C6B30470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989DF-7FFE-4BDB-8C17-5BC754E493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F2171F-0318-477C-98B0-1944C6B30470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989DF-7FFE-4BDB-8C17-5BC754E493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F2171F-0318-477C-98B0-1944C6B30470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989DF-7FFE-4BDB-8C17-5BC754E493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F2171F-0318-477C-98B0-1944C6B30470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989DF-7FFE-4BDB-8C17-5BC754E493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F2171F-0318-477C-98B0-1944C6B30470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989DF-7FFE-4BDB-8C17-5BC754E493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F2171F-0318-477C-98B0-1944C6B30470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989DF-7FFE-4BDB-8C17-5BC754E493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F2171F-0318-477C-98B0-1944C6B30470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989DF-7FFE-4BDB-8C17-5BC754E493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F2171F-0318-477C-98B0-1944C6B30470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989DF-7FFE-4BDB-8C17-5BC754E493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F2171F-0318-477C-98B0-1944C6B30470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989DF-7FFE-4BDB-8C17-5BC754E493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F2171F-0318-477C-98B0-1944C6B30470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989DF-7FFE-4BDB-8C17-5BC754E493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CF2171F-0318-477C-98B0-1944C6B30470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68989DF-7FFE-4BDB-8C17-5BC754E493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844966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Performance Evaluation of Scheduling Algorithms for Database Services with Soft and Hard SLAs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2180456"/>
            <a:ext cx="7406640" cy="319276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Hyun Jin Moon, </a:t>
            </a:r>
            <a:r>
              <a:rPr lang="en-US" altLang="zh-TW" dirty="0" err="1" smtClean="0"/>
              <a:t>Yun</a:t>
            </a:r>
            <a:r>
              <a:rPr lang="en-US" altLang="zh-TW" dirty="0" smtClean="0"/>
              <a:t> Chi, </a:t>
            </a:r>
            <a:r>
              <a:rPr lang="en-US" altLang="zh-TW" dirty="0" err="1" smtClean="0"/>
              <a:t>Hakan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Hacıgümü¸s</a:t>
            </a:r>
            <a:endParaRPr lang="en-US" altLang="zh-TW" dirty="0" smtClean="0"/>
          </a:p>
          <a:p>
            <a:r>
              <a:rPr lang="en-US" altLang="zh-TW" dirty="0" smtClean="0"/>
              <a:t>NEC Laboratories America</a:t>
            </a:r>
          </a:p>
          <a:p>
            <a:r>
              <a:rPr lang="en-US" altLang="zh-TW" dirty="0" smtClean="0"/>
              <a:t>Cupertino, USA</a:t>
            </a:r>
          </a:p>
          <a:p>
            <a:endParaRPr lang="en-US" altLang="zh-TW" dirty="0" smtClean="0"/>
          </a:p>
          <a:p>
            <a:r>
              <a:rPr lang="en-US" altLang="zh-TW" dirty="0" err="1" smtClean="0"/>
              <a:t>DataCloud</a:t>
            </a:r>
            <a:r>
              <a:rPr lang="en-US" altLang="zh-TW" dirty="0" smtClean="0"/>
              <a:t> 2011</a:t>
            </a:r>
          </a:p>
          <a:p>
            <a:r>
              <a:rPr lang="en-US" altLang="zh-TW" dirty="0" smtClean="0"/>
              <a:t>Best Paper Award Finalist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CBS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/>
          <a:lstStyle/>
          <a:p>
            <a:r>
              <a:rPr lang="en-US" altLang="zh-TW" dirty="0" smtClean="0"/>
              <a:t>a heuristic-based cost-based scheduling policy.</a:t>
            </a:r>
          </a:p>
          <a:p>
            <a:r>
              <a:rPr lang="en-US" altLang="zh-TW" dirty="0" smtClean="0"/>
              <a:t>The idea is to pick the query with the highest priority, which in turn maximizes the expected global total profit.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err="1" smtClean="0"/>
              <a:t>iCBS</a:t>
            </a:r>
            <a:r>
              <a:rPr lang="en-US" altLang="zh-TW" dirty="0" smtClean="0"/>
              <a:t> incrementally maintains CBS priority score with lower complexity.</a:t>
            </a:r>
          </a:p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149080"/>
            <a:ext cx="6234088" cy="10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Scheduling Algorithms(Cont.)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Cost- and Deadline-unaware Scheduling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Deadline-aware Scheduling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Cost-aware Scheduling</a:t>
            </a:r>
          </a:p>
          <a:p>
            <a:r>
              <a:rPr lang="en-US" altLang="zh-TW" dirty="0" smtClean="0"/>
              <a:t>Cost- and Deadline-aware Scheduling</a:t>
            </a:r>
          </a:p>
          <a:p>
            <a:pPr lvl="1"/>
            <a:r>
              <a:rPr lang="en-US" altLang="zh-TW" dirty="0" err="1" smtClean="0"/>
              <a:t>iCBS</a:t>
            </a:r>
            <a:r>
              <a:rPr lang="en-US" altLang="zh-TW" dirty="0" smtClean="0"/>
              <a:t>-DH</a:t>
            </a:r>
          </a:p>
          <a:p>
            <a:pPr lvl="2"/>
            <a:r>
              <a:rPr lang="en-US" altLang="zh-TW" dirty="0" smtClean="0"/>
              <a:t>”DH” stands for “Deadline Hint”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iCBS</a:t>
            </a:r>
            <a:r>
              <a:rPr lang="en-US" altLang="zh-TW" dirty="0" smtClean="0"/>
              <a:t>-DH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Extend </a:t>
            </a:r>
            <a:r>
              <a:rPr lang="en-US" altLang="zh-TW" dirty="0" err="1" smtClean="0"/>
              <a:t>iCBS</a:t>
            </a:r>
            <a:r>
              <a:rPr lang="en-US" altLang="zh-TW" dirty="0" smtClean="0"/>
              <a:t> into </a:t>
            </a:r>
            <a:r>
              <a:rPr lang="en-US" altLang="zh-TW" dirty="0" err="1" smtClean="0"/>
              <a:t>iCBS</a:t>
            </a:r>
            <a:r>
              <a:rPr lang="en-US" altLang="zh-TW" dirty="0" smtClean="0"/>
              <a:t>-DH by shift the SLA cost function.</a:t>
            </a:r>
          </a:p>
          <a:p>
            <a:pPr lvl="1"/>
            <a:r>
              <a:rPr lang="en-US" altLang="zh-TW" dirty="0" smtClean="0"/>
              <a:t>Make it deadline-aware.</a:t>
            </a:r>
          </a:p>
          <a:p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5292080" y="3573016"/>
          <a:ext cx="3528392" cy="749044"/>
        </p:xfrm>
        <a:graphic>
          <a:graphicData uri="http://schemas.openxmlformats.org/presentationml/2006/ole">
            <p:oleObj spid="_x0000_s4098" name="方程式" r:id="rId3" imgW="2273040" imgH="482400" progId="Equation.3">
              <p:embed/>
            </p:oleObj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212976"/>
            <a:ext cx="4032448" cy="3367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Experiment Setup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Server, database </a:t>
            </a:r>
          </a:p>
          <a:p>
            <a:pPr lvl="2"/>
            <a:r>
              <a:rPr lang="en-US" altLang="zh-TW" dirty="0" smtClean="0"/>
              <a:t>Intel Xeon 2.4GHz, Two single-core CPUs, 16GB memory.</a:t>
            </a:r>
          </a:p>
          <a:p>
            <a:pPr lvl="2"/>
            <a:r>
              <a:rPr lang="en-US" altLang="zh-TW" dirty="0" err="1" smtClean="0"/>
              <a:t>MySQL</a:t>
            </a:r>
            <a:r>
              <a:rPr lang="en-US" altLang="zh-TW" dirty="0" smtClean="0"/>
              <a:t> 5.5, </a:t>
            </a:r>
            <a:r>
              <a:rPr lang="en-US" altLang="zh-TW" dirty="0" err="1" smtClean="0"/>
              <a:t>InnoDB</a:t>
            </a:r>
            <a:r>
              <a:rPr lang="en-US" altLang="zh-TW" dirty="0" smtClean="0"/>
              <a:t> 1.1.3, 1GB </a:t>
            </a:r>
            <a:r>
              <a:rPr lang="en-US" altLang="zh-TW" dirty="0" err="1" smtClean="0"/>
              <a:t>bufferpool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Dataset, query </a:t>
            </a:r>
          </a:p>
          <a:p>
            <a:pPr lvl="2"/>
            <a:r>
              <a:rPr lang="en-US" altLang="zh-TW" dirty="0" smtClean="0"/>
              <a:t>TPC-W 1GB dataset.</a:t>
            </a:r>
          </a:p>
          <a:p>
            <a:pPr lvl="2"/>
            <a:r>
              <a:rPr lang="en-US" altLang="zh-TW" dirty="0" smtClean="0"/>
              <a:t>6 query templates chosen from the TPC-W workload.</a:t>
            </a:r>
          </a:p>
          <a:p>
            <a:pPr lvl="2"/>
            <a:r>
              <a:rPr lang="en-US" altLang="zh-TW" dirty="0" smtClean="0"/>
              <a:t>Open-system workload, Poisson arrival.</a:t>
            </a:r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 Setup(Cont.)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Runs</a:t>
            </a:r>
          </a:p>
          <a:p>
            <a:pPr lvl="2"/>
            <a:r>
              <a:rPr lang="en-US" altLang="zh-TW" dirty="0" smtClean="0"/>
              <a:t>5 seconds per run (&gt;10K queries finished).</a:t>
            </a:r>
          </a:p>
          <a:p>
            <a:pPr lvl="2"/>
            <a:r>
              <a:rPr lang="en-US" altLang="zh-TW" dirty="0" smtClean="0"/>
              <a:t>Each data point: the average of five repeated runs.</a:t>
            </a:r>
          </a:p>
          <a:p>
            <a:r>
              <a:rPr lang="en-US" altLang="zh-TW" dirty="0" smtClean="0"/>
              <a:t>Query execution time estimate</a:t>
            </a:r>
          </a:p>
          <a:p>
            <a:pPr lvl="2"/>
            <a:r>
              <a:rPr lang="en-US" altLang="zh-TW" dirty="0" smtClean="0"/>
              <a:t>SJF, </a:t>
            </a:r>
            <a:r>
              <a:rPr lang="en-US" altLang="zh-TW" dirty="0" err="1" smtClean="0"/>
              <a:t>FirstReward</a:t>
            </a:r>
            <a:r>
              <a:rPr lang="en-US" altLang="zh-TW" dirty="0" smtClean="0"/>
              <a:t>, BEValue2, </a:t>
            </a:r>
            <a:r>
              <a:rPr lang="en-US" altLang="zh-TW" dirty="0" err="1" smtClean="0"/>
              <a:t>iCBS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iCBS</a:t>
            </a:r>
            <a:r>
              <a:rPr lang="en-US" altLang="zh-TW" dirty="0" smtClean="0"/>
              <a:t>-DH need it.</a:t>
            </a:r>
          </a:p>
          <a:p>
            <a:pPr lvl="2"/>
            <a:r>
              <a:rPr lang="en-US" altLang="zh-TW" dirty="0" smtClean="0"/>
              <a:t>Estimate from history: </a:t>
            </a:r>
            <a:r>
              <a:rPr lang="en-US" altLang="zh-TW" dirty="0" err="1" smtClean="0"/>
              <a:t>Mean+StandardDeviation</a:t>
            </a:r>
            <a:r>
              <a:rPr lang="en-US" altLang="zh-TW" dirty="0" smtClean="0"/>
              <a:t>.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SLA Design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DTH code</a:t>
            </a:r>
          </a:p>
          <a:p>
            <a:pPr lvl="2"/>
            <a:r>
              <a:rPr lang="en-US" altLang="zh-TW" dirty="0" err="1" smtClean="0"/>
              <a:t>Cost</a:t>
            </a:r>
            <a:r>
              <a:rPr lang="en-US" altLang="zh-TW" b="1" dirty="0" err="1" smtClean="0"/>
              <a:t>D</a:t>
            </a:r>
            <a:r>
              <a:rPr lang="en-US" altLang="zh-TW" dirty="0" err="1" smtClean="0"/>
              <a:t>ensity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CostStep</a:t>
            </a:r>
            <a:r>
              <a:rPr lang="en-US" altLang="zh-TW" b="1" dirty="0" err="1" smtClean="0"/>
              <a:t>T</a:t>
            </a:r>
            <a:r>
              <a:rPr lang="en-US" altLang="zh-TW" dirty="0" err="1" smtClean="0"/>
              <a:t>ime</a:t>
            </a:r>
            <a:r>
              <a:rPr lang="en-US" altLang="zh-TW" dirty="0" smtClean="0"/>
              <a:t>, </a:t>
            </a:r>
            <a:r>
              <a:rPr lang="en-US" altLang="zh-TW" b="1" dirty="0" err="1" smtClean="0"/>
              <a:t>H</a:t>
            </a:r>
            <a:r>
              <a:rPr lang="en-US" altLang="zh-TW" dirty="0" err="1" smtClean="0"/>
              <a:t>ardDeadlineTime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E.g. DTH = 112</a:t>
            </a:r>
          </a:p>
          <a:p>
            <a:endParaRPr lang="zh-TW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492896"/>
            <a:ext cx="7894464" cy="1742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圓角矩形 5"/>
          <p:cNvSpPr/>
          <p:nvPr/>
        </p:nvSpPr>
        <p:spPr>
          <a:xfrm>
            <a:off x="2987824" y="2780928"/>
            <a:ext cx="360040" cy="14401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4355976" y="2780928"/>
            <a:ext cx="360040" cy="14401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6948264" y="2780928"/>
            <a:ext cx="360040" cy="14401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l="50649" t="2577" r="1299" b="25266"/>
          <a:stretch>
            <a:fillRect/>
          </a:stretch>
        </p:blipFill>
        <p:spPr bwMode="auto">
          <a:xfrm>
            <a:off x="5868144" y="4509120"/>
            <a:ext cx="266429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Varying SLA and Deadlines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DTH = 11x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2"/>
            <a:endParaRPr lang="en-US" altLang="zh-TW" dirty="0" smtClean="0"/>
          </a:p>
          <a:p>
            <a:pPr lvl="1"/>
            <a:r>
              <a:rPr lang="en-US" altLang="zh-TW" dirty="0" err="1" smtClean="0"/>
              <a:t>iCBS</a:t>
            </a:r>
            <a:r>
              <a:rPr lang="en-US" altLang="zh-TW" dirty="0" smtClean="0"/>
              <a:t>-DH performs the best.</a:t>
            </a:r>
          </a:p>
          <a:p>
            <a:pPr lvl="1"/>
            <a:r>
              <a:rPr lang="en-US" altLang="zh-TW" dirty="0" err="1" smtClean="0"/>
              <a:t>iCBS</a:t>
            </a:r>
            <a:r>
              <a:rPr lang="en-US" altLang="zh-TW" dirty="0" smtClean="0"/>
              <a:t>: low violation when deadline is the same as or later than cost step(112,113), but high violation if not(111)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5082" y="2204863"/>
            <a:ext cx="5051214" cy="25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2254" y="1916832"/>
            <a:ext cx="8096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Varying SLA and Deadlines(Cont.)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DTH = 11x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2"/>
            <a:endParaRPr lang="en-US" altLang="zh-TW" dirty="0" smtClean="0"/>
          </a:p>
          <a:p>
            <a:pPr lvl="1"/>
            <a:r>
              <a:rPr lang="en-US" altLang="zh-TW" dirty="0" err="1" smtClean="0"/>
              <a:t>iCBS</a:t>
            </a:r>
            <a:r>
              <a:rPr lang="en-US" altLang="zh-TW" dirty="0" smtClean="0"/>
              <a:t>-DH has high cost when cost step is </a:t>
            </a:r>
            <a:r>
              <a:rPr lang="en-US" altLang="zh-TW" dirty="0" err="1" smtClean="0"/>
              <a:t>eariler</a:t>
            </a:r>
            <a:r>
              <a:rPr lang="en-US" altLang="zh-TW" dirty="0" smtClean="0"/>
              <a:t> than deadline(113</a:t>
            </a:r>
            <a:r>
              <a:rPr lang="en-US" altLang="zh-TW" dirty="0" smtClean="0"/>
              <a:t>).</a:t>
            </a:r>
          </a:p>
          <a:p>
            <a:pPr lvl="2"/>
            <a:r>
              <a:rPr lang="en-US" altLang="zh-TW" dirty="0" smtClean="0"/>
              <a:t>Hint cost: $1,000</a:t>
            </a:r>
            <a:endParaRPr lang="en-US" altLang="zh-TW" dirty="0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2254" y="1916832"/>
            <a:ext cx="8096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5200" y="2206800"/>
            <a:ext cx="5433631" cy="25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Varying Portion of Deadline-Having Queries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/>
          <a:lstStyle/>
          <a:p>
            <a:r>
              <a:rPr lang="en-US" altLang="zh-TW" dirty="0" smtClean="0"/>
              <a:t>DTH = 111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/>
            <a:r>
              <a:rPr lang="en-US" altLang="zh-TW" dirty="0" err="1" smtClean="0"/>
              <a:t>iCBS</a:t>
            </a:r>
            <a:r>
              <a:rPr lang="en-US" altLang="zh-TW" dirty="0" smtClean="0"/>
              <a:t>-DH perform the best.</a:t>
            </a:r>
          </a:p>
          <a:p>
            <a:pPr lvl="1"/>
            <a:r>
              <a:rPr lang="en-US" altLang="zh-TW" dirty="0" smtClean="0"/>
              <a:t>EDF sees domino effect with high portion of queries with deadlines.</a:t>
            </a:r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988840"/>
            <a:ext cx="6336704" cy="346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2254" y="-27384"/>
            <a:ext cx="8096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Varying Portion of Deadline-Having Queries(Cont.)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DTH = 111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/>
            <a:r>
              <a:rPr lang="en-US" altLang="zh-TW" dirty="0" smtClean="0"/>
              <a:t>(</a:t>
            </a:r>
            <a:r>
              <a:rPr lang="en-US" altLang="zh-TW" dirty="0" err="1" smtClean="0"/>
              <a:t>FirstReward</a:t>
            </a:r>
            <a:r>
              <a:rPr lang="en-US" altLang="zh-TW" dirty="0" smtClean="0"/>
              <a:t> not shown)</a:t>
            </a:r>
          </a:p>
          <a:p>
            <a:pPr lvl="1"/>
            <a:r>
              <a:rPr lang="en-US" altLang="zh-TW" dirty="0" err="1" smtClean="0"/>
              <a:t>iCBS</a:t>
            </a:r>
            <a:r>
              <a:rPr lang="en-US" altLang="zh-TW" dirty="0" smtClean="0"/>
              <a:t>-DH perform the best.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6000" y="1990800"/>
            <a:ext cx="6987100" cy="34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2254" y="-27384"/>
            <a:ext cx="8096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Service Level Agreement(SLA) is a part of a service contract where the level of service is formally defined.</a:t>
            </a:r>
          </a:p>
          <a:p>
            <a:pPr lvl="1"/>
            <a:r>
              <a:rPr lang="en-US" altLang="zh-TW" dirty="0" smtClean="0"/>
              <a:t>In this paper, service latency, or response time.</a:t>
            </a:r>
          </a:p>
          <a:p>
            <a:r>
              <a:rPr lang="en-US" altLang="zh-TW" dirty="0" smtClean="0"/>
              <a:t>Two types of SLA</a:t>
            </a:r>
          </a:p>
          <a:p>
            <a:pPr lvl="1"/>
            <a:r>
              <a:rPr lang="en-US" altLang="zh-TW" dirty="0" smtClean="0"/>
              <a:t>Soft SLA:</a:t>
            </a:r>
          </a:p>
          <a:p>
            <a:pPr lvl="2"/>
            <a:r>
              <a:rPr lang="en-US" altLang="zh-TW" dirty="0" smtClean="0"/>
              <a:t>describe SLA profit as a function of response time.</a:t>
            </a:r>
          </a:p>
          <a:p>
            <a:pPr lvl="1"/>
            <a:r>
              <a:rPr lang="en-US" altLang="zh-TW" dirty="0" smtClean="0"/>
              <a:t>Hard SLA:</a:t>
            </a:r>
          </a:p>
          <a:p>
            <a:pPr lvl="2"/>
            <a:r>
              <a:rPr lang="en-US" altLang="zh-TW" dirty="0" smtClean="0"/>
              <a:t>species a single firm deadline objective for each job.</a:t>
            </a:r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Varying Load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Load=arrival rate*average execution time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/>
            <a:r>
              <a:rPr lang="en-US" altLang="zh-TW" dirty="0" err="1" smtClean="0"/>
              <a:t>iCBS</a:t>
            </a:r>
            <a:r>
              <a:rPr lang="en-US" altLang="zh-TW" dirty="0" smtClean="0"/>
              <a:t>-DH perform well under overload.</a:t>
            </a:r>
          </a:p>
          <a:p>
            <a:pPr lvl="1"/>
            <a:endParaRPr lang="zh-TW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060849"/>
            <a:ext cx="72008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Varying Load(Cont.)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/>
          <a:lstStyle/>
          <a:p>
            <a:r>
              <a:rPr lang="en-US" altLang="zh-TW" dirty="0" smtClean="0"/>
              <a:t>Load=arrival rate*average execution time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/>
            <a:r>
              <a:rPr lang="en-US" altLang="zh-TW" dirty="0" err="1" smtClean="0"/>
              <a:t>iCBS</a:t>
            </a:r>
            <a:r>
              <a:rPr lang="en-US" altLang="zh-TW" dirty="0" smtClean="0"/>
              <a:t>-DH performs well on </a:t>
            </a:r>
            <a:r>
              <a:rPr lang="en-US" altLang="zh-TW" dirty="0" smtClean="0"/>
              <a:t>cost.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000" y="2062800"/>
            <a:ext cx="6792764" cy="33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Varying Deadline Hint Cost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568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/>
            <a:r>
              <a:rPr lang="en-US" altLang="zh-TW" dirty="0" smtClean="0"/>
              <a:t>High hint cost reduce violations.</a:t>
            </a:r>
          </a:p>
          <a:p>
            <a:pPr lvl="1"/>
            <a:r>
              <a:rPr lang="en-US" altLang="zh-TW" dirty="0" smtClean="0"/>
              <a:t>When deadline is earlier than cost step(111,115), </a:t>
            </a:r>
            <a:r>
              <a:rPr lang="en-US" altLang="zh-TW" dirty="0" err="1" smtClean="0"/>
              <a:t>DeadlineHint</a:t>
            </a:r>
            <a:r>
              <a:rPr lang="en-US" altLang="zh-TW" dirty="0" smtClean="0"/>
              <a:t>-to-Violation effect becomes more sensitive.</a:t>
            </a:r>
            <a:endParaRPr lang="zh-TW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7362767" cy="3533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Varying Deadline Hint Cost(Cont.)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568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/>
            <a:r>
              <a:rPr lang="en-US" altLang="zh-TW" dirty="0" smtClean="0"/>
              <a:t>Cost performance gets worse with higher hint cost value.</a:t>
            </a:r>
          </a:p>
          <a:p>
            <a:pPr lvl="1"/>
            <a:r>
              <a:rPr lang="en-US" altLang="zh-TW" dirty="0" smtClean="0"/>
              <a:t>Emphasis on deadline(113) =&gt; less attention on the cost step, leading to high SLA cost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4000" y="1267200"/>
            <a:ext cx="7534033" cy="35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Presented workload scheduling under two different types of SLAs, soft and hard SLA.</a:t>
            </a:r>
          </a:p>
          <a:p>
            <a:r>
              <a:rPr lang="en-US" altLang="zh-TW" dirty="0" smtClean="0"/>
              <a:t>Proposed a deadline- and cost-aware scheduler called </a:t>
            </a:r>
            <a:r>
              <a:rPr lang="en-US" altLang="zh-TW" dirty="0" err="1" smtClean="0"/>
              <a:t>iCBS</a:t>
            </a:r>
            <a:r>
              <a:rPr lang="en-US" altLang="zh-TW" dirty="0" smtClean="0"/>
              <a:t>-DH.</a:t>
            </a:r>
          </a:p>
          <a:p>
            <a:r>
              <a:rPr lang="en-US" altLang="zh-TW" dirty="0" smtClean="0"/>
              <a:t>Evaluated deadline and cost performance of various scheduling policies under a large range of SLA cost function and deadline types.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SLA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Soft SLA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Hard SLA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484784"/>
            <a:ext cx="5544616" cy="279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569231"/>
            <a:ext cx="3888432" cy="1668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This Paper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Rigorously evaluate a comprehensive set of scheduling methods and present how they perform with respect to the full requirement list.</a:t>
            </a:r>
          </a:p>
          <a:p>
            <a:r>
              <a:rPr lang="en-US" altLang="zh-TW" dirty="0" smtClean="0"/>
              <a:t>Propose an effective extension to the most promising method, </a:t>
            </a:r>
            <a:r>
              <a:rPr lang="en-US" altLang="zh-TW" dirty="0" err="1" smtClean="0"/>
              <a:t>iCBS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Requirement List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Service providers' profit should be the main metric of optimization.</a:t>
            </a:r>
          </a:p>
          <a:p>
            <a:r>
              <a:rPr lang="en-US" altLang="zh-TW" dirty="0" smtClean="0"/>
              <a:t>Consider both soft and hard SLA.</a:t>
            </a:r>
          </a:p>
          <a:p>
            <a:r>
              <a:rPr lang="en-US" altLang="zh-TW" dirty="0" smtClean="0"/>
              <a:t>Manage the SLAs at the finest granularity level, i.e., per job basis.</a:t>
            </a:r>
          </a:p>
          <a:p>
            <a:r>
              <a:rPr lang="en-US" altLang="zh-TW" dirty="0" smtClean="0"/>
              <a:t>Multiple SLA definitions corresponding to different job classes.</a:t>
            </a:r>
          </a:p>
          <a:p>
            <a:r>
              <a:rPr lang="en-US" altLang="zh-TW" dirty="0" smtClean="0"/>
              <a:t>The complexity of the scheduling framework should be very small to cope with a high job arrival rate or bursts in the real system.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1588" y="1963291"/>
            <a:ext cx="7729544" cy="376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Scheduling Algorithms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Cost- and Deadline-unaware Scheduling</a:t>
            </a:r>
          </a:p>
          <a:p>
            <a:pPr lvl="1"/>
            <a:r>
              <a:rPr lang="en-US" altLang="zh-TW" dirty="0" smtClean="0"/>
              <a:t>FCFS: First-Come First-Served.</a:t>
            </a:r>
          </a:p>
          <a:p>
            <a:pPr lvl="1"/>
            <a:r>
              <a:rPr lang="en-US" altLang="zh-TW" dirty="0" smtClean="0"/>
              <a:t>SJF: Shortest Job First.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Scheduling Algorithms(Cont.)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Cost- and Deadline-unaware Scheduling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FCFS: First-Come First-Served.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SJF: Shortest Job First.</a:t>
            </a:r>
          </a:p>
          <a:p>
            <a:r>
              <a:rPr lang="en-US" altLang="zh-TW" dirty="0" smtClean="0"/>
              <a:t>Deadline-aware Scheduling</a:t>
            </a:r>
          </a:p>
          <a:p>
            <a:pPr lvl="1"/>
            <a:r>
              <a:rPr lang="en-US" altLang="zh-TW" dirty="0" smtClean="0"/>
              <a:t>EDF: Earliest Deadline First.</a:t>
            </a:r>
          </a:p>
          <a:p>
            <a:pPr lvl="1"/>
            <a:r>
              <a:rPr lang="en-US" altLang="zh-TW" dirty="0" smtClean="0"/>
              <a:t>AED: Adaptive EDF.</a:t>
            </a:r>
          </a:p>
          <a:p>
            <a:pPr lvl="2"/>
            <a:r>
              <a:rPr lang="en-US" altLang="zh-TW" dirty="0" smtClean="0"/>
              <a:t>Avoid the domino effect under the overload situation, where all jobs misses the deadline.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Scheduling Algorithms(Cont.)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Cost- and Deadline-unaware Scheduling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Deadline-aware Scheduling</a:t>
            </a:r>
          </a:p>
          <a:p>
            <a:r>
              <a:rPr lang="en-US" altLang="zh-TW" dirty="0" smtClean="0"/>
              <a:t>Cost-aware Scheduling</a:t>
            </a:r>
          </a:p>
          <a:p>
            <a:pPr lvl="1"/>
            <a:r>
              <a:rPr lang="en-US" altLang="zh-TW" dirty="0" smtClean="0"/>
              <a:t>BEValue2</a:t>
            </a:r>
          </a:p>
          <a:p>
            <a:pPr lvl="2"/>
            <a:r>
              <a:rPr lang="en-US" altLang="zh-TW" dirty="0" smtClean="0"/>
              <a:t>A modified version of EDF.</a:t>
            </a:r>
          </a:p>
          <a:p>
            <a:pPr lvl="1"/>
            <a:r>
              <a:rPr lang="en-US" altLang="zh-TW" dirty="0" err="1" smtClean="0"/>
              <a:t>FirstReward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Highly sophisticated scheduling policy with high overload of O(n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).</a:t>
            </a:r>
          </a:p>
          <a:p>
            <a:pPr lvl="1"/>
            <a:r>
              <a:rPr lang="en-US" altLang="zh-TW" dirty="0" err="1" smtClean="0"/>
              <a:t>iCBS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555</TotalTime>
  <Words>943</Words>
  <Application>Microsoft Office PowerPoint</Application>
  <PresentationFormat>如螢幕大小 (4:3)</PresentationFormat>
  <Paragraphs>199</Paragraphs>
  <Slides>24</Slides>
  <Notes>6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6" baseType="lpstr">
      <vt:lpstr>夏至</vt:lpstr>
      <vt:lpstr>方程式</vt:lpstr>
      <vt:lpstr>Performance Evaluation of Scheduling Algorithms for Database Services with Soft and Hard SLAs</vt:lpstr>
      <vt:lpstr>Introduction</vt:lpstr>
      <vt:lpstr>SLA</vt:lpstr>
      <vt:lpstr>This Paper</vt:lpstr>
      <vt:lpstr>Requirement List</vt:lpstr>
      <vt:lpstr>Architecture</vt:lpstr>
      <vt:lpstr>Scheduling Algorithms</vt:lpstr>
      <vt:lpstr>Scheduling Algorithms(Cont.)</vt:lpstr>
      <vt:lpstr>Scheduling Algorithms(Cont.)</vt:lpstr>
      <vt:lpstr>CBS</vt:lpstr>
      <vt:lpstr>Scheduling Algorithms(Cont.)</vt:lpstr>
      <vt:lpstr>iCBS-DH</vt:lpstr>
      <vt:lpstr>Experiment Setup</vt:lpstr>
      <vt:lpstr>Experiment Setup(Cont.)</vt:lpstr>
      <vt:lpstr>SLA Design</vt:lpstr>
      <vt:lpstr>Varying SLA and Deadlines</vt:lpstr>
      <vt:lpstr>Varying SLA and Deadlines(Cont.)</vt:lpstr>
      <vt:lpstr>Varying Portion of Deadline-Having Queries</vt:lpstr>
      <vt:lpstr>Varying Portion of Deadline-Having Queries(Cont.)</vt:lpstr>
      <vt:lpstr>Varying Load</vt:lpstr>
      <vt:lpstr>Varying Load(Cont.)</vt:lpstr>
      <vt:lpstr>Varying Deadline Hint Cost</vt:lpstr>
      <vt:lpstr>Varying Deadline Hint Cost(Cont.)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Evaluation of Scheduling Algorithms for Database Services with Soft and Hard SLAs</dc:title>
  <dc:creator>DeathSimon</dc:creator>
  <cp:lastModifiedBy>DeathSimon</cp:lastModifiedBy>
  <cp:revision>57</cp:revision>
  <dcterms:created xsi:type="dcterms:W3CDTF">2012-09-10T02:36:23Z</dcterms:created>
  <dcterms:modified xsi:type="dcterms:W3CDTF">2012-09-19T02:27:42Z</dcterms:modified>
</cp:coreProperties>
</file>