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png" ContentType="image/png"/>
  <Default Extension="bin" ContentType="application/vnd.openxmlformats-officedocument.presentationml.printerSettings"/>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89" r:id="rId3"/>
    <p:sldId id="259" r:id="rId4"/>
    <p:sldId id="260" r:id="rId5"/>
    <p:sldId id="261" r:id="rId6"/>
    <p:sldId id="262" r:id="rId7"/>
    <p:sldId id="263" r:id="rId8"/>
    <p:sldId id="264" r:id="rId9"/>
    <p:sldId id="288" r:id="rId10"/>
    <p:sldId id="266" r:id="rId11"/>
    <p:sldId id="267" r:id="rId12"/>
    <p:sldId id="268" r:id="rId13"/>
    <p:sldId id="265" r:id="rId14"/>
    <p:sldId id="287" r:id="rId15"/>
    <p:sldId id="256" r:id="rId16"/>
    <p:sldId id="270" r:id="rId17"/>
    <p:sldId id="271" r:id="rId18"/>
    <p:sldId id="272" r:id="rId19"/>
    <p:sldId id="273" r:id="rId20"/>
    <p:sldId id="274" r:id="rId21"/>
    <p:sldId id="275" r:id="rId22"/>
    <p:sldId id="276" r:id="rId23"/>
    <p:sldId id="278" r:id="rId24"/>
    <p:sldId id="290" r:id="rId25"/>
    <p:sldId id="279" r:id="rId26"/>
    <p:sldId id="280" r:id="rId27"/>
    <p:sldId id="291" r:id="rId28"/>
    <p:sldId id="292" r:id="rId29"/>
    <p:sldId id="293" r:id="rId30"/>
    <p:sldId id="294" r:id="rId31"/>
    <p:sldId id="295" r:id="rId32"/>
    <p:sldId id="285" r:id="rId33"/>
    <p:sldId id="296" r:id="rId34"/>
    <p:sldId id="28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259" autoAdjust="0"/>
  </p:normalViewPr>
  <p:slideViewPr>
    <p:cSldViewPr>
      <p:cViewPr>
        <p:scale>
          <a:sx n="66" d="100"/>
          <a:sy n="66" d="100"/>
        </p:scale>
        <p:origin x="-2280"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viewProps" Target="viewProps.xml"/><Relationship Id="rId40" Type="http://schemas.openxmlformats.org/officeDocument/2006/relationships/theme" Target="theme/theme1.xml"/><Relationship Id="rId7" Type="http://schemas.openxmlformats.org/officeDocument/2006/relationships/slide" Target="slides/slide6.xml"/><Relationship Id="rId36" Type="http://schemas.openxmlformats.org/officeDocument/2006/relationships/notesMaster" Target="notesMasters/notesMaster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esProps" Target="presProp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AC3ECC-5B8B-445E-BBFB-590D1FC17DA8}" type="datetimeFigureOut">
              <a:rPr lang="en-US" smtClean="0"/>
              <a:pPr/>
              <a:t>11/01/03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20442-20F0-4F40-A551-80E3414E50A6}" type="slidenum">
              <a:rPr lang="en-US" smtClean="0"/>
              <a:pPr/>
              <a:t>‹#›</a:t>
            </a:fld>
            <a:endParaRPr lang="en-US"/>
          </a:p>
        </p:txBody>
      </p:sp>
    </p:spTree>
    <p:extLst>
      <p:ext uri="{BB962C8B-B14F-4D97-AF65-F5344CB8AC3E}">
        <p14:creationId xmlns:p14="http://schemas.microsoft.com/office/powerpoint/2010/main" val="1946779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algorithmic mechanisms.</a:t>
            </a:r>
          </a:p>
          <a:p>
            <a:endParaRPr lang="en-US" dirty="0" smtClean="0"/>
          </a:p>
          <a:p>
            <a:pPr marL="171450" indent="-171450">
              <a:buFont typeface="Arial"/>
              <a:buChar char="•"/>
            </a:pPr>
            <a:r>
              <a:rPr lang="en-US" dirty="0" smtClean="0"/>
              <a:t>intensification is based on some </a:t>
            </a:r>
            <a:r>
              <a:rPr lang="en-US" i="1" dirty="0" smtClean="0"/>
              <a:t>intermediate-term memory</a:t>
            </a:r>
            <a:r>
              <a:rPr lang="en-US" dirty="0" smtClean="0"/>
              <a:t>, such as a </a:t>
            </a:r>
            <a:r>
              <a:rPr lang="en-US" i="1" dirty="0" smtClean="0"/>
              <a:t>recency memory</a:t>
            </a:r>
            <a:r>
              <a:rPr lang="en-US" dirty="0" smtClean="0"/>
              <a:t>, in which one records the number of consecutive iterations that various “solution components” have been present in the current solution without interruption.</a:t>
            </a:r>
          </a:p>
          <a:p>
            <a:endParaRPr lang="en-US" dirty="0" smtClean="0"/>
          </a:p>
          <a:p>
            <a:pPr marL="171450" indent="-171450">
              <a:buFont typeface="Arial"/>
              <a:buChar char="•"/>
            </a:pPr>
            <a:r>
              <a:rPr lang="en-US" dirty="0" smtClean="0"/>
              <a:t>Diversification is usually based on some form of </a:t>
            </a:r>
            <a:r>
              <a:rPr lang="en-US" i="1" dirty="0" smtClean="0"/>
              <a:t>long-term memory</a:t>
            </a:r>
            <a:r>
              <a:rPr lang="en-US" dirty="0" smtClean="0"/>
              <a:t> of the search, such as a </a:t>
            </a:r>
            <a:r>
              <a:rPr lang="en-US" i="1" dirty="0" smtClean="0"/>
              <a:t>frequency memory</a:t>
            </a:r>
            <a:r>
              <a:rPr lang="en-US" dirty="0" smtClean="0"/>
              <a:t>, in which one records the total number of iterations (since the beginning of the search) that various “solution components” have been present in the current solution or have been involved in the selected moves</a:t>
            </a:r>
          </a:p>
          <a:p>
            <a:endParaRPr lang="en-US" dirty="0"/>
          </a:p>
        </p:txBody>
      </p:sp>
      <p:sp>
        <p:nvSpPr>
          <p:cNvPr id="4" name="Slide Number Placeholder 3"/>
          <p:cNvSpPr>
            <a:spLocks noGrp="1"/>
          </p:cNvSpPr>
          <p:nvPr>
            <p:ph type="sldNum" sz="quarter" idx="10"/>
          </p:nvPr>
        </p:nvSpPr>
        <p:spPr/>
        <p:txBody>
          <a:bodyPr/>
          <a:lstStyle/>
          <a:p>
            <a:fld id="{09F20442-20F0-4F40-A551-80E3414E50A6}" type="slidenum">
              <a:rPr lang="en-US" smtClean="0"/>
              <a:pPr/>
              <a:t>13</a:t>
            </a:fld>
            <a:endParaRPr lang="en-US"/>
          </a:p>
        </p:txBody>
      </p:sp>
    </p:spTree>
    <p:extLst>
      <p:ext uri="{BB962C8B-B14F-4D97-AF65-F5344CB8AC3E}">
        <p14:creationId xmlns:p14="http://schemas.microsoft.com/office/powerpoint/2010/main" val="196482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algorithmic mechanisms</a:t>
            </a:r>
          </a:p>
          <a:p>
            <a:endParaRPr lang="en-US" dirty="0" smtClean="0"/>
          </a:p>
          <a:p>
            <a:r>
              <a:rPr lang="en-US" dirty="0" smtClean="0"/>
              <a:t>true objective function is quite costly to evaluate=&gt; use surrogate.</a:t>
            </a:r>
          </a:p>
        </p:txBody>
      </p:sp>
      <p:sp>
        <p:nvSpPr>
          <p:cNvPr id="4" name="Slide Number Placeholder 3"/>
          <p:cNvSpPr>
            <a:spLocks noGrp="1"/>
          </p:cNvSpPr>
          <p:nvPr>
            <p:ph type="sldNum" sz="quarter" idx="10"/>
          </p:nvPr>
        </p:nvSpPr>
        <p:spPr/>
        <p:txBody>
          <a:bodyPr/>
          <a:lstStyle/>
          <a:p>
            <a:fld id="{09F20442-20F0-4F40-A551-80E3414E50A6}" type="slidenum">
              <a:rPr lang="en-US" smtClean="0"/>
              <a:pPr/>
              <a:t>14</a:t>
            </a:fld>
            <a:endParaRPr lang="en-US"/>
          </a:p>
        </p:txBody>
      </p:sp>
    </p:spTree>
    <p:extLst>
      <p:ext uri="{BB962C8B-B14F-4D97-AF65-F5344CB8AC3E}">
        <p14:creationId xmlns:p14="http://schemas.microsoft.com/office/powerpoint/2010/main" val="1964821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F20442-20F0-4F40-A551-80E3414E50A6}" type="slidenum">
              <a:rPr lang="en-US" smtClean="0"/>
              <a:pPr/>
              <a:t>17</a:t>
            </a:fld>
            <a:endParaRPr lang="en-US"/>
          </a:p>
        </p:txBody>
      </p:sp>
    </p:spTree>
    <p:extLst>
      <p:ext uri="{BB962C8B-B14F-4D97-AF65-F5344CB8AC3E}">
        <p14:creationId xmlns:p14="http://schemas.microsoft.com/office/powerpoint/2010/main" val="2626092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5"/>
          </p:nvPr>
        </p:nvSpPr>
        <p:spPr>
          <a:ln/>
        </p:spPr>
        <p:txBody>
          <a:bodyPr/>
          <a:lstStyle/>
          <a:p>
            <a:fld id="{2E94D7B6-8A47-4BBC-9D77-15C7A53BE646}" type="slidenum">
              <a:rPr lang="en-US"/>
              <a:pPr/>
              <a:t>30</a:t>
            </a:fld>
            <a:endParaRPr lang="en-US"/>
          </a:p>
        </p:txBody>
      </p:sp>
      <p:sp>
        <p:nvSpPr>
          <p:cNvPr id="28673" name="Rectangle 1"/>
          <p:cNvSpPr>
            <a:spLocks noGrp="1" noRot="1" noChangeAspect="1" noChangeArrowheads="1"/>
          </p:cNvSpPr>
          <p:nvPr>
            <p:ph type="sldImg"/>
          </p:nvPr>
        </p:nvSpPr>
        <p:spPr>
          <a:ln/>
        </p:spPr>
      </p:sp>
      <p:sp>
        <p:nvSpPr>
          <p:cNvPr id="28674" name="Rectangle 2"/>
          <p:cNvSpPr>
            <a:spLocks noGrp="1" noChangeArrowheads="1"/>
          </p:cNvSpPr>
          <p:nvPr>
            <p:ph type="body" idx="1"/>
          </p:nvPr>
        </p:nvSpPr>
        <p:spPr/>
        <p:txBody>
          <a:bodyPr lIns="0" tIns="0" rIns="0" bIns="0"/>
          <a:lstStyle/>
          <a:p>
            <a:pPr>
              <a:lnSpc>
                <a:spcPct val="95000"/>
              </a:lnSpc>
              <a:spcBef>
                <a:spcPct val="0"/>
              </a:spcBef>
            </a:pPr>
            <a:r>
              <a:rPr lang="en-US" sz="1600">
                <a:solidFill>
                  <a:srgbClr val="000000"/>
                </a:solidFill>
                <a:latin typeface="Arial" pitchFamily="34" charset="0"/>
              </a:rPr>
              <a:t>Type of neighborhood, type of moves, explicit other parameters.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en-GB" dirty="0" smtClean="0"/>
              <a:t>The tables presented on the paper were too big to present here and the author only wrote this sentence about </a:t>
            </a:r>
            <a:r>
              <a:rPr lang="en-GB" smtClean="0"/>
              <a:t>the results</a:t>
            </a:r>
            <a:endParaRPr lang="en-GB"/>
          </a:p>
        </p:txBody>
      </p:sp>
      <p:sp>
        <p:nvSpPr>
          <p:cNvPr id="4" name="Marcador de Posição do Número do Diapositivo 3"/>
          <p:cNvSpPr>
            <a:spLocks noGrp="1"/>
          </p:cNvSpPr>
          <p:nvPr>
            <p:ph type="sldNum" sz="quarter" idx="10"/>
          </p:nvPr>
        </p:nvSpPr>
        <p:spPr/>
        <p:txBody>
          <a:bodyPr/>
          <a:lstStyle/>
          <a:p>
            <a:fld id="{09F20442-20F0-4F40-A551-80E3414E50A6}"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06675BA-D472-4FFD-9001-861D671F39A2}" type="datetime1">
              <a:rPr lang="en-US" smtClean="0"/>
              <a:pPr/>
              <a:t>11/01/03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9C3D34D-2C89-4872-9484-6E5F5D65FE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F3C326-CC09-40D0-98A2-58D289EE1619}" type="datetime1">
              <a:rPr lang="en-US" smtClean="0"/>
              <a:pPr/>
              <a:t>11/01/03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3D34D-2C89-4872-9484-6E5F5D65FE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A6875E-EDAD-4AAE-96FB-E5F1AC515DBE}" type="datetime1">
              <a:rPr lang="en-US" smtClean="0"/>
              <a:pPr/>
              <a:t>11/01/03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3D34D-2C89-4872-9484-6E5F5D65FE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D09317CE-57F6-48C0-B409-07D55F12053A}" type="datetime1">
              <a:rPr lang="en-US" smtClean="0"/>
              <a:pPr/>
              <a:t>11/01/03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9C3D34D-2C89-4872-9484-6E5F5D65FE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E79B555-6B01-4BF0-A9DF-560EE1B48EF5}" type="datetime1">
              <a:rPr lang="en-US" smtClean="0"/>
              <a:pPr/>
              <a:t>11/01/03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9C3D34D-2C89-4872-9484-6E5F5D65FE7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60252BB-99C1-47AE-8B2C-BE569AFF7AC9}" type="datetime1">
              <a:rPr lang="en-US" smtClean="0"/>
              <a:pPr/>
              <a:t>11/01/03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9C3D34D-2C89-4872-9484-6E5F5D65FE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18A73B2-DE89-4DE8-96AB-038536F70AF0}" type="datetime1">
              <a:rPr lang="en-US" smtClean="0"/>
              <a:pPr/>
              <a:t>11/01/03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9C3D34D-2C89-4872-9484-6E5F5D65FE7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D7448D9-9B1F-4107-8A29-C6B6E4E645C2}" type="datetime1">
              <a:rPr lang="en-US" smtClean="0"/>
              <a:pPr/>
              <a:t>11/01/03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3D34D-2C89-4872-9484-6E5F5D65FE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CF1C872-F73B-4266-B6F5-70E8EC85311F}" type="datetime1">
              <a:rPr lang="en-US" smtClean="0"/>
              <a:pPr/>
              <a:t>11/01/03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3D34D-2C89-4872-9484-6E5F5D65FE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DC0E10D-2055-4198-AF84-48A0C7EB604F}" type="datetime1">
              <a:rPr lang="en-US" smtClean="0"/>
              <a:pPr/>
              <a:t>11/01/03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3D34D-2C89-4872-9484-6E5F5D65FE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34C7071-455D-4358-A1E1-72A811C17DB5}" type="datetime1">
              <a:rPr lang="en-US" smtClean="0"/>
              <a:pPr/>
              <a:t>11/01/03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9C3D34D-2C89-4872-9484-6E5F5D65FE7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BE2B74A-C0CA-4E84-B725-188FA6C5778E}" type="datetime1">
              <a:rPr lang="en-US" smtClean="0"/>
              <a:pPr/>
              <a:t>11/01/03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9C3D34D-2C89-4872-9484-6E5F5D65FE7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4" Type="http://schemas.openxmlformats.org/officeDocument/2006/relationships/image" Target="../media/image16.png"/><Relationship Id="rId4" Type="http://schemas.openxmlformats.org/officeDocument/2006/relationships/image" Target="../media/image6.png"/><Relationship Id="rId7" Type="http://schemas.openxmlformats.org/officeDocument/2006/relationships/image" Target="../media/image9.png"/><Relationship Id="rId11"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8.png"/><Relationship Id="rId16" Type="http://schemas.openxmlformats.org/officeDocument/2006/relationships/image" Target="../media/image18.png"/><Relationship Id="rId8" Type="http://schemas.openxmlformats.org/officeDocument/2006/relationships/image" Target="../media/image10.png"/><Relationship Id="rId13" Type="http://schemas.openxmlformats.org/officeDocument/2006/relationships/image" Target="../media/image15.png"/><Relationship Id="rId10" Type="http://schemas.openxmlformats.org/officeDocument/2006/relationships/image" Target="../media/image12.png"/><Relationship Id="rId5" Type="http://schemas.openxmlformats.org/officeDocument/2006/relationships/image" Target="../media/image7.png"/><Relationship Id="rId15" Type="http://schemas.openxmlformats.org/officeDocument/2006/relationships/image" Target="../media/image17.png"/><Relationship Id="rId12" Type="http://schemas.openxmlformats.org/officeDocument/2006/relationships/image" Target="../media/image14.png"/><Relationship Id="rId2" Type="http://schemas.openxmlformats.org/officeDocument/2006/relationships/image" Target="../media/image4.png"/><Relationship Id="rId9" Type="http://schemas.openxmlformats.org/officeDocument/2006/relationships/image" Target="../media/image11.png"/><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4" Type="http://schemas.openxmlformats.org/officeDocument/2006/relationships/image" Target="../media/image13.png"/><Relationship Id="rId7" Type="http://schemas.openxmlformats.org/officeDocument/2006/relationships/image" Target="../media/image21.png"/><Relationship Id="rId11"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0.png"/><Relationship Id="rId8" Type="http://schemas.openxmlformats.org/officeDocument/2006/relationships/image" Target="../media/image9.png"/><Relationship Id="rId13" Type="http://schemas.openxmlformats.org/officeDocument/2006/relationships/image" Target="../media/image18.png"/><Relationship Id="rId10" Type="http://schemas.openxmlformats.org/officeDocument/2006/relationships/image" Target="../media/image11.png"/><Relationship Id="rId5" Type="http://schemas.openxmlformats.org/officeDocument/2006/relationships/image" Target="../media/image7.png"/><Relationship Id="rId12" Type="http://schemas.openxmlformats.org/officeDocument/2006/relationships/image" Target="../media/image23.png"/><Relationship Id="rId2" Type="http://schemas.openxmlformats.org/officeDocument/2006/relationships/notesSlide" Target="../notesSlides/notesSlide3.xml"/><Relationship Id="rId9" Type="http://schemas.openxmlformats.org/officeDocument/2006/relationships/image" Target="../media/image15.png"/><Relationship Id="rId3" Type="http://schemas.openxmlformats.org/officeDocument/2006/relationships/image" Target="../media/image19.png"/></Relationships>
</file>

<file path=ppt/slides/_rels/slide18.xml.rels><?xml version="1.0" encoding="UTF-8" standalone="yes"?>
<Relationships xmlns="http://schemas.openxmlformats.org/package/2006/relationships"><Relationship Id="rId4" Type="http://schemas.openxmlformats.org/officeDocument/2006/relationships/image" Target="../media/image24.png"/><Relationship Id="rId7" Type="http://schemas.openxmlformats.org/officeDocument/2006/relationships/image" Target="../media/image26.png"/><Relationship Id="rId11"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9.png"/><Relationship Id="rId8" Type="http://schemas.openxmlformats.org/officeDocument/2006/relationships/image" Target="../media/image27.png"/><Relationship Id="rId13" Type="http://schemas.openxmlformats.org/officeDocument/2006/relationships/image" Target="../media/image18.png"/><Relationship Id="rId10" Type="http://schemas.openxmlformats.org/officeDocument/2006/relationships/image" Target="../media/image28.png"/><Relationship Id="rId5"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image" Target="../media/image19.png"/><Relationship Id="rId9" Type="http://schemas.openxmlformats.org/officeDocument/2006/relationships/image" Target="../media/image11.png"/><Relationship Id="rId3" Type="http://schemas.openxmlformats.org/officeDocument/2006/relationships/image" Target="../media/image13.png"/></Relationships>
</file>

<file path=ppt/slides/_rels/slide19.xml.rels><?xml version="1.0" encoding="UTF-8" standalone="yes"?>
<Relationships xmlns="http://schemas.openxmlformats.org/package/2006/relationships"><Relationship Id="rId4" Type="http://schemas.openxmlformats.org/officeDocument/2006/relationships/image" Target="../media/image24.png"/><Relationship Id="rId7" Type="http://schemas.openxmlformats.org/officeDocument/2006/relationships/image" Target="../media/image14.png"/><Relationship Id="rId11"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9.png"/><Relationship Id="rId8" Type="http://schemas.openxmlformats.org/officeDocument/2006/relationships/image" Target="../media/image10.png"/><Relationship Id="rId13" Type="http://schemas.openxmlformats.org/officeDocument/2006/relationships/image" Target="../media/image18.png"/><Relationship Id="rId10" Type="http://schemas.openxmlformats.org/officeDocument/2006/relationships/image" Target="../media/image28.png"/><Relationship Id="rId5" Type="http://schemas.openxmlformats.org/officeDocument/2006/relationships/image" Target="../media/image31.png"/><Relationship Id="rId12" Type="http://schemas.openxmlformats.org/officeDocument/2006/relationships/image" Target="../media/image33.png"/><Relationship Id="rId2" Type="http://schemas.openxmlformats.org/officeDocument/2006/relationships/image" Target="../media/image19.png"/><Relationship Id="rId9" Type="http://schemas.openxmlformats.org/officeDocument/2006/relationships/image" Target="../media/image32.png"/><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4" Type="http://schemas.openxmlformats.org/officeDocument/2006/relationships/image" Target="../media/image7.png"/><Relationship Id="rId5" Type="http://schemas.openxmlformats.org/officeDocument/2006/relationships/image" Target="../media/image8.png"/><Relationship Id="rId7"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9.png"/><Relationship Id="rId9" Type="http://schemas.openxmlformats.org/officeDocument/2006/relationships/image" Target="../media/image34.png"/><Relationship Id="rId3" Type="http://schemas.openxmlformats.org/officeDocument/2006/relationships/image" Target="../media/image13.png"/><Relationship Id="rId6"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5.emf"/><Relationship Id="rId3" Type="http://schemas.openxmlformats.org/officeDocument/2006/relationships/image" Target="../media/image3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5000"/>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9C3D34D-2C89-4872-9484-6E5F5D65FE7F}" type="slidenum">
              <a:rPr lang="en-US" smtClean="0"/>
              <a:pPr/>
              <a:t>1</a:t>
            </a:fld>
            <a:endParaRPr lang="en-US"/>
          </a:p>
        </p:txBody>
      </p:sp>
      <p:sp>
        <p:nvSpPr>
          <p:cNvPr id="5" name="Subtitle 4"/>
          <p:cNvSpPr>
            <a:spLocks noGrp="1"/>
          </p:cNvSpPr>
          <p:nvPr>
            <p:ph type="subTitle" idx="4294967295"/>
          </p:nvPr>
        </p:nvSpPr>
        <p:spPr>
          <a:xfrm>
            <a:off x="0" y="4572000"/>
            <a:ext cx="9144000" cy="533400"/>
          </a:xfrm>
        </p:spPr>
        <p:txBody>
          <a:bodyPr>
            <a:noAutofit/>
          </a:bodyPr>
          <a:lstStyle/>
          <a:p>
            <a:pPr algn="ctr">
              <a:buNone/>
            </a:pPr>
            <a:r>
              <a:rPr lang="en-US" sz="2200" b="1" dirty="0" err="1" smtClean="0">
                <a:solidFill>
                  <a:schemeClr val="bg1"/>
                </a:solidFill>
              </a:rPr>
              <a:t>Nuno</a:t>
            </a:r>
            <a:r>
              <a:rPr lang="en-US" sz="2200" b="1" dirty="0" smtClean="0">
                <a:solidFill>
                  <a:schemeClr val="bg1"/>
                </a:solidFill>
              </a:rPr>
              <a:t> </a:t>
            </a:r>
            <a:r>
              <a:rPr lang="en-US" sz="2200" b="1" dirty="0" err="1">
                <a:solidFill>
                  <a:schemeClr val="bg1"/>
                </a:solidFill>
              </a:rPr>
              <a:t>Abreu</a:t>
            </a:r>
            <a:r>
              <a:rPr lang="en-US" sz="2200" b="1" dirty="0">
                <a:solidFill>
                  <a:schemeClr val="bg1"/>
                </a:solidFill>
              </a:rPr>
              <a:t>, </a:t>
            </a:r>
            <a:r>
              <a:rPr lang="en-US" sz="2200" b="1" dirty="0" err="1">
                <a:solidFill>
                  <a:schemeClr val="bg1"/>
                </a:solidFill>
              </a:rPr>
              <a:t>Zafeiris</a:t>
            </a:r>
            <a:r>
              <a:rPr lang="en-US" sz="2200" b="1" dirty="0">
                <a:solidFill>
                  <a:schemeClr val="bg1"/>
                </a:solidFill>
              </a:rPr>
              <a:t> </a:t>
            </a:r>
            <a:r>
              <a:rPr lang="en-US" sz="2200" b="1" dirty="0" err="1" smtClean="0">
                <a:solidFill>
                  <a:schemeClr val="bg1"/>
                </a:solidFill>
              </a:rPr>
              <a:t>Kokkinogenis</a:t>
            </a:r>
            <a:r>
              <a:rPr lang="en-US" sz="2200" b="1" dirty="0" smtClean="0">
                <a:solidFill>
                  <a:schemeClr val="bg1"/>
                </a:solidFill>
              </a:rPr>
              <a:t>, </a:t>
            </a:r>
            <a:r>
              <a:rPr lang="en-US" sz="2200" b="1" dirty="0" err="1" smtClean="0">
                <a:solidFill>
                  <a:schemeClr val="bg1"/>
                </a:solidFill>
              </a:rPr>
              <a:t>Behdad</a:t>
            </a:r>
            <a:r>
              <a:rPr lang="en-US" sz="2200" b="1" dirty="0" smtClean="0">
                <a:solidFill>
                  <a:schemeClr val="bg1"/>
                </a:solidFill>
              </a:rPr>
              <a:t> </a:t>
            </a:r>
            <a:r>
              <a:rPr lang="en-US" sz="2200" b="1" dirty="0" err="1" smtClean="0">
                <a:solidFill>
                  <a:schemeClr val="bg1"/>
                </a:solidFill>
              </a:rPr>
              <a:t>Bozorg</a:t>
            </a:r>
            <a:r>
              <a:rPr lang="en-US" sz="2200" b="1" dirty="0" smtClean="0">
                <a:solidFill>
                  <a:schemeClr val="bg1"/>
                </a:solidFill>
              </a:rPr>
              <a:t>, Muhammad </a:t>
            </a:r>
            <a:r>
              <a:rPr lang="en-US" sz="2200" b="1" dirty="0" err="1" smtClean="0">
                <a:solidFill>
                  <a:schemeClr val="bg1"/>
                </a:solidFill>
              </a:rPr>
              <a:t>Ajmal</a:t>
            </a:r>
            <a:endParaRPr lang="en-US" sz="2200" dirty="0">
              <a:solidFill>
                <a:schemeClr val="bg1"/>
              </a:solidFill>
            </a:endParaRPr>
          </a:p>
        </p:txBody>
      </p:sp>
      <p:sp>
        <p:nvSpPr>
          <p:cNvPr id="4" name="Title 3"/>
          <p:cNvSpPr>
            <a:spLocks noGrp="1"/>
          </p:cNvSpPr>
          <p:nvPr>
            <p:ph type="ctrTitle" idx="4294967295"/>
          </p:nvPr>
        </p:nvSpPr>
        <p:spPr>
          <a:xfrm>
            <a:off x="0" y="2209800"/>
            <a:ext cx="9144000" cy="1470025"/>
          </a:xfrm>
        </p:spPr>
        <p:txBody>
          <a:bodyPr>
            <a:normAutofit/>
          </a:bodyPr>
          <a:lstStyle/>
          <a:p>
            <a:pPr algn="ctr"/>
            <a:r>
              <a:rPr lang="en-US" sz="7200" b="1" dirty="0" smtClean="0">
                <a:ln w="10541" cmpd="sng">
                  <a:solidFill>
                    <a:srgbClr val="7D7D7D">
                      <a:tint val="100000"/>
                      <a:shade val="100000"/>
                      <a:satMod val="110000"/>
                    </a:srgbClr>
                  </a:solidFill>
                  <a:prstDash val="solid"/>
                </a:ln>
                <a:effectLst>
                  <a:reflection blurRad="6350" stA="60000" endA="900" endPos="58000" dir="5400000" sy="-100000" algn="bl" rotWithShape="0"/>
                </a:effectLst>
              </a:rPr>
              <a:t>TABU SEARCH</a:t>
            </a:r>
            <a:endParaRPr lang="en-US" sz="7200" b="1" dirty="0">
              <a:ln w="10541" cmpd="sng">
                <a:solidFill>
                  <a:srgbClr val="7D7D7D">
                    <a:tint val="100000"/>
                    <a:shade val="100000"/>
                    <a:satMod val="110000"/>
                  </a:srgbClr>
                </a:solidFill>
                <a:prstDash val="solid"/>
              </a:ln>
              <a:effectLst>
                <a:reflection blurRad="6350" stA="60000" endA="900" endPos="58000" dir="5400000" sy="-100000" algn="bl" rotWithShape="0"/>
              </a:effectLst>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lIns="0" tIns="0" rIns="0" bIns="0">
            <a:noAutofit/>
          </a:bodyPr>
          <a:lstStyle/>
          <a:p>
            <a:pPr algn="l">
              <a:lnSpc>
                <a:spcPct val="95000"/>
              </a:lnSpc>
            </a:pPr>
            <a:r>
              <a:rPr lang="en-US" dirty="0">
                <a:solidFill>
                  <a:srgbClr val="000000"/>
                </a:solidFill>
                <a:latin typeface="Arial" pitchFamily="34" charset="0"/>
              </a:rPr>
              <a:t>Aspiration</a:t>
            </a:r>
            <a:r>
              <a:rPr lang="en-US" dirty="0"/>
              <a:t/>
            </a:r>
            <a:br>
              <a:rPr lang="en-US" dirty="0"/>
            </a:br>
            <a:endParaRPr lang="en-US" dirty="0">
              <a:solidFill>
                <a:srgbClr val="000000"/>
              </a:solidFill>
              <a:latin typeface="Arial" pitchFamily="34" charset="0"/>
            </a:endParaRPr>
          </a:p>
        </p:txBody>
      </p:sp>
      <p:sp>
        <p:nvSpPr>
          <p:cNvPr id="4" name="Content Placeholder 3"/>
          <p:cNvSpPr>
            <a:spLocks noGrp="1"/>
          </p:cNvSpPr>
          <p:nvPr>
            <p:ph idx="1"/>
          </p:nvPr>
        </p:nvSpPr>
        <p:spPr>
          <a:xfrm>
            <a:off x="304800" y="1295400"/>
            <a:ext cx="8686800" cy="5334000"/>
          </a:xfrm>
        </p:spPr>
        <p:txBody>
          <a:bodyPr>
            <a:noAutofit/>
          </a:bodyPr>
          <a:lstStyle/>
          <a:p>
            <a:pPr indent="-308610">
              <a:lnSpc>
                <a:spcPct val="95000"/>
              </a:lnSpc>
            </a:pPr>
            <a:r>
              <a:rPr lang="en-US" dirty="0" smtClean="0"/>
              <a:t>If a move which is </a:t>
            </a:r>
            <a:r>
              <a:rPr lang="en-US" dirty="0" err="1" smtClean="0"/>
              <a:t>tabu</a:t>
            </a:r>
            <a:r>
              <a:rPr lang="en-US" dirty="0" smtClean="0"/>
              <a:t> </a:t>
            </a:r>
            <a:r>
              <a:rPr lang="en-US" b="1" dirty="0" smtClean="0"/>
              <a:t>can lead to better solution</a:t>
            </a:r>
            <a:r>
              <a:rPr lang="en-US" dirty="0" smtClean="0"/>
              <a:t>, the </a:t>
            </a:r>
            <a:r>
              <a:rPr lang="en-US" dirty="0" err="1" smtClean="0"/>
              <a:t>tabu</a:t>
            </a:r>
            <a:r>
              <a:rPr lang="en-US" dirty="0" smtClean="0"/>
              <a:t> status should be </a:t>
            </a:r>
            <a:r>
              <a:rPr lang="en-US" b="1" dirty="0" smtClean="0"/>
              <a:t>overruled</a:t>
            </a:r>
          </a:p>
          <a:p>
            <a:pPr>
              <a:lnSpc>
                <a:spcPct val="95000"/>
              </a:lnSpc>
            </a:pPr>
            <a:endParaRPr lang="en-US" dirty="0" smtClean="0"/>
          </a:p>
          <a:p>
            <a:pPr indent="-308610">
              <a:lnSpc>
                <a:spcPct val="95000"/>
              </a:lnSpc>
            </a:pPr>
            <a:r>
              <a:rPr lang="en-US" dirty="0" smtClean="0"/>
              <a:t>This will be performed using </a:t>
            </a:r>
            <a:r>
              <a:rPr lang="en-US" b="1" dirty="0" smtClean="0"/>
              <a:t>aspiration</a:t>
            </a:r>
            <a:r>
              <a:rPr lang="en-US" dirty="0" smtClean="0"/>
              <a:t> level conditions</a:t>
            </a:r>
          </a:p>
          <a:p>
            <a:pPr>
              <a:lnSpc>
                <a:spcPct val="95000"/>
              </a:lnSpc>
            </a:pPr>
            <a:endParaRPr lang="en-US" dirty="0" smtClean="0"/>
          </a:p>
          <a:p>
            <a:pPr indent="-308610">
              <a:lnSpc>
                <a:spcPct val="95000"/>
              </a:lnSpc>
            </a:pPr>
            <a:r>
              <a:rPr lang="en-US" b="1" dirty="0" smtClean="0"/>
              <a:t>Aspiration criteria</a:t>
            </a:r>
            <a:r>
              <a:rPr lang="en-US" dirty="0" smtClean="0"/>
              <a:t>: accepting an improving solution even if generated by a </a:t>
            </a:r>
            <a:r>
              <a:rPr lang="en-US" dirty="0" err="1" smtClean="0"/>
              <a:t>tabu</a:t>
            </a:r>
            <a:r>
              <a:rPr lang="en-US" dirty="0" smtClean="0"/>
              <a:t> move</a:t>
            </a:r>
          </a:p>
          <a:p>
            <a:pPr>
              <a:lnSpc>
                <a:spcPct val="95000"/>
              </a:lnSpc>
            </a:pPr>
            <a:endParaRPr lang="en-US" dirty="0" smtClean="0"/>
          </a:p>
          <a:p>
            <a:pPr indent="-308610">
              <a:lnSpc>
                <a:spcPct val="95000"/>
              </a:lnSpc>
            </a:pPr>
            <a:r>
              <a:rPr lang="en-US" dirty="0" smtClean="0"/>
              <a:t>A </a:t>
            </a:r>
            <a:r>
              <a:rPr lang="en-US" dirty="0" err="1" smtClean="0"/>
              <a:t>tabu</a:t>
            </a:r>
            <a:r>
              <a:rPr lang="en-US" dirty="0" smtClean="0"/>
              <a:t> move becomes admissible if it yields a solution that is better than an aspiration value</a:t>
            </a:r>
          </a:p>
          <a:p>
            <a:pPr>
              <a:lnSpc>
                <a:spcPct val="95000"/>
              </a:lnSpc>
            </a:pPr>
            <a:endParaRPr lang="en-US" dirty="0" smtClean="0"/>
          </a:p>
          <a:p>
            <a:pPr indent="-308610">
              <a:lnSpc>
                <a:spcPct val="95000"/>
              </a:lnSpc>
            </a:pPr>
            <a:r>
              <a:rPr lang="en-US" dirty="0" smtClean="0"/>
              <a:t>A </a:t>
            </a:r>
            <a:r>
              <a:rPr lang="en-US" dirty="0" err="1" smtClean="0"/>
              <a:t>tabu</a:t>
            </a:r>
            <a:r>
              <a:rPr lang="en-US" dirty="0" smtClean="0"/>
              <a:t> move becomes admissible if the direction of the search (improving or non-improving) does not change</a:t>
            </a:r>
          </a:p>
          <a:p>
            <a:endParaRPr lang="en-US" dirty="0"/>
          </a:p>
        </p:txBody>
      </p:sp>
      <p:sp>
        <p:nvSpPr>
          <p:cNvPr id="5" name="Slide Number Placeholder 4"/>
          <p:cNvSpPr>
            <a:spLocks noGrp="1"/>
          </p:cNvSpPr>
          <p:nvPr>
            <p:ph type="sldNum" sz="quarter" idx="12"/>
          </p:nvPr>
        </p:nvSpPr>
        <p:spPr/>
        <p:txBody>
          <a:bodyPr/>
          <a:lstStyle/>
          <a:p>
            <a:fld id="{79C3D34D-2C89-4872-9484-6E5F5D65FE7F}"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lIns="0" tIns="0" rIns="0" bIns="0">
            <a:normAutofit fontScale="90000"/>
          </a:bodyPr>
          <a:lstStyle/>
          <a:p>
            <a:pPr>
              <a:lnSpc>
                <a:spcPct val="95000"/>
              </a:lnSpc>
            </a:pPr>
            <a:r>
              <a:rPr lang="en-US" sz="4400" dirty="0">
                <a:solidFill>
                  <a:srgbClr val="000000"/>
                </a:solidFill>
                <a:latin typeface="Arial" pitchFamily="34" charset="0"/>
              </a:rPr>
              <a:t>Basic </a:t>
            </a:r>
            <a:r>
              <a:rPr lang="en-US" sz="4400" dirty="0" err="1">
                <a:solidFill>
                  <a:srgbClr val="000000"/>
                </a:solidFill>
                <a:latin typeface="Arial" pitchFamily="34" charset="0"/>
              </a:rPr>
              <a:t>Tabu</a:t>
            </a:r>
            <a:r>
              <a:rPr lang="en-US" sz="4400" dirty="0">
                <a:solidFill>
                  <a:srgbClr val="000000"/>
                </a:solidFill>
                <a:latin typeface="Arial" pitchFamily="34" charset="0"/>
              </a:rPr>
              <a:t> Search Algorithm</a:t>
            </a:r>
          </a:p>
        </p:txBody>
      </p:sp>
      <p:sp>
        <p:nvSpPr>
          <p:cNvPr id="11266" name="Rectangle 2"/>
          <p:cNvSpPr>
            <a:spLocks noGrp="1" noChangeArrowheads="1"/>
          </p:cNvSpPr>
          <p:nvPr>
            <p:ph idx="1"/>
          </p:nvPr>
        </p:nvSpPr>
        <p:spPr>
          <a:xfrm>
            <a:off x="304800" y="1554162"/>
            <a:ext cx="8686800" cy="4999038"/>
          </a:xfrm>
        </p:spPr>
        <p:txBody>
          <a:bodyPr lIns="0" tIns="0" rIns="0" bIns="0">
            <a:noAutofit/>
          </a:bodyPr>
          <a:lstStyle/>
          <a:p>
            <a:pPr indent="-308610">
              <a:lnSpc>
                <a:spcPct val="95000"/>
              </a:lnSpc>
              <a:spcBef>
                <a:spcPct val="0"/>
              </a:spcBef>
            </a:pPr>
            <a:r>
              <a:rPr lang="en-US" dirty="0"/>
              <a:t>Step 1: Choose an </a:t>
            </a:r>
            <a:r>
              <a:rPr lang="en-US" b="1" dirty="0"/>
              <a:t>initial</a:t>
            </a:r>
            <a:r>
              <a:rPr lang="en-US" dirty="0"/>
              <a:t> solution </a:t>
            </a:r>
            <a:r>
              <a:rPr lang="en-US" dirty="0" err="1"/>
              <a:t>i</a:t>
            </a:r>
            <a:r>
              <a:rPr lang="en-US" dirty="0"/>
              <a:t> in S. Set </a:t>
            </a:r>
            <a:r>
              <a:rPr lang="en-US" dirty="0" err="1"/>
              <a:t>i</a:t>
            </a:r>
            <a:r>
              <a:rPr lang="en-US" dirty="0" smtClean="0"/>
              <a:t>*=</a:t>
            </a:r>
            <a:r>
              <a:rPr lang="en-US" dirty="0" err="1" smtClean="0"/>
              <a:t>i</a:t>
            </a:r>
            <a:r>
              <a:rPr lang="en-US" dirty="0" smtClean="0"/>
              <a:t> </a:t>
            </a:r>
            <a:r>
              <a:rPr lang="en-US" dirty="0"/>
              <a:t>and k=0.</a:t>
            </a:r>
          </a:p>
          <a:p>
            <a:pPr>
              <a:lnSpc>
                <a:spcPct val="95000"/>
              </a:lnSpc>
              <a:spcBef>
                <a:spcPct val="0"/>
              </a:spcBef>
            </a:pPr>
            <a:endParaRPr lang="en-US" dirty="0"/>
          </a:p>
          <a:p>
            <a:pPr indent="-308610">
              <a:lnSpc>
                <a:spcPct val="95000"/>
              </a:lnSpc>
              <a:spcBef>
                <a:spcPct val="0"/>
              </a:spcBef>
            </a:pPr>
            <a:r>
              <a:rPr lang="en-US" dirty="0"/>
              <a:t>Step 2: Set k=k+1 and generate a subset </a:t>
            </a:r>
            <a:r>
              <a:rPr lang="en-US" dirty="0" smtClean="0"/>
              <a:t>V </a:t>
            </a:r>
            <a:r>
              <a:rPr lang="en-US" dirty="0"/>
              <a:t>of </a:t>
            </a:r>
            <a:r>
              <a:rPr lang="en-US" dirty="0" smtClean="0"/>
              <a:t>solutions </a:t>
            </a:r>
            <a:r>
              <a:rPr lang="en-US" dirty="0"/>
              <a:t>in N(</a:t>
            </a:r>
            <a:r>
              <a:rPr lang="en-US" dirty="0" err="1"/>
              <a:t>i,k</a:t>
            </a:r>
            <a:r>
              <a:rPr lang="en-US" dirty="0"/>
              <a:t>) such that </a:t>
            </a:r>
            <a:r>
              <a:rPr lang="en-US" dirty="0" smtClean="0"/>
              <a:t>the </a:t>
            </a:r>
            <a:r>
              <a:rPr lang="en-US" dirty="0" err="1"/>
              <a:t>Tabu</a:t>
            </a:r>
            <a:r>
              <a:rPr lang="en-US" dirty="0"/>
              <a:t> conditions </a:t>
            </a:r>
            <a:r>
              <a:rPr lang="en-US" dirty="0" smtClean="0"/>
              <a:t>are not </a:t>
            </a:r>
            <a:r>
              <a:rPr lang="en-US" dirty="0"/>
              <a:t>violated or </a:t>
            </a:r>
            <a:r>
              <a:rPr lang="en-US" dirty="0" smtClean="0"/>
              <a:t>the </a:t>
            </a:r>
            <a:r>
              <a:rPr lang="en-US" dirty="0"/>
              <a:t>aspiration conditions </a:t>
            </a:r>
            <a:r>
              <a:rPr lang="en-US" dirty="0" smtClean="0"/>
              <a:t>hold.</a:t>
            </a:r>
            <a:endParaRPr lang="en-US" dirty="0"/>
          </a:p>
          <a:p>
            <a:pPr>
              <a:lnSpc>
                <a:spcPct val="95000"/>
              </a:lnSpc>
              <a:spcBef>
                <a:spcPct val="0"/>
              </a:spcBef>
            </a:pPr>
            <a:endParaRPr lang="en-US" dirty="0"/>
          </a:p>
          <a:p>
            <a:pPr indent="-308610">
              <a:lnSpc>
                <a:spcPct val="95000"/>
              </a:lnSpc>
              <a:spcBef>
                <a:spcPct val="0"/>
              </a:spcBef>
            </a:pPr>
            <a:r>
              <a:rPr lang="en-US" dirty="0"/>
              <a:t>Step 3: Choose a best j in </a:t>
            </a:r>
            <a:r>
              <a:rPr lang="en-US" dirty="0" smtClean="0"/>
              <a:t>V </a:t>
            </a:r>
            <a:r>
              <a:rPr lang="en-US" dirty="0"/>
              <a:t>and set </a:t>
            </a:r>
            <a:r>
              <a:rPr lang="en-US" dirty="0" err="1"/>
              <a:t>i</a:t>
            </a:r>
            <a:r>
              <a:rPr lang="en-US" dirty="0"/>
              <a:t>=j.</a:t>
            </a:r>
          </a:p>
          <a:p>
            <a:pPr>
              <a:lnSpc>
                <a:spcPct val="95000"/>
              </a:lnSpc>
              <a:spcBef>
                <a:spcPct val="0"/>
              </a:spcBef>
            </a:pPr>
            <a:endParaRPr lang="en-US" dirty="0"/>
          </a:p>
          <a:p>
            <a:pPr indent="-308610">
              <a:lnSpc>
                <a:spcPct val="95000"/>
              </a:lnSpc>
              <a:spcBef>
                <a:spcPct val="0"/>
              </a:spcBef>
            </a:pPr>
            <a:r>
              <a:rPr lang="en-US" dirty="0"/>
              <a:t>Step 4: If f(</a:t>
            </a:r>
            <a:r>
              <a:rPr lang="en-US" dirty="0" err="1"/>
              <a:t>i</a:t>
            </a:r>
            <a:r>
              <a:rPr lang="en-US" dirty="0"/>
              <a:t>) &lt; f(</a:t>
            </a:r>
            <a:r>
              <a:rPr lang="en-US" dirty="0" err="1"/>
              <a:t>i</a:t>
            </a:r>
            <a:r>
              <a:rPr lang="en-US" dirty="0"/>
              <a:t>*) then set </a:t>
            </a:r>
            <a:r>
              <a:rPr lang="en-US" dirty="0" err="1"/>
              <a:t>i</a:t>
            </a:r>
            <a:r>
              <a:rPr lang="en-US" dirty="0"/>
              <a:t>* = </a:t>
            </a:r>
            <a:r>
              <a:rPr lang="en-US" dirty="0" err="1"/>
              <a:t>i</a:t>
            </a:r>
            <a:r>
              <a:rPr lang="en-US" dirty="0"/>
              <a:t>.</a:t>
            </a:r>
          </a:p>
          <a:p>
            <a:pPr>
              <a:lnSpc>
                <a:spcPct val="95000"/>
              </a:lnSpc>
              <a:spcBef>
                <a:spcPct val="0"/>
              </a:spcBef>
            </a:pPr>
            <a:endParaRPr lang="en-US" dirty="0"/>
          </a:p>
          <a:p>
            <a:pPr indent="-308610">
              <a:lnSpc>
                <a:spcPct val="95000"/>
              </a:lnSpc>
              <a:spcBef>
                <a:spcPct val="0"/>
              </a:spcBef>
            </a:pPr>
            <a:r>
              <a:rPr lang="en-US" dirty="0"/>
              <a:t>Step 5: Update </a:t>
            </a:r>
            <a:r>
              <a:rPr lang="en-US" dirty="0" err="1"/>
              <a:t>Tabu</a:t>
            </a:r>
            <a:r>
              <a:rPr lang="en-US" dirty="0"/>
              <a:t> and aspiration conditions.</a:t>
            </a:r>
          </a:p>
          <a:p>
            <a:pPr>
              <a:lnSpc>
                <a:spcPct val="95000"/>
              </a:lnSpc>
              <a:spcBef>
                <a:spcPct val="0"/>
              </a:spcBef>
            </a:pPr>
            <a:endParaRPr lang="en-US" dirty="0"/>
          </a:p>
          <a:p>
            <a:pPr indent="-308610">
              <a:lnSpc>
                <a:spcPct val="95000"/>
              </a:lnSpc>
              <a:spcBef>
                <a:spcPct val="0"/>
              </a:spcBef>
            </a:pPr>
            <a:r>
              <a:rPr lang="en-US" dirty="0"/>
              <a:t>Step 6: If a stopping condition is met then stop. Else go to Step 2.</a:t>
            </a:r>
          </a:p>
        </p:txBody>
      </p:sp>
      <p:sp>
        <p:nvSpPr>
          <p:cNvPr id="4" name="Slide Number Placeholder 3"/>
          <p:cNvSpPr>
            <a:spLocks noGrp="1"/>
          </p:cNvSpPr>
          <p:nvPr>
            <p:ph type="sldNum" sz="quarter" idx="12"/>
          </p:nvPr>
        </p:nvSpPr>
        <p:spPr/>
        <p:txBody>
          <a:bodyPr/>
          <a:lstStyle/>
          <a:p>
            <a:fld id="{79C3D34D-2C89-4872-9484-6E5F5D65FE7F}" type="slidenum">
              <a:rPr lang="en-US" smtClean="0"/>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p:txBody>
          <a:bodyPr lIns="0" tIns="0" rIns="0" bIns="0"/>
          <a:lstStyle/>
          <a:p>
            <a:pPr>
              <a:lnSpc>
                <a:spcPct val="95000"/>
              </a:lnSpc>
            </a:pPr>
            <a:r>
              <a:rPr lang="en-US">
                <a:solidFill>
                  <a:srgbClr val="000000"/>
                </a:solidFill>
                <a:latin typeface="Arial" pitchFamily="34" charset="0"/>
              </a:rPr>
              <a:t>Stopping Conditions</a:t>
            </a:r>
          </a:p>
        </p:txBody>
      </p:sp>
      <p:sp>
        <p:nvSpPr>
          <p:cNvPr id="12290" name="Rectangle 2"/>
          <p:cNvSpPr>
            <a:spLocks noGrp="1" noChangeArrowheads="1"/>
          </p:cNvSpPr>
          <p:nvPr>
            <p:ph idx="1"/>
          </p:nvPr>
        </p:nvSpPr>
        <p:spPr/>
        <p:txBody>
          <a:bodyPr lIns="0" tIns="0" rIns="0" bIns="0"/>
          <a:lstStyle/>
          <a:p>
            <a:pPr indent="-308610">
              <a:lnSpc>
                <a:spcPct val="95000"/>
              </a:lnSpc>
              <a:spcBef>
                <a:spcPct val="0"/>
              </a:spcBef>
            </a:pPr>
            <a:r>
              <a:rPr lang="en-US" dirty="0" smtClean="0"/>
              <a:t>N(</a:t>
            </a:r>
            <a:r>
              <a:rPr lang="en-US" dirty="0" err="1" smtClean="0"/>
              <a:t>i</a:t>
            </a:r>
            <a:r>
              <a:rPr lang="en-US" dirty="0"/>
              <a:t>, K+1) = 0 (</a:t>
            </a:r>
            <a:r>
              <a:rPr lang="en-US" b="1" dirty="0"/>
              <a:t>no feasible solution </a:t>
            </a:r>
            <a:r>
              <a:rPr lang="en-US" dirty="0"/>
              <a:t>in the neighborhood of solution </a:t>
            </a:r>
            <a:r>
              <a:rPr lang="en-US" dirty="0" err="1"/>
              <a:t>i</a:t>
            </a:r>
            <a:r>
              <a:rPr lang="en-US" dirty="0"/>
              <a:t>)     </a:t>
            </a:r>
            <a:endParaRPr lang="en-US" dirty="0" smtClean="0"/>
          </a:p>
          <a:p>
            <a:pPr indent="-308610">
              <a:lnSpc>
                <a:spcPct val="95000"/>
              </a:lnSpc>
              <a:spcBef>
                <a:spcPct val="0"/>
              </a:spcBef>
              <a:buNone/>
            </a:pPr>
            <a:r>
              <a:rPr lang="en-US" dirty="0"/>
              <a:t>    </a:t>
            </a:r>
          </a:p>
          <a:p>
            <a:pPr indent="-308610">
              <a:lnSpc>
                <a:spcPct val="95000"/>
              </a:lnSpc>
              <a:spcBef>
                <a:spcPct val="0"/>
              </a:spcBef>
            </a:pPr>
            <a:r>
              <a:rPr lang="en-US" dirty="0"/>
              <a:t>K is larger than the </a:t>
            </a:r>
            <a:r>
              <a:rPr lang="en-US" b="1" dirty="0"/>
              <a:t>maximum</a:t>
            </a:r>
            <a:r>
              <a:rPr lang="en-US" dirty="0"/>
              <a:t> number of iterations allowed</a:t>
            </a:r>
          </a:p>
          <a:p>
            <a:pPr>
              <a:lnSpc>
                <a:spcPct val="95000"/>
              </a:lnSpc>
              <a:spcBef>
                <a:spcPct val="0"/>
              </a:spcBef>
            </a:pPr>
            <a:endParaRPr lang="en-US" dirty="0"/>
          </a:p>
          <a:p>
            <a:pPr indent="-308610">
              <a:lnSpc>
                <a:spcPct val="95000"/>
              </a:lnSpc>
              <a:spcBef>
                <a:spcPct val="0"/>
              </a:spcBef>
            </a:pPr>
            <a:r>
              <a:rPr lang="en-US" dirty="0"/>
              <a:t>The number of iterations since the last improvement of </a:t>
            </a:r>
            <a:r>
              <a:rPr lang="en-US" dirty="0" err="1"/>
              <a:t>i</a:t>
            </a:r>
            <a:r>
              <a:rPr lang="en-US" dirty="0"/>
              <a:t>* is larger than a specified number</a:t>
            </a:r>
          </a:p>
          <a:p>
            <a:pPr>
              <a:lnSpc>
                <a:spcPct val="95000"/>
              </a:lnSpc>
              <a:spcBef>
                <a:spcPct val="0"/>
              </a:spcBef>
            </a:pPr>
            <a:endParaRPr lang="en-US" dirty="0"/>
          </a:p>
          <a:p>
            <a:pPr indent="-308610">
              <a:lnSpc>
                <a:spcPct val="95000"/>
              </a:lnSpc>
              <a:spcBef>
                <a:spcPct val="0"/>
              </a:spcBef>
            </a:pPr>
            <a:r>
              <a:rPr lang="en-US" dirty="0"/>
              <a:t>Evidence can be given than an </a:t>
            </a:r>
            <a:r>
              <a:rPr lang="en-US" b="1" dirty="0"/>
              <a:t>optimum solution </a:t>
            </a:r>
            <a:r>
              <a:rPr lang="en-US" dirty="0"/>
              <a:t>has been obtained</a:t>
            </a:r>
          </a:p>
          <a:p>
            <a:pPr algn="l">
              <a:lnSpc>
                <a:spcPct val="95000"/>
              </a:lnSpc>
              <a:spcBef>
                <a:spcPct val="0"/>
              </a:spcBef>
            </a:pPr>
            <a:endParaRPr lang="en-US" sz="2000" dirty="0">
              <a:solidFill>
                <a:srgbClr val="000000"/>
              </a:solidFill>
              <a:latin typeface="Arial" pitchFamily="34" charset="0"/>
            </a:endParaRPr>
          </a:p>
          <a:p>
            <a:pPr algn="l">
              <a:lnSpc>
                <a:spcPct val="95000"/>
              </a:lnSpc>
              <a:spcBef>
                <a:spcPct val="0"/>
              </a:spcBef>
            </a:pPr>
            <a:endParaRPr lang="en-US" sz="2000" dirty="0">
              <a:solidFill>
                <a:srgbClr val="000000"/>
              </a:solidFill>
              <a:latin typeface="Arial" pitchFamily="34" charset="0"/>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lIns="0" tIns="0" rIns="0" bIns="0">
            <a:noAutofit/>
          </a:bodyPr>
          <a:lstStyle/>
          <a:p>
            <a:pPr algn="l">
              <a:lnSpc>
                <a:spcPct val="95000"/>
              </a:lnSpc>
            </a:pPr>
            <a:r>
              <a:rPr lang="en-US" dirty="0">
                <a:solidFill>
                  <a:srgbClr val="000000"/>
                </a:solidFill>
                <a:latin typeface="Arial" pitchFamily="34" charset="0"/>
              </a:rPr>
              <a:t>Search </a:t>
            </a:r>
            <a:r>
              <a:rPr lang="en-US" dirty="0" smtClean="0">
                <a:solidFill>
                  <a:srgbClr val="000000"/>
                </a:solidFill>
                <a:latin typeface="Arial" pitchFamily="34" charset="0"/>
              </a:rPr>
              <a:t>Process - 1</a:t>
            </a:r>
            <a:r>
              <a:rPr lang="en-US" dirty="0"/>
              <a:t/>
            </a:r>
            <a:br>
              <a:rPr lang="en-US" dirty="0"/>
            </a:br>
            <a:endParaRPr lang="en-US" dirty="0">
              <a:solidFill>
                <a:srgbClr val="000000"/>
              </a:solidFill>
              <a:latin typeface="Arial" pitchFamily="34" charset="0"/>
            </a:endParaRPr>
          </a:p>
        </p:txBody>
      </p:sp>
      <p:sp>
        <p:nvSpPr>
          <p:cNvPr id="4" name="Content Placeholder 3"/>
          <p:cNvSpPr>
            <a:spLocks noGrp="1"/>
          </p:cNvSpPr>
          <p:nvPr>
            <p:ph idx="1"/>
          </p:nvPr>
        </p:nvSpPr>
        <p:spPr>
          <a:xfrm>
            <a:off x="304800" y="1554162"/>
            <a:ext cx="8686800" cy="5151438"/>
          </a:xfrm>
        </p:spPr>
        <p:txBody>
          <a:bodyPr>
            <a:normAutofit fontScale="92500" lnSpcReduction="20000"/>
          </a:bodyPr>
          <a:lstStyle/>
          <a:p>
            <a:pPr indent="-308610">
              <a:lnSpc>
                <a:spcPct val="95000"/>
              </a:lnSpc>
            </a:pPr>
            <a:r>
              <a:rPr lang="en-US" b="1" dirty="0" smtClean="0"/>
              <a:t>Intensification</a:t>
            </a:r>
            <a:r>
              <a:rPr lang="en-US" dirty="0" smtClean="0"/>
              <a:t>: </a:t>
            </a:r>
          </a:p>
          <a:p>
            <a:pPr lvl="1" indent="-308610">
              <a:lnSpc>
                <a:spcPct val="95000"/>
              </a:lnSpc>
            </a:pPr>
            <a:r>
              <a:rPr lang="en-US" dirty="0" smtClean="0"/>
              <a:t>searches solutions </a:t>
            </a:r>
            <a:r>
              <a:rPr lang="en-US" b="1" dirty="0" smtClean="0"/>
              <a:t>similar</a:t>
            </a:r>
            <a:r>
              <a:rPr lang="en-US" dirty="0" smtClean="0"/>
              <a:t> to the current solution</a:t>
            </a:r>
          </a:p>
          <a:p>
            <a:pPr lvl="1" indent="-308610">
              <a:lnSpc>
                <a:spcPct val="95000"/>
              </a:lnSpc>
            </a:pPr>
            <a:r>
              <a:rPr lang="en-US" sz="2200" dirty="0" smtClean="0"/>
              <a:t>wants to </a:t>
            </a:r>
            <a:r>
              <a:rPr lang="en-US" sz="2200" b="1" dirty="0" smtClean="0"/>
              <a:t>intensively</a:t>
            </a:r>
            <a:r>
              <a:rPr lang="en-US" sz="2200" dirty="0" smtClean="0"/>
              <a:t> explore known promising areas of the search space</a:t>
            </a:r>
          </a:p>
          <a:p>
            <a:pPr lvl="1" indent="-308610">
              <a:lnSpc>
                <a:spcPct val="95000"/>
              </a:lnSpc>
            </a:pPr>
            <a:r>
              <a:rPr lang="en-US" sz="2200" dirty="0" smtClean="0"/>
              <a:t>creates solutions using the more </a:t>
            </a:r>
            <a:r>
              <a:rPr lang="en-US" sz="2200" i="1" dirty="0" smtClean="0"/>
              <a:t>attractive</a:t>
            </a:r>
            <a:r>
              <a:rPr lang="en-US" sz="2200" dirty="0" smtClean="0"/>
              <a:t> </a:t>
            </a:r>
            <a:r>
              <a:rPr lang="en-US" sz="2200" b="1" dirty="0" smtClean="0"/>
              <a:t>components</a:t>
            </a:r>
            <a:r>
              <a:rPr lang="en-US" sz="2200" dirty="0" smtClean="0"/>
              <a:t> of the best solutions in memory (recency memory)</a:t>
            </a:r>
          </a:p>
          <a:p>
            <a:pPr lvl="1" indent="-308610">
              <a:lnSpc>
                <a:spcPct val="95000"/>
              </a:lnSpc>
            </a:pPr>
            <a:r>
              <a:rPr lang="en-US" dirty="0" smtClean="0"/>
              <a:t>Another technique consists in changing the neighborhood’s structure by allowing different moves </a:t>
            </a:r>
            <a:endParaRPr lang="en-US" sz="2200" dirty="0" smtClean="0"/>
          </a:p>
          <a:p>
            <a:pPr lvl="1" indent="-308610">
              <a:lnSpc>
                <a:spcPct val="95000"/>
              </a:lnSpc>
              <a:buNone/>
            </a:pPr>
            <a:endParaRPr lang="en-US" sz="2200" dirty="0" smtClean="0"/>
          </a:p>
          <a:p>
            <a:pPr indent="-308610">
              <a:lnSpc>
                <a:spcPct val="95000"/>
              </a:lnSpc>
            </a:pPr>
            <a:r>
              <a:rPr lang="en-US" b="1" dirty="0" smtClean="0"/>
              <a:t>Diversification</a:t>
            </a:r>
            <a:r>
              <a:rPr lang="en-US" dirty="0" smtClean="0"/>
              <a:t>: </a:t>
            </a:r>
          </a:p>
          <a:p>
            <a:pPr lvl="1" indent="-308610">
              <a:lnSpc>
                <a:spcPct val="95000"/>
              </a:lnSpc>
            </a:pPr>
            <a:r>
              <a:rPr lang="en-US" dirty="0" smtClean="0"/>
              <a:t>Examines </a:t>
            </a:r>
            <a:r>
              <a:rPr lang="en-US" b="1" dirty="0" smtClean="0"/>
              <a:t>unvisited</a:t>
            </a:r>
            <a:r>
              <a:rPr lang="en-US" dirty="0" smtClean="0"/>
              <a:t> regions of the search space</a:t>
            </a:r>
          </a:p>
          <a:p>
            <a:pPr lvl="1" indent="-308610">
              <a:lnSpc>
                <a:spcPct val="95000"/>
              </a:lnSpc>
            </a:pPr>
            <a:r>
              <a:rPr lang="en-US" dirty="0" smtClean="0"/>
              <a:t>Generates different solutions</a:t>
            </a:r>
          </a:p>
          <a:p>
            <a:pPr lvl="2" indent="-308610">
              <a:lnSpc>
                <a:spcPct val="95000"/>
              </a:lnSpc>
            </a:pPr>
            <a:r>
              <a:rPr lang="en-US" dirty="0" smtClean="0"/>
              <a:t>Using rarely components present in the current solution</a:t>
            </a:r>
          </a:p>
          <a:p>
            <a:pPr lvl="2" indent="-308610">
              <a:lnSpc>
                <a:spcPct val="95000"/>
              </a:lnSpc>
            </a:pPr>
            <a:r>
              <a:rPr lang="en-US" dirty="0" smtClean="0"/>
              <a:t>Biasing the evaluation of a move by modifying the objective function adding  a term </a:t>
            </a:r>
            <a:r>
              <a:rPr lang="en-US" dirty="0"/>
              <a:t>related to component frequencies</a:t>
            </a:r>
            <a:endParaRPr lang="en-US" dirty="0" smtClean="0"/>
          </a:p>
          <a:p>
            <a:pPr lvl="1" indent="-308610">
              <a:lnSpc>
                <a:spcPct val="95000"/>
              </a:lnSpc>
            </a:pPr>
            <a:endParaRPr lang="en-US" dirty="0" smtClean="0"/>
          </a:p>
          <a:p>
            <a:pPr indent="-308610">
              <a:lnSpc>
                <a:spcPct val="95000"/>
              </a:lnSpc>
            </a:pPr>
            <a:r>
              <a:rPr lang="en-US" dirty="0" smtClean="0"/>
              <a:t>Intensification and diversification phases </a:t>
            </a:r>
            <a:r>
              <a:rPr lang="en-US" b="1" dirty="0" smtClean="0"/>
              <a:t>alternate</a:t>
            </a:r>
            <a:r>
              <a:rPr lang="en-US" dirty="0" smtClean="0"/>
              <a:t> during the search</a:t>
            </a:r>
          </a:p>
          <a:p>
            <a:pPr>
              <a:buNone/>
            </a:pPr>
            <a:endParaRPr lang="en-US" dirty="0"/>
          </a:p>
        </p:txBody>
      </p:sp>
      <p:sp>
        <p:nvSpPr>
          <p:cNvPr id="5" name="Slide Number Placeholder 4"/>
          <p:cNvSpPr>
            <a:spLocks noGrp="1"/>
          </p:cNvSpPr>
          <p:nvPr>
            <p:ph type="sldNum" sz="quarter" idx="12"/>
          </p:nvPr>
        </p:nvSpPr>
        <p:spPr/>
        <p:txBody>
          <a:bodyPr/>
          <a:lstStyle/>
          <a:p>
            <a:fld id="{79C3D34D-2C89-4872-9484-6E5F5D65FE7F}" type="slidenum">
              <a:rPr lang="en-US" smtClean="0"/>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lIns="0" tIns="0" rIns="0" bIns="0">
            <a:noAutofit/>
          </a:bodyPr>
          <a:lstStyle/>
          <a:p>
            <a:pPr algn="l">
              <a:lnSpc>
                <a:spcPct val="95000"/>
              </a:lnSpc>
            </a:pPr>
            <a:r>
              <a:rPr lang="en-US" dirty="0">
                <a:solidFill>
                  <a:srgbClr val="000000"/>
                </a:solidFill>
                <a:latin typeface="Arial" pitchFamily="34" charset="0"/>
              </a:rPr>
              <a:t>Search </a:t>
            </a:r>
            <a:r>
              <a:rPr lang="en-US" dirty="0" smtClean="0">
                <a:solidFill>
                  <a:srgbClr val="000000"/>
                </a:solidFill>
                <a:latin typeface="Arial" pitchFamily="34" charset="0"/>
              </a:rPr>
              <a:t>Process - 2</a:t>
            </a:r>
            <a:r>
              <a:rPr lang="en-US" dirty="0"/>
              <a:t/>
            </a:r>
            <a:br>
              <a:rPr lang="en-US" dirty="0"/>
            </a:br>
            <a:endParaRPr lang="en-US" dirty="0">
              <a:solidFill>
                <a:srgbClr val="000000"/>
              </a:solidFill>
              <a:latin typeface="Arial" pitchFamily="34" charset="0"/>
            </a:endParaRPr>
          </a:p>
        </p:txBody>
      </p:sp>
      <p:sp>
        <p:nvSpPr>
          <p:cNvPr id="4" name="Content Placeholder 3"/>
          <p:cNvSpPr>
            <a:spLocks noGrp="1"/>
          </p:cNvSpPr>
          <p:nvPr>
            <p:ph idx="1"/>
          </p:nvPr>
        </p:nvSpPr>
        <p:spPr>
          <a:xfrm>
            <a:off x="0" y="1295400"/>
            <a:ext cx="9144000" cy="5410200"/>
          </a:xfrm>
        </p:spPr>
        <p:txBody>
          <a:bodyPr>
            <a:normAutofit lnSpcReduction="10000"/>
          </a:bodyPr>
          <a:lstStyle/>
          <a:p>
            <a:r>
              <a:rPr lang="en-US" b="1" dirty="0"/>
              <a:t>Allowing infeasible </a:t>
            </a:r>
            <a:r>
              <a:rPr lang="en-US" b="1" dirty="0" smtClean="0"/>
              <a:t>solution</a:t>
            </a:r>
            <a:endParaRPr lang="en-US" dirty="0"/>
          </a:p>
          <a:p>
            <a:pPr lvl="1"/>
            <a:r>
              <a:rPr lang="en-US" dirty="0" smtClean="0"/>
              <a:t>Constraints defining the search space can lead the process to mediocre solutions</a:t>
            </a:r>
          </a:p>
          <a:p>
            <a:pPr lvl="1"/>
            <a:r>
              <a:rPr lang="en-US" dirty="0" smtClean="0"/>
              <a:t>Induces diversification</a:t>
            </a:r>
            <a:endParaRPr lang="en-US" dirty="0"/>
          </a:p>
          <a:p>
            <a:pPr lvl="1"/>
            <a:r>
              <a:rPr lang="en-US" dirty="0" smtClean="0"/>
              <a:t> By dropping some</a:t>
            </a:r>
            <a:r>
              <a:rPr lang="en-US" b="1" dirty="0"/>
              <a:t> </a:t>
            </a:r>
            <a:r>
              <a:rPr lang="en-US" dirty="0" smtClean="0"/>
              <a:t>constraints</a:t>
            </a:r>
            <a:r>
              <a:rPr lang="en-US" b="1" dirty="0" smtClean="0"/>
              <a:t> </a:t>
            </a:r>
            <a:r>
              <a:rPr lang="en-US" dirty="0" smtClean="0"/>
              <a:t>(</a:t>
            </a:r>
            <a:r>
              <a:rPr lang="en-US" b="1" dirty="0" smtClean="0"/>
              <a:t>relaxation</a:t>
            </a:r>
            <a:r>
              <a:rPr lang="en-US" dirty="0" smtClean="0"/>
              <a:t>) a larger space can be explored</a:t>
            </a:r>
            <a:endParaRPr lang="en-US" b="1" dirty="0" smtClean="0"/>
          </a:p>
          <a:p>
            <a:pPr lvl="1"/>
            <a:r>
              <a:rPr lang="en-US" dirty="0" smtClean="0"/>
              <a:t>Penalize objective for the violation</a:t>
            </a:r>
          </a:p>
          <a:p>
            <a:pPr lvl="1"/>
            <a:r>
              <a:rPr lang="en-US" dirty="0" smtClean="0"/>
              <a:t>A well known technique: </a:t>
            </a:r>
            <a:r>
              <a:rPr lang="en-US" b="1" dirty="0" smtClean="0"/>
              <a:t>Strategic oscillation</a:t>
            </a:r>
          </a:p>
          <a:p>
            <a:r>
              <a:rPr lang="en-US" b="1" dirty="0" smtClean="0"/>
              <a:t>Surrogate objective</a:t>
            </a:r>
          </a:p>
          <a:p>
            <a:pPr lvl="1"/>
            <a:r>
              <a:rPr lang="en-US" dirty="0" smtClean="0"/>
              <a:t>Evaluates neighbors using a simpler function than the objective in order to spot promising candidates. (Intensification)</a:t>
            </a:r>
          </a:p>
          <a:p>
            <a:r>
              <a:rPr lang="en-US" b="1" dirty="0" smtClean="0"/>
              <a:t>Auxiliary objective</a:t>
            </a:r>
            <a:endParaRPr lang="en-US" dirty="0" smtClean="0"/>
          </a:p>
          <a:p>
            <a:pPr lvl="1"/>
            <a:r>
              <a:rPr lang="en-US" dirty="0" smtClean="0"/>
              <a:t>Objective </a:t>
            </a:r>
            <a:r>
              <a:rPr lang="en-US" dirty="0"/>
              <a:t>function </a:t>
            </a:r>
            <a:r>
              <a:rPr lang="en-US" dirty="0" smtClean="0"/>
              <a:t>can’t drive </a:t>
            </a:r>
            <a:r>
              <a:rPr lang="en-US" dirty="0"/>
              <a:t>the search to more interesting </a:t>
            </a:r>
            <a:r>
              <a:rPr lang="en-US" dirty="0" smtClean="0"/>
              <a:t>areas</a:t>
            </a:r>
          </a:p>
          <a:p>
            <a:pPr lvl="1"/>
            <a:r>
              <a:rPr lang="en-US" dirty="0" smtClean="0"/>
              <a:t>Orient </a:t>
            </a:r>
            <a:r>
              <a:rPr lang="en-US" dirty="0"/>
              <a:t>the </a:t>
            </a:r>
            <a:r>
              <a:rPr lang="en-US" dirty="0" smtClean="0"/>
              <a:t>search by </a:t>
            </a:r>
            <a:r>
              <a:rPr lang="en-US" dirty="0"/>
              <a:t>measuring desirable attributes of </a:t>
            </a:r>
            <a:r>
              <a:rPr lang="en-US" dirty="0" smtClean="0"/>
              <a:t>solutions</a:t>
            </a:r>
          </a:p>
          <a:p>
            <a:pPr lvl="1"/>
            <a:endParaRPr lang="en-US" b="1" dirty="0"/>
          </a:p>
          <a:p>
            <a:pPr lvl="1"/>
            <a:endParaRPr lang="en-US" b="1" dirty="0" smtClean="0"/>
          </a:p>
          <a:p>
            <a:pPr lvl="1"/>
            <a:endParaRPr lang="en-US" b="1" dirty="0"/>
          </a:p>
          <a:p>
            <a:pPr lvl="1"/>
            <a:endParaRPr lang="en-US" b="1" dirty="0" smtClean="0"/>
          </a:p>
          <a:p>
            <a:pPr lvl="1"/>
            <a:endParaRPr lang="en-US" b="1" dirty="0" smtClean="0"/>
          </a:p>
        </p:txBody>
      </p:sp>
      <p:sp>
        <p:nvSpPr>
          <p:cNvPr id="5" name="Slide Number Placeholder 4"/>
          <p:cNvSpPr>
            <a:spLocks noGrp="1"/>
          </p:cNvSpPr>
          <p:nvPr>
            <p:ph type="sldNum" sz="quarter" idx="12"/>
          </p:nvPr>
        </p:nvSpPr>
        <p:spPr/>
        <p:txBody>
          <a:bodyPr/>
          <a:lstStyle/>
          <a:p>
            <a:fld id="{79C3D34D-2C89-4872-9484-6E5F5D65FE7F}" type="slidenum">
              <a:rPr lang="en-US" smtClean="0"/>
              <a:pPr/>
              <a:t>14</a:t>
            </a:fld>
            <a:endParaRPr lang="en-US"/>
          </a:p>
        </p:txBody>
      </p:sp>
    </p:spTree>
    <p:extLst>
      <p:ext uri="{BB962C8B-B14F-4D97-AF65-F5344CB8AC3E}">
        <p14:creationId xmlns:p14="http://schemas.microsoft.com/office/powerpoint/2010/main" val="26386872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a:xfrm>
            <a:off x="2514600" y="1981200"/>
            <a:ext cx="24384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Generate initial solution and initialize memory structures   </a:t>
            </a:r>
            <a:endParaRPr lang="en-US" dirty="0"/>
          </a:p>
        </p:txBody>
      </p:sp>
      <p:sp>
        <p:nvSpPr>
          <p:cNvPr id="5" name="Rounded Rectangle 4"/>
          <p:cNvSpPr/>
          <p:nvPr/>
        </p:nvSpPr>
        <p:spPr>
          <a:xfrm>
            <a:off x="2667000" y="3200400"/>
            <a:ext cx="21336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Construct modified neighborhood</a:t>
            </a:r>
            <a:endParaRPr lang="en-US" dirty="0"/>
          </a:p>
        </p:txBody>
      </p:sp>
      <p:sp>
        <p:nvSpPr>
          <p:cNvPr id="6" name="Rounded Rectangle 5"/>
          <p:cNvSpPr/>
          <p:nvPr/>
        </p:nvSpPr>
        <p:spPr>
          <a:xfrm>
            <a:off x="2667000" y="4572000"/>
            <a:ext cx="21336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Select best neighbor</a:t>
            </a:r>
            <a:endParaRPr lang="en-US" dirty="0"/>
          </a:p>
        </p:txBody>
      </p:sp>
      <p:sp>
        <p:nvSpPr>
          <p:cNvPr id="7" name="Rounded Rectangle 6"/>
          <p:cNvSpPr/>
          <p:nvPr/>
        </p:nvSpPr>
        <p:spPr>
          <a:xfrm>
            <a:off x="2667000" y="5867400"/>
            <a:ext cx="21336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Execute specializes procedures</a:t>
            </a:r>
            <a:endParaRPr lang="en-US" dirty="0"/>
          </a:p>
        </p:txBody>
      </p:sp>
      <p:sp>
        <p:nvSpPr>
          <p:cNvPr id="8" name="Rounded Rectangle 7"/>
          <p:cNvSpPr/>
          <p:nvPr/>
        </p:nvSpPr>
        <p:spPr>
          <a:xfrm>
            <a:off x="5562600" y="5867400"/>
            <a:ext cx="21336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Update best solution</a:t>
            </a:r>
            <a:endParaRPr lang="en-US" dirty="0"/>
          </a:p>
        </p:txBody>
      </p:sp>
      <p:sp>
        <p:nvSpPr>
          <p:cNvPr id="9" name="Rounded Rectangle 8"/>
          <p:cNvSpPr/>
          <p:nvPr/>
        </p:nvSpPr>
        <p:spPr>
          <a:xfrm>
            <a:off x="5562600" y="4572000"/>
            <a:ext cx="21336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Update memory structures</a:t>
            </a:r>
            <a:endParaRPr lang="en-US" dirty="0"/>
          </a:p>
        </p:txBody>
      </p:sp>
      <p:sp>
        <p:nvSpPr>
          <p:cNvPr id="10" name="Rounded Rectangle 9"/>
          <p:cNvSpPr/>
          <p:nvPr/>
        </p:nvSpPr>
        <p:spPr>
          <a:xfrm>
            <a:off x="5562600" y="3200400"/>
            <a:ext cx="21336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More iteration?</a:t>
            </a:r>
            <a:endParaRPr lang="en-US" dirty="0"/>
          </a:p>
        </p:txBody>
      </p:sp>
      <p:sp>
        <p:nvSpPr>
          <p:cNvPr id="11" name="Rounded Rectangle 10"/>
          <p:cNvSpPr/>
          <p:nvPr/>
        </p:nvSpPr>
        <p:spPr>
          <a:xfrm>
            <a:off x="5562600" y="1981200"/>
            <a:ext cx="2133600" cy="838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Stop</a:t>
            </a:r>
            <a:endParaRPr lang="en-US" dirty="0"/>
          </a:p>
        </p:txBody>
      </p:sp>
      <p:cxnSp>
        <p:nvCxnSpPr>
          <p:cNvPr id="13" name="Straight Arrow Connector 12"/>
          <p:cNvCxnSpPr>
            <a:stCxn id="4" idx="2"/>
            <a:endCxn id="5" idx="0"/>
          </p:cNvCxnSpPr>
          <p:nvPr/>
        </p:nvCxnSpPr>
        <p:spPr>
          <a:xfrm rot="5400000">
            <a:off x="3543300" y="3009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2"/>
            <a:endCxn id="6" idx="0"/>
          </p:cNvCxnSpPr>
          <p:nvPr/>
        </p:nvCxnSpPr>
        <p:spPr>
          <a:xfrm rot="5400000">
            <a:off x="3467100" y="4305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2"/>
            <a:endCxn id="7" idx="0"/>
          </p:cNvCxnSpPr>
          <p:nvPr/>
        </p:nvCxnSpPr>
        <p:spPr>
          <a:xfrm rot="5400000">
            <a:off x="3505200" y="5638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3"/>
            <a:endCxn id="8" idx="1"/>
          </p:cNvCxnSpPr>
          <p:nvPr/>
        </p:nvCxnSpPr>
        <p:spPr>
          <a:xfrm>
            <a:off x="4800600" y="62865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0"/>
            <a:endCxn id="9" idx="2"/>
          </p:cNvCxnSpPr>
          <p:nvPr/>
        </p:nvCxnSpPr>
        <p:spPr>
          <a:xfrm rot="5400000" flipH="1" flipV="1">
            <a:off x="6400800" y="5638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9" idx="0"/>
            <a:endCxn id="10" idx="2"/>
          </p:cNvCxnSpPr>
          <p:nvPr/>
        </p:nvCxnSpPr>
        <p:spPr>
          <a:xfrm rot="5400000" flipH="1" flipV="1">
            <a:off x="6362700" y="4305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0"/>
            <a:endCxn id="11" idx="2"/>
          </p:cNvCxnSpPr>
          <p:nvPr/>
        </p:nvCxnSpPr>
        <p:spPr>
          <a:xfrm rot="5400000" flipH="1" flipV="1">
            <a:off x="6438900" y="3009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1"/>
            <a:endCxn id="5" idx="3"/>
          </p:cNvCxnSpPr>
          <p:nvPr/>
        </p:nvCxnSpPr>
        <p:spPr>
          <a:xfrm rot="10800000">
            <a:off x="4800600" y="36195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096000" y="2895600"/>
            <a:ext cx="685800" cy="369332"/>
          </a:xfrm>
          <a:prstGeom prst="rect">
            <a:avLst/>
          </a:prstGeom>
          <a:noFill/>
          <a:ln>
            <a:noFill/>
          </a:ln>
        </p:spPr>
        <p:txBody>
          <a:bodyPr wrap="square" rtlCol="0">
            <a:spAutoFit/>
          </a:bodyPr>
          <a:lstStyle/>
          <a:p>
            <a:r>
              <a:rPr lang="en-US" dirty="0" smtClean="0"/>
              <a:t>No</a:t>
            </a:r>
            <a:endParaRPr lang="en-US" dirty="0"/>
          </a:p>
        </p:txBody>
      </p:sp>
      <p:sp>
        <p:nvSpPr>
          <p:cNvPr id="31" name="TextBox 30"/>
          <p:cNvSpPr txBox="1"/>
          <p:nvPr/>
        </p:nvSpPr>
        <p:spPr>
          <a:xfrm>
            <a:off x="4953000" y="3200400"/>
            <a:ext cx="685800" cy="369332"/>
          </a:xfrm>
          <a:prstGeom prst="rect">
            <a:avLst/>
          </a:prstGeom>
          <a:noFill/>
          <a:ln>
            <a:noFill/>
          </a:ln>
        </p:spPr>
        <p:txBody>
          <a:bodyPr wrap="square" rtlCol="0">
            <a:spAutoFit/>
          </a:bodyPr>
          <a:lstStyle/>
          <a:p>
            <a:r>
              <a:rPr lang="en-US" dirty="0" smtClean="0"/>
              <a:t>Yes</a:t>
            </a:r>
          </a:p>
        </p:txBody>
      </p:sp>
      <p:sp>
        <p:nvSpPr>
          <p:cNvPr id="32" name="Rounded Rectangular Callout 31"/>
          <p:cNvSpPr/>
          <p:nvPr/>
        </p:nvSpPr>
        <p:spPr>
          <a:xfrm>
            <a:off x="533400" y="1676400"/>
            <a:ext cx="1447800" cy="838200"/>
          </a:xfrm>
          <a:prstGeom prst="wedgeRoundRectCallout">
            <a:avLst>
              <a:gd name="adj1" fmla="val 85174"/>
              <a:gd name="adj2" fmla="val 28067"/>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Heuristic procedure</a:t>
            </a:r>
            <a:endParaRPr lang="en-US" dirty="0"/>
          </a:p>
        </p:txBody>
      </p:sp>
      <p:sp>
        <p:nvSpPr>
          <p:cNvPr id="33" name="Rounded Rectangular Callout 32"/>
          <p:cNvSpPr/>
          <p:nvPr/>
        </p:nvSpPr>
        <p:spPr>
          <a:xfrm>
            <a:off x="266700" y="2590800"/>
            <a:ext cx="2133600" cy="1371600"/>
          </a:xfrm>
          <a:prstGeom prst="wedgeRoundRectCallout">
            <a:avLst>
              <a:gd name="adj1" fmla="val 62038"/>
              <a:gd name="adj2" fmla="val 34515"/>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t>Tabu</a:t>
            </a:r>
            <a:r>
              <a:rPr lang="en-US" dirty="0" smtClean="0"/>
              <a:t> restrictions Candidate lists Aspiration criteria</a:t>
            </a:r>
          </a:p>
          <a:p>
            <a:pPr algn="ctr"/>
            <a:r>
              <a:rPr lang="en-US" dirty="0" smtClean="0"/>
              <a:t>Elite solutions</a:t>
            </a:r>
            <a:endParaRPr lang="en-US" dirty="0"/>
          </a:p>
        </p:txBody>
      </p:sp>
      <p:sp>
        <p:nvSpPr>
          <p:cNvPr id="34" name="Rounded Rectangular Callout 33"/>
          <p:cNvSpPr/>
          <p:nvPr/>
        </p:nvSpPr>
        <p:spPr>
          <a:xfrm>
            <a:off x="266700" y="4038600"/>
            <a:ext cx="2133600" cy="1295400"/>
          </a:xfrm>
          <a:prstGeom prst="wedgeRoundRectCallout">
            <a:avLst>
              <a:gd name="adj1" fmla="val 62091"/>
              <a:gd name="adj2" fmla="val 4130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Modified choice rules </a:t>
            </a:r>
            <a:r>
              <a:rPr lang="en-US" dirty="0"/>
              <a:t>f</a:t>
            </a:r>
            <a:r>
              <a:rPr lang="en-US" dirty="0" smtClean="0"/>
              <a:t>or diversification or intensification</a:t>
            </a:r>
            <a:endParaRPr lang="en-US" dirty="0"/>
          </a:p>
        </p:txBody>
      </p:sp>
      <p:sp>
        <p:nvSpPr>
          <p:cNvPr id="35" name="Rounded Rectangular Callout 34"/>
          <p:cNvSpPr/>
          <p:nvPr/>
        </p:nvSpPr>
        <p:spPr>
          <a:xfrm>
            <a:off x="152400" y="5715000"/>
            <a:ext cx="2362200" cy="1066800"/>
          </a:xfrm>
          <a:prstGeom prst="wedgeRoundRectCallout">
            <a:avLst>
              <a:gd name="adj1" fmla="val 55966"/>
              <a:gd name="adj2" fmla="val 2365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Restarting </a:t>
            </a:r>
          </a:p>
          <a:p>
            <a:pPr algn="ctr"/>
            <a:r>
              <a:rPr lang="en-US" dirty="0" smtClean="0"/>
              <a:t>Strategic oscillation</a:t>
            </a:r>
          </a:p>
        </p:txBody>
      </p:sp>
      <p:sp>
        <p:nvSpPr>
          <p:cNvPr id="36" name="Rounded Rectangular Callout 35"/>
          <p:cNvSpPr/>
          <p:nvPr/>
        </p:nvSpPr>
        <p:spPr>
          <a:xfrm>
            <a:off x="7696200" y="3886200"/>
            <a:ext cx="1447800" cy="838200"/>
          </a:xfrm>
          <a:prstGeom prst="wedgeRoundRectCallout">
            <a:avLst>
              <a:gd name="adj1" fmla="val -51669"/>
              <a:gd name="adj2" fmla="val 9170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Short and long term memory</a:t>
            </a:r>
            <a:endParaRPr lang="en-US" dirty="0"/>
          </a:p>
        </p:txBody>
      </p:sp>
      <p:sp>
        <p:nvSpPr>
          <p:cNvPr id="40" name="Title 39"/>
          <p:cNvSpPr>
            <a:spLocks noGrp="1"/>
          </p:cNvSpPr>
          <p:nvPr>
            <p:ph type="title"/>
          </p:nvPr>
        </p:nvSpPr>
        <p:spPr>
          <a:xfrm>
            <a:off x="0" y="457200"/>
            <a:ext cx="9144000" cy="841248"/>
          </a:xfrm>
        </p:spPr>
        <p:txBody>
          <a:bodyPr>
            <a:noAutofit/>
          </a:bodyPr>
          <a:lstStyle/>
          <a:p>
            <a:r>
              <a:rPr lang="en-US" sz="2400" dirty="0" smtClean="0">
                <a:solidFill>
                  <a:srgbClr val="000000"/>
                </a:solidFill>
                <a:latin typeface="Arial" pitchFamily="34" charset="0"/>
              </a:rPr>
              <a:t>Flowchart of a Standard </a:t>
            </a:r>
            <a:r>
              <a:rPr lang="en-US" sz="2400" dirty="0" err="1" smtClean="0">
                <a:solidFill>
                  <a:srgbClr val="000000"/>
                </a:solidFill>
                <a:latin typeface="Arial" pitchFamily="34" charset="0"/>
              </a:rPr>
              <a:t>Tabu</a:t>
            </a:r>
            <a:r>
              <a:rPr lang="en-US" sz="2400" dirty="0" smtClean="0">
                <a:solidFill>
                  <a:srgbClr val="000000"/>
                </a:solidFill>
                <a:latin typeface="Arial" pitchFamily="34" charset="0"/>
              </a:rPr>
              <a:t> Search Algorithm</a:t>
            </a:r>
            <a:endParaRPr lang="en-US" sz="2400" dirty="0"/>
          </a:p>
        </p:txBody>
      </p:sp>
      <p:sp>
        <p:nvSpPr>
          <p:cNvPr id="37" name="Slide Number Placeholder 36"/>
          <p:cNvSpPr>
            <a:spLocks noGrp="1"/>
          </p:cNvSpPr>
          <p:nvPr>
            <p:ph type="sldNum" sz="quarter" idx="12"/>
          </p:nvPr>
        </p:nvSpPr>
        <p:spPr/>
        <p:txBody>
          <a:bodyPr/>
          <a:lstStyle/>
          <a:p>
            <a:fld id="{79C3D34D-2C89-4872-9484-6E5F5D65FE7F}" type="slidenum">
              <a:rPr lang="en-US" smtClean="0"/>
              <a:pPr/>
              <a:t>15</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linds(horizontal)">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32"/>
                                        </p:tgtEl>
                                      </p:cBhvr>
                                    </p:animEffect>
                                    <p:set>
                                      <p:cBhvr>
                                        <p:cTn id="12" dur="1" fill="hold">
                                          <p:stCondLst>
                                            <p:cond delay="499"/>
                                          </p:stCondLst>
                                        </p:cTn>
                                        <p:tgtEl>
                                          <p:spTgt spid="32"/>
                                        </p:tgtEl>
                                        <p:attrNameLst>
                                          <p:attrName>style.visibility</p:attrName>
                                        </p:attrNameLst>
                                      </p:cBhvr>
                                      <p:to>
                                        <p:strVal val="hidden"/>
                                      </p:to>
                                    </p:set>
                                  </p:childTnLst>
                                </p:cTn>
                              </p:par>
                              <p:par>
                                <p:cTn id="13" presetID="3" presetClass="entr" presetSubtype="1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blinds(horizontal)">
                                      <p:cBhvr>
                                        <p:cTn id="15" dur="5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33"/>
                                        </p:tgtEl>
                                      </p:cBhvr>
                                    </p:animEffect>
                                    <p:set>
                                      <p:cBhvr>
                                        <p:cTn id="20" dur="1" fill="hold">
                                          <p:stCondLst>
                                            <p:cond delay="499"/>
                                          </p:stCondLst>
                                        </p:cTn>
                                        <p:tgtEl>
                                          <p:spTgt spid="33"/>
                                        </p:tgtEl>
                                        <p:attrNameLst>
                                          <p:attrName>style.visibility</p:attrName>
                                        </p:attrNameLst>
                                      </p:cBhvr>
                                      <p:to>
                                        <p:strVal val="hidden"/>
                                      </p:to>
                                    </p:set>
                                  </p:childTnLst>
                                </p:cTn>
                              </p:par>
                              <p:par>
                                <p:cTn id="21" presetID="3" presetClass="entr" presetSubtype="1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blinds(horizontal)">
                                      <p:cBhvr>
                                        <p:cTn id="23" dur="500"/>
                                        <p:tgtEl>
                                          <p:spTgt spid="3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xit" presetSubtype="10" fill="hold" grpId="1" nodeType="clickEffect">
                                  <p:stCondLst>
                                    <p:cond delay="0"/>
                                  </p:stCondLst>
                                  <p:childTnLst>
                                    <p:animEffect transition="out" filter="blinds(horizontal)">
                                      <p:cBhvr>
                                        <p:cTn id="27" dur="500"/>
                                        <p:tgtEl>
                                          <p:spTgt spid="34"/>
                                        </p:tgtEl>
                                      </p:cBhvr>
                                    </p:animEffect>
                                    <p:set>
                                      <p:cBhvr>
                                        <p:cTn id="28" dur="1" fill="hold">
                                          <p:stCondLst>
                                            <p:cond delay="499"/>
                                          </p:stCondLst>
                                        </p:cTn>
                                        <p:tgtEl>
                                          <p:spTgt spid="34"/>
                                        </p:tgtEl>
                                        <p:attrNameLst>
                                          <p:attrName>style.visibility</p:attrName>
                                        </p:attrNameLst>
                                      </p:cBhvr>
                                      <p:to>
                                        <p:strVal val="hidden"/>
                                      </p:to>
                                    </p:set>
                                  </p:childTnLst>
                                </p:cTn>
                              </p:par>
                              <p:par>
                                <p:cTn id="29" presetID="3" presetClass="entr" presetSubtype="1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blinds(horizontal)">
                                      <p:cBhvr>
                                        <p:cTn id="31" dur="500"/>
                                        <p:tgtEl>
                                          <p:spTgt spid="3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xit" presetSubtype="10" fill="hold" grpId="1" nodeType="clickEffect">
                                  <p:stCondLst>
                                    <p:cond delay="0"/>
                                  </p:stCondLst>
                                  <p:childTnLst>
                                    <p:animEffect transition="out" filter="blinds(horizontal)">
                                      <p:cBhvr>
                                        <p:cTn id="35" dur="500"/>
                                        <p:tgtEl>
                                          <p:spTgt spid="35"/>
                                        </p:tgtEl>
                                      </p:cBhvr>
                                    </p:animEffect>
                                    <p:set>
                                      <p:cBhvr>
                                        <p:cTn id="36" dur="1" fill="hold">
                                          <p:stCondLst>
                                            <p:cond delay="499"/>
                                          </p:stCondLst>
                                        </p:cTn>
                                        <p:tgtEl>
                                          <p:spTgt spid="35"/>
                                        </p:tgtEl>
                                        <p:attrNameLst>
                                          <p:attrName>style.visibility</p:attrName>
                                        </p:attrNameLst>
                                      </p:cBhvr>
                                      <p:to>
                                        <p:strVal val="hidden"/>
                                      </p:to>
                                    </p:set>
                                  </p:childTnLst>
                                </p:cTn>
                              </p:par>
                              <p:par>
                                <p:cTn id="37" presetID="3" presetClass="entr" presetSubtype="1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linds(horizontal)">
                                      <p:cBhvr>
                                        <p:cTn id="3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3" grpId="0" animBg="1"/>
      <p:bldP spid="33" grpId="1" animBg="1"/>
      <p:bldP spid="34" grpId="0" animBg="1"/>
      <p:bldP spid="34" grpId="1" animBg="1"/>
      <p:bldP spid="35" grpId="0" animBg="1"/>
      <p:bldP spid="35" grpId="1"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2"/>
          <a:srcRect/>
          <a:stretch>
            <a:fillRect/>
          </a:stretch>
        </p:blipFill>
        <p:spPr bwMode="auto">
          <a:xfrm>
            <a:off x="4943475" y="4562000"/>
            <a:ext cx="2991803" cy="630078"/>
          </a:xfrm>
          <a:prstGeom prst="rect">
            <a:avLst/>
          </a:prstGeom>
          <a:noFill/>
        </p:spPr>
      </p:pic>
      <p:sp>
        <p:nvSpPr>
          <p:cNvPr id="14337" name="Rectangle 1"/>
          <p:cNvSpPr>
            <a:spLocks noGrp="1" noChangeArrowheads="1"/>
          </p:cNvSpPr>
          <p:nvPr>
            <p:ph type="title"/>
          </p:nvPr>
        </p:nvSpPr>
        <p:spPr/>
        <p:txBody>
          <a:bodyPr lIns="0" tIns="0" rIns="0" bIns="0">
            <a:normAutofit/>
          </a:bodyPr>
          <a:lstStyle/>
          <a:p>
            <a:pPr>
              <a:lnSpc>
                <a:spcPct val="95000"/>
              </a:lnSpc>
            </a:pPr>
            <a:r>
              <a:rPr lang="en-US" dirty="0">
                <a:solidFill>
                  <a:srgbClr val="000000"/>
                </a:solidFill>
                <a:latin typeface="Arial" pitchFamily="34" charset="0"/>
              </a:rPr>
              <a:t>Example </a:t>
            </a:r>
          </a:p>
        </p:txBody>
      </p:sp>
      <p:sp>
        <p:nvSpPr>
          <p:cNvPr id="14338" name="Rectangle 2"/>
          <p:cNvSpPr>
            <a:spLocks noGrp="1" noChangeArrowheads="1"/>
          </p:cNvSpPr>
          <p:nvPr>
            <p:ph idx="1"/>
          </p:nvPr>
        </p:nvSpPr>
        <p:spPr/>
        <p:txBody>
          <a:bodyPr lIns="0" tIns="0" rIns="0" bIns="0"/>
          <a:lstStyle/>
          <a:p>
            <a:pPr lvl="1" indent="-308610" algn="l">
              <a:lnSpc>
                <a:spcPct val="95000"/>
              </a:lnSpc>
              <a:spcBef>
                <a:spcPct val="0"/>
              </a:spcBef>
              <a:buClr>
                <a:srgbClr val="000000"/>
              </a:buClr>
              <a:buFontTx/>
              <a:buChar char="•"/>
            </a:pPr>
            <a:r>
              <a:rPr lang="en-US" dirty="0">
                <a:solidFill>
                  <a:srgbClr val="000000"/>
                </a:solidFill>
                <a:latin typeface="Arial" pitchFamily="34" charset="0"/>
              </a:rPr>
              <a:t>Minimum spanning tree problem with constraints.</a:t>
            </a:r>
            <a:endParaRPr lang="en-US" dirty="0"/>
          </a:p>
          <a:p>
            <a:pPr lvl="1" indent="-308610" algn="l">
              <a:lnSpc>
                <a:spcPct val="95000"/>
              </a:lnSpc>
              <a:spcBef>
                <a:spcPct val="0"/>
              </a:spcBef>
              <a:buClr>
                <a:srgbClr val="000000"/>
              </a:buClr>
              <a:buFontTx/>
              <a:buChar char="•"/>
            </a:pPr>
            <a:r>
              <a:rPr lang="en-US" sz="2000" i="1" dirty="0">
                <a:solidFill>
                  <a:srgbClr val="000000"/>
                </a:solidFill>
                <a:latin typeface="Arial" pitchFamily="34" charset="0"/>
              </a:rPr>
              <a:t>Objective: Connects all nodes with minimum costs</a:t>
            </a:r>
          </a:p>
        </p:txBody>
      </p:sp>
      <p:pic>
        <p:nvPicPr>
          <p:cNvPr id="14341" name="Picture 5"/>
          <p:cNvPicPr>
            <a:picLocks noChangeAspect="1" noChangeArrowheads="1"/>
          </p:cNvPicPr>
          <p:nvPr/>
        </p:nvPicPr>
        <p:blipFill>
          <a:blip r:embed="rId3"/>
          <a:srcRect/>
          <a:stretch>
            <a:fillRect/>
          </a:stretch>
        </p:blipFill>
        <p:spPr bwMode="auto">
          <a:xfrm>
            <a:off x="1132999" y="3266123"/>
            <a:ext cx="1153001" cy="401479"/>
          </a:xfrm>
          <a:prstGeom prst="rect">
            <a:avLst/>
          </a:prstGeom>
          <a:noFill/>
        </p:spPr>
      </p:pic>
      <p:sp>
        <p:nvSpPr>
          <p:cNvPr id="14342" name="Text Box 6"/>
          <p:cNvSpPr txBox="1">
            <a:spLocks noChangeArrowheads="1"/>
          </p:cNvSpPr>
          <p:nvPr/>
        </p:nvSpPr>
        <p:spPr bwMode="auto">
          <a:xfrm>
            <a:off x="1205865" y="3321845"/>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A</a:t>
            </a:r>
          </a:p>
        </p:txBody>
      </p:sp>
      <p:pic>
        <p:nvPicPr>
          <p:cNvPr id="14343" name="Picture 7"/>
          <p:cNvPicPr>
            <a:picLocks noChangeAspect="1" noChangeArrowheads="1"/>
          </p:cNvPicPr>
          <p:nvPr/>
        </p:nvPicPr>
        <p:blipFill>
          <a:blip r:embed="rId4"/>
          <a:srcRect/>
          <a:stretch>
            <a:fillRect/>
          </a:stretch>
        </p:blipFill>
        <p:spPr bwMode="auto">
          <a:xfrm>
            <a:off x="2666048" y="3494723"/>
            <a:ext cx="762953" cy="20003"/>
          </a:xfrm>
          <a:prstGeom prst="rect">
            <a:avLst/>
          </a:prstGeom>
          <a:noFill/>
        </p:spPr>
      </p:pic>
      <p:pic>
        <p:nvPicPr>
          <p:cNvPr id="14344" name="Picture 8"/>
          <p:cNvPicPr>
            <a:picLocks noChangeAspect="1" noChangeArrowheads="1"/>
          </p:cNvPicPr>
          <p:nvPr/>
        </p:nvPicPr>
        <p:blipFill>
          <a:blip r:embed="rId5"/>
          <a:srcRect/>
          <a:stretch>
            <a:fillRect/>
          </a:stretch>
        </p:blipFill>
        <p:spPr bwMode="auto">
          <a:xfrm>
            <a:off x="2276000" y="2504600"/>
            <a:ext cx="401478" cy="401478"/>
          </a:xfrm>
          <a:prstGeom prst="rect">
            <a:avLst/>
          </a:prstGeom>
          <a:noFill/>
        </p:spPr>
      </p:pic>
      <p:sp>
        <p:nvSpPr>
          <p:cNvPr id="14345" name="Text Box 9"/>
          <p:cNvSpPr txBox="1">
            <a:spLocks noChangeArrowheads="1"/>
          </p:cNvSpPr>
          <p:nvPr/>
        </p:nvSpPr>
        <p:spPr bwMode="auto">
          <a:xfrm>
            <a:off x="2348865" y="2560320"/>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B</a:t>
            </a:r>
          </a:p>
        </p:txBody>
      </p:sp>
      <p:pic>
        <p:nvPicPr>
          <p:cNvPr id="14346" name="Picture 10"/>
          <p:cNvPicPr>
            <a:picLocks noChangeAspect="1" noChangeArrowheads="1"/>
          </p:cNvPicPr>
          <p:nvPr/>
        </p:nvPicPr>
        <p:blipFill>
          <a:blip r:embed="rId5"/>
          <a:srcRect/>
          <a:stretch>
            <a:fillRect/>
          </a:stretch>
        </p:blipFill>
        <p:spPr bwMode="auto">
          <a:xfrm>
            <a:off x="2276000" y="4029075"/>
            <a:ext cx="401478" cy="400050"/>
          </a:xfrm>
          <a:prstGeom prst="rect">
            <a:avLst/>
          </a:prstGeom>
          <a:noFill/>
        </p:spPr>
      </p:pic>
      <p:sp>
        <p:nvSpPr>
          <p:cNvPr id="14347" name="Text Box 11"/>
          <p:cNvSpPr txBox="1">
            <a:spLocks noChangeArrowheads="1"/>
          </p:cNvSpPr>
          <p:nvPr/>
        </p:nvSpPr>
        <p:spPr bwMode="auto">
          <a:xfrm>
            <a:off x="2348865" y="408336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D</a:t>
            </a:r>
          </a:p>
        </p:txBody>
      </p:sp>
      <p:pic>
        <p:nvPicPr>
          <p:cNvPr id="14348" name="Picture 12"/>
          <p:cNvPicPr>
            <a:picLocks noChangeAspect="1" noChangeArrowheads="1"/>
          </p:cNvPicPr>
          <p:nvPr/>
        </p:nvPicPr>
        <p:blipFill>
          <a:blip r:embed="rId5"/>
          <a:srcRect/>
          <a:stretch>
            <a:fillRect/>
          </a:stretch>
        </p:blipFill>
        <p:spPr bwMode="auto">
          <a:xfrm>
            <a:off x="2276000" y="3266123"/>
            <a:ext cx="401478" cy="401479"/>
          </a:xfrm>
          <a:prstGeom prst="rect">
            <a:avLst/>
          </a:prstGeom>
          <a:noFill/>
        </p:spPr>
      </p:pic>
      <p:sp>
        <p:nvSpPr>
          <p:cNvPr id="14349" name="Text Box 13"/>
          <p:cNvSpPr txBox="1">
            <a:spLocks noChangeArrowheads="1"/>
          </p:cNvSpPr>
          <p:nvPr/>
        </p:nvSpPr>
        <p:spPr bwMode="auto">
          <a:xfrm>
            <a:off x="2348865" y="3321845"/>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C</a:t>
            </a:r>
          </a:p>
        </p:txBody>
      </p:sp>
      <p:pic>
        <p:nvPicPr>
          <p:cNvPr id="14350" name="Picture 14"/>
          <p:cNvPicPr>
            <a:picLocks noChangeAspect="1" noChangeArrowheads="1"/>
          </p:cNvPicPr>
          <p:nvPr/>
        </p:nvPicPr>
        <p:blipFill>
          <a:blip r:embed="rId6"/>
          <a:srcRect/>
          <a:stretch>
            <a:fillRect/>
          </a:stretch>
        </p:blipFill>
        <p:spPr bwMode="auto">
          <a:xfrm>
            <a:off x="2657475" y="3266123"/>
            <a:ext cx="1163003" cy="858679"/>
          </a:xfrm>
          <a:prstGeom prst="rect">
            <a:avLst/>
          </a:prstGeom>
          <a:noFill/>
        </p:spPr>
      </p:pic>
      <p:sp>
        <p:nvSpPr>
          <p:cNvPr id="14351" name="Text Box 15"/>
          <p:cNvSpPr txBox="1">
            <a:spLocks noChangeArrowheads="1"/>
          </p:cNvSpPr>
          <p:nvPr/>
        </p:nvSpPr>
        <p:spPr bwMode="auto">
          <a:xfrm>
            <a:off x="3491865" y="3321845"/>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E</a:t>
            </a:r>
          </a:p>
        </p:txBody>
      </p:sp>
      <p:pic>
        <p:nvPicPr>
          <p:cNvPr id="14352" name="Picture 16"/>
          <p:cNvPicPr>
            <a:picLocks noChangeAspect="1" noChangeArrowheads="1"/>
          </p:cNvPicPr>
          <p:nvPr/>
        </p:nvPicPr>
        <p:blipFill>
          <a:blip r:embed="rId7"/>
          <a:srcRect/>
          <a:stretch>
            <a:fillRect/>
          </a:stretch>
        </p:blipFill>
        <p:spPr bwMode="auto">
          <a:xfrm>
            <a:off x="1361599" y="3647599"/>
            <a:ext cx="905828" cy="534353"/>
          </a:xfrm>
          <a:prstGeom prst="rect">
            <a:avLst/>
          </a:prstGeom>
          <a:noFill/>
        </p:spPr>
      </p:pic>
      <p:pic>
        <p:nvPicPr>
          <p:cNvPr id="14353" name="Picture 17"/>
          <p:cNvPicPr>
            <a:picLocks noChangeAspect="1" noChangeArrowheads="1"/>
          </p:cNvPicPr>
          <p:nvPr/>
        </p:nvPicPr>
        <p:blipFill>
          <a:blip r:embed="rId7"/>
          <a:srcRect/>
          <a:stretch>
            <a:fillRect/>
          </a:stretch>
        </p:blipFill>
        <p:spPr bwMode="auto">
          <a:xfrm>
            <a:off x="2657475" y="2733199"/>
            <a:ext cx="905828" cy="534353"/>
          </a:xfrm>
          <a:prstGeom prst="rect">
            <a:avLst/>
          </a:prstGeom>
          <a:noFill/>
        </p:spPr>
      </p:pic>
      <p:pic>
        <p:nvPicPr>
          <p:cNvPr id="14354" name="Picture 18"/>
          <p:cNvPicPr>
            <a:picLocks noChangeAspect="1" noChangeArrowheads="1"/>
          </p:cNvPicPr>
          <p:nvPr/>
        </p:nvPicPr>
        <p:blipFill>
          <a:blip r:embed="rId8"/>
          <a:srcRect/>
          <a:stretch>
            <a:fillRect/>
          </a:stretch>
        </p:blipFill>
        <p:spPr bwMode="auto">
          <a:xfrm>
            <a:off x="1361599" y="2751773"/>
            <a:ext cx="905828" cy="535782"/>
          </a:xfrm>
          <a:prstGeom prst="rect">
            <a:avLst/>
          </a:prstGeom>
          <a:noFill/>
        </p:spPr>
      </p:pic>
      <p:pic>
        <p:nvPicPr>
          <p:cNvPr id="14355" name="Picture 19"/>
          <p:cNvPicPr>
            <a:picLocks noChangeAspect="1" noChangeArrowheads="1"/>
          </p:cNvPicPr>
          <p:nvPr/>
        </p:nvPicPr>
        <p:blipFill>
          <a:blip r:embed="rId9"/>
          <a:srcRect/>
          <a:stretch>
            <a:fillRect/>
          </a:stretch>
        </p:blipFill>
        <p:spPr bwMode="auto">
          <a:xfrm>
            <a:off x="2428875" y="3657600"/>
            <a:ext cx="20003" cy="381477"/>
          </a:xfrm>
          <a:prstGeom prst="rect">
            <a:avLst/>
          </a:prstGeom>
          <a:noFill/>
        </p:spPr>
      </p:pic>
      <p:sp>
        <p:nvSpPr>
          <p:cNvPr id="14356" name="Text Box 20"/>
          <p:cNvSpPr txBox="1">
            <a:spLocks noChangeArrowheads="1"/>
          </p:cNvSpPr>
          <p:nvPr/>
        </p:nvSpPr>
        <p:spPr bwMode="auto">
          <a:xfrm>
            <a:off x="1487329" y="2803208"/>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20</a:t>
            </a:r>
          </a:p>
        </p:txBody>
      </p:sp>
      <p:sp>
        <p:nvSpPr>
          <p:cNvPr id="14357" name="Text Box 21"/>
          <p:cNvSpPr txBox="1">
            <a:spLocks noChangeArrowheads="1"/>
          </p:cNvSpPr>
          <p:nvPr/>
        </p:nvSpPr>
        <p:spPr bwMode="auto">
          <a:xfrm>
            <a:off x="3087529" y="2803208"/>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30</a:t>
            </a:r>
          </a:p>
        </p:txBody>
      </p:sp>
      <p:sp>
        <p:nvSpPr>
          <p:cNvPr id="14358" name="Text Box 22"/>
          <p:cNvSpPr txBox="1">
            <a:spLocks noChangeArrowheads="1"/>
          </p:cNvSpPr>
          <p:nvPr/>
        </p:nvSpPr>
        <p:spPr bwMode="auto">
          <a:xfrm>
            <a:off x="1640205" y="3946208"/>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15</a:t>
            </a:r>
          </a:p>
        </p:txBody>
      </p:sp>
      <p:sp>
        <p:nvSpPr>
          <p:cNvPr id="14359" name="Text Box 23"/>
          <p:cNvSpPr txBox="1">
            <a:spLocks noChangeArrowheads="1"/>
          </p:cNvSpPr>
          <p:nvPr/>
        </p:nvSpPr>
        <p:spPr bwMode="auto">
          <a:xfrm>
            <a:off x="2858929" y="3946208"/>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40</a:t>
            </a:r>
          </a:p>
        </p:txBody>
      </p:sp>
      <p:sp>
        <p:nvSpPr>
          <p:cNvPr id="14360" name="Text Box 24"/>
          <p:cNvSpPr txBox="1">
            <a:spLocks noChangeArrowheads="1"/>
          </p:cNvSpPr>
          <p:nvPr/>
        </p:nvSpPr>
        <p:spPr bwMode="auto">
          <a:xfrm>
            <a:off x="1793082" y="3246120"/>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10</a:t>
            </a:r>
          </a:p>
        </p:txBody>
      </p:sp>
      <p:sp>
        <p:nvSpPr>
          <p:cNvPr id="14361" name="Text Box 25"/>
          <p:cNvSpPr txBox="1">
            <a:spLocks noChangeArrowheads="1"/>
          </p:cNvSpPr>
          <p:nvPr/>
        </p:nvSpPr>
        <p:spPr bwMode="auto">
          <a:xfrm>
            <a:off x="2783205" y="3260408"/>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5</a:t>
            </a:r>
          </a:p>
        </p:txBody>
      </p:sp>
      <p:sp>
        <p:nvSpPr>
          <p:cNvPr id="14362" name="Text Box 26"/>
          <p:cNvSpPr txBox="1">
            <a:spLocks noChangeArrowheads="1"/>
          </p:cNvSpPr>
          <p:nvPr/>
        </p:nvSpPr>
        <p:spPr bwMode="auto">
          <a:xfrm>
            <a:off x="2097405" y="3707607"/>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25</a:t>
            </a:r>
          </a:p>
        </p:txBody>
      </p:sp>
      <p:pic>
        <p:nvPicPr>
          <p:cNvPr id="14363" name="Picture 27"/>
          <p:cNvPicPr>
            <a:picLocks noChangeAspect="1" noChangeArrowheads="1"/>
          </p:cNvPicPr>
          <p:nvPr/>
        </p:nvPicPr>
        <p:blipFill>
          <a:blip r:embed="rId10"/>
          <a:srcRect/>
          <a:stretch>
            <a:fillRect/>
          </a:stretch>
        </p:blipFill>
        <p:spPr bwMode="auto">
          <a:xfrm>
            <a:off x="4866323" y="3266123"/>
            <a:ext cx="1154430" cy="401479"/>
          </a:xfrm>
          <a:prstGeom prst="rect">
            <a:avLst/>
          </a:prstGeom>
          <a:noFill/>
        </p:spPr>
      </p:pic>
      <p:sp>
        <p:nvSpPr>
          <p:cNvPr id="14364" name="Text Box 28"/>
          <p:cNvSpPr txBox="1">
            <a:spLocks noChangeArrowheads="1"/>
          </p:cNvSpPr>
          <p:nvPr/>
        </p:nvSpPr>
        <p:spPr bwMode="auto">
          <a:xfrm>
            <a:off x="4939189" y="3321845"/>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A</a:t>
            </a:r>
          </a:p>
        </p:txBody>
      </p:sp>
      <p:pic>
        <p:nvPicPr>
          <p:cNvPr id="14365" name="Picture 29"/>
          <p:cNvPicPr>
            <a:picLocks noChangeAspect="1" noChangeArrowheads="1"/>
          </p:cNvPicPr>
          <p:nvPr/>
        </p:nvPicPr>
        <p:blipFill>
          <a:blip r:embed="rId11"/>
          <a:srcRect/>
          <a:stretch>
            <a:fillRect/>
          </a:stretch>
        </p:blipFill>
        <p:spPr bwMode="auto">
          <a:xfrm>
            <a:off x="6400800" y="3494723"/>
            <a:ext cx="762953" cy="20003"/>
          </a:xfrm>
          <a:prstGeom prst="rect">
            <a:avLst/>
          </a:prstGeom>
          <a:noFill/>
        </p:spPr>
      </p:pic>
      <p:pic>
        <p:nvPicPr>
          <p:cNvPr id="14366" name="Picture 30"/>
          <p:cNvPicPr>
            <a:picLocks noChangeAspect="1" noChangeArrowheads="1"/>
          </p:cNvPicPr>
          <p:nvPr/>
        </p:nvPicPr>
        <p:blipFill>
          <a:blip r:embed="rId5"/>
          <a:srcRect/>
          <a:stretch>
            <a:fillRect/>
          </a:stretch>
        </p:blipFill>
        <p:spPr bwMode="auto">
          <a:xfrm>
            <a:off x="6009323" y="2504600"/>
            <a:ext cx="401479" cy="401478"/>
          </a:xfrm>
          <a:prstGeom prst="rect">
            <a:avLst/>
          </a:prstGeom>
          <a:noFill/>
        </p:spPr>
      </p:pic>
      <p:sp>
        <p:nvSpPr>
          <p:cNvPr id="14367" name="Text Box 31"/>
          <p:cNvSpPr txBox="1">
            <a:spLocks noChangeArrowheads="1"/>
          </p:cNvSpPr>
          <p:nvPr/>
        </p:nvSpPr>
        <p:spPr bwMode="auto">
          <a:xfrm>
            <a:off x="6082189" y="2560320"/>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B</a:t>
            </a:r>
          </a:p>
        </p:txBody>
      </p:sp>
      <p:pic>
        <p:nvPicPr>
          <p:cNvPr id="14368" name="Picture 32"/>
          <p:cNvPicPr>
            <a:picLocks noChangeAspect="1" noChangeArrowheads="1"/>
          </p:cNvPicPr>
          <p:nvPr/>
        </p:nvPicPr>
        <p:blipFill>
          <a:blip r:embed="rId5"/>
          <a:srcRect/>
          <a:stretch>
            <a:fillRect/>
          </a:stretch>
        </p:blipFill>
        <p:spPr bwMode="auto">
          <a:xfrm>
            <a:off x="6009323" y="4029075"/>
            <a:ext cx="401479" cy="400050"/>
          </a:xfrm>
          <a:prstGeom prst="rect">
            <a:avLst/>
          </a:prstGeom>
          <a:noFill/>
        </p:spPr>
      </p:pic>
      <p:sp>
        <p:nvSpPr>
          <p:cNvPr id="14369" name="Text Box 33"/>
          <p:cNvSpPr txBox="1">
            <a:spLocks noChangeArrowheads="1"/>
          </p:cNvSpPr>
          <p:nvPr/>
        </p:nvSpPr>
        <p:spPr bwMode="auto">
          <a:xfrm>
            <a:off x="6082189" y="408336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D</a:t>
            </a:r>
          </a:p>
        </p:txBody>
      </p:sp>
      <p:pic>
        <p:nvPicPr>
          <p:cNvPr id="14370" name="Picture 34"/>
          <p:cNvPicPr>
            <a:picLocks noChangeAspect="1" noChangeArrowheads="1"/>
          </p:cNvPicPr>
          <p:nvPr/>
        </p:nvPicPr>
        <p:blipFill>
          <a:blip r:embed="rId5"/>
          <a:srcRect/>
          <a:stretch>
            <a:fillRect/>
          </a:stretch>
        </p:blipFill>
        <p:spPr bwMode="auto">
          <a:xfrm>
            <a:off x="6009323" y="3266123"/>
            <a:ext cx="401479" cy="401479"/>
          </a:xfrm>
          <a:prstGeom prst="rect">
            <a:avLst/>
          </a:prstGeom>
          <a:noFill/>
        </p:spPr>
      </p:pic>
      <p:sp>
        <p:nvSpPr>
          <p:cNvPr id="14371" name="Text Box 35"/>
          <p:cNvSpPr txBox="1">
            <a:spLocks noChangeArrowheads="1"/>
          </p:cNvSpPr>
          <p:nvPr/>
        </p:nvSpPr>
        <p:spPr bwMode="auto">
          <a:xfrm>
            <a:off x="6082189" y="3321845"/>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C</a:t>
            </a:r>
          </a:p>
        </p:txBody>
      </p:sp>
      <p:pic>
        <p:nvPicPr>
          <p:cNvPr id="14372" name="Picture 36"/>
          <p:cNvPicPr>
            <a:picLocks noChangeAspect="1" noChangeArrowheads="1"/>
          </p:cNvPicPr>
          <p:nvPr/>
        </p:nvPicPr>
        <p:blipFill>
          <a:blip r:embed="rId6"/>
          <a:srcRect/>
          <a:stretch>
            <a:fillRect/>
          </a:stretch>
        </p:blipFill>
        <p:spPr bwMode="auto">
          <a:xfrm>
            <a:off x="6390799" y="3266123"/>
            <a:ext cx="1163003" cy="858679"/>
          </a:xfrm>
          <a:prstGeom prst="rect">
            <a:avLst/>
          </a:prstGeom>
          <a:noFill/>
        </p:spPr>
      </p:pic>
      <p:sp>
        <p:nvSpPr>
          <p:cNvPr id="14373" name="Text Box 37"/>
          <p:cNvSpPr txBox="1">
            <a:spLocks noChangeArrowheads="1"/>
          </p:cNvSpPr>
          <p:nvPr/>
        </p:nvSpPr>
        <p:spPr bwMode="auto">
          <a:xfrm>
            <a:off x="7225189" y="3321845"/>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E</a:t>
            </a:r>
          </a:p>
        </p:txBody>
      </p:sp>
      <p:pic>
        <p:nvPicPr>
          <p:cNvPr id="14374" name="Picture 38"/>
          <p:cNvPicPr>
            <a:picLocks noChangeAspect="1" noChangeArrowheads="1"/>
          </p:cNvPicPr>
          <p:nvPr/>
        </p:nvPicPr>
        <p:blipFill>
          <a:blip r:embed="rId12"/>
          <a:srcRect/>
          <a:stretch>
            <a:fillRect/>
          </a:stretch>
        </p:blipFill>
        <p:spPr bwMode="auto">
          <a:xfrm>
            <a:off x="5094923" y="3647599"/>
            <a:ext cx="935832" cy="552926"/>
          </a:xfrm>
          <a:prstGeom prst="rect">
            <a:avLst/>
          </a:prstGeom>
          <a:noFill/>
        </p:spPr>
      </p:pic>
      <p:pic>
        <p:nvPicPr>
          <p:cNvPr id="14375" name="Picture 39"/>
          <p:cNvPicPr>
            <a:picLocks noChangeAspect="1" noChangeArrowheads="1"/>
          </p:cNvPicPr>
          <p:nvPr/>
        </p:nvPicPr>
        <p:blipFill>
          <a:blip r:embed="rId7"/>
          <a:srcRect/>
          <a:stretch>
            <a:fillRect/>
          </a:stretch>
        </p:blipFill>
        <p:spPr bwMode="auto">
          <a:xfrm>
            <a:off x="6390799" y="2733199"/>
            <a:ext cx="905828" cy="534353"/>
          </a:xfrm>
          <a:prstGeom prst="rect">
            <a:avLst/>
          </a:prstGeom>
          <a:noFill/>
        </p:spPr>
      </p:pic>
      <p:pic>
        <p:nvPicPr>
          <p:cNvPr id="14376" name="Picture 40"/>
          <p:cNvPicPr>
            <a:picLocks noChangeAspect="1" noChangeArrowheads="1"/>
          </p:cNvPicPr>
          <p:nvPr/>
        </p:nvPicPr>
        <p:blipFill>
          <a:blip r:embed="rId13"/>
          <a:srcRect/>
          <a:stretch>
            <a:fillRect/>
          </a:stretch>
        </p:blipFill>
        <p:spPr bwMode="auto">
          <a:xfrm>
            <a:off x="5094923" y="2733199"/>
            <a:ext cx="935832" cy="552926"/>
          </a:xfrm>
          <a:prstGeom prst="rect">
            <a:avLst/>
          </a:prstGeom>
          <a:noFill/>
        </p:spPr>
      </p:pic>
      <p:pic>
        <p:nvPicPr>
          <p:cNvPr id="14377" name="Picture 41"/>
          <p:cNvPicPr>
            <a:picLocks noChangeAspect="1" noChangeArrowheads="1"/>
          </p:cNvPicPr>
          <p:nvPr/>
        </p:nvPicPr>
        <p:blipFill>
          <a:blip r:embed="rId9"/>
          <a:srcRect/>
          <a:stretch>
            <a:fillRect/>
          </a:stretch>
        </p:blipFill>
        <p:spPr bwMode="auto">
          <a:xfrm>
            <a:off x="6162199" y="3657600"/>
            <a:ext cx="20003" cy="381477"/>
          </a:xfrm>
          <a:prstGeom prst="rect">
            <a:avLst/>
          </a:prstGeom>
          <a:noFill/>
        </p:spPr>
      </p:pic>
      <p:sp>
        <p:nvSpPr>
          <p:cNvPr id="14378" name="Text Box 42"/>
          <p:cNvSpPr txBox="1">
            <a:spLocks noChangeArrowheads="1"/>
          </p:cNvSpPr>
          <p:nvPr/>
        </p:nvSpPr>
        <p:spPr bwMode="auto">
          <a:xfrm>
            <a:off x="5222082" y="2803208"/>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20</a:t>
            </a:r>
          </a:p>
        </p:txBody>
      </p:sp>
      <p:sp>
        <p:nvSpPr>
          <p:cNvPr id="14379" name="Text Box 43"/>
          <p:cNvSpPr txBox="1">
            <a:spLocks noChangeArrowheads="1"/>
          </p:cNvSpPr>
          <p:nvPr/>
        </p:nvSpPr>
        <p:spPr bwMode="auto">
          <a:xfrm>
            <a:off x="6822282" y="2803208"/>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30</a:t>
            </a:r>
          </a:p>
        </p:txBody>
      </p:sp>
      <p:sp>
        <p:nvSpPr>
          <p:cNvPr id="14380" name="Text Box 44"/>
          <p:cNvSpPr txBox="1">
            <a:spLocks noChangeArrowheads="1"/>
          </p:cNvSpPr>
          <p:nvPr/>
        </p:nvSpPr>
        <p:spPr bwMode="auto">
          <a:xfrm>
            <a:off x="5373529" y="3946208"/>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15</a:t>
            </a:r>
          </a:p>
        </p:txBody>
      </p:sp>
      <p:sp>
        <p:nvSpPr>
          <p:cNvPr id="14381" name="Text Box 45"/>
          <p:cNvSpPr txBox="1">
            <a:spLocks noChangeArrowheads="1"/>
          </p:cNvSpPr>
          <p:nvPr/>
        </p:nvSpPr>
        <p:spPr bwMode="auto">
          <a:xfrm>
            <a:off x="6593682" y="3946208"/>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40</a:t>
            </a:r>
          </a:p>
        </p:txBody>
      </p:sp>
      <p:sp>
        <p:nvSpPr>
          <p:cNvPr id="14382" name="Text Box 46"/>
          <p:cNvSpPr txBox="1">
            <a:spLocks noChangeArrowheads="1"/>
          </p:cNvSpPr>
          <p:nvPr/>
        </p:nvSpPr>
        <p:spPr bwMode="auto">
          <a:xfrm>
            <a:off x="5526405" y="3246120"/>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10</a:t>
            </a:r>
          </a:p>
        </p:txBody>
      </p:sp>
      <p:sp>
        <p:nvSpPr>
          <p:cNvPr id="14383" name="Text Box 47"/>
          <p:cNvSpPr txBox="1">
            <a:spLocks noChangeArrowheads="1"/>
          </p:cNvSpPr>
          <p:nvPr/>
        </p:nvSpPr>
        <p:spPr bwMode="auto">
          <a:xfrm>
            <a:off x="6516529" y="3260408"/>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5</a:t>
            </a:r>
          </a:p>
        </p:txBody>
      </p:sp>
      <p:sp>
        <p:nvSpPr>
          <p:cNvPr id="14384" name="Text Box 48"/>
          <p:cNvSpPr txBox="1">
            <a:spLocks noChangeArrowheads="1"/>
          </p:cNvSpPr>
          <p:nvPr/>
        </p:nvSpPr>
        <p:spPr bwMode="auto">
          <a:xfrm>
            <a:off x="5859304" y="3737610"/>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25</a:t>
            </a:r>
          </a:p>
        </p:txBody>
      </p:sp>
      <p:pic>
        <p:nvPicPr>
          <p:cNvPr id="14385" name="Picture 49"/>
          <p:cNvPicPr>
            <a:picLocks noChangeAspect="1" noChangeArrowheads="1"/>
          </p:cNvPicPr>
          <p:nvPr/>
        </p:nvPicPr>
        <p:blipFill>
          <a:blip r:embed="rId14"/>
          <a:srcRect/>
          <a:stretch>
            <a:fillRect/>
          </a:stretch>
        </p:blipFill>
        <p:spPr bwMode="auto">
          <a:xfrm>
            <a:off x="447200" y="2351723"/>
            <a:ext cx="1087278" cy="592932"/>
          </a:xfrm>
          <a:prstGeom prst="rect">
            <a:avLst/>
          </a:prstGeom>
          <a:noFill/>
        </p:spPr>
      </p:pic>
      <p:sp>
        <p:nvSpPr>
          <p:cNvPr id="14386" name="Text Box 50"/>
          <p:cNvSpPr txBox="1">
            <a:spLocks noChangeArrowheads="1"/>
          </p:cNvSpPr>
          <p:nvPr/>
        </p:nvSpPr>
        <p:spPr bwMode="auto">
          <a:xfrm>
            <a:off x="524352" y="2421732"/>
            <a:ext cx="70437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Costs</a:t>
            </a:r>
          </a:p>
        </p:txBody>
      </p:sp>
      <p:pic>
        <p:nvPicPr>
          <p:cNvPr id="14387" name="Picture 51"/>
          <p:cNvPicPr>
            <a:picLocks noChangeAspect="1" noChangeArrowheads="1"/>
          </p:cNvPicPr>
          <p:nvPr/>
        </p:nvPicPr>
        <p:blipFill>
          <a:blip r:embed="rId15"/>
          <a:srcRect/>
          <a:stretch>
            <a:fillRect/>
          </a:stretch>
        </p:blipFill>
        <p:spPr bwMode="auto">
          <a:xfrm>
            <a:off x="5029200" y="4714875"/>
            <a:ext cx="534353" cy="20003"/>
          </a:xfrm>
          <a:prstGeom prst="rect">
            <a:avLst/>
          </a:prstGeom>
          <a:noFill/>
        </p:spPr>
      </p:pic>
      <p:sp>
        <p:nvSpPr>
          <p:cNvPr id="14388" name="Text Box 52"/>
          <p:cNvSpPr txBox="1">
            <a:spLocks noChangeArrowheads="1"/>
          </p:cNvSpPr>
          <p:nvPr/>
        </p:nvSpPr>
        <p:spPr bwMode="auto">
          <a:xfrm>
            <a:off x="5679282" y="4617720"/>
            <a:ext cx="2526030" cy="409343"/>
          </a:xfrm>
          <a:prstGeom prst="rect">
            <a:avLst/>
          </a:prstGeom>
          <a:noFill/>
          <a:ln w="9525">
            <a:noFill/>
            <a:miter lim="800000"/>
            <a:headEnd/>
            <a:tailEnd/>
          </a:ln>
          <a:effectLst/>
        </p:spPr>
        <p:txBody>
          <a:bodyPr lIns="0" tIns="0" rIns="0" bIns="0">
            <a:spAutoFit/>
          </a:bodyPr>
          <a:lstStyle/>
          <a:p>
            <a:pPr>
              <a:lnSpc>
                <a:spcPct val="95000"/>
              </a:lnSpc>
            </a:pPr>
            <a:r>
              <a:rPr lang="en-US" sz="1400" dirty="0">
                <a:solidFill>
                  <a:srgbClr val="000000"/>
                </a:solidFill>
                <a:latin typeface="Arial" pitchFamily="34" charset="0"/>
              </a:rPr>
              <a:t>An optimal solution without considering constraints</a:t>
            </a:r>
          </a:p>
        </p:txBody>
      </p:sp>
      <p:pic>
        <p:nvPicPr>
          <p:cNvPr id="14389" name="Picture 53"/>
          <p:cNvPicPr>
            <a:picLocks noChangeAspect="1" noChangeArrowheads="1"/>
          </p:cNvPicPr>
          <p:nvPr/>
        </p:nvPicPr>
        <p:blipFill>
          <a:blip r:embed="rId16"/>
          <a:srcRect/>
          <a:stretch>
            <a:fillRect/>
          </a:stretch>
        </p:blipFill>
        <p:spPr bwMode="auto">
          <a:xfrm>
            <a:off x="65723" y="5457825"/>
            <a:ext cx="9012555" cy="952977"/>
          </a:xfrm>
          <a:prstGeom prst="rect">
            <a:avLst/>
          </a:prstGeom>
          <a:noFill/>
        </p:spPr>
      </p:pic>
      <p:sp>
        <p:nvSpPr>
          <p:cNvPr id="14390" name="Text Box 54"/>
          <p:cNvSpPr txBox="1">
            <a:spLocks noChangeArrowheads="1"/>
          </p:cNvSpPr>
          <p:nvPr/>
        </p:nvSpPr>
        <p:spPr bwMode="auto">
          <a:xfrm>
            <a:off x="122873" y="5523548"/>
            <a:ext cx="8898255" cy="818686"/>
          </a:xfrm>
          <a:prstGeom prst="rect">
            <a:avLst/>
          </a:prstGeom>
          <a:noFill/>
          <a:ln w="9525">
            <a:noFill/>
            <a:miter lim="800000"/>
            <a:headEnd/>
            <a:tailEnd/>
          </a:ln>
          <a:effectLst/>
        </p:spPr>
        <p:txBody>
          <a:bodyPr lIns="0" tIns="0" rIns="0" bIns="0">
            <a:spAutoFit/>
          </a:bodyPr>
          <a:lstStyle/>
          <a:p>
            <a:pPr>
              <a:lnSpc>
                <a:spcPct val="95000"/>
              </a:lnSpc>
            </a:pPr>
            <a:r>
              <a:rPr lang="en-US" i="1" dirty="0">
                <a:solidFill>
                  <a:srgbClr val="000000"/>
                </a:solidFill>
                <a:latin typeface="Arial" pitchFamily="34" charset="0"/>
              </a:rPr>
              <a:t>Constraints 1: Link AD can be included only if link DE also is included. (penalty:100)</a:t>
            </a:r>
            <a:endParaRPr lang="en-US" dirty="0"/>
          </a:p>
          <a:p>
            <a:pPr>
              <a:lnSpc>
                <a:spcPct val="95000"/>
              </a:lnSpc>
            </a:pPr>
            <a:r>
              <a:rPr lang="en-US" i="1" dirty="0">
                <a:solidFill>
                  <a:srgbClr val="000000"/>
                </a:solidFill>
                <a:latin typeface="Arial" pitchFamily="34" charset="0"/>
              </a:rPr>
              <a:t>Constraints 2: At most one of the three links – AD, CD, and AB – can be included.</a:t>
            </a:r>
            <a:endParaRPr lang="en-US" dirty="0"/>
          </a:p>
          <a:p>
            <a:pPr>
              <a:lnSpc>
                <a:spcPct val="95000"/>
              </a:lnSpc>
            </a:pPr>
            <a:r>
              <a:rPr lang="en-US" i="1" dirty="0">
                <a:solidFill>
                  <a:srgbClr val="000000"/>
                </a:solidFill>
                <a:latin typeface="Arial" pitchFamily="34" charset="0"/>
              </a:rPr>
              <a:t>(Penalty of 100 if selected two of the three, 200 if all three are selected.)</a:t>
            </a:r>
          </a:p>
        </p:txBody>
      </p:sp>
      <p:sp>
        <p:nvSpPr>
          <p:cNvPr id="55" name="Slide Number Placeholder 54"/>
          <p:cNvSpPr>
            <a:spLocks noGrp="1"/>
          </p:cNvSpPr>
          <p:nvPr>
            <p:ph type="sldNum" sz="quarter" idx="12"/>
          </p:nvPr>
        </p:nvSpPr>
        <p:spPr/>
        <p:txBody>
          <a:bodyPr/>
          <a:lstStyle/>
          <a:p>
            <a:fld id="{79C3D34D-2C89-4872-9484-6E5F5D65FE7F}"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p:txBody>
          <a:bodyPr lIns="0" tIns="0" rIns="0" bIns="0"/>
          <a:lstStyle/>
          <a:p>
            <a:pPr>
              <a:lnSpc>
                <a:spcPct val="95000"/>
              </a:lnSpc>
            </a:pPr>
            <a:r>
              <a:rPr lang="en-US" sz="4400" dirty="0">
                <a:solidFill>
                  <a:srgbClr val="000000"/>
                </a:solidFill>
                <a:latin typeface="Arial" pitchFamily="34" charset="0"/>
              </a:rPr>
              <a:t>Example</a:t>
            </a:r>
          </a:p>
        </p:txBody>
      </p:sp>
      <p:sp>
        <p:nvSpPr>
          <p:cNvPr id="15362" name="Rectangle 2"/>
          <p:cNvSpPr>
            <a:spLocks noGrp="1" noChangeArrowheads="1"/>
          </p:cNvSpPr>
          <p:nvPr>
            <p:ph idx="1"/>
          </p:nvPr>
        </p:nvSpPr>
        <p:spPr>
          <a:xfrm>
            <a:off x="457200" y="1905000"/>
            <a:ext cx="8686800" cy="4525963"/>
          </a:xfrm>
        </p:spPr>
        <p:txBody>
          <a:bodyPr lIns="0" tIns="0" rIns="0" bIns="0"/>
          <a:lstStyle/>
          <a:p>
            <a:pPr algn="l">
              <a:lnSpc>
                <a:spcPct val="95000"/>
              </a:lnSpc>
              <a:spcBef>
                <a:spcPct val="0"/>
              </a:spcBef>
            </a:pPr>
            <a:r>
              <a:rPr lang="en-US" sz="1600" dirty="0">
                <a:solidFill>
                  <a:srgbClr val="000000"/>
                </a:solidFill>
                <a:latin typeface="Arial" pitchFamily="34" charset="0"/>
              </a:rPr>
              <a:t>New cost = 75 (iteration 2)</a:t>
            </a:r>
            <a:endParaRPr lang="en-US" dirty="0"/>
          </a:p>
          <a:p>
            <a:pPr algn="l">
              <a:lnSpc>
                <a:spcPct val="95000"/>
              </a:lnSpc>
              <a:spcBef>
                <a:spcPct val="0"/>
              </a:spcBef>
            </a:pPr>
            <a:r>
              <a:rPr lang="en-US" sz="1600" dirty="0">
                <a:solidFill>
                  <a:srgbClr val="000000"/>
                </a:solidFill>
                <a:latin typeface="Arial" pitchFamily="34" charset="0"/>
              </a:rPr>
              <a:t>( local optimum)</a:t>
            </a:r>
          </a:p>
        </p:txBody>
      </p:sp>
      <p:pic>
        <p:nvPicPr>
          <p:cNvPr id="15364" name="Picture 4"/>
          <p:cNvPicPr>
            <a:picLocks noChangeAspect="1" noChangeArrowheads="1"/>
          </p:cNvPicPr>
          <p:nvPr/>
        </p:nvPicPr>
        <p:blipFill>
          <a:blip r:embed="rId3"/>
          <a:srcRect/>
          <a:stretch>
            <a:fillRect/>
          </a:stretch>
        </p:blipFill>
        <p:spPr bwMode="auto">
          <a:xfrm>
            <a:off x="1208723" y="3114675"/>
            <a:ext cx="1154430" cy="400050"/>
          </a:xfrm>
          <a:prstGeom prst="rect">
            <a:avLst/>
          </a:prstGeom>
          <a:noFill/>
        </p:spPr>
      </p:pic>
      <p:sp>
        <p:nvSpPr>
          <p:cNvPr id="15365" name="Text Box 5"/>
          <p:cNvSpPr txBox="1">
            <a:spLocks noChangeArrowheads="1"/>
          </p:cNvSpPr>
          <p:nvPr/>
        </p:nvSpPr>
        <p:spPr bwMode="auto">
          <a:xfrm>
            <a:off x="1281589" y="316896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A</a:t>
            </a:r>
          </a:p>
        </p:txBody>
      </p:sp>
      <p:pic>
        <p:nvPicPr>
          <p:cNvPr id="15366" name="Picture 6"/>
          <p:cNvPicPr>
            <a:picLocks noChangeAspect="1" noChangeArrowheads="1"/>
          </p:cNvPicPr>
          <p:nvPr/>
        </p:nvPicPr>
        <p:blipFill>
          <a:blip r:embed="rId4"/>
          <a:srcRect/>
          <a:stretch>
            <a:fillRect/>
          </a:stretch>
        </p:blipFill>
        <p:spPr bwMode="auto">
          <a:xfrm>
            <a:off x="2743200" y="3343275"/>
            <a:ext cx="762953" cy="20003"/>
          </a:xfrm>
          <a:prstGeom prst="rect">
            <a:avLst/>
          </a:prstGeom>
          <a:noFill/>
        </p:spPr>
      </p:pic>
      <p:pic>
        <p:nvPicPr>
          <p:cNvPr id="15367" name="Picture 7"/>
          <p:cNvPicPr>
            <a:picLocks noChangeAspect="1" noChangeArrowheads="1"/>
          </p:cNvPicPr>
          <p:nvPr/>
        </p:nvPicPr>
        <p:blipFill>
          <a:blip r:embed="rId5"/>
          <a:srcRect/>
          <a:stretch>
            <a:fillRect/>
          </a:stretch>
        </p:blipFill>
        <p:spPr bwMode="auto">
          <a:xfrm>
            <a:off x="2351723" y="2351723"/>
            <a:ext cx="401479" cy="401479"/>
          </a:xfrm>
          <a:prstGeom prst="rect">
            <a:avLst/>
          </a:prstGeom>
          <a:noFill/>
        </p:spPr>
      </p:pic>
      <p:sp>
        <p:nvSpPr>
          <p:cNvPr id="15368" name="Text Box 8"/>
          <p:cNvSpPr txBox="1">
            <a:spLocks noChangeArrowheads="1"/>
          </p:cNvSpPr>
          <p:nvPr/>
        </p:nvSpPr>
        <p:spPr bwMode="auto">
          <a:xfrm>
            <a:off x="2424589" y="2407445"/>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B</a:t>
            </a:r>
          </a:p>
        </p:txBody>
      </p:sp>
      <p:pic>
        <p:nvPicPr>
          <p:cNvPr id="15369" name="Picture 9"/>
          <p:cNvPicPr>
            <a:picLocks noChangeAspect="1" noChangeArrowheads="1"/>
          </p:cNvPicPr>
          <p:nvPr/>
        </p:nvPicPr>
        <p:blipFill>
          <a:blip r:embed="rId5"/>
          <a:srcRect/>
          <a:stretch>
            <a:fillRect/>
          </a:stretch>
        </p:blipFill>
        <p:spPr bwMode="auto">
          <a:xfrm>
            <a:off x="2351723" y="3876200"/>
            <a:ext cx="401479" cy="401478"/>
          </a:xfrm>
          <a:prstGeom prst="rect">
            <a:avLst/>
          </a:prstGeom>
          <a:noFill/>
        </p:spPr>
      </p:pic>
      <p:sp>
        <p:nvSpPr>
          <p:cNvPr id="15370" name="Text Box 10"/>
          <p:cNvSpPr txBox="1">
            <a:spLocks noChangeArrowheads="1"/>
          </p:cNvSpPr>
          <p:nvPr/>
        </p:nvSpPr>
        <p:spPr bwMode="auto">
          <a:xfrm>
            <a:off x="2424589" y="3931920"/>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D</a:t>
            </a:r>
          </a:p>
        </p:txBody>
      </p:sp>
      <p:pic>
        <p:nvPicPr>
          <p:cNvPr id="15371" name="Picture 11"/>
          <p:cNvPicPr>
            <a:picLocks noChangeAspect="1" noChangeArrowheads="1"/>
          </p:cNvPicPr>
          <p:nvPr/>
        </p:nvPicPr>
        <p:blipFill>
          <a:blip r:embed="rId5"/>
          <a:srcRect/>
          <a:stretch>
            <a:fillRect/>
          </a:stretch>
        </p:blipFill>
        <p:spPr bwMode="auto">
          <a:xfrm>
            <a:off x="2351723" y="3114675"/>
            <a:ext cx="401479" cy="400050"/>
          </a:xfrm>
          <a:prstGeom prst="rect">
            <a:avLst/>
          </a:prstGeom>
          <a:noFill/>
        </p:spPr>
      </p:pic>
      <p:sp>
        <p:nvSpPr>
          <p:cNvPr id="15372" name="Text Box 12"/>
          <p:cNvSpPr txBox="1">
            <a:spLocks noChangeArrowheads="1"/>
          </p:cNvSpPr>
          <p:nvPr/>
        </p:nvSpPr>
        <p:spPr bwMode="auto">
          <a:xfrm>
            <a:off x="2424589" y="316896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C</a:t>
            </a:r>
          </a:p>
        </p:txBody>
      </p:sp>
      <p:pic>
        <p:nvPicPr>
          <p:cNvPr id="15373" name="Picture 13"/>
          <p:cNvPicPr>
            <a:picLocks noChangeAspect="1" noChangeArrowheads="1"/>
          </p:cNvPicPr>
          <p:nvPr/>
        </p:nvPicPr>
        <p:blipFill>
          <a:blip r:embed="rId6"/>
          <a:srcRect/>
          <a:stretch>
            <a:fillRect/>
          </a:stretch>
        </p:blipFill>
        <p:spPr bwMode="auto">
          <a:xfrm>
            <a:off x="2723198" y="3114675"/>
            <a:ext cx="1173004" cy="867252"/>
          </a:xfrm>
          <a:prstGeom prst="rect">
            <a:avLst/>
          </a:prstGeom>
          <a:noFill/>
        </p:spPr>
      </p:pic>
      <p:sp>
        <p:nvSpPr>
          <p:cNvPr id="15374" name="Text Box 14"/>
          <p:cNvSpPr txBox="1">
            <a:spLocks noChangeArrowheads="1"/>
          </p:cNvSpPr>
          <p:nvPr/>
        </p:nvSpPr>
        <p:spPr bwMode="auto">
          <a:xfrm>
            <a:off x="3567589" y="316896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E</a:t>
            </a:r>
          </a:p>
        </p:txBody>
      </p:sp>
      <p:pic>
        <p:nvPicPr>
          <p:cNvPr id="15375" name="Picture 15"/>
          <p:cNvPicPr>
            <a:picLocks noChangeAspect="1" noChangeArrowheads="1"/>
          </p:cNvPicPr>
          <p:nvPr/>
        </p:nvPicPr>
        <p:blipFill>
          <a:blip r:embed="rId7"/>
          <a:srcRect/>
          <a:stretch>
            <a:fillRect/>
          </a:stretch>
        </p:blipFill>
        <p:spPr bwMode="auto">
          <a:xfrm>
            <a:off x="1437323" y="3466148"/>
            <a:ext cx="934403" cy="611505"/>
          </a:xfrm>
          <a:prstGeom prst="rect">
            <a:avLst/>
          </a:prstGeom>
          <a:noFill/>
        </p:spPr>
      </p:pic>
      <p:pic>
        <p:nvPicPr>
          <p:cNvPr id="15376" name="Picture 16"/>
          <p:cNvPicPr>
            <a:picLocks noChangeAspect="1" noChangeArrowheads="1"/>
          </p:cNvPicPr>
          <p:nvPr/>
        </p:nvPicPr>
        <p:blipFill>
          <a:blip r:embed="rId8"/>
          <a:srcRect/>
          <a:stretch>
            <a:fillRect/>
          </a:stretch>
        </p:blipFill>
        <p:spPr bwMode="auto">
          <a:xfrm>
            <a:off x="2733199" y="2580323"/>
            <a:ext cx="905828" cy="535782"/>
          </a:xfrm>
          <a:prstGeom prst="rect">
            <a:avLst/>
          </a:prstGeom>
          <a:noFill/>
        </p:spPr>
      </p:pic>
      <p:pic>
        <p:nvPicPr>
          <p:cNvPr id="15377" name="Picture 17"/>
          <p:cNvPicPr>
            <a:picLocks noChangeAspect="1" noChangeArrowheads="1"/>
          </p:cNvPicPr>
          <p:nvPr/>
        </p:nvPicPr>
        <p:blipFill>
          <a:blip r:embed="rId9"/>
          <a:srcRect/>
          <a:stretch>
            <a:fillRect/>
          </a:stretch>
        </p:blipFill>
        <p:spPr bwMode="auto">
          <a:xfrm>
            <a:off x="1437323" y="2580323"/>
            <a:ext cx="934403" cy="554355"/>
          </a:xfrm>
          <a:prstGeom prst="rect">
            <a:avLst/>
          </a:prstGeom>
          <a:noFill/>
        </p:spPr>
      </p:pic>
      <p:pic>
        <p:nvPicPr>
          <p:cNvPr id="15378" name="Picture 18"/>
          <p:cNvPicPr>
            <a:picLocks noChangeAspect="1" noChangeArrowheads="1"/>
          </p:cNvPicPr>
          <p:nvPr/>
        </p:nvPicPr>
        <p:blipFill>
          <a:blip r:embed="rId10"/>
          <a:srcRect/>
          <a:stretch>
            <a:fillRect/>
          </a:stretch>
        </p:blipFill>
        <p:spPr bwMode="auto">
          <a:xfrm>
            <a:off x="2504599" y="3504724"/>
            <a:ext cx="20003" cy="381476"/>
          </a:xfrm>
          <a:prstGeom prst="rect">
            <a:avLst/>
          </a:prstGeom>
          <a:noFill/>
        </p:spPr>
      </p:pic>
      <p:sp>
        <p:nvSpPr>
          <p:cNvPr id="15379" name="Text Box 19"/>
          <p:cNvSpPr txBox="1">
            <a:spLocks noChangeArrowheads="1"/>
          </p:cNvSpPr>
          <p:nvPr/>
        </p:nvSpPr>
        <p:spPr bwMode="auto">
          <a:xfrm>
            <a:off x="1564482" y="2650332"/>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20</a:t>
            </a:r>
          </a:p>
        </p:txBody>
      </p:sp>
      <p:sp>
        <p:nvSpPr>
          <p:cNvPr id="15380" name="Text Box 20"/>
          <p:cNvSpPr txBox="1">
            <a:spLocks noChangeArrowheads="1"/>
          </p:cNvSpPr>
          <p:nvPr/>
        </p:nvSpPr>
        <p:spPr bwMode="auto">
          <a:xfrm>
            <a:off x="3164682" y="2650332"/>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30</a:t>
            </a:r>
          </a:p>
        </p:txBody>
      </p:sp>
      <p:sp>
        <p:nvSpPr>
          <p:cNvPr id="15381" name="Text Box 21"/>
          <p:cNvSpPr txBox="1">
            <a:spLocks noChangeArrowheads="1"/>
          </p:cNvSpPr>
          <p:nvPr/>
        </p:nvSpPr>
        <p:spPr bwMode="auto">
          <a:xfrm>
            <a:off x="1715929" y="3793332"/>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15</a:t>
            </a:r>
          </a:p>
        </p:txBody>
      </p:sp>
      <p:sp>
        <p:nvSpPr>
          <p:cNvPr id="15382" name="Text Box 22"/>
          <p:cNvSpPr txBox="1">
            <a:spLocks noChangeArrowheads="1"/>
          </p:cNvSpPr>
          <p:nvPr/>
        </p:nvSpPr>
        <p:spPr bwMode="auto">
          <a:xfrm>
            <a:off x="2936082" y="3793332"/>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40</a:t>
            </a:r>
          </a:p>
        </p:txBody>
      </p:sp>
      <p:sp>
        <p:nvSpPr>
          <p:cNvPr id="15383" name="Text Box 23"/>
          <p:cNvSpPr txBox="1">
            <a:spLocks noChangeArrowheads="1"/>
          </p:cNvSpPr>
          <p:nvPr/>
        </p:nvSpPr>
        <p:spPr bwMode="auto">
          <a:xfrm>
            <a:off x="1868805" y="3093244"/>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10</a:t>
            </a:r>
          </a:p>
        </p:txBody>
      </p:sp>
      <p:sp>
        <p:nvSpPr>
          <p:cNvPr id="15384" name="Text Box 24"/>
          <p:cNvSpPr txBox="1">
            <a:spLocks noChangeArrowheads="1"/>
          </p:cNvSpPr>
          <p:nvPr/>
        </p:nvSpPr>
        <p:spPr bwMode="auto">
          <a:xfrm>
            <a:off x="2858929" y="3107532"/>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5</a:t>
            </a:r>
          </a:p>
        </p:txBody>
      </p:sp>
      <p:sp>
        <p:nvSpPr>
          <p:cNvPr id="15385" name="Text Box 25"/>
          <p:cNvSpPr txBox="1">
            <a:spLocks noChangeArrowheads="1"/>
          </p:cNvSpPr>
          <p:nvPr/>
        </p:nvSpPr>
        <p:spPr bwMode="auto">
          <a:xfrm>
            <a:off x="2173129" y="3594735"/>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25</a:t>
            </a:r>
          </a:p>
        </p:txBody>
      </p:sp>
      <p:sp>
        <p:nvSpPr>
          <p:cNvPr id="15386" name="Text Box 26"/>
          <p:cNvSpPr txBox="1">
            <a:spLocks noChangeArrowheads="1"/>
          </p:cNvSpPr>
          <p:nvPr/>
        </p:nvSpPr>
        <p:spPr bwMode="auto">
          <a:xfrm>
            <a:off x="1030129" y="3854768"/>
            <a:ext cx="834390"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0000"/>
                </a:solidFill>
                <a:latin typeface="Arial" pitchFamily="34" charset="0"/>
              </a:rPr>
              <a:t>Delete</a:t>
            </a:r>
          </a:p>
        </p:txBody>
      </p:sp>
      <p:pic>
        <p:nvPicPr>
          <p:cNvPr id="15387" name="Picture 27"/>
          <p:cNvPicPr>
            <a:picLocks noChangeAspect="1" noChangeArrowheads="1"/>
          </p:cNvPicPr>
          <p:nvPr/>
        </p:nvPicPr>
        <p:blipFill>
          <a:blip r:embed="rId11"/>
          <a:srcRect/>
          <a:stretch>
            <a:fillRect/>
          </a:stretch>
        </p:blipFill>
        <p:spPr bwMode="auto">
          <a:xfrm>
            <a:off x="1361599" y="3580448"/>
            <a:ext cx="238601" cy="315754"/>
          </a:xfrm>
          <a:prstGeom prst="rect">
            <a:avLst/>
          </a:prstGeom>
          <a:noFill/>
        </p:spPr>
      </p:pic>
      <p:sp>
        <p:nvSpPr>
          <p:cNvPr id="15388" name="Text Box 28"/>
          <p:cNvSpPr txBox="1">
            <a:spLocks noChangeArrowheads="1"/>
          </p:cNvSpPr>
          <p:nvPr/>
        </p:nvSpPr>
        <p:spPr bwMode="auto">
          <a:xfrm>
            <a:off x="3316129" y="3854768"/>
            <a:ext cx="834390"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0000"/>
                </a:solidFill>
                <a:latin typeface="Arial" pitchFamily="34" charset="0"/>
              </a:rPr>
              <a:t>Add</a:t>
            </a:r>
          </a:p>
        </p:txBody>
      </p:sp>
      <p:pic>
        <p:nvPicPr>
          <p:cNvPr id="15389" name="Picture 29"/>
          <p:cNvPicPr>
            <a:picLocks noChangeAspect="1" noChangeArrowheads="1"/>
          </p:cNvPicPr>
          <p:nvPr/>
        </p:nvPicPr>
        <p:blipFill>
          <a:blip r:embed="rId12"/>
          <a:srcRect/>
          <a:stretch>
            <a:fillRect/>
          </a:stretch>
        </p:blipFill>
        <p:spPr bwMode="auto">
          <a:xfrm>
            <a:off x="3351848" y="3657600"/>
            <a:ext cx="240030" cy="238602"/>
          </a:xfrm>
          <a:prstGeom prst="rect">
            <a:avLst/>
          </a:prstGeom>
          <a:noFill/>
        </p:spPr>
      </p:pic>
      <p:sp>
        <p:nvSpPr>
          <p:cNvPr id="15390" name="Text Box 30"/>
          <p:cNvSpPr txBox="1">
            <a:spLocks noChangeArrowheads="1"/>
          </p:cNvSpPr>
          <p:nvPr/>
        </p:nvSpPr>
        <p:spPr bwMode="auto">
          <a:xfrm>
            <a:off x="192882" y="1340168"/>
            <a:ext cx="4414838" cy="526298"/>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Iteration 1</a:t>
            </a:r>
            <a:endParaRPr lang="en-US" dirty="0"/>
          </a:p>
          <a:p>
            <a:pPr>
              <a:lnSpc>
                <a:spcPct val="95000"/>
              </a:lnSpc>
            </a:pPr>
            <a:r>
              <a:rPr lang="en-US" dirty="0">
                <a:solidFill>
                  <a:srgbClr val="000000"/>
                </a:solidFill>
                <a:latin typeface="Arial" pitchFamily="34" charset="0"/>
              </a:rPr>
              <a:t>Cost=50+200 (constraint penalties)</a:t>
            </a:r>
          </a:p>
        </p:txBody>
      </p:sp>
      <p:grpSp>
        <p:nvGrpSpPr>
          <p:cNvPr id="2" name="Group 31"/>
          <p:cNvGrpSpPr>
            <a:grpSpLocks noRot="1"/>
          </p:cNvGrpSpPr>
          <p:nvPr/>
        </p:nvGrpSpPr>
        <p:grpSpPr bwMode="auto">
          <a:xfrm>
            <a:off x="4953477" y="1447324"/>
            <a:ext cx="3353276" cy="2848928"/>
            <a:chOff x="2026" y="1580"/>
            <a:chExt cx="2347" cy="1994"/>
          </a:xfrm>
        </p:grpSpPr>
        <p:sp>
          <p:nvSpPr>
            <p:cNvPr id="3" name="Rectangle 32"/>
            <p:cNvSpPr>
              <a:spLocks noChangeArrowheads="1"/>
            </p:cNvSpPr>
            <p:nvPr/>
          </p:nvSpPr>
          <p:spPr bwMode="auto">
            <a:xfrm>
              <a:off x="2026" y="1580"/>
              <a:ext cx="640" cy="267"/>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Add</a:t>
              </a:r>
            </a:p>
          </p:txBody>
        </p:sp>
        <p:sp>
          <p:nvSpPr>
            <p:cNvPr id="4" name="Rectangle 33"/>
            <p:cNvSpPr>
              <a:spLocks noChangeArrowheads="1"/>
            </p:cNvSpPr>
            <p:nvPr/>
          </p:nvSpPr>
          <p:spPr bwMode="auto">
            <a:xfrm>
              <a:off x="2666" y="1580"/>
              <a:ext cx="640" cy="267"/>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Delete</a:t>
              </a:r>
            </a:p>
          </p:txBody>
        </p:sp>
        <p:sp>
          <p:nvSpPr>
            <p:cNvPr id="5" name="Rectangle 34"/>
            <p:cNvSpPr>
              <a:spLocks noChangeArrowheads="1"/>
            </p:cNvSpPr>
            <p:nvPr/>
          </p:nvSpPr>
          <p:spPr bwMode="auto">
            <a:xfrm>
              <a:off x="3306" y="1580"/>
              <a:ext cx="1067" cy="267"/>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Cost</a:t>
              </a:r>
            </a:p>
          </p:txBody>
        </p:sp>
        <p:sp>
          <p:nvSpPr>
            <p:cNvPr id="6" name="Rectangle 35"/>
            <p:cNvSpPr>
              <a:spLocks noChangeArrowheads="1"/>
            </p:cNvSpPr>
            <p:nvPr/>
          </p:nvSpPr>
          <p:spPr bwMode="auto">
            <a:xfrm>
              <a:off x="2026" y="1847"/>
              <a:ext cx="640"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BE</a:t>
              </a:r>
              <a:endParaRPr lang="en-US" sz="2500" dirty="0"/>
            </a:p>
            <a:p>
              <a:pPr algn="ctr">
                <a:lnSpc>
                  <a:spcPct val="95000"/>
                </a:lnSpc>
              </a:pPr>
              <a:r>
                <a:rPr lang="en-US" sz="1600" dirty="0">
                  <a:solidFill>
                    <a:srgbClr val="000000"/>
                  </a:solidFill>
                  <a:latin typeface="Arial" pitchFamily="34" charset="0"/>
                </a:rPr>
                <a:t>BE</a:t>
              </a:r>
              <a:endParaRPr lang="en-US" sz="2500" dirty="0"/>
            </a:p>
            <a:p>
              <a:pPr algn="ctr">
                <a:lnSpc>
                  <a:spcPct val="95000"/>
                </a:lnSpc>
              </a:pPr>
              <a:r>
                <a:rPr lang="en-US" sz="1600" dirty="0">
                  <a:solidFill>
                    <a:srgbClr val="000000"/>
                  </a:solidFill>
                  <a:latin typeface="Arial" pitchFamily="34" charset="0"/>
                </a:rPr>
                <a:t>BE</a:t>
              </a:r>
            </a:p>
          </p:txBody>
        </p:sp>
        <p:sp>
          <p:nvSpPr>
            <p:cNvPr id="7" name="Rectangle 36"/>
            <p:cNvSpPr>
              <a:spLocks noChangeArrowheads="1"/>
            </p:cNvSpPr>
            <p:nvPr/>
          </p:nvSpPr>
          <p:spPr bwMode="auto">
            <a:xfrm>
              <a:off x="2666" y="1847"/>
              <a:ext cx="640"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CE</a:t>
              </a:r>
              <a:endParaRPr lang="en-US" sz="2500" dirty="0"/>
            </a:p>
            <a:p>
              <a:pPr algn="ctr">
                <a:lnSpc>
                  <a:spcPct val="95000"/>
                </a:lnSpc>
              </a:pPr>
              <a:r>
                <a:rPr lang="en-US" sz="1600" dirty="0">
                  <a:solidFill>
                    <a:srgbClr val="000000"/>
                  </a:solidFill>
                  <a:latin typeface="Arial" pitchFamily="34" charset="0"/>
                </a:rPr>
                <a:t>AC</a:t>
              </a:r>
              <a:endParaRPr lang="en-US" sz="2500" dirty="0"/>
            </a:p>
            <a:p>
              <a:pPr algn="ctr">
                <a:lnSpc>
                  <a:spcPct val="95000"/>
                </a:lnSpc>
              </a:pPr>
              <a:r>
                <a:rPr lang="en-US" sz="1600" dirty="0">
                  <a:solidFill>
                    <a:srgbClr val="000000"/>
                  </a:solidFill>
                  <a:latin typeface="Arial" pitchFamily="34" charset="0"/>
                </a:rPr>
                <a:t>AB</a:t>
              </a:r>
            </a:p>
          </p:txBody>
        </p:sp>
        <p:sp>
          <p:nvSpPr>
            <p:cNvPr id="8" name="Rectangle 37"/>
            <p:cNvSpPr>
              <a:spLocks noChangeArrowheads="1"/>
            </p:cNvSpPr>
            <p:nvPr/>
          </p:nvSpPr>
          <p:spPr bwMode="auto">
            <a:xfrm>
              <a:off x="3306" y="1847"/>
              <a:ext cx="1067"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75+200=275</a:t>
              </a:r>
              <a:endParaRPr lang="en-US" sz="2500" dirty="0"/>
            </a:p>
            <a:p>
              <a:pPr algn="ctr">
                <a:lnSpc>
                  <a:spcPct val="95000"/>
                </a:lnSpc>
              </a:pPr>
              <a:r>
                <a:rPr lang="en-US" sz="1600" dirty="0">
                  <a:solidFill>
                    <a:srgbClr val="000000"/>
                  </a:solidFill>
                  <a:latin typeface="Arial" pitchFamily="34" charset="0"/>
                </a:rPr>
                <a:t>70+200=270</a:t>
              </a:r>
              <a:endParaRPr lang="en-US" sz="2500" dirty="0"/>
            </a:p>
            <a:p>
              <a:pPr algn="ctr">
                <a:lnSpc>
                  <a:spcPct val="95000"/>
                </a:lnSpc>
              </a:pPr>
              <a:r>
                <a:rPr lang="en-US" sz="1600" dirty="0">
                  <a:solidFill>
                    <a:srgbClr val="000000"/>
                  </a:solidFill>
                  <a:latin typeface="Arial" pitchFamily="34" charset="0"/>
                </a:rPr>
                <a:t>60+100=160</a:t>
              </a:r>
            </a:p>
          </p:txBody>
        </p:sp>
        <p:sp>
          <p:nvSpPr>
            <p:cNvPr id="9" name="Rectangle 38"/>
            <p:cNvSpPr>
              <a:spLocks noChangeArrowheads="1"/>
            </p:cNvSpPr>
            <p:nvPr/>
          </p:nvSpPr>
          <p:spPr bwMode="auto">
            <a:xfrm>
              <a:off x="2026" y="2491"/>
              <a:ext cx="640" cy="439"/>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CD</a:t>
              </a:r>
              <a:endParaRPr lang="en-US" sz="2500" dirty="0"/>
            </a:p>
            <a:p>
              <a:pPr algn="ctr">
                <a:lnSpc>
                  <a:spcPct val="95000"/>
                </a:lnSpc>
              </a:pPr>
              <a:r>
                <a:rPr lang="en-US" sz="1600" dirty="0">
                  <a:solidFill>
                    <a:srgbClr val="000000"/>
                  </a:solidFill>
                  <a:latin typeface="Arial" pitchFamily="34" charset="0"/>
                </a:rPr>
                <a:t>CD</a:t>
              </a:r>
            </a:p>
          </p:txBody>
        </p:sp>
        <p:sp>
          <p:nvSpPr>
            <p:cNvPr id="10" name="Rectangle 39"/>
            <p:cNvSpPr>
              <a:spLocks noChangeArrowheads="1"/>
            </p:cNvSpPr>
            <p:nvPr/>
          </p:nvSpPr>
          <p:spPr bwMode="auto">
            <a:xfrm>
              <a:off x="2666" y="2491"/>
              <a:ext cx="640" cy="439"/>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AD</a:t>
              </a:r>
              <a:endParaRPr lang="en-US" sz="2500" dirty="0"/>
            </a:p>
            <a:p>
              <a:pPr algn="ctr">
                <a:lnSpc>
                  <a:spcPct val="95000"/>
                </a:lnSpc>
              </a:pPr>
              <a:r>
                <a:rPr lang="en-US" sz="1600" dirty="0">
                  <a:solidFill>
                    <a:srgbClr val="000000"/>
                  </a:solidFill>
                  <a:latin typeface="Arial" pitchFamily="34" charset="0"/>
                </a:rPr>
                <a:t>AC</a:t>
              </a:r>
            </a:p>
          </p:txBody>
        </p:sp>
        <p:sp>
          <p:nvSpPr>
            <p:cNvPr id="11" name="Rectangle 40"/>
            <p:cNvSpPr>
              <a:spLocks noChangeArrowheads="1"/>
            </p:cNvSpPr>
            <p:nvPr/>
          </p:nvSpPr>
          <p:spPr bwMode="auto">
            <a:xfrm>
              <a:off x="3306" y="2491"/>
              <a:ext cx="1067" cy="439"/>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60+100=160</a:t>
              </a:r>
              <a:endParaRPr lang="en-US" sz="2500" dirty="0"/>
            </a:p>
            <a:p>
              <a:pPr algn="ctr">
                <a:lnSpc>
                  <a:spcPct val="95000"/>
                </a:lnSpc>
              </a:pPr>
              <a:r>
                <a:rPr lang="en-US" sz="1600" dirty="0">
                  <a:solidFill>
                    <a:srgbClr val="000000"/>
                  </a:solidFill>
                  <a:latin typeface="Arial" pitchFamily="34" charset="0"/>
                </a:rPr>
                <a:t>65+300=365</a:t>
              </a:r>
            </a:p>
          </p:txBody>
        </p:sp>
        <p:sp>
          <p:nvSpPr>
            <p:cNvPr id="12" name="Rectangle 41"/>
            <p:cNvSpPr>
              <a:spLocks noChangeArrowheads="1"/>
            </p:cNvSpPr>
            <p:nvPr/>
          </p:nvSpPr>
          <p:spPr bwMode="auto">
            <a:xfrm>
              <a:off x="2026" y="2930"/>
              <a:ext cx="640"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DE</a:t>
              </a:r>
              <a:endParaRPr lang="en-US" sz="2500" dirty="0"/>
            </a:p>
            <a:p>
              <a:pPr algn="ctr">
                <a:lnSpc>
                  <a:spcPct val="95000"/>
                </a:lnSpc>
              </a:pPr>
              <a:r>
                <a:rPr lang="en-US" sz="1600" dirty="0">
                  <a:solidFill>
                    <a:srgbClr val="000000"/>
                  </a:solidFill>
                  <a:latin typeface="Arial" pitchFamily="34" charset="0"/>
                </a:rPr>
                <a:t>DE</a:t>
              </a:r>
              <a:endParaRPr lang="en-US" sz="2500" dirty="0"/>
            </a:p>
            <a:p>
              <a:pPr algn="ctr">
                <a:lnSpc>
                  <a:spcPct val="95000"/>
                </a:lnSpc>
              </a:pPr>
              <a:r>
                <a:rPr lang="en-US" sz="1600" dirty="0">
                  <a:solidFill>
                    <a:srgbClr val="000000"/>
                  </a:solidFill>
                  <a:latin typeface="Arial" pitchFamily="34" charset="0"/>
                </a:rPr>
                <a:t>DE</a:t>
              </a:r>
            </a:p>
          </p:txBody>
        </p:sp>
        <p:sp>
          <p:nvSpPr>
            <p:cNvPr id="13" name="Rectangle 42"/>
            <p:cNvSpPr>
              <a:spLocks noChangeArrowheads="1"/>
            </p:cNvSpPr>
            <p:nvPr/>
          </p:nvSpPr>
          <p:spPr bwMode="auto">
            <a:xfrm>
              <a:off x="2666" y="2930"/>
              <a:ext cx="640"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CE</a:t>
              </a:r>
              <a:endParaRPr lang="en-US" sz="2500" dirty="0"/>
            </a:p>
            <a:p>
              <a:pPr algn="ctr">
                <a:lnSpc>
                  <a:spcPct val="95000"/>
                </a:lnSpc>
              </a:pPr>
              <a:r>
                <a:rPr lang="en-US" sz="1600" dirty="0">
                  <a:solidFill>
                    <a:srgbClr val="000000"/>
                  </a:solidFill>
                  <a:latin typeface="Arial" pitchFamily="34" charset="0"/>
                </a:rPr>
                <a:t>AC</a:t>
              </a:r>
              <a:endParaRPr lang="en-US" sz="2500" dirty="0"/>
            </a:p>
            <a:p>
              <a:pPr algn="ctr">
                <a:lnSpc>
                  <a:spcPct val="95000"/>
                </a:lnSpc>
              </a:pPr>
              <a:r>
                <a:rPr lang="en-US" sz="1600" dirty="0">
                  <a:solidFill>
                    <a:srgbClr val="000000"/>
                  </a:solidFill>
                  <a:latin typeface="Arial" pitchFamily="34" charset="0"/>
                </a:rPr>
                <a:t>AD</a:t>
              </a:r>
            </a:p>
          </p:txBody>
        </p:sp>
        <p:sp>
          <p:nvSpPr>
            <p:cNvPr id="14" name="Rectangle 43"/>
            <p:cNvSpPr>
              <a:spLocks noChangeArrowheads="1"/>
            </p:cNvSpPr>
            <p:nvPr/>
          </p:nvSpPr>
          <p:spPr bwMode="auto">
            <a:xfrm>
              <a:off x="3306" y="2930"/>
              <a:ext cx="1067"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85+100=185</a:t>
              </a:r>
              <a:endParaRPr lang="en-US" sz="2500" dirty="0"/>
            </a:p>
            <a:p>
              <a:pPr algn="ctr">
                <a:lnSpc>
                  <a:spcPct val="95000"/>
                </a:lnSpc>
              </a:pPr>
              <a:r>
                <a:rPr lang="en-US" sz="1600" dirty="0">
                  <a:solidFill>
                    <a:srgbClr val="000000"/>
                  </a:solidFill>
                  <a:latin typeface="Arial" pitchFamily="34" charset="0"/>
                </a:rPr>
                <a:t>80+100=180</a:t>
              </a:r>
              <a:endParaRPr lang="en-US" sz="2500" dirty="0"/>
            </a:p>
            <a:p>
              <a:pPr algn="ctr">
                <a:lnSpc>
                  <a:spcPct val="95000"/>
                </a:lnSpc>
              </a:pPr>
              <a:r>
                <a:rPr lang="en-US" sz="1600" b="1" dirty="0">
                  <a:solidFill>
                    <a:srgbClr val="FF0066"/>
                  </a:solidFill>
                  <a:latin typeface="Arial" pitchFamily="34" charset="0"/>
                </a:rPr>
                <a:t>75+0=75</a:t>
              </a:r>
            </a:p>
          </p:txBody>
        </p:sp>
        <p:sp>
          <p:nvSpPr>
            <p:cNvPr id="15" name="Line 44"/>
            <p:cNvSpPr>
              <a:spLocks noChangeShapeType="1"/>
            </p:cNvSpPr>
            <p:nvPr/>
          </p:nvSpPr>
          <p:spPr bwMode="auto">
            <a:xfrm>
              <a:off x="3306" y="1580"/>
              <a:ext cx="1067" cy="0"/>
            </a:xfrm>
            <a:prstGeom prst="line">
              <a:avLst/>
            </a:prstGeom>
            <a:noFill/>
            <a:ln w="1" cap="sq">
              <a:solidFill>
                <a:schemeClr val="tx1"/>
              </a:solidFill>
              <a:round/>
              <a:headEnd/>
              <a:tailEnd/>
            </a:ln>
            <a:effectLst/>
          </p:spPr>
          <p:txBody>
            <a:bodyPr/>
            <a:lstStyle/>
            <a:p>
              <a:endParaRPr lang="en-US"/>
            </a:p>
          </p:txBody>
        </p:sp>
        <p:sp>
          <p:nvSpPr>
            <p:cNvPr id="16" name="Line 45"/>
            <p:cNvSpPr>
              <a:spLocks noChangeShapeType="1"/>
            </p:cNvSpPr>
            <p:nvPr/>
          </p:nvSpPr>
          <p:spPr bwMode="auto">
            <a:xfrm>
              <a:off x="3306" y="1847"/>
              <a:ext cx="1067" cy="0"/>
            </a:xfrm>
            <a:prstGeom prst="line">
              <a:avLst/>
            </a:prstGeom>
            <a:noFill/>
            <a:ln w="1" cap="sq">
              <a:solidFill>
                <a:schemeClr val="tx1"/>
              </a:solidFill>
              <a:round/>
              <a:headEnd/>
              <a:tailEnd/>
            </a:ln>
            <a:effectLst/>
          </p:spPr>
          <p:txBody>
            <a:bodyPr/>
            <a:lstStyle/>
            <a:p>
              <a:endParaRPr lang="en-US"/>
            </a:p>
          </p:txBody>
        </p:sp>
        <p:sp>
          <p:nvSpPr>
            <p:cNvPr id="17" name="Line 46"/>
            <p:cNvSpPr>
              <a:spLocks noChangeShapeType="1"/>
            </p:cNvSpPr>
            <p:nvPr/>
          </p:nvSpPr>
          <p:spPr bwMode="auto">
            <a:xfrm>
              <a:off x="3306" y="2491"/>
              <a:ext cx="1067" cy="0"/>
            </a:xfrm>
            <a:prstGeom prst="line">
              <a:avLst/>
            </a:prstGeom>
            <a:noFill/>
            <a:ln w="1" cap="sq">
              <a:solidFill>
                <a:schemeClr val="tx1"/>
              </a:solidFill>
              <a:round/>
              <a:headEnd/>
              <a:tailEnd/>
            </a:ln>
            <a:effectLst/>
          </p:spPr>
          <p:txBody>
            <a:bodyPr/>
            <a:lstStyle/>
            <a:p>
              <a:endParaRPr lang="en-US"/>
            </a:p>
          </p:txBody>
        </p:sp>
        <p:sp>
          <p:nvSpPr>
            <p:cNvPr id="18" name="Line 47"/>
            <p:cNvSpPr>
              <a:spLocks noChangeShapeType="1"/>
            </p:cNvSpPr>
            <p:nvPr/>
          </p:nvSpPr>
          <p:spPr bwMode="auto">
            <a:xfrm>
              <a:off x="3306" y="2930"/>
              <a:ext cx="1067" cy="0"/>
            </a:xfrm>
            <a:prstGeom prst="line">
              <a:avLst/>
            </a:prstGeom>
            <a:noFill/>
            <a:ln w="1" cap="sq">
              <a:solidFill>
                <a:schemeClr val="tx1"/>
              </a:solidFill>
              <a:round/>
              <a:headEnd/>
              <a:tailEnd/>
            </a:ln>
            <a:effectLst/>
          </p:spPr>
          <p:txBody>
            <a:bodyPr/>
            <a:lstStyle/>
            <a:p>
              <a:endParaRPr lang="en-US"/>
            </a:p>
          </p:txBody>
        </p:sp>
        <p:sp>
          <p:nvSpPr>
            <p:cNvPr id="19" name="Line 48"/>
            <p:cNvSpPr>
              <a:spLocks noChangeShapeType="1"/>
            </p:cNvSpPr>
            <p:nvPr/>
          </p:nvSpPr>
          <p:spPr bwMode="auto">
            <a:xfrm>
              <a:off x="3306" y="3574"/>
              <a:ext cx="1067" cy="0"/>
            </a:xfrm>
            <a:prstGeom prst="line">
              <a:avLst/>
            </a:prstGeom>
            <a:noFill/>
            <a:ln w="1" cap="sq">
              <a:solidFill>
                <a:schemeClr val="tx1"/>
              </a:solidFill>
              <a:round/>
              <a:headEnd/>
              <a:tailEnd/>
            </a:ln>
            <a:effectLst/>
          </p:spPr>
          <p:txBody>
            <a:bodyPr/>
            <a:lstStyle/>
            <a:p>
              <a:endParaRPr lang="en-US"/>
            </a:p>
          </p:txBody>
        </p:sp>
        <p:sp>
          <p:nvSpPr>
            <p:cNvPr id="20" name="Line 49"/>
            <p:cNvSpPr>
              <a:spLocks noChangeShapeType="1"/>
            </p:cNvSpPr>
            <p:nvPr/>
          </p:nvSpPr>
          <p:spPr bwMode="auto">
            <a:xfrm>
              <a:off x="2026" y="2930"/>
              <a:ext cx="0" cy="644"/>
            </a:xfrm>
            <a:prstGeom prst="line">
              <a:avLst/>
            </a:prstGeom>
            <a:noFill/>
            <a:ln w="1" cap="sq">
              <a:solidFill>
                <a:schemeClr val="tx1"/>
              </a:solidFill>
              <a:round/>
              <a:headEnd/>
              <a:tailEnd/>
            </a:ln>
            <a:effectLst/>
          </p:spPr>
          <p:txBody>
            <a:bodyPr/>
            <a:lstStyle/>
            <a:p>
              <a:endParaRPr lang="en-US"/>
            </a:p>
          </p:txBody>
        </p:sp>
        <p:sp>
          <p:nvSpPr>
            <p:cNvPr id="21" name="Line 50"/>
            <p:cNvSpPr>
              <a:spLocks noChangeShapeType="1"/>
            </p:cNvSpPr>
            <p:nvPr/>
          </p:nvSpPr>
          <p:spPr bwMode="auto">
            <a:xfrm>
              <a:off x="2666" y="2930"/>
              <a:ext cx="0" cy="644"/>
            </a:xfrm>
            <a:prstGeom prst="line">
              <a:avLst/>
            </a:prstGeom>
            <a:noFill/>
            <a:ln w="1" cap="sq">
              <a:solidFill>
                <a:schemeClr val="tx1"/>
              </a:solidFill>
              <a:round/>
              <a:headEnd/>
              <a:tailEnd/>
            </a:ln>
            <a:effectLst/>
          </p:spPr>
          <p:txBody>
            <a:bodyPr/>
            <a:lstStyle/>
            <a:p>
              <a:endParaRPr lang="en-US"/>
            </a:p>
          </p:txBody>
        </p:sp>
        <p:sp>
          <p:nvSpPr>
            <p:cNvPr id="22" name="Line 51"/>
            <p:cNvSpPr>
              <a:spLocks noChangeShapeType="1"/>
            </p:cNvSpPr>
            <p:nvPr/>
          </p:nvSpPr>
          <p:spPr bwMode="auto">
            <a:xfrm>
              <a:off x="3306" y="2930"/>
              <a:ext cx="0" cy="644"/>
            </a:xfrm>
            <a:prstGeom prst="line">
              <a:avLst/>
            </a:prstGeom>
            <a:noFill/>
            <a:ln w="1" cap="sq">
              <a:solidFill>
                <a:schemeClr val="tx1"/>
              </a:solidFill>
              <a:round/>
              <a:headEnd/>
              <a:tailEnd/>
            </a:ln>
            <a:effectLst/>
          </p:spPr>
          <p:txBody>
            <a:bodyPr/>
            <a:lstStyle/>
            <a:p>
              <a:endParaRPr lang="en-US"/>
            </a:p>
          </p:txBody>
        </p:sp>
        <p:sp>
          <p:nvSpPr>
            <p:cNvPr id="23" name="Line 52"/>
            <p:cNvSpPr>
              <a:spLocks noChangeShapeType="1"/>
            </p:cNvSpPr>
            <p:nvPr/>
          </p:nvSpPr>
          <p:spPr bwMode="auto">
            <a:xfrm>
              <a:off x="4373" y="2930"/>
              <a:ext cx="0" cy="644"/>
            </a:xfrm>
            <a:prstGeom prst="line">
              <a:avLst/>
            </a:prstGeom>
            <a:noFill/>
            <a:ln w="1" cap="sq">
              <a:solidFill>
                <a:schemeClr val="tx1"/>
              </a:solidFill>
              <a:round/>
              <a:headEnd/>
              <a:tailEnd/>
            </a:ln>
            <a:effectLst/>
          </p:spPr>
          <p:txBody>
            <a:bodyPr/>
            <a:lstStyle/>
            <a:p>
              <a:endParaRPr lang="en-US"/>
            </a:p>
          </p:txBody>
        </p:sp>
        <p:sp>
          <p:nvSpPr>
            <p:cNvPr id="24" name="Line 53"/>
            <p:cNvSpPr>
              <a:spLocks noChangeShapeType="1"/>
            </p:cNvSpPr>
            <p:nvPr/>
          </p:nvSpPr>
          <p:spPr bwMode="auto">
            <a:xfrm>
              <a:off x="2026" y="1580"/>
              <a:ext cx="640" cy="0"/>
            </a:xfrm>
            <a:prstGeom prst="line">
              <a:avLst/>
            </a:prstGeom>
            <a:noFill/>
            <a:ln w="9525">
              <a:solidFill>
                <a:schemeClr val="tx1"/>
              </a:solidFill>
              <a:round/>
              <a:headEnd/>
              <a:tailEnd/>
            </a:ln>
            <a:effectLst/>
          </p:spPr>
          <p:txBody>
            <a:bodyPr/>
            <a:lstStyle/>
            <a:p>
              <a:endParaRPr lang="en-US"/>
            </a:p>
          </p:txBody>
        </p:sp>
        <p:sp>
          <p:nvSpPr>
            <p:cNvPr id="25" name="Line 54"/>
            <p:cNvSpPr>
              <a:spLocks noChangeShapeType="1"/>
            </p:cNvSpPr>
            <p:nvPr/>
          </p:nvSpPr>
          <p:spPr bwMode="auto">
            <a:xfrm>
              <a:off x="2026" y="1580"/>
              <a:ext cx="640" cy="0"/>
            </a:xfrm>
            <a:prstGeom prst="line">
              <a:avLst/>
            </a:prstGeom>
            <a:noFill/>
            <a:ln w="9525">
              <a:solidFill>
                <a:srgbClr val="000000"/>
              </a:solidFill>
              <a:round/>
              <a:headEnd/>
              <a:tailEnd/>
            </a:ln>
            <a:effectLst/>
          </p:spPr>
          <p:txBody>
            <a:bodyPr/>
            <a:lstStyle/>
            <a:p>
              <a:endParaRPr lang="en-US"/>
            </a:p>
          </p:txBody>
        </p:sp>
        <p:sp>
          <p:nvSpPr>
            <p:cNvPr id="26" name="Line 55"/>
            <p:cNvSpPr>
              <a:spLocks noChangeShapeType="1"/>
            </p:cNvSpPr>
            <p:nvPr/>
          </p:nvSpPr>
          <p:spPr bwMode="auto">
            <a:xfrm>
              <a:off x="2026" y="1580"/>
              <a:ext cx="640" cy="0"/>
            </a:xfrm>
            <a:prstGeom prst="line">
              <a:avLst/>
            </a:prstGeom>
            <a:noFill/>
            <a:ln w="1" cap="sq">
              <a:solidFill>
                <a:schemeClr val="tx1"/>
              </a:solidFill>
              <a:round/>
              <a:headEnd/>
              <a:tailEnd/>
            </a:ln>
            <a:effectLst/>
          </p:spPr>
          <p:txBody>
            <a:bodyPr/>
            <a:lstStyle/>
            <a:p>
              <a:endParaRPr lang="en-US"/>
            </a:p>
          </p:txBody>
        </p:sp>
        <p:sp>
          <p:nvSpPr>
            <p:cNvPr id="27" name="Line 56"/>
            <p:cNvSpPr>
              <a:spLocks noChangeShapeType="1"/>
            </p:cNvSpPr>
            <p:nvPr/>
          </p:nvSpPr>
          <p:spPr bwMode="auto">
            <a:xfrm>
              <a:off x="2026" y="1580"/>
              <a:ext cx="0" cy="267"/>
            </a:xfrm>
            <a:prstGeom prst="line">
              <a:avLst/>
            </a:prstGeom>
            <a:noFill/>
            <a:ln w="9525">
              <a:solidFill>
                <a:schemeClr val="tx1"/>
              </a:solidFill>
              <a:round/>
              <a:headEnd/>
              <a:tailEnd/>
            </a:ln>
            <a:effectLst/>
          </p:spPr>
          <p:txBody>
            <a:bodyPr/>
            <a:lstStyle/>
            <a:p>
              <a:endParaRPr lang="en-US"/>
            </a:p>
          </p:txBody>
        </p:sp>
        <p:sp>
          <p:nvSpPr>
            <p:cNvPr id="28" name="Line 57"/>
            <p:cNvSpPr>
              <a:spLocks noChangeShapeType="1"/>
            </p:cNvSpPr>
            <p:nvPr/>
          </p:nvSpPr>
          <p:spPr bwMode="auto">
            <a:xfrm>
              <a:off x="2026" y="1580"/>
              <a:ext cx="0" cy="267"/>
            </a:xfrm>
            <a:prstGeom prst="line">
              <a:avLst/>
            </a:prstGeom>
            <a:noFill/>
            <a:ln w="9525">
              <a:solidFill>
                <a:srgbClr val="000000"/>
              </a:solidFill>
              <a:round/>
              <a:headEnd/>
              <a:tailEnd/>
            </a:ln>
            <a:effectLst/>
          </p:spPr>
          <p:txBody>
            <a:bodyPr/>
            <a:lstStyle/>
            <a:p>
              <a:endParaRPr lang="en-US"/>
            </a:p>
          </p:txBody>
        </p:sp>
        <p:sp>
          <p:nvSpPr>
            <p:cNvPr id="29" name="Line 58"/>
            <p:cNvSpPr>
              <a:spLocks noChangeShapeType="1"/>
            </p:cNvSpPr>
            <p:nvPr/>
          </p:nvSpPr>
          <p:spPr bwMode="auto">
            <a:xfrm>
              <a:off x="2026" y="1580"/>
              <a:ext cx="0" cy="267"/>
            </a:xfrm>
            <a:prstGeom prst="line">
              <a:avLst/>
            </a:prstGeom>
            <a:noFill/>
            <a:ln w="1" cap="sq">
              <a:solidFill>
                <a:schemeClr val="tx1"/>
              </a:solidFill>
              <a:round/>
              <a:headEnd/>
              <a:tailEnd/>
            </a:ln>
            <a:effectLst/>
          </p:spPr>
          <p:txBody>
            <a:bodyPr/>
            <a:lstStyle/>
            <a:p>
              <a:endParaRPr lang="en-US"/>
            </a:p>
          </p:txBody>
        </p:sp>
        <p:sp>
          <p:nvSpPr>
            <p:cNvPr id="30" name="Line 59"/>
            <p:cNvSpPr>
              <a:spLocks noChangeShapeType="1"/>
            </p:cNvSpPr>
            <p:nvPr/>
          </p:nvSpPr>
          <p:spPr bwMode="auto">
            <a:xfrm>
              <a:off x="2666" y="1580"/>
              <a:ext cx="0" cy="267"/>
            </a:xfrm>
            <a:prstGeom prst="line">
              <a:avLst/>
            </a:prstGeom>
            <a:noFill/>
            <a:ln w="9525">
              <a:solidFill>
                <a:schemeClr val="tx1"/>
              </a:solidFill>
              <a:round/>
              <a:headEnd/>
              <a:tailEnd/>
            </a:ln>
            <a:effectLst/>
          </p:spPr>
          <p:txBody>
            <a:bodyPr/>
            <a:lstStyle/>
            <a:p>
              <a:endParaRPr lang="en-US"/>
            </a:p>
          </p:txBody>
        </p:sp>
        <p:sp>
          <p:nvSpPr>
            <p:cNvPr id="31" name="Line 60"/>
            <p:cNvSpPr>
              <a:spLocks noChangeShapeType="1"/>
            </p:cNvSpPr>
            <p:nvPr/>
          </p:nvSpPr>
          <p:spPr bwMode="auto">
            <a:xfrm>
              <a:off x="2666" y="1580"/>
              <a:ext cx="0" cy="267"/>
            </a:xfrm>
            <a:prstGeom prst="line">
              <a:avLst/>
            </a:prstGeom>
            <a:noFill/>
            <a:ln w="9525">
              <a:solidFill>
                <a:srgbClr val="000000"/>
              </a:solidFill>
              <a:round/>
              <a:headEnd/>
              <a:tailEnd/>
            </a:ln>
            <a:effectLst/>
          </p:spPr>
          <p:txBody>
            <a:bodyPr/>
            <a:lstStyle/>
            <a:p>
              <a:endParaRPr lang="en-US"/>
            </a:p>
          </p:txBody>
        </p:sp>
        <p:sp>
          <p:nvSpPr>
            <p:cNvPr id="15499" name="Line 61"/>
            <p:cNvSpPr>
              <a:spLocks noChangeShapeType="1"/>
            </p:cNvSpPr>
            <p:nvPr/>
          </p:nvSpPr>
          <p:spPr bwMode="auto">
            <a:xfrm>
              <a:off x="2666" y="1580"/>
              <a:ext cx="0" cy="267"/>
            </a:xfrm>
            <a:prstGeom prst="line">
              <a:avLst/>
            </a:prstGeom>
            <a:noFill/>
            <a:ln w="1" cap="sq">
              <a:solidFill>
                <a:schemeClr val="tx1"/>
              </a:solidFill>
              <a:round/>
              <a:headEnd/>
              <a:tailEnd/>
            </a:ln>
            <a:effectLst/>
          </p:spPr>
          <p:txBody>
            <a:bodyPr/>
            <a:lstStyle/>
            <a:p>
              <a:endParaRPr lang="en-US"/>
            </a:p>
          </p:txBody>
        </p:sp>
        <p:sp>
          <p:nvSpPr>
            <p:cNvPr id="15500" name="Line 62"/>
            <p:cNvSpPr>
              <a:spLocks noChangeShapeType="1"/>
            </p:cNvSpPr>
            <p:nvPr/>
          </p:nvSpPr>
          <p:spPr bwMode="auto">
            <a:xfrm>
              <a:off x="2026" y="1847"/>
              <a:ext cx="640" cy="0"/>
            </a:xfrm>
            <a:prstGeom prst="line">
              <a:avLst/>
            </a:prstGeom>
            <a:noFill/>
            <a:ln w="9525">
              <a:solidFill>
                <a:schemeClr val="tx1"/>
              </a:solidFill>
              <a:round/>
              <a:headEnd/>
              <a:tailEnd/>
            </a:ln>
            <a:effectLst/>
          </p:spPr>
          <p:txBody>
            <a:bodyPr/>
            <a:lstStyle/>
            <a:p>
              <a:endParaRPr lang="en-US"/>
            </a:p>
          </p:txBody>
        </p:sp>
        <p:sp>
          <p:nvSpPr>
            <p:cNvPr id="15501" name="Line 63"/>
            <p:cNvSpPr>
              <a:spLocks noChangeShapeType="1"/>
            </p:cNvSpPr>
            <p:nvPr/>
          </p:nvSpPr>
          <p:spPr bwMode="auto">
            <a:xfrm>
              <a:off x="2026" y="1847"/>
              <a:ext cx="640" cy="0"/>
            </a:xfrm>
            <a:prstGeom prst="line">
              <a:avLst/>
            </a:prstGeom>
            <a:noFill/>
            <a:ln w="9525">
              <a:solidFill>
                <a:srgbClr val="000000"/>
              </a:solidFill>
              <a:round/>
              <a:headEnd/>
              <a:tailEnd/>
            </a:ln>
            <a:effectLst/>
          </p:spPr>
          <p:txBody>
            <a:bodyPr/>
            <a:lstStyle/>
            <a:p>
              <a:endParaRPr lang="en-US"/>
            </a:p>
          </p:txBody>
        </p:sp>
        <p:sp>
          <p:nvSpPr>
            <p:cNvPr id="15502" name="Line 64"/>
            <p:cNvSpPr>
              <a:spLocks noChangeShapeType="1"/>
            </p:cNvSpPr>
            <p:nvPr/>
          </p:nvSpPr>
          <p:spPr bwMode="auto">
            <a:xfrm>
              <a:off x="2026" y="1847"/>
              <a:ext cx="640" cy="0"/>
            </a:xfrm>
            <a:prstGeom prst="line">
              <a:avLst/>
            </a:prstGeom>
            <a:noFill/>
            <a:ln w="1" cap="sq">
              <a:solidFill>
                <a:schemeClr val="tx1"/>
              </a:solidFill>
              <a:round/>
              <a:headEnd/>
              <a:tailEnd/>
            </a:ln>
            <a:effectLst/>
          </p:spPr>
          <p:txBody>
            <a:bodyPr/>
            <a:lstStyle/>
            <a:p>
              <a:endParaRPr lang="en-US"/>
            </a:p>
          </p:txBody>
        </p:sp>
        <p:sp>
          <p:nvSpPr>
            <p:cNvPr id="15503" name="Line 65"/>
            <p:cNvSpPr>
              <a:spLocks noChangeShapeType="1"/>
            </p:cNvSpPr>
            <p:nvPr/>
          </p:nvSpPr>
          <p:spPr bwMode="auto">
            <a:xfrm>
              <a:off x="2666" y="1580"/>
              <a:ext cx="640" cy="0"/>
            </a:xfrm>
            <a:prstGeom prst="line">
              <a:avLst/>
            </a:prstGeom>
            <a:noFill/>
            <a:ln w="9525">
              <a:solidFill>
                <a:schemeClr val="tx1"/>
              </a:solidFill>
              <a:round/>
              <a:headEnd/>
              <a:tailEnd/>
            </a:ln>
            <a:effectLst/>
          </p:spPr>
          <p:txBody>
            <a:bodyPr/>
            <a:lstStyle/>
            <a:p>
              <a:endParaRPr lang="en-US"/>
            </a:p>
          </p:txBody>
        </p:sp>
        <p:sp>
          <p:nvSpPr>
            <p:cNvPr id="15504" name="Line 66"/>
            <p:cNvSpPr>
              <a:spLocks noChangeShapeType="1"/>
            </p:cNvSpPr>
            <p:nvPr/>
          </p:nvSpPr>
          <p:spPr bwMode="auto">
            <a:xfrm>
              <a:off x="2666" y="1580"/>
              <a:ext cx="640" cy="0"/>
            </a:xfrm>
            <a:prstGeom prst="line">
              <a:avLst/>
            </a:prstGeom>
            <a:noFill/>
            <a:ln w="9525">
              <a:solidFill>
                <a:srgbClr val="000000"/>
              </a:solidFill>
              <a:round/>
              <a:headEnd/>
              <a:tailEnd/>
            </a:ln>
            <a:effectLst/>
          </p:spPr>
          <p:txBody>
            <a:bodyPr/>
            <a:lstStyle/>
            <a:p>
              <a:endParaRPr lang="en-US"/>
            </a:p>
          </p:txBody>
        </p:sp>
        <p:sp>
          <p:nvSpPr>
            <p:cNvPr id="15505" name="Line 67"/>
            <p:cNvSpPr>
              <a:spLocks noChangeShapeType="1"/>
            </p:cNvSpPr>
            <p:nvPr/>
          </p:nvSpPr>
          <p:spPr bwMode="auto">
            <a:xfrm>
              <a:off x="2666" y="1580"/>
              <a:ext cx="640" cy="0"/>
            </a:xfrm>
            <a:prstGeom prst="line">
              <a:avLst/>
            </a:prstGeom>
            <a:noFill/>
            <a:ln w="1" cap="sq">
              <a:solidFill>
                <a:schemeClr val="tx1"/>
              </a:solidFill>
              <a:round/>
              <a:headEnd/>
              <a:tailEnd/>
            </a:ln>
            <a:effectLst/>
          </p:spPr>
          <p:txBody>
            <a:bodyPr/>
            <a:lstStyle/>
            <a:p>
              <a:endParaRPr lang="en-US"/>
            </a:p>
          </p:txBody>
        </p:sp>
        <p:sp>
          <p:nvSpPr>
            <p:cNvPr id="15506" name="Line 68"/>
            <p:cNvSpPr>
              <a:spLocks noChangeShapeType="1"/>
            </p:cNvSpPr>
            <p:nvPr/>
          </p:nvSpPr>
          <p:spPr bwMode="auto">
            <a:xfrm>
              <a:off x="3306" y="1580"/>
              <a:ext cx="0" cy="267"/>
            </a:xfrm>
            <a:prstGeom prst="line">
              <a:avLst/>
            </a:prstGeom>
            <a:noFill/>
            <a:ln w="9525">
              <a:solidFill>
                <a:schemeClr val="tx1"/>
              </a:solidFill>
              <a:round/>
              <a:headEnd/>
              <a:tailEnd/>
            </a:ln>
            <a:effectLst/>
          </p:spPr>
          <p:txBody>
            <a:bodyPr/>
            <a:lstStyle/>
            <a:p>
              <a:endParaRPr lang="en-US"/>
            </a:p>
          </p:txBody>
        </p:sp>
        <p:sp>
          <p:nvSpPr>
            <p:cNvPr id="15507" name="Line 69"/>
            <p:cNvSpPr>
              <a:spLocks noChangeShapeType="1"/>
            </p:cNvSpPr>
            <p:nvPr/>
          </p:nvSpPr>
          <p:spPr bwMode="auto">
            <a:xfrm>
              <a:off x="3306" y="1580"/>
              <a:ext cx="0" cy="267"/>
            </a:xfrm>
            <a:prstGeom prst="line">
              <a:avLst/>
            </a:prstGeom>
            <a:noFill/>
            <a:ln w="9525">
              <a:solidFill>
                <a:srgbClr val="000000"/>
              </a:solidFill>
              <a:round/>
              <a:headEnd/>
              <a:tailEnd/>
            </a:ln>
            <a:effectLst/>
          </p:spPr>
          <p:txBody>
            <a:bodyPr/>
            <a:lstStyle/>
            <a:p>
              <a:endParaRPr lang="en-US"/>
            </a:p>
          </p:txBody>
        </p:sp>
        <p:sp>
          <p:nvSpPr>
            <p:cNvPr id="15508" name="Line 70"/>
            <p:cNvSpPr>
              <a:spLocks noChangeShapeType="1"/>
            </p:cNvSpPr>
            <p:nvPr/>
          </p:nvSpPr>
          <p:spPr bwMode="auto">
            <a:xfrm>
              <a:off x="3306" y="1580"/>
              <a:ext cx="0" cy="267"/>
            </a:xfrm>
            <a:prstGeom prst="line">
              <a:avLst/>
            </a:prstGeom>
            <a:noFill/>
            <a:ln w="1" cap="sq">
              <a:solidFill>
                <a:schemeClr val="tx1"/>
              </a:solidFill>
              <a:round/>
              <a:headEnd/>
              <a:tailEnd/>
            </a:ln>
            <a:effectLst/>
          </p:spPr>
          <p:txBody>
            <a:bodyPr/>
            <a:lstStyle/>
            <a:p>
              <a:endParaRPr lang="en-US"/>
            </a:p>
          </p:txBody>
        </p:sp>
        <p:sp>
          <p:nvSpPr>
            <p:cNvPr id="15509" name="Line 71"/>
            <p:cNvSpPr>
              <a:spLocks noChangeShapeType="1"/>
            </p:cNvSpPr>
            <p:nvPr/>
          </p:nvSpPr>
          <p:spPr bwMode="auto">
            <a:xfrm>
              <a:off x="2666" y="1847"/>
              <a:ext cx="640" cy="0"/>
            </a:xfrm>
            <a:prstGeom prst="line">
              <a:avLst/>
            </a:prstGeom>
            <a:noFill/>
            <a:ln w="9525">
              <a:solidFill>
                <a:schemeClr val="tx1"/>
              </a:solidFill>
              <a:round/>
              <a:headEnd/>
              <a:tailEnd/>
            </a:ln>
            <a:effectLst/>
          </p:spPr>
          <p:txBody>
            <a:bodyPr/>
            <a:lstStyle/>
            <a:p>
              <a:endParaRPr lang="en-US"/>
            </a:p>
          </p:txBody>
        </p:sp>
        <p:sp>
          <p:nvSpPr>
            <p:cNvPr id="15510" name="Line 72"/>
            <p:cNvSpPr>
              <a:spLocks noChangeShapeType="1"/>
            </p:cNvSpPr>
            <p:nvPr/>
          </p:nvSpPr>
          <p:spPr bwMode="auto">
            <a:xfrm>
              <a:off x="2666" y="1847"/>
              <a:ext cx="640" cy="0"/>
            </a:xfrm>
            <a:prstGeom prst="line">
              <a:avLst/>
            </a:prstGeom>
            <a:noFill/>
            <a:ln w="9525">
              <a:solidFill>
                <a:srgbClr val="000000"/>
              </a:solidFill>
              <a:round/>
              <a:headEnd/>
              <a:tailEnd/>
            </a:ln>
            <a:effectLst/>
          </p:spPr>
          <p:txBody>
            <a:bodyPr/>
            <a:lstStyle/>
            <a:p>
              <a:endParaRPr lang="en-US"/>
            </a:p>
          </p:txBody>
        </p:sp>
        <p:sp>
          <p:nvSpPr>
            <p:cNvPr id="15511" name="Line 73"/>
            <p:cNvSpPr>
              <a:spLocks noChangeShapeType="1"/>
            </p:cNvSpPr>
            <p:nvPr/>
          </p:nvSpPr>
          <p:spPr bwMode="auto">
            <a:xfrm>
              <a:off x="2666" y="1847"/>
              <a:ext cx="640" cy="0"/>
            </a:xfrm>
            <a:prstGeom prst="line">
              <a:avLst/>
            </a:prstGeom>
            <a:noFill/>
            <a:ln w="1" cap="sq">
              <a:solidFill>
                <a:schemeClr val="tx1"/>
              </a:solidFill>
              <a:round/>
              <a:headEnd/>
              <a:tailEnd/>
            </a:ln>
            <a:effectLst/>
          </p:spPr>
          <p:txBody>
            <a:bodyPr/>
            <a:lstStyle/>
            <a:p>
              <a:endParaRPr lang="en-US"/>
            </a:p>
          </p:txBody>
        </p:sp>
        <p:sp>
          <p:nvSpPr>
            <p:cNvPr id="15512" name="Line 74"/>
            <p:cNvSpPr>
              <a:spLocks noChangeShapeType="1"/>
            </p:cNvSpPr>
            <p:nvPr/>
          </p:nvSpPr>
          <p:spPr bwMode="auto">
            <a:xfrm>
              <a:off x="3306" y="1580"/>
              <a:ext cx="1067" cy="0"/>
            </a:xfrm>
            <a:prstGeom prst="line">
              <a:avLst/>
            </a:prstGeom>
            <a:noFill/>
            <a:ln w="9525">
              <a:solidFill>
                <a:schemeClr val="tx1"/>
              </a:solidFill>
              <a:round/>
              <a:headEnd/>
              <a:tailEnd/>
            </a:ln>
            <a:effectLst/>
          </p:spPr>
          <p:txBody>
            <a:bodyPr/>
            <a:lstStyle/>
            <a:p>
              <a:endParaRPr lang="en-US"/>
            </a:p>
          </p:txBody>
        </p:sp>
        <p:sp>
          <p:nvSpPr>
            <p:cNvPr id="15513" name="Line 75"/>
            <p:cNvSpPr>
              <a:spLocks noChangeShapeType="1"/>
            </p:cNvSpPr>
            <p:nvPr/>
          </p:nvSpPr>
          <p:spPr bwMode="auto">
            <a:xfrm>
              <a:off x="3306" y="1580"/>
              <a:ext cx="1067" cy="0"/>
            </a:xfrm>
            <a:prstGeom prst="line">
              <a:avLst/>
            </a:prstGeom>
            <a:noFill/>
            <a:ln w="9525">
              <a:solidFill>
                <a:srgbClr val="000000"/>
              </a:solidFill>
              <a:round/>
              <a:headEnd/>
              <a:tailEnd/>
            </a:ln>
            <a:effectLst/>
          </p:spPr>
          <p:txBody>
            <a:bodyPr/>
            <a:lstStyle/>
            <a:p>
              <a:endParaRPr lang="en-US"/>
            </a:p>
          </p:txBody>
        </p:sp>
        <p:sp>
          <p:nvSpPr>
            <p:cNvPr id="15514" name="Line 76"/>
            <p:cNvSpPr>
              <a:spLocks noChangeShapeType="1"/>
            </p:cNvSpPr>
            <p:nvPr/>
          </p:nvSpPr>
          <p:spPr bwMode="auto">
            <a:xfrm>
              <a:off x="4373" y="1580"/>
              <a:ext cx="0" cy="267"/>
            </a:xfrm>
            <a:prstGeom prst="line">
              <a:avLst/>
            </a:prstGeom>
            <a:noFill/>
            <a:ln w="9525">
              <a:solidFill>
                <a:schemeClr val="tx1"/>
              </a:solidFill>
              <a:round/>
              <a:headEnd/>
              <a:tailEnd/>
            </a:ln>
            <a:effectLst/>
          </p:spPr>
          <p:txBody>
            <a:bodyPr/>
            <a:lstStyle/>
            <a:p>
              <a:endParaRPr lang="en-US"/>
            </a:p>
          </p:txBody>
        </p:sp>
        <p:sp>
          <p:nvSpPr>
            <p:cNvPr id="15515" name="Line 77"/>
            <p:cNvSpPr>
              <a:spLocks noChangeShapeType="1"/>
            </p:cNvSpPr>
            <p:nvPr/>
          </p:nvSpPr>
          <p:spPr bwMode="auto">
            <a:xfrm>
              <a:off x="4373" y="1580"/>
              <a:ext cx="0" cy="267"/>
            </a:xfrm>
            <a:prstGeom prst="line">
              <a:avLst/>
            </a:prstGeom>
            <a:noFill/>
            <a:ln w="9525">
              <a:solidFill>
                <a:srgbClr val="000000"/>
              </a:solidFill>
              <a:round/>
              <a:headEnd/>
              <a:tailEnd/>
            </a:ln>
            <a:effectLst/>
          </p:spPr>
          <p:txBody>
            <a:bodyPr/>
            <a:lstStyle/>
            <a:p>
              <a:endParaRPr lang="en-US"/>
            </a:p>
          </p:txBody>
        </p:sp>
        <p:sp>
          <p:nvSpPr>
            <p:cNvPr id="15516" name="Line 78"/>
            <p:cNvSpPr>
              <a:spLocks noChangeShapeType="1"/>
            </p:cNvSpPr>
            <p:nvPr/>
          </p:nvSpPr>
          <p:spPr bwMode="auto">
            <a:xfrm>
              <a:off x="4373" y="1580"/>
              <a:ext cx="0" cy="267"/>
            </a:xfrm>
            <a:prstGeom prst="line">
              <a:avLst/>
            </a:prstGeom>
            <a:noFill/>
            <a:ln w="1" cap="sq">
              <a:solidFill>
                <a:schemeClr val="tx1"/>
              </a:solidFill>
              <a:round/>
              <a:headEnd/>
              <a:tailEnd/>
            </a:ln>
            <a:effectLst/>
          </p:spPr>
          <p:txBody>
            <a:bodyPr/>
            <a:lstStyle/>
            <a:p>
              <a:endParaRPr lang="en-US"/>
            </a:p>
          </p:txBody>
        </p:sp>
        <p:sp>
          <p:nvSpPr>
            <p:cNvPr id="15517" name="Line 79"/>
            <p:cNvSpPr>
              <a:spLocks noChangeShapeType="1"/>
            </p:cNvSpPr>
            <p:nvPr/>
          </p:nvSpPr>
          <p:spPr bwMode="auto">
            <a:xfrm>
              <a:off x="3306" y="1847"/>
              <a:ext cx="1067" cy="0"/>
            </a:xfrm>
            <a:prstGeom prst="line">
              <a:avLst/>
            </a:prstGeom>
            <a:noFill/>
            <a:ln w="9525">
              <a:solidFill>
                <a:schemeClr val="tx1"/>
              </a:solidFill>
              <a:round/>
              <a:headEnd/>
              <a:tailEnd/>
            </a:ln>
            <a:effectLst/>
          </p:spPr>
          <p:txBody>
            <a:bodyPr/>
            <a:lstStyle/>
            <a:p>
              <a:endParaRPr lang="en-US"/>
            </a:p>
          </p:txBody>
        </p:sp>
        <p:sp>
          <p:nvSpPr>
            <p:cNvPr id="15518" name="Line 80"/>
            <p:cNvSpPr>
              <a:spLocks noChangeShapeType="1"/>
            </p:cNvSpPr>
            <p:nvPr/>
          </p:nvSpPr>
          <p:spPr bwMode="auto">
            <a:xfrm>
              <a:off x="3306" y="1847"/>
              <a:ext cx="1067" cy="0"/>
            </a:xfrm>
            <a:prstGeom prst="line">
              <a:avLst/>
            </a:prstGeom>
            <a:noFill/>
            <a:ln w="9525">
              <a:solidFill>
                <a:srgbClr val="000000"/>
              </a:solidFill>
              <a:round/>
              <a:headEnd/>
              <a:tailEnd/>
            </a:ln>
            <a:effectLst/>
          </p:spPr>
          <p:txBody>
            <a:bodyPr/>
            <a:lstStyle/>
            <a:p>
              <a:endParaRPr lang="en-US"/>
            </a:p>
          </p:txBody>
        </p:sp>
        <p:sp>
          <p:nvSpPr>
            <p:cNvPr id="15519" name="Line 81"/>
            <p:cNvSpPr>
              <a:spLocks noChangeShapeType="1"/>
            </p:cNvSpPr>
            <p:nvPr/>
          </p:nvSpPr>
          <p:spPr bwMode="auto">
            <a:xfrm>
              <a:off x="2026" y="1847"/>
              <a:ext cx="0" cy="644"/>
            </a:xfrm>
            <a:prstGeom prst="line">
              <a:avLst/>
            </a:prstGeom>
            <a:noFill/>
            <a:ln w="9525">
              <a:solidFill>
                <a:schemeClr val="tx1"/>
              </a:solidFill>
              <a:round/>
              <a:headEnd/>
              <a:tailEnd/>
            </a:ln>
            <a:effectLst/>
          </p:spPr>
          <p:txBody>
            <a:bodyPr/>
            <a:lstStyle/>
            <a:p>
              <a:endParaRPr lang="en-US"/>
            </a:p>
          </p:txBody>
        </p:sp>
        <p:sp>
          <p:nvSpPr>
            <p:cNvPr id="15360" name="Line 82"/>
            <p:cNvSpPr>
              <a:spLocks noChangeShapeType="1"/>
            </p:cNvSpPr>
            <p:nvPr/>
          </p:nvSpPr>
          <p:spPr bwMode="auto">
            <a:xfrm>
              <a:off x="2026" y="1847"/>
              <a:ext cx="0" cy="644"/>
            </a:xfrm>
            <a:prstGeom prst="line">
              <a:avLst/>
            </a:prstGeom>
            <a:noFill/>
            <a:ln w="9525">
              <a:solidFill>
                <a:srgbClr val="000000"/>
              </a:solidFill>
              <a:round/>
              <a:headEnd/>
              <a:tailEnd/>
            </a:ln>
            <a:effectLst/>
          </p:spPr>
          <p:txBody>
            <a:bodyPr/>
            <a:lstStyle/>
            <a:p>
              <a:endParaRPr lang="en-US"/>
            </a:p>
          </p:txBody>
        </p:sp>
        <p:sp>
          <p:nvSpPr>
            <p:cNvPr id="15363" name="Line 83"/>
            <p:cNvSpPr>
              <a:spLocks noChangeShapeType="1"/>
            </p:cNvSpPr>
            <p:nvPr/>
          </p:nvSpPr>
          <p:spPr bwMode="auto">
            <a:xfrm>
              <a:off x="2026" y="1847"/>
              <a:ext cx="0" cy="644"/>
            </a:xfrm>
            <a:prstGeom prst="line">
              <a:avLst/>
            </a:prstGeom>
            <a:noFill/>
            <a:ln w="1" cap="sq">
              <a:solidFill>
                <a:schemeClr val="tx1"/>
              </a:solidFill>
              <a:round/>
              <a:headEnd/>
              <a:tailEnd/>
            </a:ln>
            <a:effectLst/>
          </p:spPr>
          <p:txBody>
            <a:bodyPr/>
            <a:lstStyle/>
            <a:p>
              <a:endParaRPr lang="en-US"/>
            </a:p>
          </p:txBody>
        </p:sp>
        <p:sp>
          <p:nvSpPr>
            <p:cNvPr id="15520" name="Line 84"/>
            <p:cNvSpPr>
              <a:spLocks noChangeShapeType="1"/>
            </p:cNvSpPr>
            <p:nvPr/>
          </p:nvSpPr>
          <p:spPr bwMode="auto">
            <a:xfrm>
              <a:off x="2666" y="1847"/>
              <a:ext cx="0" cy="644"/>
            </a:xfrm>
            <a:prstGeom prst="line">
              <a:avLst/>
            </a:prstGeom>
            <a:noFill/>
            <a:ln w="9525">
              <a:solidFill>
                <a:schemeClr val="tx1"/>
              </a:solidFill>
              <a:round/>
              <a:headEnd/>
              <a:tailEnd/>
            </a:ln>
            <a:effectLst/>
          </p:spPr>
          <p:txBody>
            <a:bodyPr/>
            <a:lstStyle/>
            <a:p>
              <a:endParaRPr lang="en-US"/>
            </a:p>
          </p:txBody>
        </p:sp>
        <p:sp>
          <p:nvSpPr>
            <p:cNvPr id="15521" name="Line 85"/>
            <p:cNvSpPr>
              <a:spLocks noChangeShapeType="1"/>
            </p:cNvSpPr>
            <p:nvPr/>
          </p:nvSpPr>
          <p:spPr bwMode="auto">
            <a:xfrm>
              <a:off x="2666" y="1847"/>
              <a:ext cx="0" cy="644"/>
            </a:xfrm>
            <a:prstGeom prst="line">
              <a:avLst/>
            </a:prstGeom>
            <a:noFill/>
            <a:ln w="9525">
              <a:solidFill>
                <a:srgbClr val="000000"/>
              </a:solidFill>
              <a:round/>
              <a:headEnd/>
              <a:tailEnd/>
            </a:ln>
            <a:effectLst/>
          </p:spPr>
          <p:txBody>
            <a:bodyPr/>
            <a:lstStyle/>
            <a:p>
              <a:endParaRPr lang="en-US"/>
            </a:p>
          </p:txBody>
        </p:sp>
        <p:sp>
          <p:nvSpPr>
            <p:cNvPr id="15522" name="Line 86"/>
            <p:cNvSpPr>
              <a:spLocks noChangeShapeType="1"/>
            </p:cNvSpPr>
            <p:nvPr/>
          </p:nvSpPr>
          <p:spPr bwMode="auto">
            <a:xfrm>
              <a:off x="2666" y="1847"/>
              <a:ext cx="0" cy="644"/>
            </a:xfrm>
            <a:prstGeom prst="line">
              <a:avLst/>
            </a:prstGeom>
            <a:noFill/>
            <a:ln w="1" cap="sq">
              <a:solidFill>
                <a:schemeClr val="tx1"/>
              </a:solidFill>
              <a:round/>
              <a:headEnd/>
              <a:tailEnd/>
            </a:ln>
            <a:effectLst/>
          </p:spPr>
          <p:txBody>
            <a:bodyPr/>
            <a:lstStyle/>
            <a:p>
              <a:endParaRPr lang="en-US"/>
            </a:p>
          </p:txBody>
        </p:sp>
        <p:sp>
          <p:nvSpPr>
            <p:cNvPr id="15523" name="Line 87"/>
            <p:cNvSpPr>
              <a:spLocks noChangeShapeType="1"/>
            </p:cNvSpPr>
            <p:nvPr/>
          </p:nvSpPr>
          <p:spPr bwMode="auto">
            <a:xfrm>
              <a:off x="2026" y="2491"/>
              <a:ext cx="640" cy="0"/>
            </a:xfrm>
            <a:prstGeom prst="line">
              <a:avLst/>
            </a:prstGeom>
            <a:noFill/>
            <a:ln w="9525">
              <a:solidFill>
                <a:schemeClr val="tx1"/>
              </a:solidFill>
              <a:round/>
              <a:headEnd/>
              <a:tailEnd/>
            </a:ln>
            <a:effectLst/>
          </p:spPr>
          <p:txBody>
            <a:bodyPr/>
            <a:lstStyle/>
            <a:p>
              <a:endParaRPr lang="en-US"/>
            </a:p>
          </p:txBody>
        </p:sp>
        <p:sp>
          <p:nvSpPr>
            <p:cNvPr id="15524" name="Line 88"/>
            <p:cNvSpPr>
              <a:spLocks noChangeShapeType="1"/>
            </p:cNvSpPr>
            <p:nvPr/>
          </p:nvSpPr>
          <p:spPr bwMode="auto">
            <a:xfrm>
              <a:off x="2026" y="2491"/>
              <a:ext cx="640" cy="0"/>
            </a:xfrm>
            <a:prstGeom prst="line">
              <a:avLst/>
            </a:prstGeom>
            <a:noFill/>
            <a:ln w="9525">
              <a:solidFill>
                <a:srgbClr val="000000"/>
              </a:solidFill>
              <a:round/>
              <a:headEnd/>
              <a:tailEnd/>
            </a:ln>
            <a:effectLst/>
          </p:spPr>
          <p:txBody>
            <a:bodyPr/>
            <a:lstStyle/>
            <a:p>
              <a:endParaRPr lang="en-US"/>
            </a:p>
          </p:txBody>
        </p:sp>
        <p:sp>
          <p:nvSpPr>
            <p:cNvPr id="15525" name="Line 89"/>
            <p:cNvSpPr>
              <a:spLocks noChangeShapeType="1"/>
            </p:cNvSpPr>
            <p:nvPr/>
          </p:nvSpPr>
          <p:spPr bwMode="auto">
            <a:xfrm>
              <a:off x="2026" y="2491"/>
              <a:ext cx="640" cy="0"/>
            </a:xfrm>
            <a:prstGeom prst="line">
              <a:avLst/>
            </a:prstGeom>
            <a:noFill/>
            <a:ln w="1" cap="sq">
              <a:solidFill>
                <a:schemeClr val="tx1"/>
              </a:solidFill>
              <a:round/>
              <a:headEnd/>
              <a:tailEnd/>
            </a:ln>
            <a:effectLst/>
          </p:spPr>
          <p:txBody>
            <a:bodyPr/>
            <a:lstStyle/>
            <a:p>
              <a:endParaRPr lang="en-US"/>
            </a:p>
          </p:txBody>
        </p:sp>
        <p:sp>
          <p:nvSpPr>
            <p:cNvPr id="15526" name="Line 90"/>
            <p:cNvSpPr>
              <a:spLocks noChangeShapeType="1"/>
            </p:cNvSpPr>
            <p:nvPr/>
          </p:nvSpPr>
          <p:spPr bwMode="auto">
            <a:xfrm>
              <a:off x="3306" y="1847"/>
              <a:ext cx="0" cy="644"/>
            </a:xfrm>
            <a:prstGeom prst="line">
              <a:avLst/>
            </a:prstGeom>
            <a:noFill/>
            <a:ln w="9525">
              <a:solidFill>
                <a:schemeClr val="tx1"/>
              </a:solidFill>
              <a:round/>
              <a:headEnd/>
              <a:tailEnd/>
            </a:ln>
            <a:effectLst/>
          </p:spPr>
          <p:txBody>
            <a:bodyPr/>
            <a:lstStyle/>
            <a:p>
              <a:endParaRPr lang="en-US"/>
            </a:p>
          </p:txBody>
        </p:sp>
        <p:sp>
          <p:nvSpPr>
            <p:cNvPr id="15527" name="Line 91"/>
            <p:cNvSpPr>
              <a:spLocks noChangeShapeType="1"/>
            </p:cNvSpPr>
            <p:nvPr/>
          </p:nvSpPr>
          <p:spPr bwMode="auto">
            <a:xfrm>
              <a:off x="3306" y="1847"/>
              <a:ext cx="0" cy="644"/>
            </a:xfrm>
            <a:prstGeom prst="line">
              <a:avLst/>
            </a:prstGeom>
            <a:noFill/>
            <a:ln w="9525">
              <a:solidFill>
                <a:srgbClr val="000000"/>
              </a:solidFill>
              <a:round/>
              <a:headEnd/>
              <a:tailEnd/>
            </a:ln>
            <a:effectLst/>
          </p:spPr>
          <p:txBody>
            <a:bodyPr/>
            <a:lstStyle/>
            <a:p>
              <a:endParaRPr lang="en-US"/>
            </a:p>
          </p:txBody>
        </p:sp>
        <p:sp>
          <p:nvSpPr>
            <p:cNvPr id="15528" name="Line 92"/>
            <p:cNvSpPr>
              <a:spLocks noChangeShapeType="1"/>
            </p:cNvSpPr>
            <p:nvPr/>
          </p:nvSpPr>
          <p:spPr bwMode="auto">
            <a:xfrm>
              <a:off x="3306" y="1847"/>
              <a:ext cx="0" cy="644"/>
            </a:xfrm>
            <a:prstGeom prst="line">
              <a:avLst/>
            </a:prstGeom>
            <a:noFill/>
            <a:ln w="1" cap="sq">
              <a:solidFill>
                <a:schemeClr val="tx1"/>
              </a:solidFill>
              <a:round/>
              <a:headEnd/>
              <a:tailEnd/>
            </a:ln>
            <a:effectLst/>
          </p:spPr>
          <p:txBody>
            <a:bodyPr/>
            <a:lstStyle/>
            <a:p>
              <a:endParaRPr lang="en-US"/>
            </a:p>
          </p:txBody>
        </p:sp>
        <p:sp>
          <p:nvSpPr>
            <p:cNvPr id="15529" name="Line 93"/>
            <p:cNvSpPr>
              <a:spLocks noChangeShapeType="1"/>
            </p:cNvSpPr>
            <p:nvPr/>
          </p:nvSpPr>
          <p:spPr bwMode="auto">
            <a:xfrm>
              <a:off x="2666" y="2491"/>
              <a:ext cx="640" cy="0"/>
            </a:xfrm>
            <a:prstGeom prst="line">
              <a:avLst/>
            </a:prstGeom>
            <a:noFill/>
            <a:ln w="9525">
              <a:solidFill>
                <a:schemeClr val="tx1"/>
              </a:solidFill>
              <a:round/>
              <a:headEnd/>
              <a:tailEnd/>
            </a:ln>
            <a:effectLst/>
          </p:spPr>
          <p:txBody>
            <a:bodyPr/>
            <a:lstStyle/>
            <a:p>
              <a:endParaRPr lang="en-US"/>
            </a:p>
          </p:txBody>
        </p:sp>
        <p:sp>
          <p:nvSpPr>
            <p:cNvPr id="15530" name="Line 94"/>
            <p:cNvSpPr>
              <a:spLocks noChangeShapeType="1"/>
            </p:cNvSpPr>
            <p:nvPr/>
          </p:nvSpPr>
          <p:spPr bwMode="auto">
            <a:xfrm>
              <a:off x="2666" y="2491"/>
              <a:ext cx="640" cy="0"/>
            </a:xfrm>
            <a:prstGeom prst="line">
              <a:avLst/>
            </a:prstGeom>
            <a:noFill/>
            <a:ln w="9525">
              <a:solidFill>
                <a:srgbClr val="000000"/>
              </a:solidFill>
              <a:round/>
              <a:headEnd/>
              <a:tailEnd/>
            </a:ln>
            <a:effectLst/>
          </p:spPr>
          <p:txBody>
            <a:bodyPr/>
            <a:lstStyle/>
            <a:p>
              <a:endParaRPr lang="en-US"/>
            </a:p>
          </p:txBody>
        </p:sp>
        <p:sp>
          <p:nvSpPr>
            <p:cNvPr id="15531" name="Line 95"/>
            <p:cNvSpPr>
              <a:spLocks noChangeShapeType="1"/>
            </p:cNvSpPr>
            <p:nvPr/>
          </p:nvSpPr>
          <p:spPr bwMode="auto">
            <a:xfrm>
              <a:off x="2666" y="2491"/>
              <a:ext cx="640" cy="0"/>
            </a:xfrm>
            <a:prstGeom prst="line">
              <a:avLst/>
            </a:prstGeom>
            <a:noFill/>
            <a:ln w="1" cap="sq">
              <a:solidFill>
                <a:schemeClr val="tx1"/>
              </a:solidFill>
              <a:round/>
              <a:headEnd/>
              <a:tailEnd/>
            </a:ln>
            <a:effectLst/>
          </p:spPr>
          <p:txBody>
            <a:bodyPr/>
            <a:lstStyle/>
            <a:p>
              <a:endParaRPr lang="en-US"/>
            </a:p>
          </p:txBody>
        </p:sp>
        <p:sp>
          <p:nvSpPr>
            <p:cNvPr id="15532" name="Line 96"/>
            <p:cNvSpPr>
              <a:spLocks noChangeShapeType="1"/>
            </p:cNvSpPr>
            <p:nvPr/>
          </p:nvSpPr>
          <p:spPr bwMode="auto">
            <a:xfrm>
              <a:off x="4373" y="1847"/>
              <a:ext cx="0" cy="644"/>
            </a:xfrm>
            <a:prstGeom prst="line">
              <a:avLst/>
            </a:prstGeom>
            <a:noFill/>
            <a:ln w="9525">
              <a:solidFill>
                <a:schemeClr val="tx1"/>
              </a:solidFill>
              <a:round/>
              <a:headEnd/>
              <a:tailEnd/>
            </a:ln>
            <a:effectLst/>
          </p:spPr>
          <p:txBody>
            <a:bodyPr/>
            <a:lstStyle/>
            <a:p>
              <a:endParaRPr lang="en-US"/>
            </a:p>
          </p:txBody>
        </p:sp>
        <p:sp>
          <p:nvSpPr>
            <p:cNvPr id="15533" name="Line 97"/>
            <p:cNvSpPr>
              <a:spLocks noChangeShapeType="1"/>
            </p:cNvSpPr>
            <p:nvPr/>
          </p:nvSpPr>
          <p:spPr bwMode="auto">
            <a:xfrm>
              <a:off x="4373" y="1847"/>
              <a:ext cx="0" cy="644"/>
            </a:xfrm>
            <a:prstGeom prst="line">
              <a:avLst/>
            </a:prstGeom>
            <a:noFill/>
            <a:ln w="9525">
              <a:solidFill>
                <a:srgbClr val="000000"/>
              </a:solidFill>
              <a:round/>
              <a:headEnd/>
              <a:tailEnd/>
            </a:ln>
            <a:effectLst/>
          </p:spPr>
          <p:txBody>
            <a:bodyPr/>
            <a:lstStyle/>
            <a:p>
              <a:endParaRPr lang="en-US"/>
            </a:p>
          </p:txBody>
        </p:sp>
        <p:sp>
          <p:nvSpPr>
            <p:cNvPr id="15534" name="Line 98"/>
            <p:cNvSpPr>
              <a:spLocks noChangeShapeType="1"/>
            </p:cNvSpPr>
            <p:nvPr/>
          </p:nvSpPr>
          <p:spPr bwMode="auto">
            <a:xfrm>
              <a:off x="4373" y="1847"/>
              <a:ext cx="0" cy="644"/>
            </a:xfrm>
            <a:prstGeom prst="line">
              <a:avLst/>
            </a:prstGeom>
            <a:noFill/>
            <a:ln w="1" cap="sq">
              <a:solidFill>
                <a:schemeClr val="tx1"/>
              </a:solidFill>
              <a:round/>
              <a:headEnd/>
              <a:tailEnd/>
            </a:ln>
            <a:effectLst/>
          </p:spPr>
          <p:txBody>
            <a:bodyPr/>
            <a:lstStyle/>
            <a:p>
              <a:endParaRPr lang="en-US"/>
            </a:p>
          </p:txBody>
        </p:sp>
        <p:sp>
          <p:nvSpPr>
            <p:cNvPr id="15535" name="Line 99"/>
            <p:cNvSpPr>
              <a:spLocks noChangeShapeType="1"/>
            </p:cNvSpPr>
            <p:nvPr/>
          </p:nvSpPr>
          <p:spPr bwMode="auto">
            <a:xfrm>
              <a:off x="3306" y="2491"/>
              <a:ext cx="1067" cy="0"/>
            </a:xfrm>
            <a:prstGeom prst="line">
              <a:avLst/>
            </a:prstGeom>
            <a:noFill/>
            <a:ln w="9525">
              <a:solidFill>
                <a:schemeClr val="tx1"/>
              </a:solidFill>
              <a:round/>
              <a:headEnd/>
              <a:tailEnd/>
            </a:ln>
            <a:effectLst/>
          </p:spPr>
          <p:txBody>
            <a:bodyPr/>
            <a:lstStyle/>
            <a:p>
              <a:endParaRPr lang="en-US"/>
            </a:p>
          </p:txBody>
        </p:sp>
        <p:sp>
          <p:nvSpPr>
            <p:cNvPr id="15536" name="Line 100"/>
            <p:cNvSpPr>
              <a:spLocks noChangeShapeType="1"/>
            </p:cNvSpPr>
            <p:nvPr/>
          </p:nvSpPr>
          <p:spPr bwMode="auto">
            <a:xfrm>
              <a:off x="3306" y="2491"/>
              <a:ext cx="1067" cy="0"/>
            </a:xfrm>
            <a:prstGeom prst="line">
              <a:avLst/>
            </a:prstGeom>
            <a:noFill/>
            <a:ln w="9525">
              <a:solidFill>
                <a:srgbClr val="000000"/>
              </a:solidFill>
              <a:round/>
              <a:headEnd/>
              <a:tailEnd/>
            </a:ln>
            <a:effectLst/>
          </p:spPr>
          <p:txBody>
            <a:bodyPr/>
            <a:lstStyle/>
            <a:p>
              <a:endParaRPr lang="en-US"/>
            </a:p>
          </p:txBody>
        </p:sp>
        <p:sp>
          <p:nvSpPr>
            <p:cNvPr id="15537" name="Line 101"/>
            <p:cNvSpPr>
              <a:spLocks noChangeShapeType="1"/>
            </p:cNvSpPr>
            <p:nvPr/>
          </p:nvSpPr>
          <p:spPr bwMode="auto">
            <a:xfrm>
              <a:off x="2026" y="2491"/>
              <a:ext cx="0" cy="439"/>
            </a:xfrm>
            <a:prstGeom prst="line">
              <a:avLst/>
            </a:prstGeom>
            <a:noFill/>
            <a:ln w="9525">
              <a:solidFill>
                <a:schemeClr val="tx1"/>
              </a:solidFill>
              <a:round/>
              <a:headEnd/>
              <a:tailEnd/>
            </a:ln>
            <a:effectLst/>
          </p:spPr>
          <p:txBody>
            <a:bodyPr/>
            <a:lstStyle/>
            <a:p>
              <a:endParaRPr lang="en-US"/>
            </a:p>
          </p:txBody>
        </p:sp>
        <p:sp>
          <p:nvSpPr>
            <p:cNvPr id="15538" name="Line 102"/>
            <p:cNvSpPr>
              <a:spLocks noChangeShapeType="1"/>
            </p:cNvSpPr>
            <p:nvPr/>
          </p:nvSpPr>
          <p:spPr bwMode="auto">
            <a:xfrm>
              <a:off x="2026" y="2491"/>
              <a:ext cx="0" cy="439"/>
            </a:xfrm>
            <a:prstGeom prst="line">
              <a:avLst/>
            </a:prstGeom>
            <a:noFill/>
            <a:ln w="9525">
              <a:solidFill>
                <a:srgbClr val="000000"/>
              </a:solidFill>
              <a:round/>
              <a:headEnd/>
              <a:tailEnd/>
            </a:ln>
            <a:effectLst/>
          </p:spPr>
          <p:txBody>
            <a:bodyPr/>
            <a:lstStyle/>
            <a:p>
              <a:endParaRPr lang="en-US"/>
            </a:p>
          </p:txBody>
        </p:sp>
        <p:sp>
          <p:nvSpPr>
            <p:cNvPr id="15539" name="Line 103"/>
            <p:cNvSpPr>
              <a:spLocks noChangeShapeType="1"/>
            </p:cNvSpPr>
            <p:nvPr/>
          </p:nvSpPr>
          <p:spPr bwMode="auto">
            <a:xfrm>
              <a:off x="2026" y="2491"/>
              <a:ext cx="0" cy="439"/>
            </a:xfrm>
            <a:prstGeom prst="line">
              <a:avLst/>
            </a:prstGeom>
            <a:noFill/>
            <a:ln w="1" cap="sq">
              <a:solidFill>
                <a:schemeClr val="tx1"/>
              </a:solidFill>
              <a:round/>
              <a:headEnd/>
              <a:tailEnd/>
            </a:ln>
            <a:effectLst/>
          </p:spPr>
          <p:txBody>
            <a:bodyPr/>
            <a:lstStyle/>
            <a:p>
              <a:endParaRPr lang="en-US"/>
            </a:p>
          </p:txBody>
        </p:sp>
        <p:sp>
          <p:nvSpPr>
            <p:cNvPr id="15540" name="Line 104"/>
            <p:cNvSpPr>
              <a:spLocks noChangeShapeType="1"/>
            </p:cNvSpPr>
            <p:nvPr/>
          </p:nvSpPr>
          <p:spPr bwMode="auto">
            <a:xfrm>
              <a:off x="2666" y="2491"/>
              <a:ext cx="0" cy="439"/>
            </a:xfrm>
            <a:prstGeom prst="line">
              <a:avLst/>
            </a:prstGeom>
            <a:noFill/>
            <a:ln w="9525">
              <a:solidFill>
                <a:schemeClr val="tx1"/>
              </a:solidFill>
              <a:round/>
              <a:headEnd/>
              <a:tailEnd/>
            </a:ln>
            <a:effectLst/>
          </p:spPr>
          <p:txBody>
            <a:bodyPr/>
            <a:lstStyle/>
            <a:p>
              <a:endParaRPr lang="en-US"/>
            </a:p>
          </p:txBody>
        </p:sp>
        <p:sp>
          <p:nvSpPr>
            <p:cNvPr id="15541" name="Line 105"/>
            <p:cNvSpPr>
              <a:spLocks noChangeShapeType="1"/>
            </p:cNvSpPr>
            <p:nvPr/>
          </p:nvSpPr>
          <p:spPr bwMode="auto">
            <a:xfrm>
              <a:off x="2666" y="2491"/>
              <a:ext cx="0" cy="439"/>
            </a:xfrm>
            <a:prstGeom prst="line">
              <a:avLst/>
            </a:prstGeom>
            <a:noFill/>
            <a:ln w="9525">
              <a:solidFill>
                <a:srgbClr val="000000"/>
              </a:solidFill>
              <a:round/>
              <a:headEnd/>
              <a:tailEnd/>
            </a:ln>
            <a:effectLst/>
          </p:spPr>
          <p:txBody>
            <a:bodyPr/>
            <a:lstStyle/>
            <a:p>
              <a:endParaRPr lang="en-US"/>
            </a:p>
          </p:txBody>
        </p:sp>
        <p:sp>
          <p:nvSpPr>
            <p:cNvPr id="15542" name="Line 106"/>
            <p:cNvSpPr>
              <a:spLocks noChangeShapeType="1"/>
            </p:cNvSpPr>
            <p:nvPr/>
          </p:nvSpPr>
          <p:spPr bwMode="auto">
            <a:xfrm>
              <a:off x="2666" y="2491"/>
              <a:ext cx="0" cy="439"/>
            </a:xfrm>
            <a:prstGeom prst="line">
              <a:avLst/>
            </a:prstGeom>
            <a:noFill/>
            <a:ln w="1" cap="sq">
              <a:solidFill>
                <a:schemeClr val="tx1"/>
              </a:solidFill>
              <a:round/>
              <a:headEnd/>
              <a:tailEnd/>
            </a:ln>
            <a:effectLst/>
          </p:spPr>
          <p:txBody>
            <a:bodyPr/>
            <a:lstStyle/>
            <a:p>
              <a:endParaRPr lang="en-US"/>
            </a:p>
          </p:txBody>
        </p:sp>
        <p:sp>
          <p:nvSpPr>
            <p:cNvPr id="15543" name="Line 107"/>
            <p:cNvSpPr>
              <a:spLocks noChangeShapeType="1"/>
            </p:cNvSpPr>
            <p:nvPr/>
          </p:nvSpPr>
          <p:spPr bwMode="auto">
            <a:xfrm>
              <a:off x="2026" y="2930"/>
              <a:ext cx="640" cy="0"/>
            </a:xfrm>
            <a:prstGeom prst="line">
              <a:avLst/>
            </a:prstGeom>
            <a:noFill/>
            <a:ln w="9525">
              <a:solidFill>
                <a:schemeClr val="tx1"/>
              </a:solidFill>
              <a:round/>
              <a:headEnd/>
              <a:tailEnd/>
            </a:ln>
            <a:effectLst/>
          </p:spPr>
          <p:txBody>
            <a:bodyPr/>
            <a:lstStyle/>
            <a:p>
              <a:endParaRPr lang="en-US"/>
            </a:p>
          </p:txBody>
        </p:sp>
        <p:sp>
          <p:nvSpPr>
            <p:cNvPr id="15544" name="Line 108"/>
            <p:cNvSpPr>
              <a:spLocks noChangeShapeType="1"/>
            </p:cNvSpPr>
            <p:nvPr/>
          </p:nvSpPr>
          <p:spPr bwMode="auto">
            <a:xfrm>
              <a:off x="2026" y="2930"/>
              <a:ext cx="640" cy="0"/>
            </a:xfrm>
            <a:prstGeom prst="line">
              <a:avLst/>
            </a:prstGeom>
            <a:noFill/>
            <a:ln w="9525">
              <a:solidFill>
                <a:srgbClr val="000000"/>
              </a:solidFill>
              <a:round/>
              <a:headEnd/>
              <a:tailEnd/>
            </a:ln>
            <a:effectLst/>
          </p:spPr>
          <p:txBody>
            <a:bodyPr/>
            <a:lstStyle/>
            <a:p>
              <a:endParaRPr lang="en-US"/>
            </a:p>
          </p:txBody>
        </p:sp>
        <p:sp>
          <p:nvSpPr>
            <p:cNvPr id="15545" name="Line 109"/>
            <p:cNvSpPr>
              <a:spLocks noChangeShapeType="1"/>
            </p:cNvSpPr>
            <p:nvPr/>
          </p:nvSpPr>
          <p:spPr bwMode="auto">
            <a:xfrm>
              <a:off x="2026" y="2930"/>
              <a:ext cx="640" cy="0"/>
            </a:xfrm>
            <a:prstGeom prst="line">
              <a:avLst/>
            </a:prstGeom>
            <a:noFill/>
            <a:ln w="1" cap="sq">
              <a:solidFill>
                <a:schemeClr val="tx1"/>
              </a:solidFill>
              <a:round/>
              <a:headEnd/>
              <a:tailEnd/>
            </a:ln>
            <a:effectLst/>
          </p:spPr>
          <p:txBody>
            <a:bodyPr/>
            <a:lstStyle/>
            <a:p>
              <a:endParaRPr lang="en-US"/>
            </a:p>
          </p:txBody>
        </p:sp>
        <p:sp>
          <p:nvSpPr>
            <p:cNvPr id="15546" name="Line 110"/>
            <p:cNvSpPr>
              <a:spLocks noChangeShapeType="1"/>
            </p:cNvSpPr>
            <p:nvPr/>
          </p:nvSpPr>
          <p:spPr bwMode="auto">
            <a:xfrm>
              <a:off x="3306" y="2491"/>
              <a:ext cx="0" cy="439"/>
            </a:xfrm>
            <a:prstGeom prst="line">
              <a:avLst/>
            </a:prstGeom>
            <a:noFill/>
            <a:ln w="9525">
              <a:solidFill>
                <a:schemeClr val="tx1"/>
              </a:solidFill>
              <a:round/>
              <a:headEnd/>
              <a:tailEnd/>
            </a:ln>
            <a:effectLst/>
          </p:spPr>
          <p:txBody>
            <a:bodyPr/>
            <a:lstStyle/>
            <a:p>
              <a:endParaRPr lang="en-US"/>
            </a:p>
          </p:txBody>
        </p:sp>
        <p:sp>
          <p:nvSpPr>
            <p:cNvPr id="15547" name="Line 111"/>
            <p:cNvSpPr>
              <a:spLocks noChangeShapeType="1"/>
            </p:cNvSpPr>
            <p:nvPr/>
          </p:nvSpPr>
          <p:spPr bwMode="auto">
            <a:xfrm>
              <a:off x="3306" y="2491"/>
              <a:ext cx="0" cy="439"/>
            </a:xfrm>
            <a:prstGeom prst="line">
              <a:avLst/>
            </a:prstGeom>
            <a:noFill/>
            <a:ln w="9525">
              <a:solidFill>
                <a:srgbClr val="000000"/>
              </a:solidFill>
              <a:round/>
              <a:headEnd/>
              <a:tailEnd/>
            </a:ln>
            <a:effectLst/>
          </p:spPr>
          <p:txBody>
            <a:bodyPr/>
            <a:lstStyle/>
            <a:p>
              <a:endParaRPr lang="en-US"/>
            </a:p>
          </p:txBody>
        </p:sp>
        <p:sp>
          <p:nvSpPr>
            <p:cNvPr id="15548" name="Line 112"/>
            <p:cNvSpPr>
              <a:spLocks noChangeShapeType="1"/>
            </p:cNvSpPr>
            <p:nvPr/>
          </p:nvSpPr>
          <p:spPr bwMode="auto">
            <a:xfrm>
              <a:off x="3306" y="2491"/>
              <a:ext cx="0" cy="439"/>
            </a:xfrm>
            <a:prstGeom prst="line">
              <a:avLst/>
            </a:prstGeom>
            <a:noFill/>
            <a:ln w="1" cap="sq">
              <a:solidFill>
                <a:schemeClr val="tx1"/>
              </a:solidFill>
              <a:round/>
              <a:headEnd/>
              <a:tailEnd/>
            </a:ln>
            <a:effectLst/>
          </p:spPr>
          <p:txBody>
            <a:bodyPr/>
            <a:lstStyle/>
            <a:p>
              <a:endParaRPr lang="en-US"/>
            </a:p>
          </p:txBody>
        </p:sp>
        <p:sp>
          <p:nvSpPr>
            <p:cNvPr id="15549" name="Line 113"/>
            <p:cNvSpPr>
              <a:spLocks noChangeShapeType="1"/>
            </p:cNvSpPr>
            <p:nvPr/>
          </p:nvSpPr>
          <p:spPr bwMode="auto">
            <a:xfrm>
              <a:off x="2666" y="2930"/>
              <a:ext cx="640" cy="0"/>
            </a:xfrm>
            <a:prstGeom prst="line">
              <a:avLst/>
            </a:prstGeom>
            <a:noFill/>
            <a:ln w="9525">
              <a:solidFill>
                <a:schemeClr val="tx1"/>
              </a:solidFill>
              <a:round/>
              <a:headEnd/>
              <a:tailEnd/>
            </a:ln>
            <a:effectLst/>
          </p:spPr>
          <p:txBody>
            <a:bodyPr/>
            <a:lstStyle/>
            <a:p>
              <a:endParaRPr lang="en-US"/>
            </a:p>
          </p:txBody>
        </p:sp>
        <p:sp>
          <p:nvSpPr>
            <p:cNvPr id="15550" name="Line 114"/>
            <p:cNvSpPr>
              <a:spLocks noChangeShapeType="1"/>
            </p:cNvSpPr>
            <p:nvPr/>
          </p:nvSpPr>
          <p:spPr bwMode="auto">
            <a:xfrm>
              <a:off x="2666" y="2930"/>
              <a:ext cx="640" cy="0"/>
            </a:xfrm>
            <a:prstGeom prst="line">
              <a:avLst/>
            </a:prstGeom>
            <a:noFill/>
            <a:ln w="9525">
              <a:solidFill>
                <a:srgbClr val="000000"/>
              </a:solidFill>
              <a:round/>
              <a:headEnd/>
              <a:tailEnd/>
            </a:ln>
            <a:effectLst/>
          </p:spPr>
          <p:txBody>
            <a:bodyPr/>
            <a:lstStyle/>
            <a:p>
              <a:endParaRPr lang="en-US"/>
            </a:p>
          </p:txBody>
        </p:sp>
        <p:sp>
          <p:nvSpPr>
            <p:cNvPr id="15551" name="Line 115"/>
            <p:cNvSpPr>
              <a:spLocks noChangeShapeType="1"/>
            </p:cNvSpPr>
            <p:nvPr/>
          </p:nvSpPr>
          <p:spPr bwMode="auto">
            <a:xfrm>
              <a:off x="2666" y="2930"/>
              <a:ext cx="640" cy="0"/>
            </a:xfrm>
            <a:prstGeom prst="line">
              <a:avLst/>
            </a:prstGeom>
            <a:noFill/>
            <a:ln w="1" cap="sq">
              <a:solidFill>
                <a:schemeClr val="tx1"/>
              </a:solidFill>
              <a:round/>
              <a:headEnd/>
              <a:tailEnd/>
            </a:ln>
            <a:effectLst/>
          </p:spPr>
          <p:txBody>
            <a:bodyPr/>
            <a:lstStyle/>
            <a:p>
              <a:endParaRPr lang="en-US"/>
            </a:p>
          </p:txBody>
        </p:sp>
        <p:sp>
          <p:nvSpPr>
            <p:cNvPr id="15552" name="Line 116"/>
            <p:cNvSpPr>
              <a:spLocks noChangeShapeType="1"/>
            </p:cNvSpPr>
            <p:nvPr/>
          </p:nvSpPr>
          <p:spPr bwMode="auto">
            <a:xfrm>
              <a:off x="4373" y="2491"/>
              <a:ext cx="0" cy="439"/>
            </a:xfrm>
            <a:prstGeom prst="line">
              <a:avLst/>
            </a:prstGeom>
            <a:noFill/>
            <a:ln w="9525">
              <a:solidFill>
                <a:schemeClr val="tx1"/>
              </a:solidFill>
              <a:round/>
              <a:headEnd/>
              <a:tailEnd/>
            </a:ln>
            <a:effectLst/>
          </p:spPr>
          <p:txBody>
            <a:bodyPr/>
            <a:lstStyle/>
            <a:p>
              <a:endParaRPr lang="en-US"/>
            </a:p>
          </p:txBody>
        </p:sp>
        <p:sp>
          <p:nvSpPr>
            <p:cNvPr id="15553" name="Line 117"/>
            <p:cNvSpPr>
              <a:spLocks noChangeShapeType="1"/>
            </p:cNvSpPr>
            <p:nvPr/>
          </p:nvSpPr>
          <p:spPr bwMode="auto">
            <a:xfrm>
              <a:off x="4373" y="2491"/>
              <a:ext cx="0" cy="439"/>
            </a:xfrm>
            <a:prstGeom prst="line">
              <a:avLst/>
            </a:prstGeom>
            <a:noFill/>
            <a:ln w="9525">
              <a:solidFill>
                <a:srgbClr val="000000"/>
              </a:solidFill>
              <a:round/>
              <a:headEnd/>
              <a:tailEnd/>
            </a:ln>
            <a:effectLst/>
          </p:spPr>
          <p:txBody>
            <a:bodyPr/>
            <a:lstStyle/>
            <a:p>
              <a:endParaRPr lang="en-US"/>
            </a:p>
          </p:txBody>
        </p:sp>
        <p:sp>
          <p:nvSpPr>
            <p:cNvPr id="15554" name="Line 118"/>
            <p:cNvSpPr>
              <a:spLocks noChangeShapeType="1"/>
            </p:cNvSpPr>
            <p:nvPr/>
          </p:nvSpPr>
          <p:spPr bwMode="auto">
            <a:xfrm>
              <a:off x="4373" y="2491"/>
              <a:ext cx="0" cy="439"/>
            </a:xfrm>
            <a:prstGeom prst="line">
              <a:avLst/>
            </a:prstGeom>
            <a:noFill/>
            <a:ln w="1" cap="sq">
              <a:solidFill>
                <a:schemeClr val="tx1"/>
              </a:solidFill>
              <a:round/>
              <a:headEnd/>
              <a:tailEnd/>
            </a:ln>
            <a:effectLst/>
          </p:spPr>
          <p:txBody>
            <a:bodyPr/>
            <a:lstStyle/>
            <a:p>
              <a:endParaRPr lang="en-US"/>
            </a:p>
          </p:txBody>
        </p:sp>
        <p:sp>
          <p:nvSpPr>
            <p:cNvPr id="15555" name="Line 119"/>
            <p:cNvSpPr>
              <a:spLocks noChangeShapeType="1"/>
            </p:cNvSpPr>
            <p:nvPr/>
          </p:nvSpPr>
          <p:spPr bwMode="auto">
            <a:xfrm>
              <a:off x="3306" y="2930"/>
              <a:ext cx="1067" cy="0"/>
            </a:xfrm>
            <a:prstGeom prst="line">
              <a:avLst/>
            </a:prstGeom>
            <a:noFill/>
            <a:ln w="9525">
              <a:solidFill>
                <a:schemeClr val="tx1"/>
              </a:solidFill>
              <a:round/>
              <a:headEnd/>
              <a:tailEnd/>
            </a:ln>
            <a:effectLst/>
          </p:spPr>
          <p:txBody>
            <a:bodyPr/>
            <a:lstStyle/>
            <a:p>
              <a:endParaRPr lang="en-US"/>
            </a:p>
          </p:txBody>
        </p:sp>
        <p:sp>
          <p:nvSpPr>
            <p:cNvPr id="15556" name="Line 120"/>
            <p:cNvSpPr>
              <a:spLocks noChangeShapeType="1"/>
            </p:cNvSpPr>
            <p:nvPr/>
          </p:nvSpPr>
          <p:spPr bwMode="auto">
            <a:xfrm>
              <a:off x="3306" y="2930"/>
              <a:ext cx="1067" cy="0"/>
            </a:xfrm>
            <a:prstGeom prst="line">
              <a:avLst/>
            </a:prstGeom>
            <a:noFill/>
            <a:ln w="9525">
              <a:solidFill>
                <a:srgbClr val="000000"/>
              </a:solidFill>
              <a:round/>
              <a:headEnd/>
              <a:tailEnd/>
            </a:ln>
            <a:effectLst/>
          </p:spPr>
          <p:txBody>
            <a:bodyPr/>
            <a:lstStyle/>
            <a:p>
              <a:endParaRPr lang="en-US"/>
            </a:p>
          </p:txBody>
        </p:sp>
        <p:sp>
          <p:nvSpPr>
            <p:cNvPr id="15557" name="Line 121"/>
            <p:cNvSpPr>
              <a:spLocks noChangeShapeType="1"/>
            </p:cNvSpPr>
            <p:nvPr/>
          </p:nvSpPr>
          <p:spPr bwMode="auto">
            <a:xfrm>
              <a:off x="2026" y="2930"/>
              <a:ext cx="0" cy="644"/>
            </a:xfrm>
            <a:prstGeom prst="line">
              <a:avLst/>
            </a:prstGeom>
            <a:noFill/>
            <a:ln w="9525">
              <a:solidFill>
                <a:schemeClr val="tx1"/>
              </a:solidFill>
              <a:round/>
              <a:headEnd/>
              <a:tailEnd/>
            </a:ln>
            <a:effectLst/>
          </p:spPr>
          <p:txBody>
            <a:bodyPr/>
            <a:lstStyle/>
            <a:p>
              <a:endParaRPr lang="en-US"/>
            </a:p>
          </p:txBody>
        </p:sp>
        <p:sp>
          <p:nvSpPr>
            <p:cNvPr id="15558" name="Line 122"/>
            <p:cNvSpPr>
              <a:spLocks noChangeShapeType="1"/>
            </p:cNvSpPr>
            <p:nvPr/>
          </p:nvSpPr>
          <p:spPr bwMode="auto">
            <a:xfrm>
              <a:off x="2026" y="2930"/>
              <a:ext cx="0" cy="644"/>
            </a:xfrm>
            <a:prstGeom prst="line">
              <a:avLst/>
            </a:prstGeom>
            <a:noFill/>
            <a:ln w="9525">
              <a:solidFill>
                <a:srgbClr val="000000"/>
              </a:solidFill>
              <a:round/>
              <a:headEnd/>
              <a:tailEnd/>
            </a:ln>
            <a:effectLst/>
          </p:spPr>
          <p:txBody>
            <a:bodyPr/>
            <a:lstStyle/>
            <a:p>
              <a:endParaRPr lang="en-US"/>
            </a:p>
          </p:txBody>
        </p:sp>
        <p:sp>
          <p:nvSpPr>
            <p:cNvPr id="15559" name="Line 123"/>
            <p:cNvSpPr>
              <a:spLocks noChangeShapeType="1"/>
            </p:cNvSpPr>
            <p:nvPr/>
          </p:nvSpPr>
          <p:spPr bwMode="auto">
            <a:xfrm>
              <a:off x="2666" y="2930"/>
              <a:ext cx="0" cy="644"/>
            </a:xfrm>
            <a:prstGeom prst="line">
              <a:avLst/>
            </a:prstGeom>
            <a:noFill/>
            <a:ln w="9525">
              <a:solidFill>
                <a:schemeClr val="tx1"/>
              </a:solidFill>
              <a:round/>
              <a:headEnd/>
              <a:tailEnd/>
            </a:ln>
            <a:effectLst/>
          </p:spPr>
          <p:txBody>
            <a:bodyPr/>
            <a:lstStyle/>
            <a:p>
              <a:endParaRPr lang="en-US"/>
            </a:p>
          </p:txBody>
        </p:sp>
        <p:sp>
          <p:nvSpPr>
            <p:cNvPr id="15560" name="Line 124"/>
            <p:cNvSpPr>
              <a:spLocks noChangeShapeType="1"/>
            </p:cNvSpPr>
            <p:nvPr/>
          </p:nvSpPr>
          <p:spPr bwMode="auto">
            <a:xfrm>
              <a:off x="2666" y="2930"/>
              <a:ext cx="0" cy="644"/>
            </a:xfrm>
            <a:prstGeom prst="line">
              <a:avLst/>
            </a:prstGeom>
            <a:noFill/>
            <a:ln w="9525">
              <a:solidFill>
                <a:srgbClr val="000000"/>
              </a:solidFill>
              <a:round/>
              <a:headEnd/>
              <a:tailEnd/>
            </a:ln>
            <a:effectLst/>
          </p:spPr>
          <p:txBody>
            <a:bodyPr/>
            <a:lstStyle/>
            <a:p>
              <a:endParaRPr lang="en-US"/>
            </a:p>
          </p:txBody>
        </p:sp>
        <p:sp>
          <p:nvSpPr>
            <p:cNvPr id="15561" name="Line 125"/>
            <p:cNvSpPr>
              <a:spLocks noChangeShapeType="1"/>
            </p:cNvSpPr>
            <p:nvPr/>
          </p:nvSpPr>
          <p:spPr bwMode="auto">
            <a:xfrm>
              <a:off x="2026" y="3574"/>
              <a:ext cx="640" cy="0"/>
            </a:xfrm>
            <a:prstGeom prst="line">
              <a:avLst/>
            </a:prstGeom>
            <a:noFill/>
            <a:ln w="9525">
              <a:solidFill>
                <a:schemeClr val="tx1"/>
              </a:solidFill>
              <a:round/>
              <a:headEnd/>
              <a:tailEnd/>
            </a:ln>
            <a:effectLst/>
          </p:spPr>
          <p:txBody>
            <a:bodyPr/>
            <a:lstStyle/>
            <a:p>
              <a:endParaRPr lang="en-US"/>
            </a:p>
          </p:txBody>
        </p:sp>
        <p:sp>
          <p:nvSpPr>
            <p:cNvPr id="15562" name="Line 126"/>
            <p:cNvSpPr>
              <a:spLocks noChangeShapeType="1"/>
            </p:cNvSpPr>
            <p:nvPr/>
          </p:nvSpPr>
          <p:spPr bwMode="auto">
            <a:xfrm>
              <a:off x="2026" y="3574"/>
              <a:ext cx="640" cy="0"/>
            </a:xfrm>
            <a:prstGeom prst="line">
              <a:avLst/>
            </a:prstGeom>
            <a:noFill/>
            <a:ln w="9525">
              <a:solidFill>
                <a:srgbClr val="000000"/>
              </a:solidFill>
              <a:round/>
              <a:headEnd/>
              <a:tailEnd/>
            </a:ln>
            <a:effectLst/>
          </p:spPr>
          <p:txBody>
            <a:bodyPr/>
            <a:lstStyle/>
            <a:p>
              <a:endParaRPr lang="en-US"/>
            </a:p>
          </p:txBody>
        </p:sp>
        <p:sp>
          <p:nvSpPr>
            <p:cNvPr id="15563" name="Line 127"/>
            <p:cNvSpPr>
              <a:spLocks noChangeShapeType="1"/>
            </p:cNvSpPr>
            <p:nvPr/>
          </p:nvSpPr>
          <p:spPr bwMode="auto">
            <a:xfrm>
              <a:off x="2026" y="3574"/>
              <a:ext cx="640" cy="0"/>
            </a:xfrm>
            <a:prstGeom prst="line">
              <a:avLst/>
            </a:prstGeom>
            <a:noFill/>
            <a:ln w="1" cap="sq">
              <a:solidFill>
                <a:schemeClr val="tx1"/>
              </a:solidFill>
              <a:round/>
              <a:headEnd/>
              <a:tailEnd/>
            </a:ln>
            <a:effectLst/>
          </p:spPr>
          <p:txBody>
            <a:bodyPr/>
            <a:lstStyle/>
            <a:p>
              <a:endParaRPr lang="en-US"/>
            </a:p>
          </p:txBody>
        </p:sp>
        <p:sp>
          <p:nvSpPr>
            <p:cNvPr id="15564" name="Line 128"/>
            <p:cNvSpPr>
              <a:spLocks noChangeShapeType="1"/>
            </p:cNvSpPr>
            <p:nvPr/>
          </p:nvSpPr>
          <p:spPr bwMode="auto">
            <a:xfrm>
              <a:off x="3306" y="2930"/>
              <a:ext cx="0" cy="644"/>
            </a:xfrm>
            <a:prstGeom prst="line">
              <a:avLst/>
            </a:prstGeom>
            <a:noFill/>
            <a:ln w="9525">
              <a:solidFill>
                <a:schemeClr val="tx1"/>
              </a:solidFill>
              <a:round/>
              <a:headEnd/>
              <a:tailEnd/>
            </a:ln>
            <a:effectLst/>
          </p:spPr>
          <p:txBody>
            <a:bodyPr/>
            <a:lstStyle/>
            <a:p>
              <a:endParaRPr lang="en-US"/>
            </a:p>
          </p:txBody>
        </p:sp>
        <p:sp>
          <p:nvSpPr>
            <p:cNvPr id="15565" name="Line 129"/>
            <p:cNvSpPr>
              <a:spLocks noChangeShapeType="1"/>
            </p:cNvSpPr>
            <p:nvPr/>
          </p:nvSpPr>
          <p:spPr bwMode="auto">
            <a:xfrm>
              <a:off x="3306" y="2930"/>
              <a:ext cx="0" cy="644"/>
            </a:xfrm>
            <a:prstGeom prst="line">
              <a:avLst/>
            </a:prstGeom>
            <a:noFill/>
            <a:ln w="9525">
              <a:solidFill>
                <a:srgbClr val="000000"/>
              </a:solidFill>
              <a:round/>
              <a:headEnd/>
              <a:tailEnd/>
            </a:ln>
            <a:effectLst/>
          </p:spPr>
          <p:txBody>
            <a:bodyPr/>
            <a:lstStyle/>
            <a:p>
              <a:endParaRPr lang="en-US"/>
            </a:p>
          </p:txBody>
        </p:sp>
        <p:sp>
          <p:nvSpPr>
            <p:cNvPr id="15566" name="Line 130"/>
            <p:cNvSpPr>
              <a:spLocks noChangeShapeType="1"/>
            </p:cNvSpPr>
            <p:nvPr/>
          </p:nvSpPr>
          <p:spPr bwMode="auto">
            <a:xfrm>
              <a:off x="2666" y="3574"/>
              <a:ext cx="640" cy="0"/>
            </a:xfrm>
            <a:prstGeom prst="line">
              <a:avLst/>
            </a:prstGeom>
            <a:noFill/>
            <a:ln w="9525">
              <a:solidFill>
                <a:schemeClr val="tx1"/>
              </a:solidFill>
              <a:round/>
              <a:headEnd/>
              <a:tailEnd/>
            </a:ln>
            <a:effectLst/>
          </p:spPr>
          <p:txBody>
            <a:bodyPr/>
            <a:lstStyle/>
            <a:p>
              <a:endParaRPr lang="en-US"/>
            </a:p>
          </p:txBody>
        </p:sp>
        <p:sp>
          <p:nvSpPr>
            <p:cNvPr id="15567" name="Line 131"/>
            <p:cNvSpPr>
              <a:spLocks noChangeShapeType="1"/>
            </p:cNvSpPr>
            <p:nvPr/>
          </p:nvSpPr>
          <p:spPr bwMode="auto">
            <a:xfrm>
              <a:off x="2666" y="3574"/>
              <a:ext cx="640" cy="0"/>
            </a:xfrm>
            <a:prstGeom prst="line">
              <a:avLst/>
            </a:prstGeom>
            <a:noFill/>
            <a:ln w="9525">
              <a:solidFill>
                <a:srgbClr val="000000"/>
              </a:solidFill>
              <a:round/>
              <a:headEnd/>
              <a:tailEnd/>
            </a:ln>
            <a:effectLst/>
          </p:spPr>
          <p:txBody>
            <a:bodyPr/>
            <a:lstStyle/>
            <a:p>
              <a:endParaRPr lang="en-US"/>
            </a:p>
          </p:txBody>
        </p:sp>
        <p:sp>
          <p:nvSpPr>
            <p:cNvPr id="15568" name="Line 132"/>
            <p:cNvSpPr>
              <a:spLocks noChangeShapeType="1"/>
            </p:cNvSpPr>
            <p:nvPr/>
          </p:nvSpPr>
          <p:spPr bwMode="auto">
            <a:xfrm>
              <a:off x="2666" y="3574"/>
              <a:ext cx="640" cy="0"/>
            </a:xfrm>
            <a:prstGeom prst="line">
              <a:avLst/>
            </a:prstGeom>
            <a:noFill/>
            <a:ln w="1" cap="sq">
              <a:solidFill>
                <a:schemeClr val="tx1"/>
              </a:solidFill>
              <a:round/>
              <a:headEnd/>
              <a:tailEnd/>
            </a:ln>
            <a:effectLst/>
          </p:spPr>
          <p:txBody>
            <a:bodyPr/>
            <a:lstStyle/>
            <a:p>
              <a:endParaRPr lang="en-US"/>
            </a:p>
          </p:txBody>
        </p:sp>
        <p:sp>
          <p:nvSpPr>
            <p:cNvPr id="15569" name="Line 133"/>
            <p:cNvSpPr>
              <a:spLocks noChangeShapeType="1"/>
            </p:cNvSpPr>
            <p:nvPr/>
          </p:nvSpPr>
          <p:spPr bwMode="auto">
            <a:xfrm>
              <a:off x="4373" y="2930"/>
              <a:ext cx="0" cy="644"/>
            </a:xfrm>
            <a:prstGeom prst="line">
              <a:avLst/>
            </a:prstGeom>
            <a:noFill/>
            <a:ln w="9525">
              <a:solidFill>
                <a:schemeClr val="tx1"/>
              </a:solidFill>
              <a:round/>
              <a:headEnd/>
              <a:tailEnd/>
            </a:ln>
            <a:effectLst/>
          </p:spPr>
          <p:txBody>
            <a:bodyPr/>
            <a:lstStyle/>
            <a:p>
              <a:endParaRPr lang="en-US"/>
            </a:p>
          </p:txBody>
        </p:sp>
        <p:sp>
          <p:nvSpPr>
            <p:cNvPr id="15570" name="Line 134"/>
            <p:cNvSpPr>
              <a:spLocks noChangeShapeType="1"/>
            </p:cNvSpPr>
            <p:nvPr/>
          </p:nvSpPr>
          <p:spPr bwMode="auto">
            <a:xfrm>
              <a:off x="4373" y="2930"/>
              <a:ext cx="0" cy="644"/>
            </a:xfrm>
            <a:prstGeom prst="line">
              <a:avLst/>
            </a:prstGeom>
            <a:noFill/>
            <a:ln w="9525">
              <a:solidFill>
                <a:srgbClr val="000000"/>
              </a:solidFill>
              <a:round/>
              <a:headEnd/>
              <a:tailEnd/>
            </a:ln>
            <a:effectLst/>
          </p:spPr>
          <p:txBody>
            <a:bodyPr/>
            <a:lstStyle/>
            <a:p>
              <a:endParaRPr lang="en-US"/>
            </a:p>
          </p:txBody>
        </p:sp>
        <p:sp>
          <p:nvSpPr>
            <p:cNvPr id="15571" name="Line 135"/>
            <p:cNvSpPr>
              <a:spLocks noChangeShapeType="1"/>
            </p:cNvSpPr>
            <p:nvPr/>
          </p:nvSpPr>
          <p:spPr bwMode="auto">
            <a:xfrm>
              <a:off x="3306" y="3574"/>
              <a:ext cx="1067" cy="0"/>
            </a:xfrm>
            <a:prstGeom prst="line">
              <a:avLst/>
            </a:prstGeom>
            <a:noFill/>
            <a:ln w="9525">
              <a:solidFill>
                <a:schemeClr val="tx1"/>
              </a:solidFill>
              <a:round/>
              <a:headEnd/>
              <a:tailEnd/>
            </a:ln>
            <a:effectLst/>
          </p:spPr>
          <p:txBody>
            <a:bodyPr/>
            <a:lstStyle/>
            <a:p>
              <a:endParaRPr lang="en-US"/>
            </a:p>
          </p:txBody>
        </p:sp>
        <p:sp>
          <p:nvSpPr>
            <p:cNvPr id="15572" name="Line 136"/>
            <p:cNvSpPr>
              <a:spLocks noChangeShapeType="1"/>
            </p:cNvSpPr>
            <p:nvPr/>
          </p:nvSpPr>
          <p:spPr bwMode="auto">
            <a:xfrm>
              <a:off x="3306" y="3574"/>
              <a:ext cx="1067" cy="0"/>
            </a:xfrm>
            <a:prstGeom prst="line">
              <a:avLst/>
            </a:prstGeom>
            <a:noFill/>
            <a:ln w="9525">
              <a:solidFill>
                <a:srgbClr val="000000"/>
              </a:solidFill>
              <a:round/>
              <a:headEnd/>
              <a:tailEnd/>
            </a:ln>
            <a:effectLst/>
          </p:spPr>
          <p:txBody>
            <a:bodyPr/>
            <a:lstStyle/>
            <a:p>
              <a:endParaRPr lang="en-US"/>
            </a:p>
          </p:txBody>
        </p:sp>
      </p:grpSp>
      <p:pic>
        <p:nvPicPr>
          <p:cNvPr id="15497" name="Picture 137"/>
          <p:cNvPicPr>
            <a:picLocks noChangeAspect="1" noChangeArrowheads="1"/>
          </p:cNvPicPr>
          <p:nvPr/>
        </p:nvPicPr>
        <p:blipFill>
          <a:blip r:embed="rId13"/>
          <a:srcRect/>
          <a:stretch>
            <a:fillRect/>
          </a:stretch>
        </p:blipFill>
        <p:spPr bwMode="auto">
          <a:xfrm>
            <a:off x="65723" y="5457825"/>
            <a:ext cx="9012555" cy="952977"/>
          </a:xfrm>
          <a:prstGeom prst="rect">
            <a:avLst/>
          </a:prstGeom>
          <a:noFill/>
        </p:spPr>
      </p:pic>
      <p:sp>
        <p:nvSpPr>
          <p:cNvPr id="15498" name="Text Box 138"/>
          <p:cNvSpPr txBox="1">
            <a:spLocks noChangeArrowheads="1"/>
          </p:cNvSpPr>
          <p:nvPr/>
        </p:nvSpPr>
        <p:spPr bwMode="auto">
          <a:xfrm>
            <a:off x="122873" y="5523548"/>
            <a:ext cx="8898255" cy="818686"/>
          </a:xfrm>
          <a:prstGeom prst="rect">
            <a:avLst/>
          </a:prstGeom>
          <a:noFill/>
          <a:ln w="9525">
            <a:noFill/>
            <a:miter lim="800000"/>
            <a:headEnd/>
            <a:tailEnd/>
          </a:ln>
          <a:effectLst/>
        </p:spPr>
        <p:txBody>
          <a:bodyPr lIns="0" tIns="0" rIns="0" bIns="0">
            <a:spAutoFit/>
          </a:bodyPr>
          <a:lstStyle/>
          <a:p>
            <a:pPr>
              <a:lnSpc>
                <a:spcPct val="95000"/>
              </a:lnSpc>
            </a:pPr>
            <a:r>
              <a:rPr lang="en-US" i="1" dirty="0">
                <a:solidFill>
                  <a:srgbClr val="000000"/>
                </a:solidFill>
                <a:latin typeface="Arial" pitchFamily="34" charset="0"/>
              </a:rPr>
              <a:t>Constraints 1: Link AD can be included only if link DE also is included. (penalty:100)</a:t>
            </a:r>
            <a:endParaRPr lang="en-US" dirty="0"/>
          </a:p>
          <a:p>
            <a:pPr>
              <a:lnSpc>
                <a:spcPct val="95000"/>
              </a:lnSpc>
            </a:pPr>
            <a:r>
              <a:rPr lang="en-US" i="1" dirty="0">
                <a:solidFill>
                  <a:srgbClr val="000000"/>
                </a:solidFill>
                <a:latin typeface="Arial" pitchFamily="34" charset="0"/>
              </a:rPr>
              <a:t>Constraints 2: At most one of the three links – AD, CD, and AB – can be included.</a:t>
            </a:r>
            <a:endParaRPr lang="en-US" dirty="0"/>
          </a:p>
          <a:p>
            <a:pPr>
              <a:lnSpc>
                <a:spcPct val="95000"/>
              </a:lnSpc>
            </a:pPr>
            <a:r>
              <a:rPr lang="en-US" i="1" dirty="0">
                <a:solidFill>
                  <a:srgbClr val="000000"/>
                </a:solidFill>
                <a:latin typeface="Arial" pitchFamily="34" charset="0"/>
              </a:rPr>
              <a:t>(Penalty of 100 if selected two of the three, 200 if all three are selected.)</a:t>
            </a:r>
          </a:p>
        </p:txBody>
      </p:sp>
      <p:sp>
        <p:nvSpPr>
          <p:cNvPr id="139" name="Slide Number Placeholder 138"/>
          <p:cNvSpPr>
            <a:spLocks noGrp="1"/>
          </p:cNvSpPr>
          <p:nvPr>
            <p:ph type="sldNum" sz="quarter" idx="12"/>
          </p:nvPr>
        </p:nvSpPr>
        <p:spPr/>
        <p:txBody>
          <a:bodyPr/>
          <a:lstStyle/>
          <a:p>
            <a:fld id="{79C3D34D-2C89-4872-9484-6E5F5D65FE7F}"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457200"/>
            <a:ext cx="8686800" cy="838200"/>
          </a:xfrm>
        </p:spPr>
        <p:txBody>
          <a:bodyPr lIns="0" tIns="0" rIns="0" bIns="0"/>
          <a:lstStyle/>
          <a:p>
            <a:pPr>
              <a:lnSpc>
                <a:spcPct val="95000"/>
              </a:lnSpc>
            </a:pPr>
            <a:r>
              <a:rPr lang="en-US" sz="4400" dirty="0">
                <a:solidFill>
                  <a:srgbClr val="000000"/>
                </a:solidFill>
                <a:latin typeface="Arial" pitchFamily="34" charset="0"/>
              </a:rPr>
              <a:t>Example</a:t>
            </a:r>
          </a:p>
        </p:txBody>
      </p:sp>
      <p:sp>
        <p:nvSpPr>
          <p:cNvPr id="16386" name="Rectangle 2"/>
          <p:cNvSpPr>
            <a:spLocks noGrp="1" noChangeArrowheads="1"/>
          </p:cNvSpPr>
          <p:nvPr>
            <p:ph idx="1"/>
          </p:nvPr>
        </p:nvSpPr>
        <p:spPr>
          <a:xfrm>
            <a:off x="457200" y="1828800"/>
            <a:ext cx="8686800" cy="4525963"/>
          </a:xfrm>
        </p:spPr>
        <p:txBody>
          <a:bodyPr lIns="0" tIns="0" rIns="0" bIns="0"/>
          <a:lstStyle/>
          <a:p>
            <a:pPr algn="l">
              <a:lnSpc>
                <a:spcPct val="95000"/>
              </a:lnSpc>
              <a:spcBef>
                <a:spcPct val="0"/>
              </a:spcBef>
            </a:pPr>
            <a:r>
              <a:rPr lang="en-US" sz="1600" b="1" i="1" dirty="0">
                <a:solidFill>
                  <a:srgbClr val="000000"/>
                </a:solidFill>
                <a:latin typeface="Arial" pitchFamily="34" charset="0"/>
              </a:rPr>
              <a:t>* A </a:t>
            </a:r>
            <a:r>
              <a:rPr lang="en-US" sz="1600" b="1" i="1" dirty="0" err="1">
                <a:solidFill>
                  <a:srgbClr val="000000"/>
                </a:solidFill>
                <a:latin typeface="Arial" pitchFamily="34" charset="0"/>
              </a:rPr>
              <a:t>tabu</a:t>
            </a:r>
            <a:r>
              <a:rPr lang="en-US" sz="1600" b="1" i="1" dirty="0">
                <a:solidFill>
                  <a:srgbClr val="000000"/>
                </a:solidFill>
                <a:latin typeface="Arial" pitchFamily="34" charset="0"/>
              </a:rPr>
              <a:t> move will be considered only if it would result in a better solution than the best trial solution found previously (Aspiration Condition)</a:t>
            </a:r>
            <a:r>
              <a:rPr lang="en-US" sz="1200" dirty="0">
                <a:solidFill>
                  <a:srgbClr val="000000"/>
                </a:solidFill>
                <a:latin typeface="Arial" pitchFamily="34" charset="0"/>
              </a:rPr>
              <a:t> </a:t>
            </a:r>
            <a:endParaRPr lang="en-US" dirty="0"/>
          </a:p>
          <a:p>
            <a:pPr algn="l">
              <a:lnSpc>
                <a:spcPct val="95000"/>
              </a:lnSpc>
              <a:spcBef>
                <a:spcPct val="0"/>
              </a:spcBef>
            </a:pPr>
            <a:r>
              <a:rPr lang="en-US" sz="1600" dirty="0">
                <a:solidFill>
                  <a:srgbClr val="000000"/>
                </a:solidFill>
                <a:latin typeface="Arial" pitchFamily="34" charset="0"/>
              </a:rPr>
              <a:t>Iteration 3 new cost = </a:t>
            </a:r>
            <a:r>
              <a:rPr lang="en-US" sz="1600" dirty="0">
                <a:solidFill>
                  <a:srgbClr val="FF0066"/>
                </a:solidFill>
                <a:latin typeface="Arial" pitchFamily="34" charset="0"/>
              </a:rPr>
              <a:t>85</a:t>
            </a:r>
            <a:r>
              <a:rPr lang="en-US" sz="1600" dirty="0">
                <a:solidFill>
                  <a:srgbClr val="000000"/>
                </a:solidFill>
                <a:latin typeface="Arial" pitchFamily="34" charset="0"/>
              </a:rPr>
              <a:t> Escape local optimum</a:t>
            </a:r>
          </a:p>
        </p:txBody>
      </p:sp>
      <p:pic>
        <p:nvPicPr>
          <p:cNvPr id="16388" name="Picture 4"/>
          <p:cNvPicPr>
            <a:picLocks noChangeAspect="1" noChangeArrowheads="1"/>
          </p:cNvPicPr>
          <p:nvPr/>
        </p:nvPicPr>
        <p:blipFill>
          <a:blip r:embed="rId2"/>
          <a:srcRect/>
          <a:stretch>
            <a:fillRect/>
          </a:stretch>
        </p:blipFill>
        <p:spPr bwMode="auto">
          <a:xfrm>
            <a:off x="904399" y="3343275"/>
            <a:ext cx="1153001" cy="400050"/>
          </a:xfrm>
          <a:prstGeom prst="rect">
            <a:avLst/>
          </a:prstGeom>
          <a:noFill/>
        </p:spPr>
      </p:pic>
      <p:sp>
        <p:nvSpPr>
          <p:cNvPr id="16389" name="Text Box 5"/>
          <p:cNvSpPr txBox="1">
            <a:spLocks noChangeArrowheads="1"/>
          </p:cNvSpPr>
          <p:nvPr/>
        </p:nvSpPr>
        <p:spPr bwMode="auto">
          <a:xfrm>
            <a:off x="977265" y="339756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A</a:t>
            </a:r>
          </a:p>
        </p:txBody>
      </p:sp>
      <p:pic>
        <p:nvPicPr>
          <p:cNvPr id="16390" name="Picture 6"/>
          <p:cNvPicPr>
            <a:picLocks noChangeAspect="1" noChangeArrowheads="1"/>
          </p:cNvPicPr>
          <p:nvPr/>
        </p:nvPicPr>
        <p:blipFill>
          <a:blip r:embed="rId3"/>
          <a:srcRect/>
          <a:stretch>
            <a:fillRect/>
          </a:stretch>
        </p:blipFill>
        <p:spPr bwMode="auto">
          <a:xfrm>
            <a:off x="2437448" y="3571875"/>
            <a:ext cx="762953" cy="20003"/>
          </a:xfrm>
          <a:prstGeom prst="rect">
            <a:avLst/>
          </a:prstGeom>
          <a:noFill/>
        </p:spPr>
      </p:pic>
      <p:pic>
        <p:nvPicPr>
          <p:cNvPr id="16391" name="Picture 7"/>
          <p:cNvPicPr>
            <a:picLocks noChangeAspect="1" noChangeArrowheads="1"/>
          </p:cNvPicPr>
          <p:nvPr/>
        </p:nvPicPr>
        <p:blipFill>
          <a:blip r:embed="rId4"/>
          <a:srcRect/>
          <a:stretch>
            <a:fillRect/>
          </a:stretch>
        </p:blipFill>
        <p:spPr bwMode="auto">
          <a:xfrm>
            <a:off x="2047400" y="2580323"/>
            <a:ext cx="401478" cy="401479"/>
          </a:xfrm>
          <a:prstGeom prst="rect">
            <a:avLst/>
          </a:prstGeom>
          <a:noFill/>
        </p:spPr>
      </p:pic>
      <p:sp>
        <p:nvSpPr>
          <p:cNvPr id="16392" name="Text Box 8"/>
          <p:cNvSpPr txBox="1">
            <a:spLocks noChangeArrowheads="1"/>
          </p:cNvSpPr>
          <p:nvPr/>
        </p:nvSpPr>
        <p:spPr bwMode="auto">
          <a:xfrm>
            <a:off x="2120265" y="2636045"/>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B</a:t>
            </a:r>
          </a:p>
        </p:txBody>
      </p:sp>
      <p:pic>
        <p:nvPicPr>
          <p:cNvPr id="16393" name="Picture 9"/>
          <p:cNvPicPr>
            <a:picLocks noChangeAspect="1" noChangeArrowheads="1"/>
          </p:cNvPicPr>
          <p:nvPr/>
        </p:nvPicPr>
        <p:blipFill>
          <a:blip r:embed="rId4"/>
          <a:srcRect/>
          <a:stretch>
            <a:fillRect/>
          </a:stretch>
        </p:blipFill>
        <p:spPr bwMode="auto">
          <a:xfrm>
            <a:off x="2047400" y="4104800"/>
            <a:ext cx="401478" cy="401478"/>
          </a:xfrm>
          <a:prstGeom prst="rect">
            <a:avLst/>
          </a:prstGeom>
          <a:noFill/>
        </p:spPr>
      </p:pic>
      <p:sp>
        <p:nvSpPr>
          <p:cNvPr id="16394" name="Text Box 10"/>
          <p:cNvSpPr txBox="1">
            <a:spLocks noChangeArrowheads="1"/>
          </p:cNvSpPr>
          <p:nvPr/>
        </p:nvSpPr>
        <p:spPr bwMode="auto">
          <a:xfrm>
            <a:off x="2120265" y="4160520"/>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D</a:t>
            </a:r>
          </a:p>
        </p:txBody>
      </p:sp>
      <p:pic>
        <p:nvPicPr>
          <p:cNvPr id="16395" name="Picture 11"/>
          <p:cNvPicPr>
            <a:picLocks noChangeAspect="1" noChangeArrowheads="1"/>
          </p:cNvPicPr>
          <p:nvPr/>
        </p:nvPicPr>
        <p:blipFill>
          <a:blip r:embed="rId4"/>
          <a:srcRect/>
          <a:stretch>
            <a:fillRect/>
          </a:stretch>
        </p:blipFill>
        <p:spPr bwMode="auto">
          <a:xfrm>
            <a:off x="2047400" y="3343275"/>
            <a:ext cx="401478" cy="400050"/>
          </a:xfrm>
          <a:prstGeom prst="rect">
            <a:avLst/>
          </a:prstGeom>
          <a:noFill/>
        </p:spPr>
      </p:pic>
      <p:sp>
        <p:nvSpPr>
          <p:cNvPr id="16396" name="Text Box 12"/>
          <p:cNvSpPr txBox="1">
            <a:spLocks noChangeArrowheads="1"/>
          </p:cNvSpPr>
          <p:nvPr/>
        </p:nvSpPr>
        <p:spPr bwMode="auto">
          <a:xfrm>
            <a:off x="2120265" y="339756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C</a:t>
            </a:r>
          </a:p>
        </p:txBody>
      </p:sp>
      <p:pic>
        <p:nvPicPr>
          <p:cNvPr id="16397" name="Picture 13"/>
          <p:cNvPicPr>
            <a:picLocks noChangeAspect="1" noChangeArrowheads="1"/>
          </p:cNvPicPr>
          <p:nvPr/>
        </p:nvPicPr>
        <p:blipFill>
          <a:blip r:embed="rId5"/>
          <a:srcRect/>
          <a:stretch>
            <a:fillRect/>
          </a:stretch>
        </p:blipFill>
        <p:spPr bwMode="auto">
          <a:xfrm>
            <a:off x="2428875" y="3343275"/>
            <a:ext cx="1163003" cy="857250"/>
          </a:xfrm>
          <a:prstGeom prst="rect">
            <a:avLst/>
          </a:prstGeom>
          <a:noFill/>
        </p:spPr>
      </p:pic>
      <p:sp>
        <p:nvSpPr>
          <p:cNvPr id="16398" name="Text Box 14"/>
          <p:cNvSpPr txBox="1">
            <a:spLocks noChangeArrowheads="1"/>
          </p:cNvSpPr>
          <p:nvPr/>
        </p:nvSpPr>
        <p:spPr bwMode="auto">
          <a:xfrm>
            <a:off x="3263265" y="339756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E</a:t>
            </a:r>
          </a:p>
        </p:txBody>
      </p:sp>
      <p:pic>
        <p:nvPicPr>
          <p:cNvPr id="16399" name="Picture 15"/>
          <p:cNvPicPr>
            <a:picLocks noChangeAspect="1" noChangeArrowheads="1"/>
          </p:cNvPicPr>
          <p:nvPr/>
        </p:nvPicPr>
        <p:blipFill>
          <a:blip r:embed="rId6"/>
          <a:srcRect/>
          <a:stretch>
            <a:fillRect/>
          </a:stretch>
        </p:blipFill>
        <p:spPr bwMode="auto">
          <a:xfrm>
            <a:off x="1132999" y="3723323"/>
            <a:ext cx="905828" cy="535782"/>
          </a:xfrm>
          <a:prstGeom prst="rect">
            <a:avLst/>
          </a:prstGeom>
          <a:noFill/>
        </p:spPr>
      </p:pic>
      <p:pic>
        <p:nvPicPr>
          <p:cNvPr id="16400" name="Picture 16"/>
          <p:cNvPicPr>
            <a:picLocks noChangeAspect="1" noChangeArrowheads="1"/>
          </p:cNvPicPr>
          <p:nvPr/>
        </p:nvPicPr>
        <p:blipFill>
          <a:blip r:embed="rId7"/>
          <a:srcRect/>
          <a:stretch>
            <a:fillRect/>
          </a:stretch>
        </p:blipFill>
        <p:spPr bwMode="auto">
          <a:xfrm>
            <a:off x="2418874" y="2800350"/>
            <a:ext cx="925830" cy="562928"/>
          </a:xfrm>
          <a:prstGeom prst="rect">
            <a:avLst/>
          </a:prstGeom>
          <a:noFill/>
        </p:spPr>
      </p:pic>
      <p:pic>
        <p:nvPicPr>
          <p:cNvPr id="16401" name="Picture 17"/>
          <p:cNvPicPr>
            <a:picLocks noChangeAspect="1" noChangeArrowheads="1"/>
          </p:cNvPicPr>
          <p:nvPr/>
        </p:nvPicPr>
        <p:blipFill>
          <a:blip r:embed="rId8"/>
          <a:srcRect/>
          <a:stretch>
            <a:fillRect/>
          </a:stretch>
        </p:blipFill>
        <p:spPr bwMode="auto">
          <a:xfrm>
            <a:off x="1122998" y="2800350"/>
            <a:ext cx="954405" cy="571500"/>
          </a:xfrm>
          <a:prstGeom prst="rect">
            <a:avLst/>
          </a:prstGeom>
          <a:noFill/>
        </p:spPr>
      </p:pic>
      <p:pic>
        <p:nvPicPr>
          <p:cNvPr id="16402" name="Picture 18"/>
          <p:cNvPicPr>
            <a:picLocks noChangeAspect="1" noChangeArrowheads="1"/>
          </p:cNvPicPr>
          <p:nvPr/>
        </p:nvPicPr>
        <p:blipFill>
          <a:blip r:embed="rId9"/>
          <a:srcRect/>
          <a:stretch>
            <a:fillRect/>
          </a:stretch>
        </p:blipFill>
        <p:spPr bwMode="auto">
          <a:xfrm>
            <a:off x="2200275" y="3733324"/>
            <a:ext cx="20003" cy="381476"/>
          </a:xfrm>
          <a:prstGeom prst="rect">
            <a:avLst/>
          </a:prstGeom>
          <a:noFill/>
        </p:spPr>
      </p:pic>
      <p:sp>
        <p:nvSpPr>
          <p:cNvPr id="16403" name="Text Box 19"/>
          <p:cNvSpPr txBox="1">
            <a:spLocks noChangeArrowheads="1"/>
          </p:cNvSpPr>
          <p:nvPr/>
        </p:nvSpPr>
        <p:spPr bwMode="auto">
          <a:xfrm>
            <a:off x="1258729" y="2878932"/>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20</a:t>
            </a:r>
          </a:p>
        </p:txBody>
      </p:sp>
      <p:sp>
        <p:nvSpPr>
          <p:cNvPr id="16404" name="Text Box 20"/>
          <p:cNvSpPr txBox="1">
            <a:spLocks noChangeArrowheads="1"/>
          </p:cNvSpPr>
          <p:nvPr/>
        </p:nvSpPr>
        <p:spPr bwMode="auto">
          <a:xfrm>
            <a:off x="2858929" y="2878932"/>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30</a:t>
            </a:r>
          </a:p>
        </p:txBody>
      </p:sp>
      <p:sp>
        <p:nvSpPr>
          <p:cNvPr id="16405" name="Text Box 21"/>
          <p:cNvSpPr txBox="1">
            <a:spLocks noChangeArrowheads="1"/>
          </p:cNvSpPr>
          <p:nvPr/>
        </p:nvSpPr>
        <p:spPr bwMode="auto">
          <a:xfrm>
            <a:off x="1411605" y="4021932"/>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15</a:t>
            </a:r>
          </a:p>
        </p:txBody>
      </p:sp>
      <p:sp>
        <p:nvSpPr>
          <p:cNvPr id="16406" name="Text Box 22"/>
          <p:cNvSpPr txBox="1">
            <a:spLocks noChangeArrowheads="1"/>
          </p:cNvSpPr>
          <p:nvPr/>
        </p:nvSpPr>
        <p:spPr bwMode="auto">
          <a:xfrm>
            <a:off x="2630329" y="4021932"/>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40</a:t>
            </a:r>
          </a:p>
        </p:txBody>
      </p:sp>
      <p:sp>
        <p:nvSpPr>
          <p:cNvPr id="16407" name="Text Box 23"/>
          <p:cNvSpPr txBox="1">
            <a:spLocks noChangeArrowheads="1"/>
          </p:cNvSpPr>
          <p:nvPr/>
        </p:nvSpPr>
        <p:spPr bwMode="auto">
          <a:xfrm>
            <a:off x="1564482" y="3321844"/>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10</a:t>
            </a:r>
          </a:p>
        </p:txBody>
      </p:sp>
      <p:sp>
        <p:nvSpPr>
          <p:cNvPr id="16408" name="Text Box 24"/>
          <p:cNvSpPr txBox="1">
            <a:spLocks noChangeArrowheads="1"/>
          </p:cNvSpPr>
          <p:nvPr/>
        </p:nvSpPr>
        <p:spPr bwMode="auto">
          <a:xfrm>
            <a:off x="2554605" y="3336132"/>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5</a:t>
            </a:r>
          </a:p>
        </p:txBody>
      </p:sp>
      <p:sp>
        <p:nvSpPr>
          <p:cNvPr id="16409" name="Text Box 25"/>
          <p:cNvSpPr txBox="1">
            <a:spLocks noChangeArrowheads="1"/>
          </p:cNvSpPr>
          <p:nvPr/>
        </p:nvSpPr>
        <p:spPr bwMode="auto">
          <a:xfrm>
            <a:off x="1887379" y="3823335"/>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25</a:t>
            </a:r>
          </a:p>
        </p:txBody>
      </p:sp>
      <p:pic>
        <p:nvPicPr>
          <p:cNvPr id="16410" name="Picture 26"/>
          <p:cNvPicPr>
            <a:picLocks noChangeAspect="1" noChangeArrowheads="1"/>
          </p:cNvPicPr>
          <p:nvPr/>
        </p:nvPicPr>
        <p:blipFill>
          <a:blip r:embed="rId10"/>
          <a:srcRect/>
          <a:stretch>
            <a:fillRect/>
          </a:stretch>
        </p:blipFill>
        <p:spPr bwMode="auto">
          <a:xfrm>
            <a:off x="3200400" y="2886075"/>
            <a:ext cx="314325" cy="314325"/>
          </a:xfrm>
          <a:prstGeom prst="rect">
            <a:avLst/>
          </a:prstGeom>
          <a:noFill/>
        </p:spPr>
      </p:pic>
      <p:pic>
        <p:nvPicPr>
          <p:cNvPr id="16411" name="Picture 27"/>
          <p:cNvPicPr>
            <a:picLocks noChangeAspect="1" noChangeArrowheads="1"/>
          </p:cNvPicPr>
          <p:nvPr/>
        </p:nvPicPr>
        <p:blipFill>
          <a:blip r:embed="rId11"/>
          <a:srcRect/>
          <a:stretch>
            <a:fillRect/>
          </a:stretch>
        </p:blipFill>
        <p:spPr bwMode="auto">
          <a:xfrm>
            <a:off x="1590199" y="2733199"/>
            <a:ext cx="162878" cy="238601"/>
          </a:xfrm>
          <a:prstGeom prst="rect">
            <a:avLst/>
          </a:prstGeom>
          <a:noFill/>
        </p:spPr>
      </p:pic>
      <p:sp>
        <p:nvSpPr>
          <p:cNvPr id="16412" name="Text Box 28"/>
          <p:cNvSpPr txBox="1">
            <a:spLocks noChangeArrowheads="1"/>
          </p:cNvSpPr>
          <p:nvPr/>
        </p:nvSpPr>
        <p:spPr bwMode="auto">
          <a:xfrm>
            <a:off x="3164682" y="4007644"/>
            <a:ext cx="834390" cy="233910"/>
          </a:xfrm>
          <a:prstGeom prst="rect">
            <a:avLst/>
          </a:prstGeom>
          <a:noFill/>
          <a:ln w="9525">
            <a:noFill/>
            <a:miter lim="800000"/>
            <a:headEnd/>
            <a:tailEnd/>
          </a:ln>
          <a:effectLst/>
        </p:spPr>
        <p:txBody>
          <a:bodyPr lIns="0" tIns="0" rIns="0" bIns="0">
            <a:spAutoFit/>
          </a:bodyPr>
          <a:lstStyle/>
          <a:p>
            <a:pPr>
              <a:lnSpc>
                <a:spcPct val="95000"/>
              </a:lnSpc>
            </a:pPr>
            <a:r>
              <a:rPr lang="en-US" sz="1600" dirty="0" err="1">
                <a:solidFill>
                  <a:srgbClr val="000000"/>
                </a:solidFill>
                <a:latin typeface="Arial" pitchFamily="34" charset="0"/>
              </a:rPr>
              <a:t>Tabu</a:t>
            </a:r>
            <a:endParaRPr lang="en-US" sz="1600" dirty="0">
              <a:solidFill>
                <a:srgbClr val="000000"/>
              </a:solidFill>
              <a:latin typeface="Arial" pitchFamily="34" charset="0"/>
            </a:endParaRPr>
          </a:p>
        </p:txBody>
      </p:sp>
      <p:pic>
        <p:nvPicPr>
          <p:cNvPr id="16413" name="Picture 29"/>
          <p:cNvPicPr>
            <a:picLocks noChangeAspect="1" noChangeArrowheads="1"/>
          </p:cNvPicPr>
          <p:nvPr/>
        </p:nvPicPr>
        <p:blipFill>
          <a:blip r:embed="rId12"/>
          <a:srcRect/>
          <a:stretch>
            <a:fillRect/>
          </a:stretch>
        </p:blipFill>
        <p:spPr bwMode="auto">
          <a:xfrm>
            <a:off x="3123248" y="3809047"/>
            <a:ext cx="164307" cy="240030"/>
          </a:xfrm>
          <a:prstGeom prst="rect">
            <a:avLst/>
          </a:prstGeom>
          <a:noFill/>
        </p:spPr>
      </p:pic>
      <p:sp>
        <p:nvSpPr>
          <p:cNvPr id="16414" name="Text Box 30"/>
          <p:cNvSpPr txBox="1">
            <a:spLocks noChangeArrowheads="1"/>
          </p:cNvSpPr>
          <p:nvPr/>
        </p:nvSpPr>
        <p:spPr bwMode="auto">
          <a:xfrm>
            <a:off x="1107282" y="2483168"/>
            <a:ext cx="834390"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0000"/>
                </a:solidFill>
                <a:latin typeface="Arial" pitchFamily="34" charset="0"/>
              </a:rPr>
              <a:t>Delete</a:t>
            </a:r>
          </a:p>
        </p:txBody>
      </p:sp>
      <p:sp>
        <p:nvSpPr>
          <p:cNvPr id="16415" name="Text Box 31"/>
          <p:cNvSpPr txBox="1">
            <a:spLocks noChangeArrowheads="1"/>
          </p:cNvSpPr>
          <p:nvPr/>
        </p:nvSpPr>
        <p:spPr bwMode="auto">
          <a:xfrm>
            <a:off x="3316129" y="2711768"/>
            <a:ext cx="834390"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0000"/>
                </a:solidFill>
                <a:latin typeface="Arial" pitchFamily="34" charset="0"/>
              </a:rPr>
              <a:t>Add</a:t>
            </a:r>
          </a:p>
        </p:txBody>
      </p:sp>
      <p:sp>
        <p:nvSpPr>
          <p:cNvPr id="16416" name="Text Box 32"/>
          <p:cNvSpPr txBox="1">
            <a:spLocks noChangeArrowheads="1"/>
          </p:cNvSpPr>
          <p:nvPr/>
        </p:nvSpPr>
        <p:spPr bwMode="auto">
          <a:xfrm>
            <a:off x="421482" y="1340168"/>
            <a:ext cx="3196113" cy="526298"/>
          </a:xfrm>
          <a:prstGeom prst="rect">
            <a:avLst/>
          </a:prstGeom>
          <a:noFill/>
          <a:ln w="9525">
            <a:noFill/>
            <a:miter lim="800000"/>
            <a:headEnd/>
            <a:tailEnd/>
          </a:ln>
          <a:effectLst/>
        </p:spPr>
        <p:txBody>
          <a:bodyPr lIns="0" tIns="0" rIns="0" bIns="0">
            <a:spAutoFit/>
          </a:bodyPr>
          <a:lstStyle/>
          <a:p>
            <a:pPr>
              <a:lnSpc>
                <a:spcPct val="95000"/>
              </a:lnSpc>
            </a:pPr>
            <a:r>
              <a:rPr lang="en-US">
                <a:solidFill>
                  <a:srgbClr val="000000"/>
                </a:solidFill>
                <a:latin typeface="Arial" pitchFamily="34" charset="0"/>
              </a:rPr>
              <a:t>Tabu list: DE</a:t>
            </a:r>
            <a:endParaRPr lang="en-US"/>
          </a:p>
          <a:p>
            <a:pPr>
              <a:lnSpc>
                <a:spcPct val="95000"/>
              </a:lnSpc>
            </a:pPr>
            <a:r>
              <a:rPr lang="en-US">
                <a:solidFill>
                  <a:srgbClr val="000000"/>
                </a:solidFill>
                <a:latin typeface="Arial" pitchFamily="34" charset="0"/>
              </a:rPr>
              <a:t>Iteration 2 Cost=</a:t>
            </a:r>
            <a:r>
              <a:rPr lang="en-US">
                <a:solidFill>
                  <a:srgbClr val="FF0066"/>
                </a:solidFill>
                <a:latin typeface="Arial" pitchFamily="34" charset="0"/>
              </a:rPr>
              <a:t>75</a:t>
            </a:r>
          </a:p>
        </p:txBody>
      </p:sp>
      <p:grpSp>
        <p:nvGrpSpPr>
          <p:cNvPr id="2" name="Group 33"/>
          <p:cNvGrpSpPr>
            <a:grpSpLocks noRot="1"/>
          </p:cNvGrpSpPr>
          <p:nvPr/>
        </p:nvGrpSpPr>
        <p:grpSpPr bwMode="auto">
          <a:xfrm>
            <a:off x="5334000" y="2514600"/>
            <a:ext cx="3429000" cy="2890361"/>
            <a:chOff x="2000" y="1560"/>
            <a:chExt cx="2400" cy="2023"/>
          </a:xfrm>
        </p:grpSpPr>
        <p:sp>
          <p:nvSpPr>
            <p:cNvPr id="3" name="Rectangle 34"/>
            <p:cNvSpPr>
              <a:spLocks noChangeArrowheads="1"/>
            </p:cNvSpPr>
            <p:nvPr/>
          </p:nvSpPr>
          <p:spPr bwMode="auto">
            <a:xfrm>
              <a:off x="2000" y="1560"/>
              <a:ext cx="626" cy="23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Add</a:t>
              </a:r>
            </a:p>
          </p:txBody>
        </p:sp>
        <p:sp>
          <p:nvSpPr>
            <p:cNvPr id="4" name="Rectangle 35"/>
            <p:cNvSpPr>
              <a:spLocks noChangeArrowheads="1"/>
            </p:cNvSpPr>
            <p:nvPr/>
          </p:nvSpPr>
          <p:spPr bwMode="auto">
            <a:xfrm>
              <a:off x="2626" y="1560"/>
              <a:ext cx="654" cy="23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Delete</a:t>
              </a:r>
            </a:p>
          </p:txBody>
        </p:sp>
        <p:sp>
          <p:nvSpPr>
            <p:cNvPr id="5" name="Rectangle 36"/>
            <p:cNvSpPr>
              <a:spLocks noChangeArrowheads="1"/>
            </p:cNvSpPr>
            <p:nvPr/>
          </p:nvSpPr>
          <p:spPr bwMode="auto">
            <a:xfrm>
              <a:off x="3280" y="1560"/>
              <a:ext cx="1120" cy="23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Cost</a:t>
              </a:r>
            </a:p>
          </p:txBody>
        </p:sp>
        <p:sp>
          <p:nvSpPr>
            <p:cNvPr id="6" name="Rectangle 37"/>
            <p:cNvSpPr>
              <a:spLocks noChangeArrowheads="1"/>
            </p:cNvSpPr>
            <p:nvPr/>
          </p:nvSpPr>
          <p:spPr bwMode="auto">
            <a:xfrm>
              <a:off x="2000" y="1794"/>
              <a:ext cx="626"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AD</a:t>
              </a:r>
              <a:endParaRPr lang="en-US" sz="2500" dirty="0"/>
            </a:p>
            <a:p>
              <a:pPr algn="ctr">
                <a:lnSpc>
                  <a:spcPct val="95000"/>
                </a:lnSpc>
              </a:pPr>
              <a:r>
                <a:rPr lang="en-US" sz="1600" dirty="0">
                  <a:solidFill>
                    <a:srgbClr val="000000"/>
                  </a:solidFill>
                  <a:latin typeface="Arial" pitchFamily="34" charset="0"/>
                </a:rPr>
                <a:t>AD</a:t>
              </a:r>
              <a:endParaRPr lang="en-US" sz="2500" dirty="0"/>
            </a:p>
            <a:p>
              <a:pPr algn="ctr">
                <a:lnSpc>
                  <a:spcPct val="95000"/>
                </a:lnSpc>
              </a:pPr>
              <a:r>
                <a:rPr lang="en-US" sz="1600" dirty="0">
                  <a:solidFill>
                    <a:srgbClr val="000000"/>
                  </a:solidFill>
                  <a:latin typeface="Arial" pitchFamily="34" charset="0"/>
                </a:rPr>
                <a:t>AD</a:t>
              </a:r>
            </a:p>
          </p:txBody>
        </p:sp>
        <p:sp>
          <p:nvSpPr>
            <p:cNvPr id="7" name="Rectangle 38"/>
            <p:cNvSpPr>
              <a:spLocks noChangeArrowheads="1"/>
            </p:cNvSpPr>
            <p:nvPr/>
          </p:nvSpPr>
          <p:spPr bwMode="auto">
            <a:xfrm>
              <a:off x="2626" y="1794"/>
              <a:ext cx="654"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DE*</a:t>
              </a:r>
              <a:endParaRPr lang="en-US" sz="2500" dirty="0"/>
            </a:p>
            <a:p>
              <a:pPr algn="ctr">
                <a:lnSpc>
                  <a:spcPct val="95000"/>
                </a:lnSpc>
              </a:pPr>
              <a:r>
                <a:rPr lang="en-US" sz="1600" dirty="0">
                  <a:solidFill>
                    <a:srgbClr val="000000"/>
                  </a:solidFill>
                  <a:latin typeface="Arial" pitchFamily="34" charset="0"/>
                </a:rPr>
                <a:t>CE</a:t>
              </a:r>
              <a:endParaRPr lang="en-US" sz="2500" dirty="0"/>
            </a:p>
            <a:p>
              <a:pPr algn="ctr">
                <a:lnSpc>
                  <a:spcPct val="95000"/>
                </a:lnSpc>
              </a:pPr>
              <a:r>
                <a:rPr lang="en-US" sz="1600" dirty="0">
                  <a:solidFill>
                    <a:srgbClr val="000000"/>
                  </a:solidFill>
                  <a:latin typeface="Arial" pitchFamily="34" charset="0"/>
                </a:rPr>
                <a:t>AC</a:t>
              </a:r>
            </a:p>
          </p:txBody>
        </p:sp>
        <p:sp>
          <p:nvSpPr>
            <p:cNvPr id="8" name="Rectangle 39"/>
            <p:cNvSpPr>
              <a:spLocks noChangeArrowheads="1"/>
            </p:cNvSpPr>
            <p:nvPr/>
          </p:nvSpPr>
          <p:spPr bwMode="auto">
            <a:xfrm>
              <a:off x="3280" y="1794"/>
              <a:ext cx="1120" cy="644"/>
            </a:xfrm>
            <a:prstGeom prst="rect">
              <a:avLst/>
            </a:prstGeom>
            <a:noFill/>
            <a:ln w="9525">
              <a:noFill/>
              <a:miter lim="800000"/>
              <a:headEnd/>
              <a:tailEnd/>
            </a:ln>
            <a:effectLst/>
          </p:spPr>
          <p:txBody>
            <a:bodyPr lIns="0" tIns="0" rIns="0" bIns="0"/>
            <a:lstStyle/>
            <a:p>
              <a:pPr algn="ctr">
                <a:lnSpc>
                  <a:spcPct val="95000"/>
                </a:lnSpc>
              </a:pPr>
              <a:r>
                <a:rPr lang="en-US" sz="1600" dirty="0" err="1">
                  <a:solidFill>
                    <a:srgbClr val="000000"/>
                  </a:solidFill>
                  <a:latin typeface="Arial" pitchFamily="34" charset="0"/>
                </a:rPr>
                <a:t>Tabu</a:t>
              </a:r>
              <a:r>
                <a:rPr lang="en-US" sz="1600" dirty="0">
                  <a:solidFill>
                    <a:srgbClr val="000000"/>
                  </a:solidFill>
                  <a:latin typeface="Arial" pitchFamily="34" charset="0"/>
                </a:rPr>
                <a:t> move</a:t>
              </a:r>
              <a:endParaRPr lang="en-US" sz="2500" dirty="0"/>
            </a:p>
            <a:p>
              <a:pPr algn="ctr">
                <a:lnSpc>
                  <a:spcPct val="95000"/>
                </a:lnSpc>
              </a:pPr>
              <a:r>
                <a:rPr lang="en-US" sz="1600" dirty="0">
                  <a:solidFill>
                    <a:srgbClr val="000000"/>
                  </a:solidFill>
                  <a:latin typeface="Arial" pitchFamily="34" charset="0"/>
                </a:rPr>
                <a:t>85+100=185</a:t>
              </a:r>
              <a:endParaRPr lang="en-US" sz="2500" dirty="0"/>
            </a:p>
            <a:p>
              <a:pPr algn="ctr">
                <a:lnSpc>
                  <a:spcPct val="95000"/>
                </a:lnSpc>
              </a:pPr>
              <a:r>
                <a:rPr lang="en-US" sz="1600" dirty="0">
                  <a:solidFill>
                    <a:srgbClr val="000000"/>
                  </a:solidFill>
                  <a:latin typeface="Arial" pitchFamily="34" charset="0"/>
                </a:rPr>
                <a:t>80+100=180</a:t>
              </a:r>
            </a:p>
          </p:txBody>
        </p:sp>
        <p:sp>
          <p:nvSpPr>
            <p:cNvPr id="9" name="Rectangle 40"/>
            <p:cNvSpPr>
              <a:spLocks noChangeArrowheads="1"/>
            </p:cNvSpPr>
            <p:nvPr/>
          </p:nvSpPr>
          <p:spPr bwMode="auto">
            <a:xfrm>
              <a:off x="2000" y="2438"/>
              <a:ext cx="626"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BE</a:t>
              </a:r>
              <a:endParaRPr lang="en-US" sz="2500" dirty="0"/>
            </a:p>
            <a:p>
              <a:pPr algn="ctr">
                <a:lnSpc>
                  <a:spcPct val="95000"/>
                </a:lnSpc>
              </a:pPr>
              <a:r>
                <a:rPr lang="en-US" sz="1600" dirty="0">
                  <a:solidFill>
                    <a:srgbClr val="000000"/>
                  </a:solidFill>
                  <a:latin typeface="Arial" pitchFamily="34" charset="0"/>
                </a:rPr>
                <a:t>BE</a:t>
              </a:r>
              <a:endParaRPr lang="en-US" sz="2500" dirty="0"/>
            </a:p>
            <a:p>
              <a:pPr algn="ctr">
                <a:lnSpc>
                  <a:spcPct val="95000"/>
                </a:lnSpc>
              </a:pPr>
              <a:r>
                <a:rPr lang="en-US" sz="1600" dirty="0">
                  <a:solidFill>
                    <a:srgbClr val="000000"/>
                  </a:solidFill>
                  <a:latin typeface="Arial" pitchFamily="34" charset="0"/>
                </a:rPr>
                <a:t>BE</a:t>
              </a:r>
            </a:p>
          </p:txBody>
        </p:sp>
        <p:sp>
          <p:nvSpPr>
            <p:cNvPr id="10" name="Rectangle 41"/>
            <p:cNvSpPr>
              <a:spLocks noChangeArrowheads="1"/>
            </p:cNvSpPr>
            <p:nvPr/>
          </p:nvSpPr>
          <p:spPr bwMode="auto">
            <a:xfrm>
              <a:off x="2626" y="2438"/>
              <a:ext cx="654"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CE</a:t>
              </a:r>
              <a:endParaRPr lang="en-US" sz="2500" dirty="0"/>
            </a:p>
            <a:p>
              <a:pPr algn="ctr">
                <a:lnSpc>
                  <a:spcPct val="95000"/>
                </a:lnSpc>
              </a:pPr>
              <a:r>
                <a:rPr lang="en-US" sz="1600" dirty="0">
                  <a:solidFill>
                    <a:srgbClr val="000000"/>
                  </a:solidFill>
                  <a:latin typeface="Arial" pitchFamily="34" charset="0"/>
                </a:rPr>
                <a:t>AC</a:t>
              </a:r>
              <a:endParaRPr lang="en-US" sz="2500" dirty="0"/>
            </a:p>
            <a:p>
              <a:pPr algn="ctr">
                <a:lnSpc>
                  <a:spcPct val="95000"/>
                </a:lnSpc>
              </a:pPr>
              <a:r>
                <a:rPr lang="en-US" sz="1600" dirty="0">
                  <a:solidFill>
                    <a:srgbClr val="000000"/>
                  </a:solidFill>
                  <a:latin typeface="Arial" pitchFamily="34" charset="0"/>
                </a:rPr>
                <a:t>AB</a:t>
              </a:r>
            </a:p>
          </p:txBody>
        </p:sp>
        <p:sp>
          <p:nvSpPr>
            <p:cNvPr id="11" name="Rectangle 42"/>
            <p:cNvSpPr>
              <a:spLocks noChangeArrowheads="1"/>
            </p:cNvSpPr>
            <p:nvPr/>
          </p:nvSpPr>
          <p:spPr bwMode="auto">
            <a:xfrm>
              <a:off x="3280" y="2438"/>
              <a:ext cx="1120"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100+0=100</a:t>
              </a:r>
              <a:endParaRPr lang="en-US" sz="2500" dirty="0"/>
            </a:p>
            <a:p>
              <a:pPr algn="ctr">
                <a:lnSpc>
                  <a:spcPct val="95000"/>
                </a:lnSpc>
              </a:pPr>
              <a:r>
                <a:rPr lang="en-US" sz="1600" dirty="0">
                  <a:solidFill>
                    <a:srgbClr val="000000"/>
                  </a:solidFill>
                  <a:latin typeface="Arial" pitchFamily="34" charset="0"/>
                </a:rPr>
                <a:t>95+0=95</a:t>
              </a:r>
              <a:endParaRPr lang="en-US" sz="2500" dirty="0"/>
            </a:p>
            <a:p>
              <a:pPr algn="ctr">
                <a:lnSpc>
                  <a:spcPct val="95000"/>
                </a:lnSpc>
              </a:pPr>
              <a:r>
                <a:rPr lang="en-US" sz="1600" b="1" dirty="0">
                  <a:solidFill>
                    <a:srgbClr val="FF0066"/>
                  </a:solidFill>
                  <a:latin typeface="Arial" pitchFamily="34" charset="0"/>
                </a:rPr>
                <a:t>85+0=85</a:t>
              </a:r>
            </a:p>
          </p:txBody>
        </p:sp>
        <p:sp>
          <p:nvSpPr>
            <p:cNvPr id="12" name="Rectangle 43"/>
            <p:cNvSpPr>
              <a:spLocks noChangeArrowheads="1"/>
            </p:cNvSpPr>
            <p:nvPr/>
          </p:nvSpPr>
          <p:spPr bwMode="auto">
            <a:xfrm>
              <a:off x="2000" y="3082"/>
              <a:ext cx="626" cy="501"/>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CD</a:t>
              </a:r>
              <a:endParaRPr lang="en-US" sz="2500" dirty="0"/>
            </a:p>
            <a:p>
              <a:pPr algn="ctr">
                <a:lnSpc>
                  <a:spcPct val="95000"/>
                </a:lnSpc>
              </a:pPr>
              <a:r>
                <a:rPr lang="en-US" sz="1600" dirty="0">
                  <a:solidFill>
                    <a:srgbClr val="000000"/>
                  </a:solidFill>
                  <a:latin typeface="Arial" pitchFamily="34" charset="0"/>
                </a:rPr>
                <a:t>CD</a:t>
              </a:r>
            </a:p>
          </p:txBody>
        </p:sp>
        <p:sp>
          <p:nvSpPr>
            <p:cNvPr id="13" name="Rectangle 44"/>
            <p:cNvSpPr>
              <a:spLocks noChangeArrowheads="1"/>
            </p:cNvSpPr>
            <p:nvPr/>
          </p:nvSpPr>
          <p:spPr bwMode="auto">
            <a:xfrm>
              <a:off x="2626" y="3082"/>
              <a:ext cx="654" cy="501"/>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DE*</a:t>
              </a:r>
              <a:endParaRPr lang="en-US" sz="2500" dirty="0"/>
            </a:p>
            <a:p>
              <a:pPr algn="ctr">
                <a:lnSpc>
                  <a:spcPct val="95000"/>
                </a:lnSpc>
              </a:pPr>
              <a:r>
                <a:rPr lang="en-US" sz="1600" dirty="0">
                  <a:solidFill>
                    <a:srgbClr val="000000"/>
                  </a:solidFill>
                  <a:latin typeface="Arial" pitchFamily="34" charset="0"/>
                </a:rPr>
                <a:t>CE</a:t>
              </a:r>
            </a:p>
          </p:txBody>
        </p:sp>
        <p:sp>
          <p:nvSpPr>
            <p:cNvPr id="14" name="Rectangle 45"/>
            <p:cNvSpPr>
              <a:spLocks noChangeArrowheads="1"/>
            </p:cNvSpPr>
            <p:nvPr/>
          </p:nvSpPr>
          <p:spPr bwMode="auto">
            <a:xfrm>
              <a:off x="3280" y="3082"/>
              <a:ext cx="1120" cy="501"/>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60+100=160</a:t>
              </a:r>
              <a:endParaRPr lang="en-US" sz="2500" dirty="0"/>
            </a:p>
            <a:p>
              <a:pPr algn="ctr">
                <a:lnSpc>
                  <a:spcPct val="95000"/>
                </a:lnSpc>
              </a:pPr>
              <a:r>
                <a:rPr lang="en-US" sz="1600" dirty="0">
                  <a:solidFill>
                    <a:srgbClr val="000000"/>
                  </a:solidFill>
                  <a:latin typeface="Arial" pitchFamily="34" charset="0"/>
                </a:rPr>
                <a:t>95+100=195</a:t>
              </a:r>
            </a:p>
          </p:txBody>
        </p:sp>
        <p:sp>
          <p:nvSpPr>
            <p:cNvPr id="15" name="Line 46"/>
            <p:cNvSpPr>
              <a:spLocks noChangeShapeType="1"/>
            </p:cNvSpPr>
            <p:nvPr/>
          </p:nvSpPr>
          <p:spPr bwMode="auto">
            <a:xfrm>
              <a:off x="3280" y="1560"/>
              <a:ext cx="1120" cy="0"/>
            </a:xfrm>
            <a:prstGeom prst="line">
              <a:avLst/>
            </a:prstGeom>
            <a:noFill/>
            <a:ln w="1" cap="sq">
              <a:solidFill>
                <a:schemeClr val="tx1"/>
              </a:solidFill>
              <a:round/>
              <a:headEnd/>
              <a:tailEnd/>
            </a:ln>
            <a:effectLst/>
          </p:spPr>
          <p:txBody>
            <a:bodyPr/>
            <a:lstStyle/>
            <a:p>
              <a:endParaRPr lang="en-US"/>
            </a:p>
          </p:txBody>
        </p:sp>
        <p:sp>
          <p:nvSpPr>
            <p:cNvPr id="16" name="Line 47"/>
            <p:cNvSpPr>
              <a:spLocks noChangeShapeType="1"/>
            </p:cNvSpPr>
            <p:nvPr/>
          </p:nvSpPr>
          <p:spPr bwMode="auto">
            <a:xfrm>
              <a:off x="3280" y="1794"/>
              <a:ext cx="1120" cy="0"/>
            </a:xfrm>
            <a:prstGeom prst="line">
              <a:avLst/>
            </a:prstGeom>
            <a:noFill/>
            <a:ln w="1" cap="sq">
              <a:solidFill>
                <a:schemeClr val="tx1"/>
              </a:solidFill>
              <a:round/>
              <a:headEnd/>
              <a:tailEnd/>
            </a:ln>
            <a:effectLst/>
          </p:spPr>
          <p:txBody>
            <a:bodyPr/>
            <a:lstStyle/>
            <a:p>
              <a:endParaRPr lang="en-US"/>
            </a:p>
          </p:txBody>
        </p:sp>
        <p:sp>
          <p:nvSpPr>
            <p:cNvPr id="17" name="Line 48"/>
            <p:cNvSpPr>
              <a:spLocks noChangeShapeType="1"/>
            </p:cNvSpPr>
            <p:nvPr/>
          </p:nvSpPr>
          <p:spPr bwMode="auto">
            <a:xfrm>
              <a:off x="3280" y="2438"/>
              <a:ext cx="1120" cy="0"/>
            </a:xfrm>
            <a:prstGeom prst="line">
              <a:avLst/>
            </a:prstGeom>
            <a:noFill/>
            <a:ln w="1" cap="sq">
              <a:solidFill>
                <a:schemeClr val="tx1"/>
              </a:solidFill>
              <a:round/>
              <a:headEnd/>
              <a:tailEnd/>
            </a:ln>
            <a:effectLst/>
          </p:spPr>
          <p:txBody>
            <a:bodyPr/>
            <a:lstStyle/>
            <a:p>
              <a:endParaRPr lang="en-US"/>
            </a:p>
          </p:txBody>
        </p:sp>
        <p:sp>
          <p:nvSpPr>
            <p:cNvPr id="18" name="Line 49"/>
            <p:cNvSpPr>
              <a:spLocks noChangeShapeType="1"/>
            </p:cNvSpPr>
            <p:nvPr/>
          </p:nvSpPr>
          <p:spPr bwMode="auto">
            <a:xfrm>
              <a:off x="3280" y="3082"/>
              <a:ext cx="1120" cy="0"/>
            </a:xfrm>
            <a:prstGeom prst="line">
              <a:avLst/>
            </a:prstGeom>
            <a:noFill/>
            <a:ln w="1" cap="sq">
              <a:solidFill>
                <a:schemeClr val="tx1"/>
              </a:solidFill>
              <a:round/>
              <a:headEnd/>
              <a:tailEnd/>
            </a:ln>
            <a:effectLst/>
          </p:spPr>
          <p:txBody>
            <a:bodyPr/>
            <a:lstStyle/>
            <a:p>
              <a:endParaRPr lang="en-US"/>
            </a:p>
          </p:txBody>
        </p:sp>
        <p:sp>
          <p:nvSpPr>
            <p:cNvPr id="19" name="Line 50"/>
            <p:cNvSpPr>
              <a:spLocks noChangeShapeType="1"/>
            </p:cNvSpPr>
            <p:nvPr/>
          </p:nvSpPr>
          <p:spPr bwMode="auto">
            <a:xfrm>
              <a:off x="3280" y="3583"/>
              <a:ext cx="1120" cy="0"/>
            </a:xfrm>
            <a:prstGeom prst="line">
              <a:avLst/>
            </a:prstGeom>
            <a:noFill/>
            <a:ln w="1" cap="sq">
              <a:solidFill>
                <a:schemeClr val="tx1"/>
              </a:solidFill>
              <a:round/>
              <a:headEnd/>
              <a:tailEnd/>
            </a:ln>
            <a:effectLst/>
          </p:spPr>
          <p:txBody>
            <a:bodyPr/>
            <a:lstStyle/>
            <a:p>
              <a:endParaRPr lang="en-US"/>
            </a:p>
          </p:txBody>
        </p:sp>
        <p:sp>
          <p:nvSpPr>
            <p:cNvPr id="20" name="Line 51"/>
            <p:cNvSpPr>
              <a:spLocks noChangeShapeType="1"/>
            </p:cNvSpPr>
            <p:nvPr/>
          </p:nvSpPr>
          <p:spPr bwMode="auto">
            <a:xfrm>
              <a:off x="2000" y="3082"/>
              <a:ext cx="0" cy="501"/>
            </a:xfrm>
            <a:prstGeom prst="line">
              <a:avLst/>
            </a:prstGeom>
            <a:noFill/>
            <a:ln w="1" cap="sq">
              <a:solidFill>
                <a:schemeClr val="tx1"/>
              </a:solidFill>
              <a:round/>
              <a:headEnd/>
              <a:tailEnd/>
            </a:ln>
            <a:effectLst/>
          </p:spPr>
          <p:txBody>
            <a:bodyPr/>
            <a:lstStyle/>
            <a:p>
              <a:endParaRPr lang="en-US"/>
            </a:p>
          </p:txBody>
        </p:sp>
        <p:sp>
          <p:nvSpPr>
            <p:cNvPr id="21" name="Line 52"/>
            <p:cNvSpPr>
              <a:spLocks noChangeShapeType="1"/>
            </p:cNvSpPr>
            <p:nvPr/>
          </p:nvSpPr>
          <p:spPr bwMode="auto">
            <a:xfrm>
              <a:off x="2626" y="3082"/>
              <a:ext cx="0" cy="501"/>
            </a:xfrm>
            <a:prstGeom prst="line">
              <a:avLst/>
            </a:prstGeom>
            <a:noFill/>
            <a:ln w="1" cap="sq">
              <a:solidFill>
                <a:schemeClr val="tx1"/>
              </a:solidFill>
              <a:round/>
              <a:headEnd/>
              <a:tailEnd/>
            </a:ln>
            <a:effectLst/>
          </p:spPr>
          <p:txBody>
            <a:bodyPr/>
            <a:lstStyle/>
            <a:p>
              <a:endParaRPr lang="en-US"/>
            </a:p>
          </p:txBody>
        </p:sp>
        <p:sp>
          <p:nvSpPr>
            <p:cNvPr id="22" name="Line 53"/>
            <p:cNvSpPr>
              <a:spLocks noChangeShapeType="1"/>
            </p:cNvSpPr>
            <p:nvPr/>
          </p:nvSpPr>
          <p:spPr bwMode="auto">
            <a:xfrm>
              <a:off x="3280" y="3082"/>
              <a:ext cx="0" cy="501"/>
            </a:xfrm>
            <a:prstGeom prst="line">
              <a:avLst/>
            </a:prstGeom>
            <a:noFill/>
            <a:ln w="1" cap="sq">
              <a:solidFill>
                <a:schemeClr val="tx1"/>
              </a:solidFill>
              <a:round/>
              <a:headEnd/>
              <a:tailEnd/>
            </a:ln>
            <a:effectLst/>
          </p:spPr>
          <p:txBody>
            <a:bodyPr/>
            <a:lstStyle/>
            <a:p>
              <a:endParaRPr lang="en-US"/>
            </a:p>
          </p:txBody>
        </p:sp>
        <p:sp>
          <p:nvSpPr>
            <p:cNvPr id="23" name="Line 54"/>
            <p:cNvSpPr>
              <a:spLocks noChangeShapeType="1"/>
            </p:cNvSpPr>
            <p:nvPr/>
          </p:nvSpPr>
          <p:spPr bwMode="auto">
            <a:xfrm>
              <a:off x="4400" y="3082"/>
              <a:ext cx="0" cy="501"/>
            </a:xfrm>
            <a:prstGeom prst="line">
              <a:avLst/>
            </a:prstGeom>
            <a:noFill/>
            <a:ln w="1" cap="sq">
              <a:solidFill>
                <a:schemeClr val="tx1"/>
              </a:solidFill>
              <a:round/>
              <a:headEnd/>
              <a:tailEnd/>
            </a:ln>
            <a:effectLst/>
          </p:spPr>
          <p:txBody>
            <a:bodyPr/>
            <a:lstStyle/>
            <a:p>
              <a:endParaRPr lang="en-US"/>
            </a:p>
          </p:txBody>
        </p:sp>
        <p:sp>
          <p:nvSpPr>
            <p:cNvPr id="24" name="Line 55"/>
            <p:cNvSpPr>
              <a:spLocks noChangeShapeType="1"/>
            </p:cNvSpPr>
            <p:nvPr/>
          </p:nvSpPr>
          <p:spPr bwMode="auto">
            <a:xfrm>
              <a:off x="2000" y="1560"/>
              <a:ext cx="626" cy="0"/>
            </a:xfrm>
            <a:prstGeom prst="line">
              <a:avLst/>
            </a:prstGeom>
            <a:noFill/>
            <a:ln w="9525">
              <a:solidFill>
                <a:schemeClr val="tx1"/>
              </a:solidFill>
              <a:round/>
              <a:headEnd/>
              <a:tailEnd/>
            </a:ln>
            <a:effectLst/>
          </p:spPr>
          <p:txBody>
            <a:bodyPr/>
            <a:lstStyle/>
            <a:p>
              <a:endParaRPr lang="en-US"/>
            </a:p>
          </p:txBody>
        </p:sp>
        <p:sp>
          <p:nvSpPr>
            <p:cNvPr id="25" name="Line 56"/>
            <p:cNvSpPr>
              <a:spLocks noChangeShapeType="1"/>
            </p:cNvSpPr>
            <p:nvPr/>
          </p:nvSpPr>
          <p:spPr bwMode="auto">
            <a:xfrm>
              <a:off x="2000" y="1560"/>
              <a:ext cx="626" cy="0"/>
            </a:xfrm>
            <a:prstGeom prst="line">
              <a:avLst/>
            </a:prstGeom>
            <a:noFill/>
            <a:ln w="9525">
              <a:solidFill>
                <a:srgbClr val="000000"/>
              </a:solidFill>
              <a:round/>
              <a:headEnd/>
              <a:tailEnd/>
            </a:ln>
            <a:effectLst/>
          </p:spPr>
          <p:txBody>
            <a:bodyPr/>
            <a:lstStyle/>
            <a:p>
              <a:endParaRPr lang="en-US"/>
            </a:p>
          </p:txBody>
        </p:sp>
        <p:sp>
          <p:nvSpPr>
            <p:cNvPr id="26" name="Line 57"/>
            <p:cNvSpPr>
              <a:spLocks noChangeShapeType="1"/>
            </p:cNvSpPr>
            <p:nvPr/>
          </p:nvSpPr>
          <p:spPr bwMode="auto">
            <a:xfrm>
              <a:off x="2000" y="1560"/>
              <a:ext cx="626" cy="0"/>
            </a:xfrm>
            <a:prstGeom prst="line">
              <a:avLst/>
            </a:prstGeom>
            <a:noFill/>
            <a:ln w="1" cap="sq">
              <a:solidFill>
                <a:schemeClr val="tx1"/>
              </a:solidFill>
              <a:round/>
              <a:headEnd/>
              <a:tailEnd/>
            </a:ln>
            <a:effectLst/>
          </p:spPr>
          <p:txBody>
            <a:bodyPr/>
            <a:lstStyle/>
            <a:p>
              <a:endParaRPr lang="en-US"/>
            </a:p>
          </p:txBody>
        </p:sp>
        <p:sp>
          <p:nvSpPr>
            <p:cNvPr id="27" name="Line 58"/>
            <p:cNvSpPr>
              <a:spLocks noChangeShapeType="1"/>
            </p:cNvSpPr>
            <p:nvPr/>
          </p:nvSpPr>
          <p:spPr bwMode="auto">
            <a:xfrm>
              <a:off x="2000" y="1560"/>
              <a:ext cx="0" cy="234"/>
            </a:xfrm>
            <a:prstGeom prst="line">
              <a:avLst/>
            </a:prstGeom>
            <a:noFill/>
            <a:ln w="9525">
              <a:solidFill>
                <a:schemeClr val="tx1"/>
              </a:solidFill>
              <a:round/>
              <a:headEnd/>
              <a:tailEnd/>
            </a:ln>
            <a:effectLst/>
          </p:spPr>
          <p:txBody>
            <a:bodyPr/>
            <a:lstStyle/>
            <a:p>
              <a:endParaRPr lang="en-US"/>
            </a:p>
          </p:txBody>
        </p:sp>
        <p:sp>
          <p:nvSpPr>
            <p:cNvPr id="28" name="Line 59"/>
            <p:cNvSpPr>
              <a:spLocks noChangeShapeType="1"/>
            </p:cNvSpPr>
            <p:nvPr/>
          </p:nvSpPr>
          <p:spPr bwMode="auto">
            <a:xfrm>
              <a:off x="2000" y="1560"/>
              <a:ext cx="0" cy="234"/>
            </a:xfrm>
            <a:prstGeom prst="line">
              <a:avLst/>
            </a:prstGeom>
            <a:noFill/>
            <a:ln w="9525">
              <a:solidFill>
                <a:srgbClr val="000000"/>
              </a:solidFill>
              <a:round/>
              <a:headEnd/>
              <a:tailEnd/>
            </a:ln>
            <a:effectLst/>
          </p:spPr>
          <p:txBody>
            <a:bodyPr/>
            <a:lstStyle/>
            <a:p>
              <a:endParaRPr lang="en-US"/>
            </a:p>
          </p:txBody>
        </p:sp>
        <p:sp>
          <p:nvSpPr>
            <p:cNvPr id="29" name="Line 60"/>
            <p:cNvSpPr>
              <a:spLocks noChangeShapeType="1"/>
            </p:cNvSpPr>
            <p:nvPr/>
          </p:nvSpPr>
          <p:spPr bwMode="auto">
            <a:xfrm>
              <a:off x="2000" y="1560"/>
              <a:ext cx="0" cy="234"/>
            </a:xfrm>
            <a:prstGeom prst="line">
              <a:avLst/>
            </a:prstGeom>
            <a:noFill/>
            <a:ln w="1" cap="sq">
              <a:solidFill>
                <a:schemeClr val="tx1"/>
              </a:solidFill>
              <a:round/>
              <a:headEnd/>
              <a:tailEnd/>
            </a:ln>
            <a:effectLst/>
          </p:spPr>
          <p:txBody>
            <a:bodyPr/>
            <a:lstStyle/>
            <a:p>
              <a:endParaRPr lang="en-US"/>
            </a:p>
          </p:txBody>
        </p:sp>
        <p:sp>
          <p:nvSpPr>
            <p:cNvPr id="30" name="Line 61"/>
            <p:cNvSpPr>
              <a:spLocks noChangeShapeType="1"/>
            </p:cNvSpPr>
            <p:nvPr/>
          </p:nvSpPr>
          <p:spPr bwMode="auto">
            <a:xfrm>
              <a:off x="2626" y="1560"/>
              <a:ext cx="0" cy="234"/>
            </a:xfrm>
            <a:prstGeom prst="line">
              <a:avLst/>
            </a:prstGeom>
            <a:noFill/>
            <a:ln w="9525">
              <a:solidFill>
                <a:schemeClr val="tx1"/>
              </a:solidFill>
              <a:round/>
              <a:headEnd/>
              <a:tailEnd/>
            </a:ln>
            <a:effectLst/>
          </p:spPr>
          <p:txBody>
            <a:bodyPr/>
            <a:lstStyle/>
            <a:p>
              <a:endParaRPr lang="en-US"/>
            </a:p>
          </p:txBody>
        </p:sp>
        <p:sp>
          <p:nvSpPr>
            <p:cNvPr id="31" name="Line 62"/>
            <p:cNvSpPr>
              <a:spLocks noChangeShapeType="1"/>
            </p:cNvSpPr>
            <p:nvPr/>
          </p:nvSpPr>
          <p:spPr bwMode="auto">
            <a:xfrm>
              <a:off x="2626" y="1560"/>
              <a:ext cx="0" cy="234"/>
            </a:xfrm>
            <a:prstGeom prst="line">
              <a:avLst/>
            </a:prstGeom>
            <a:noFill/>
            <a:ln w="9525">
              <a:solidFill>
                <a:srgbClr val="000000"/>
              </a:solidFill>
              <a:round/>
              <a:headEnd/>
              <a:tailEnd/>
            </a:ln>
            <a:effectLst/>
          </p:spPr>
          <p:txBody>
            <a:bodyPr/>
            <a:lstStyle/>
            <a:p>
              <a:endParaRPr lang="en-US"/>
            </a:p>
          </p:txBody>
        </p:sp>
        <p:sp>
          <p:nvSpPr>
            <p:cNvPr id="16384" name="Line 63"/>
            <p:cNvSpPr>
              <a:spLocks noChangeShapeType="1"/>
            </p:cNvSpPr>
            <p:nvPr/>
          </p:nvSpPr>
          <p:spPr bwMode="auto">
            <a:xfrm>
              <a:off x="2626" y="1560"/>
              <a:ext cx="0" cy="234"/>
            </a:xfrm>
            <a:prstGeom prst="line">
              <a:avLst/>
            </a:prstGeom>
            <a:noFill/>
            <a:ln w="1" cap="sq">
              <a:solidFill>
                <a:schemeClr val="tx1"/>
              </a:solidFill>
              <a:round/>
              <a:headEnd/>
              <a:tailEnd/>
            </a:ln>
            <a:effectLst/>
          </p:spPr>
          <p:txBody>
            <a:bodyPr/>
            <a:lstStyle/>
            <a:p>
              <a:endParaRPr lang="en-US"/>
            </a:p>
          </p:txBody>
        </p:sp>
        <p:sp>
          <p:nvSpPr>
            <p:cNvPr id="16387" name="Line 64"/>
            <p:cNvSpPr>
              <a:spLocks noChangeShapeType="1"/>
            </p:cNvSpPr>
            <p:nvPr/>
          </p:nvSpPr>
          <p:spPr bwMode="auto">
            <a:xfrm>
              <a:off x="2000" y="1794"/>
              <a:ext cx="626" cy="0"/>
            </a:xfrm>
            <a:prstGeom prst="line">
              <a:avLst/>
            </a:prstGeom>
            <a:noFill/>
            <a:ln w="9525">
              <a:solidFill>
                <a:schemeClr val="tx1"/>
              </a:solidFill>
              <a:round/>
              <a:headEnd/>
              <a:tailEnd/>
            </a:ln>
            <a:effectLst/>
          </p:spPr>
          <p:txBody>
            <a:bodyPr/>
            <a:lstStyle/>
            <a:p>
              <a:endParaRPr lang="en-US"/>
            </a:p>
          </p:txBody>
        </p:sp>
        <p:sp>
          <p:nvSpPr>
            <p:cNvPr id="16525" name="Line 65"/>
            <p:cNvSpPr>
              <a:spLocks noChangeShapeType="1"/>
            </p:cNvSpPr>
            <p:nvPr/>
          </p:nvSpPr>
          <p:spPr bwMode="auto">
            <a:xfrm>
              <a:off x="2000" y="1794"/>
              <a:ext cx="626" cy="0"/>
            </a:xfrm>
            <a:prstGeom prst="line">
              <a:avLst/>
            </a:prstGeom>
            <a:noFill/>
            <a:ln w="9525">
              <a:solidFill>
                <a:srgbClr val="000000"/>
              </a:solidFill>
              <a:round/>
              <a:headEnd/>
              <a:tailEnd/>
            </a:ln>
            <a:effectLst/>
          </p:spPr>
          <p:txBody>
            <a:bodyPr/>
            <a:lstStyle/>
            <a:p>
              <a:endParaRPr lang="en-US"/>
            </a:p>
          </p:txBody>
        </p:sp>
        <p:sp>
          <p:nvSpPr>
            <p:cNvPr id="16526" name="Line 66"/>
            <p:cNvSpPr>
              <a:spLocks noChangeShapeType="1"/>
            </p:cNvSpPr>
            <p:nvPr/>
          </p:nvSpPr>
          <p:spPr bwMode="auto">
            <a:xfrm>
              <a:off x="2000" y="1794"/>
              <a:ext cx="626" cy="0"/>
            </a:xfrm>
            <a:prstGeom prst="line">
              <a:avLst/>
            </a:prstGeom>
            <a:noFill/>
            <a:ln w="1" cap="sq">
              <a:solidFill>
                <a:schemeClr val="tx1"/>
              </a:solidFill>
              <a:round/>
              <a:headEnd/>
              <a:tailEnd/>
            </a:ln>
            <a:effectLst/>
          </p:spPr>
          <p:txBody>
            <a:bodyPr/>
            <a:lstStyle/>
            <a:p>
              <a:endParaRPr lang="en-US"/>
            </a:p>
          </p:txBody>
        </p:sp>
        <p:sp>
          <p:nvSpPr>
            <p:cNvPr id="16527" name="Line 67"/>
            <p:cNvSpPr>
              <a:spLocks noChangeShapeType="1"/>
            </p:cNvSpPr>
            <p:nvPr/>
          </p:nvSpPr>
          <p:spPr bwMode="auto">
            <a:xfrm>
              <a:off x="2626" y="1560"/>
              <a:ext cx="654" cy="0"/>
            </a:xfrm>
            <a:prstGeom prst="line">
              <a:avLst/>
            </a:prstGeom>
            <a:noFill/>
            <a:ln w="9525">
              <a:solidFill>
                <a:schemeClr val="tx1"/>
              </a:solidFill>
              <a:round/>
              <a:headEnd/>
              <a:tailEnd/>
            </a:ln>
            <a:effectLst/>
          </p:spPr>
          <p:txBody>
            <a:bodyPr/>
            <a:lstStyle/>
            <a:p>
              <a:endParaRPr lang="en-US"/>
            </a:p>
          </p:txBody>
        </p:sp>
        <p:sp>
          <p:nvSpPr>
            <p:cNvPr id="16528" name="Line 68"/>
            <p:cNvSpPr>
              <a:spLocks noChangeShapeType="1"/>
            </p:cNvSpPr>
            <p:nvPr/>
          </p:nvSpPr>
          <p:spPr bwMode="auto">
            <a:xfrm>
              <a:off x="2626" y="1560"/>
              <a:ext cx="654" cy="0"/>
            </a:xfrm>
            <a:prstGeom prst="line">
              <a:avLst/>
            </a:prstGeom>
            <a:noFill/>
            <a:ln w="9525">
              <a:solidFill>
                <a:srgbClr val="000000"/>
              </a:solidFill>
              <a:round/>
              <a:headEnd/>
              <a:tailEnd/>
            </a:ln>
            <a:effectLst/>
          </p:spPr>
          <p:txBody>
            <a:bodyPr/>
            <a:lstStyle/>
            <a:p>
              <a:endParaRPr lang="en-US"/>
            </a:p>
          </p:txBody>
        </p:sp>
        <p:sp>
          <p:nvSpPr>
            <p:cNvPr id="16529" name="Line 69"/>
            <p:cNvSpPr>
              <a:spLocks noChangeShapeType="1"/>
            </p:cNvSpPr>
            <p:nvPr/>
          </p:nvSpPr>
          <p:spPr bwMode="auto">
            <a:xfrm>
              <a:off x="2626" y="1560"/>
              <a:ext cx="654" cy="0"/>
            </a:xfrm>
            <a:prstGeom prst="line">
              <a:avLst/>
            </a:prstGeom>
            <a:noFill/>
            <a:ln w="1" cap="sq">
              <a:solidFill>
                <a:schemeClr val="tx1"/>
              </a:solidFill>
              <a:round/>
              <a:headEnd/>
              <a:tailEnd/>
            </a:ln>
            <a:effectLst/>
          </p:spPr>
          <p:txBody>
            <a:bodyPr/>
            <a:lstStyle/>
            <a:p>
              <a:endParaRPr lang="en-US"/>
            </a:p>
          </p:txBody>
        </p:sp>
        <p:sp>
          <p:nvSpPr>
            <p:cNvPr id="16530" name="Line 70"/>
            <p:cNvSpPr>
              <a:spLocks noChangeShapeType="1"/>
            </p:cNvSpPr>
            <p:nvPr/>
          </p:nvSpPr>
          <p:spPr bwMode="auto">
            <a:xfrm>
              <a:off x="3280" y="1560"/>
              <a:ext cx="0" cy="234"/>
            </a:xfrm>
            <a:prstGeom prst="line">
              <a:avLst/>
            </a:prstGeom>
            <a:noFill/>
            <a:ln w="9525">
              <a:solidFill>
                <a:schemeClr val="tx1"/>
              </a:solidFill>
              <a:round/>
              <a:headEnd/>
              <a:tailEnd/>
            </a:ln>
            <a:effectLst/>
          </p:spPr>
          <p:txBody>
            <a:bodyPr/>
            <a:lstStyle/>
            <a:p>
              <a:endParaRPr lang="en-US"/>
            </a:p>
          </p:txBody>
        </p:sp>
        <p:sp>
          <p:nvSpPr>
            <p:cNvPr id="16531" name="Line 71"/>
            <p:cNvSpPr>
              <a:spLocks noChangeShapeType="1"/>
            </p:cNvSpPr>
            <p:nvPr/>
          </p:nvSpPr>
          <p:spPr bwMode="auto">
            <a:xfrm>
              <a:off x="3280" y="1560"/>
              <a:ext cx="0" cy="234"/>
            </a:xfrm>
            <a:prstGeom prst="line">
              <a:avLst/>
            </a:prstGeom>
            <a:noFill/>
            <a:ln w="9525">
              <a:solidFill>
                <a:srgbClr val="000000"/>
              </a:solidFill>
              <a:round/>
              <a:headEnd/>
              <a:tailEnd/>
            </a:ln>
            <a:effectLst/>
          </p:spPr>
          <p:txBody>
            <a:bodyPr/>
            <a:lstStyle/>
            <a:p>
              <a:endParaRPr lang="en-US"/>
            </a:p>
          </p:txBody>
        </p:sp>
        <p:sp>
          <p:nvSpPr>
            <p:cNvPr id="16532" name="Line 72"/>
            <p:cNvSpPr>
              <a:spLocks noChangeShapeType="1"/>
            </p:cNvSpPr>
            <p:nvPr/>
          </p:nvSpPr>
          <p:spPr bwMode="auto">
            <a:xfrm>
              <a:off x="3280" y="1560"/>
              <a:ext cx="0" cy="234"/>
            </a:xfrm>
            <a:prstGeom prst="line">
              <a:avLst/>
            </a:prstGeom>
            <a:noFill/>
            <a:ln w="1" cap="sq">
              <a:solidFill>
                <a:schemeClr val="tx1"/>
              </a:solidFill>
              <a:round/>
              <a:headEnd/>
              <a:tailEnd/>
            </a:ln>
            <a:effectLst/>
          </p:spPr>
          <p:txBody>
            <a:bodyPr/>
            <a:lstStyle/>
            <a:p>
              <a:endParaRPr lang="en-US"/>
            </a:p>
          </p:txBody>
        </p:sp>
        <p:sp>
          <p:nvSpPr>
            <p:cNvPr id="16533" name="Line 73"/>
            <p:cNvSpPr>
              <a:spLocks noChangeShapeType="1"/>
            </p:cNvSpPr>
            <p:nvPr/>
          </p:nvSpPr>
          <p:spPr bwMode="auto">
            <a:xfrm>
              <a:off x="2626" y="1794"/>
              <a:ext cx="654" cy="0"/>
            </a:xfrm>
            <a:prstGeom prst="line">
              <a:avLst/>
            </a:prstGeom>
            <a:noFill/>
            <a:ln w="9525">
              <a:solidFill>
                <a:schemeClr val="tx1"/>
              </a:solidFill>
              <a:round/>
              <a:headEnd/>
              <a:tailEnd/>
            </a:ln>
            <a:effectLst/>
          </p:spPr>
          <p:txBody>
            <a:bodyPr/>
            <a:lstStyle/>
            <a:p>
              <a:endParaRPr lang="en-US"/>
            </a:p>
          </p:txBody>
        </p:sp>
        <p:sp>
          <p:nvSpPr>
            <p:cNvPr id="16534" name="Line 74"/>
            <p:cNvSpPr>
              <a:spLocks noChangeShapeType="1"/>
            </p:cNvSpPr>
            <p:nvPr/>
          </p:nvSpPr>
          <p:spPr bwMode="auto">
            <a:xfrm>
              <a:off x="2626" y="1794"/>
              <a:ext cx="654" cy="0"/>
            </a:xfrm>
            <a:prstGeom prst="line">
              <a:avLst/>
            </a:prstGeom>
            <a:noFill/>
            <a:ln w="9525">
              <a:solidFill>
                <a:srgbClr val="000000"/>
              </a:solidFill>
              <a:round/>
              <a:headEnd/>
              <a:tailEnd/>
            </a:ln>
            <a:effectLst/>
          </p:spPr>
          <p:txBody>
            <a:bodyPr/>
            <a:lstStyle/>
            <a:p>
              <a:endParaRPr lang="en-US"/>
            </a:p>
          </p:txBody>
        </p:sp>
        <p:sp>
          <p:nvSpPr>
            <p:cNvPr id="16535" name="Line 75"/>
            <p:cNvSpPr>
              <a:spLocks noChangeShapeType="1"/>
            </p:cNvSpPr>
            <p:nvPr/>
          </p:nvSpPr>
          <p:spPr bwMode="auto">
            <a:xfrm>
              <a:off x="2626" y="1794"/>
              <a:ext cx="654" cy="0"/>
            </a:xfrm>
            <a:prstGeom prst="line">
              <a:avLst/>
            </a:prstGeom>
            <a:noFill/>
            <a:ln w="1" cap="sq">
              <a:solidFill>
                <a:schemeClr val="tx1"/>
              </a:solidFill>
              <a:round/>
              <a:headEnd/>
              <a:tailEnd/>
            </a:ln>
            <a:effectLst/>
          </p:spPr>
          <p:txBody>
            <a:bodyPr/>
            <a:lstStyle/>
            <a:p>
              <a:endParaRPr lang="en-US"/>
            </a:p>
          </p:txBody>
        </p:sp>
        <p:sp>
          <p:nvSpPr>
            <p:cNvPr id="16536" name="Line 76"/>
            <p:cNvSpPr>
              <a:spLocks noChangeShapeType="1"/>
            </p:cNvSpPr>
            <p:nvPr/>
          </p:nvSpPr>
          <p:spPr bwMode="auto">
            <a:xfrm>
              <a:off x="3280" y="1560"/>
              <a:ext cx="1120" cy="0"/>
            </a:xfrm>
            <a:prstGeom prst="line">
              <a:avLst/>
            </a:prstGeom>
            <a:noFill/>
            <a:ln w="9525">
              <a:solidFill>
                <a:schemeClr val="tx1"/>
              </a:solidFill>
              <a:round/>
              <a:headEnd/>
              <a:tailEnd/>
            </a:ln>
            <a:effectLst/>
          </p:spPr>
          <p:txBody>
            <a:bodyPr/>
            <a:lstStyle/>
            <a:p>
              <a:endParaRPr lang="en-US"/>
            </a:p>
          </p:txBody>
        </p:sp>
        <p:sp>
          <p:nvSpPr>
            <p:cNvPr id="16537" name="Line 77"/>
            <p:cNvSpPr>
              <a:spLocks noChangeShapeType="1"/>
            </p:cNvSpPr>
            <p:nvPr/>
          </p:nvSpPr>
          <p:spPr bwMode="auto">
            <a:xfrm>
              <a:off x="3280" y="1560"/>
              <a:ext cx="1120" cy="0"/>
            </a:xfrm>
            <a:prstGeom prst="line">
              <a:avLst/>
            </a:prstGeom>
            <a:noFill/>
            <a:ln w="9525">
              <a:solidFill>
                <a:srgbClr val="000000"/>
              </a:solidFill>
              <a:round/>
              <a:headEnd/>
              <a:tailEnd/>
            </a:ln>
            <a:effectLst/>
          </p:spPr>
          <p:txBody>
            <a:bodyPr/>
            <a:lstStyle/>
            <a:p>
              <a:endParaRPr lang="en-US"/>
            </a:p>
          </p:txBody>
        </p:sp>
        <p:sp>
          <p:nvSpPr>
            <p:cNvPr id="16538" name="Line 78"/>
            <p:cNvSpPr>
              <a:spLocks noChangeShapeType="1"/>
            </p:cNvSpPr>
            <p:nvPr/>
          </p:nvSpPr>
          <p:spPr bwMode="auto">
            <a:xfrm>
              <a:off x="4400" y="1560"/>
              <a:ext cx="0" cy="234"/>
            </a:xfrm>
            <a:prstGeom prst="line">
              <a:avLst/>
            </a:prstGeom>
            <a:noFill/>
            <a:ln w="9525">
              <a:solidFill>
                <a:schemeClr val="tx1"/>
              </a:solidFill>
              <a:round/>
              <a:headEnd/>
              <a:tailEnd/>
            </a:ln>
            <a:effectLst/>
          </p:spPr>
          <p:txBody>
            <a:bodyPr/>
            <a:lstStyle/>
            <a:p>
              <a:endParaRPr lang="en-US"/>
            </a:p>
          </p:txBody>
        </p:sp>
        <p:sp>
          <p:nvSpPr>
            <p:cNvPr id="16539" name="Line 79"/>
            <p:cNvSpPr>
              <a:spLocks noChangeShapeType="1"/>
            </p:cNvSpPr>
            <p:nvPr/>
          </p:nvSpPr>
          <p:spPr bwMode="auto">
            <a:xfrm>
              <a:off x="4400" y="1560"/>
              <a:ext cx="0" cy="234"/>
            </a:xfrm>
            <a:prstGeom prst="line">
              <a:avLst/>
            </a:prstGeom>
            <a:noFill/>
            <a:ln w="9525">
              <a:solidFill>
                <a:srgbClr val="000000"/>
              </a:solidFill>
              <a:round/>
              <a:headEnd/>
              <a:tailEnd/>
            </a:ln>
            <a:effectLst/>
          </p:spPr>
          <p:txBody>
            <a:bodyPr/>
            <a:lstStyle/>
            <a:p>
              <a:endParaRPr lang="en-US"/>
            </a:p>
          </p:txBody>
        </p:sp>
        <p:sp>
          <p:nvSpPr>
            <p:cNvPr id="16540" name="Line 80"/>
            <p:cNvSpPr>
              <a:spLocks noChangeShapeType="1"/>
            </p:cNvSpPr>
            <p:nvPr/>
          </p:nvSpPr>
          <p:spPr bwMode="auto">
            <a:xfrm>
              <a:off x="4400" y="1560"/>
              <a:ext cx="0" cy="234"/>
            </a:xfrm>
            <a:prstGeom prst="line">
              <a:avLst/>
            </a:prstGeom>
            <a:noFill/>
            <a:ln w="1" cap="sq">
              <a:solidFill>
                <a:schemeClr val="tx1"/>
              </a:solidFill>
              <a:round/>
              <a:headEnd/>
              <a:tailEnd/>
            </a:ln>
            <a:effectLst/>
          </p:spPr>
          <p:txBody>
            <a:bodyPr/>
            <a:lstStyle/>
            <a:p>
              <a:endParaRPr lang="en-US"/>
            </a:p>
          </p:txBody>
        </p:sp>
        <p:sp>
          <p:nvSpPr>
            <p:cNvPr id="16541" name="Line 81"/>
            <p:cNvSpPr>
              <a:spLocks noChangeShapeType="1"/>
            </p:cNvSpPr>
            <p:nvPr/>
          </p:nvSpPr>
          <p:spPr bwMode="auto">
            <a:xfrm>
              <a:off x="3280" y="1794"/>
              <a:ext cx="1120" cy="0"/>
            </a:xfrm>
            <a:prstGeom prst="line">
              <a:avLst/>
            </a:prstGeom>
            <a:noFill/>
            <a:ln w="9525">
              <a:solidFill>
                <a:schemeClr val="tx1"/>
              </a:solidFill>
              <a:round/>
              <a:headEnd/>
              <a:tailEnd/>
            </a:ln>
            <a:effectLst/>
          </p:spPr>
          <p:txBody>
            <a:bodyPr/>
            <a:lstStyle/>
            <a:p>
              <a:endParaRPr lang="en-US"/>
            </a:p>
          </p:txBody>
        </p:sp>
        <p:sp>
          <p:nvSpPr>
            <p:cNvPr id="16542" name="Line 82"/>
            <p:cNvSpPr>
              <a:spLocks noChangeShapeType="1"/>
            </p:cNvSpPr>
            <p:nvPr/>
          </p:nvSpPr>
          <p:spPr bwMode="auto">
            <a:xfrm>
              <a:off x="3280" y="1794"/>
              <a:ext cx="1120" cy="0"/>
            </a:xfrm>
            <a:prstGeom prst="line">
              <a:avLst/>
            </a:prstGeom>
            <a:noFill/>
            <a:ln w="9525">
              <a:solidFill>
                <a:srgbClr val="000000"/>
              </a:solidFill>
              <a:round/>
              <a:headEnd/>
              <a:tailEnd/>
            </a:ln>
            <a:effectLst/>
          </p:spPr>
          <p:txBody>
            <a:bodyPr/>
            <a:lstStyle/>
            <a:p>
              <a:endParaRPr lang="en-US"/>
            </a:p>
          </p:txBody>
        </p:sp>
        <p:sp>
          <p:nvSpPr>
            <p:cNvPr id="16543" name="Line 83"/>
            <p:cNvSpPr>
              <a:spLocks noChangeShapeType="1"/>
            </p:cNvSpPr>
            <p:nvPr/>
          </p:nvSpPr>
          <p:spPr bwMode="auto">
            <a:xfrm>
              <a:off x="2000" y="1794"/>
              <a:ext cx="0" cy="644"/>
            </a:xfrm>
            <a:prstGeom prst="line">
              <a:avLst/>
            </a:prstGeom>
            <a:noFill/>
            <a:ln w="9525">
              <a:solidFill>
                <a:schemeClr val="tx1"/>
              </a:solidFill>
              <a:round/>
              <a:headEnd/>
              <a:tailEnd/>
            </a:ln>
            <a:effectLst/>
          </p:spPr>
          <p:txBody>
            <a:bodyPr/>
            <a:lstStyle/>
            <a:p>
              <a:endParaRPr lang="en-US"/>
            </a:p>
          </p:txBody>
        </p:sp>
        <p:sp>
          <p:nvSpPr>
            <p:cNvPr id="16544" name="Line 84"/>
            <p:cNvSpPr>
              <a:spLocks noChangeShapeType="1"/>
            </p:cNvSpPr>
            <p:nvPr/>
          </p:nvSpPr>
          <p:spPr bwMode="auto">
            <a:xfrm>
              <a:off x="2000" y="1794"/>
              <a:ext cx="0" cy="644"/>
            </a:xfrm>
            <a:prstGeom prst="line">
              <a:avLst/>
            </a:prstGeom>
            <a:noFill/>
            <a:ln w="9525">
              <a:solidFill>
                <a:srgbClr val="000000"/>
              </a:solidFill>
              <a:round/>
              <a:headEnd/>
              <a:tailEnd/>
            </a:ln>
            <a:effectLst/>
          </p:spPr>
          <p:txBody>
            <a:bodyPr/>
            <a:lstStyle/>
            <a:p>
              <a:endParaRPr lang="en-US"/>
            </a:p>
          </p:txBody>
        </p:sp>
        <p:sp>
          <p:nvSpPr>
            <p:cNvPr id="16545" name="Line 85"/>
            <p:cNvSpPr>
              <a:spLocks noChangeShapeType="1"/>
            </p:cNvSpPr>
            <p:nvPr/>
          </p:nvSpPr>
          <p:spPr bwMode="auto">
            <a:xfrm>
              <a:off x="2000" y="1794"/>
              <a:ext cx="0" cy="644"/>
            </a:xfrm>
            <a:prstGeom prst="line">
              <a:avLst/>
            </a:prstGeom>
            <a:noFill/>
            <a:ln w="1" cap="sq">
              <a:solidFill>
                <a:schemeClr val="tx1"/>
              </a:solidFill>
              <a:round/>
              <a:headEnd/>
              <a:tailEnd/>
            </a:ln>
            <a:effectLst/>
          </p:spPr>
          <p:txBody>
            <a:bodyPr/>
            <a:lstStyle/>
            <a:p>
              <a:endParaRPr lang="en-US"/>
            </a:p>
          </p:txBody>
        </p:sp>
        <p:sp>
          <p:nvSpPr>
            <p:cNvPr id="16546" name="Line 86"/>
            <p:cNvSpPr>
              <a:spLocks noChangeShapeType="1"/>
            </p:cNvSpPr>
            <p:nvPr/>
          </p:nvSpPr>
          <p:spPr bwMode="auto">
            <a:xfrm>
              <a:off x="2626" y="1794"/>
              <a:ext cx="0" cy="644"/>
            </a:xfrm>
            <a:prstGeom prst="line">
              <a:avLst/>
            </a:prstGeom>
            <a:noFill/>
            <a:ln w="9525">
              <a:solidFill>
                <a:schemeClr val="tx1"/>
              </a:solidFill>
              <a:round/>
              <a:headEnd/>
              <a:tailEnd/>
            </a:ln>
            <a:effectLst/>
          </p:spPr>
          <p:txBody>
            <a:bodyPr/>
            <a:lstStyle/>
            <a:p>
              <a:endParaRPr lang="en-US"/>
            </a:p>
          </p:txBody>
        </p:sp>
        <p:sp>
          <p:nvSpPr>
            <p:cNvPr id="16547" name="Line 87"/>
            <p:cNvSpPr>
              <a:spLocks noChangeShapeType="1"/>
            </p:cNvSpPr>
            <p:nvPr/>
          </p:nvSpPr>
          <p:spPr bwMode="auto">
            <a:xfrm>
              <a:off x="2626" y="1794"/>
              <a:ext cx="0" cy="644"/>
            </a:xfrm>
            <a:prstGeom prst="line">
              <a:avLst/>
            </a:prstGeom>
            <a:noFill/>
            <a:ln w="9525">
              <a:solidFill>
                <a:srgbClr val="000000"/>
              </a:solidFill>
              <a:round/>
              <a:headEnd/>
              <a:tailEnd/>
            </a:ln>
            <a:effectLst/>
          </p:spPr>
          <p:txBody>
            <a:bodyPr/>
            <a:lstStyle/>
            <a:p>
              <a:endParaRPr lang="en-US"/>
            </a:p>
          </p:txBody>
        </p:sp>
        <p:sp>
          <p:nvSpPr>
            <p:cNvPr id="16548" name="Line 88"/>
            <p:cNvSpPr>
              <a:spLocks noChangeShapeType="1"/>
            </p:cNvSpPr>
            <p:nvPr/>
          </p:nvSpPr>
          <p:spPr bwMode="auto">
            <a:xfrm>
              <a:off x="2626" y="1794"/>
              <a:ext cx="0" cy="644"/>
            </a:xfrm>
            <a:prstGeom prst="line">
              <a:avLst/>
            </a:prstGeom>
            <a:noFill/>
            <a:ln w="1" cap="sq">
              <a:solidFill>
                <a:schemeClr val="tx1"/>
              </a:solidFill>
              <a:round/>
              <a:headEnd/>
              <a:tailEnd/>
            </a:ln>
            <a:effectLst/>
          </p:spPr>
          <p:txBody>
            <a:bodyPr/>
            <a:lstStyle/>
            <a:p>
              <a:endParaRPr lang="en-US"/>
            </a:p>
          </p:txBody>
        </p:sp>
        <p:sp>
          <p:nvSpPr>
            <p:cNvPr id="16549" name="Line 89"/>
            <p:cNvSpPr>
              <a:spLocks noChangeShapeType="1"/>
            </p:cNvSpPr>
            <p:nvPr/>
          </p:nvSpPr>
          <p:spPr bwMode="auto">
            <a:xfrm>
              <a:off x="2000" y="2438"/>
              <a:ext cx="626" cy="0"/>
            </a:xfrm>
            <a:prstGeom prst="line">
              <a:avLst/>
            </a:prstGeom>
            <a:noFill/>
            <a:ln w="9525">
              <a:solidFill>
                <a:schemeClr val="tx1"/>
              </a:solidFill>
              <a:round/>
              <a:headEnd/>
              <a:tailEnd/>
            </a:ln>
            <a:effectLst/>
          </p:spPr>
          <p:txBody>
            <a:bodyPr/>
            <a:lstStyle/>
            <a:p>
              <a:endParaRPr lang="en-US"/>
            </a:p>
          </p:txBody>
        </p:sp>
        <p:sp>
          <p:nvSpPr>
            <p:cNvPr id="16550" name="Line 90"/>
            <p:cNvSpPr>
              <a:spLocks noChangeShapeType="1"/>
            </p:cNvSpPr>
            <p:nvPr/>
          </p:nvSpPr>
          <p:spPr bwMode="auto">
            <a:xfrm>
              <a:off x="2000" y="2438"/>
              <a:ext cx="626" cy="0"/>
            </a:xfrm>
            <a:prstGeom prst="line">
              <a:avLst/>
            </a:prstGeom>
            <a:noFill/>
            <a:ln w="9525">
              <a:solidFill>
                <a:srgbClr val="000000"/>
              </a:solidFill>
              <a:round/>
              <a:headEnd/>
              <a:tailEnd/>
            </a:ln>
            <a:effectLst/>
          </p:spPr>
          <p:txBody>
            <a:bodyPr/>
            <a:lstStyle/>
            <a:p>
              <a:endParaRPr lang="en-US"/>
            </a:p>
          </p:txBody>
        </p:sp>
        <p:sp>
          <p:nvSpPr>
            <p:cNvPr id="16551" name="Line 91"/>
            <p:cNvSpPr>
              <a:spLocks noChangeShapeType="1"/>
            </p:cNvSpPr>
            <p:nvPr/>
          </p:nvSpPr>
          <p:spPr bwMode="auto">
            <a:xfrm>
              <a:off x="2000" y="2438"/>
              <a:ext cx="626" cy="0"/>
            </a:xfrm>
            <a:prstGeom prst="line">
              <a:avLst/>
            </a:prstGeom>
            <a:noFill/>
            <a:ln w="1" cap="sq">
              <a:solidFill>
                <a:schemeClr val="tx1"/>
              </a:solidFill>
              <a:round/>
              <a:headEnd/>
              <a:tailEnd/>
            </a:ln>
            <a:effectLst/>
          </p:spPr>
          <p:txBody>
            <a:bodyPr/>
            <a:lstStyle/>
            <a:p>
              <a:endParaRPr lang="en-US"/>
            </a:p>
          </p:txBody>
        </p:sp>
        <p:sp>
          <p:nvSpPr>
            <p:cNvPr id="16552" name="Line 92"/>
            <p:cNvSpPr>
              <a:spLocks noChangeShapeType="1"/>
            </p:cNvSpPr>
            <p:nvPr/>
          </p:nvSpPr>
          <p:spPr bwMode="auto">
            <a:xfrm>
              <a:off x="3280" y="1794"/>
              <a:ext cx="0" cy="644"/>
            </a:xfrm>
            <a:prstGeom prst="line">
              <a:avLst/>
            </a:prstGeom>
            <a:noFill/>
            <a:ln w="9525">
              <a:solidFill>
                <a:schemeClr val="tx1"/>
              </a:solidFill>
              <a:round/>
              <a:headEnd/>
              <a:tailEnd/>
            </a:ln>
            <a:effectLst/>
          </p:spPr>
          <p:txBody>
            <a:bodyPr/>
            <a:lstStyle/>
            <a:p>
              <a:endParaRPr lang="en-US"/>
            </a:p>
          </p:txBody>
        </p:sp>
        <p:sp>
          <p:nvSpPr>
            <p:cNvPr id="16553" name="Line 93"/>
            <p:cNvSpPr>
              <a:spLocks noChangeShapeType="1"/>
            </p:cNvSpPr>
            <p:nvPr/>
          </p:nvSpPr>
          <p:spPr bwMode="auto">
            <a:xfrm>
              <a:off x="3280" y="1794"/>
              <a:ext cx="0" cy="644"/>
            </a:xfrm>
            <a:prstGeom prst="line">
              <a:avLst/>
            </a:prstGeom>
            <a:noFill/>
            <a:ln w="9525">
              <a:solidFill>
                <a:srgbClr val="000000"/>
              </a:solidFill>
              <a:round/>
              <a:headEnd/>
              <a:tailEnd/>
            </a:ln>
            <a:effectLst/>
          </p:spPr>
          <p:txBody>
            <a:bodyPr/>
            <a:lstStyle/>
            <a:p>
              <a:endParaRPr lang="en-US"/>
            </a:p>
          </p:txBody>
        </p:sp>
        <p:sp>
          <p:nvSpPr>
            <p:cNvPr id="16554" name="Line 94"/>
            <p:cNvSpPr>
              <a:spLocks noChangeShapeType="1"/>
            </p:cNvSpPr>
            <p:nvPr/>
          </p:nvSpPr>
          <p:spPr bwMode="auto">
            <a:xfrm>
              <a:off x="3280" y="1794"/>
              <a:ext cx="0" cy="644"/>
            </a:xfrm>
            <a:prstGeom prst="line">
              <a:avLst/>
            </a:prstGeom>
            <a:noFill/>
            <a:ln w="1" cap="sq">
              <a:solidFill>
                <a:schemeClr val="tx1"/>
              </a:solidFill>
              <a:round/>
              <a:headEnd/>
              <a:tailEnd/>
            </a:ln>
            <a:effectLst/>
          </p:spPr>
          <p:txBody>
            <a:bodyPr/>
            <a:lstStyle/>
            <a:p>
              <a:endParaRPr lang="en-US"/>
            </a:p>
          </p:txBody>
        </p:sp>
        <p:sp>
          <p:nvSpPr>
            <p:cNvPr id="16555" name="Line 95"/>
            <p:cNvSpPr>
              <a:spLocks noChangeShapeType="1"/>
            </p:cNvSpPr>
            <p:nvPr/>
          </p:nvSpPr>
          <p:spPr bwMode="auto">
            <a:xfrm>
              <a:off x="2626" y="2438"/>
              <a:ext cx="654" cy="0"/>
            </a:xfrm>
            <a:prstGeom prst="line">
              <a:avLst/>
            </a:prstGeom>
            <a:noFill/>
            <a:ln w="9525">
              <a:solidFill>
                <a:schemeClr val="tx1"/>
              </a:solidFill>
              <a:round/>
              <a:headEnd/>
              <a:tailEnd/>
            </a:ln>
            <a:effectLst/>
          </p:spPr>
          <p:txBody>
            <a:bodyPr/>
            <a:lstStyle/>
            <a:p>
              <a:endParaRPr lang="en-US"/>
            </a:p>
          </p:txBody>
        </p:sp>
        <p:sp>
          <p:nvSpPr>
            <p:cNvPr id="16556" name="Line 96"/>
            <p:cNvSpPr>
              <a:spLocks noChangeShapeType="1"/>
            </p:cNvSpPr>
            <p:nvPr/>
          </p:nvSpPr>
          <p:spPr bwMode="auto">
            <a:xfrm>
              <a:off x="2626" y="2438"/>
              <a:ext cx="654" cy="0"/>
            </a:xfrm>
            <a:prstGeom prst="line">
              <a:avLst/>
            </a:prstGeom>
            <a:noFill/>
            <a:ln w="9525">
              <a:solidFill>
                <a:srgbClr val="000000"/>
              </a:solidFill>
              <a:round/>
              <a:headEnd/>
              <a:tailEnd/>
            </a:ln>
            <a:effectLst/>
          </p:spPr>
          <p:txBody>
            <a:bodyPr/>
            <a:lstStyle/>
            <a:p>
              <a:endParaRPr lang="en-US"/>
            </a:p>
          </p:txBody>
        </p:sp>
        <p:sp>
          <p:nvSpPr>
            <p:cNvPr id="16557" name="Line 97"/>
            <p:cNvSpPr>
              <a:spLocks noChangeShapeType="1"/>
            </p:cNvSpPr>
            <p:nvPr/>
          </p:nvSpPr>
          <p:spPr bwMode="auto">
            <a:xfrm>
              <a:off x="2626" y="2438"/>
              <a:ext cx="654" cy="0"/>
            </a:xfrm>
            <a:prstGeom prst="line">
              <a:avLst/>
            </a:prstGeom>
            <a:noFill/>
            <a:ln w="1" cap="sq">
              <a:solidFill>
                <a:schemeClr val="tx1"/>
              </a:solidFill>
              <a:round/>
              <a:headEnd/>
              <a:tailEnd/>
            </a:ln>
            <a:effectLst/>
          </p:spPr>
          <p:txBody>
            <a:bodyPr/>
            <a:lstStyle/>
            <a:p>
              <a:endParaRPr lang="en-US"/>
            </a:p>
          </p:txBody>
        </p:sp>
        <p:sp>
          <p:nvSpPr>
            <p:cNvPr id="16558" name="Line 98"/>
            <p:cNvSpPr>
              <a:spLocks noChangeShapeType="1"/>
            </p:cNvSpPr>
            <p:nvPr/>
          </p:nvSpPr>
          <p:spPr bwMode="auto">
            <a:xfrm>
              <a:off x="4400" y="1794"/>
              <a:ext cx="0" cy="644"/>
            </a:xfrm>
            <a:prstGeom prst="line">
              <a:avLst/>
            </a:prstGeom>
            <a:noFill/>
            <a:ln w="9525">
              <a:solidFill>
                <a:schemeClr val="tx1"/>
              </a:solidFill>
              <a:round/>
              <a:headEnd/>
              <a:tailEnd/>
            </a:ln>
            <a:effectLst/>
          </p:spPr>
          <p:txBody>
            <a:bodyPr/>
            <a:lstStyle/>
            <a:p>
              <a:endParaRPr lang="en-US"/>
            </a:p>
          </p:txBody>
        </p:sp>
        <p:sp>
          <p:nvSpPr>
            <p:cNvPr id="16559" name="Line 99"/>
            <p:cNvSpPr>
              <a:spLocks noChangeShapeType="1"/>
            </p:cNvSpPr>
            <p:nvPr/>
          </p:nvSpPr>
          <p:spPr bwMode="auto">
            <a:xfrm>
              <a:off x="4400" y="1794"/>
              <a:ext cx="0" cy="644"/>
            </a:xfrm>
            <a:prstGeom prst="line">
              <a:avLst/>
            </a:prstGeom>
            <a:noFill/>
            <a:ln w="9525">
              <a:solidFill>
                <a:srgbClr val="000000"/>
              </a:solidFill>
              <a:round/>
              <a:headEnd/>
              <a:tailEnd/>
            </a:ln>
            <a:effectLst/>
          </p:spPr>
          <p:txBody>
            <a:bodyPr/>
            <a:lstStyle/>
            <a:p>
              <a:endParaRPr lang="en-US"/>
            </a:p>
          </p:txBody>
        </p:sp>
        <p:sp>
          <p:nvSpPr>
            <p:cNvPr id="16560" name="Line 100"/>
            <p:cNvSpPr>
              <a:spLocks noChangeShapeType="1"/>
            </p:cNvSpPr>
            <p:nvPr/>
          </p:nvSpPr>
          <p:spPr bwMode="auto">
            <a:xfrm>
              <a:off x="4400" y="1794"/>
              <a:ext cx="0" cy="644"/>
            </a:xfrm>
            <a:prstGeom prst="line">
              <a:avLst/>
            </a:prstGeom>
            <a:noFill/>
            <a:ln w="1" cap="sq">
              <a:solidFill>
                <a:schemeClr val="tx1"/>
              </a:solidFill>
              <a:round/>
              <a:headEnd/>
              <a:tailEnd/>
            </a:ln>
            <a:effectLst/>
          </p:spPr>
          <p:txBody>
            <a:bodyPr/>
            <a:lstStyle/>
            <a:p>
              <a:endParaRPr lang="en-US"/>
            </a:p>
          </p:txBody>
        </p:sp>
        <p:sp>
          <p:nvSpPr>
            <p:cNvPr id="16561" name="Line 101"/>
            <p:cNvSpPr>
              <a:spLocks noChangeShapeType="1"/>
            </p:cNvSpPr>
            <p:nvPr/>
          </p:nvSpPr>
          <p:spPr bwMode="auto">
            <a:xfrm>
              <a:off x="3280" y="2438"/>
              <a:ext cx="1120" cy="0"/>
            </a:xfrm>
            <a:prstGeom prst="line">
              <a:avLst/>
            </a:prstGeom>
            <a:noFill/>
            <a:ln w="9525">
              <a:solidFill>
                <a:schemeClr val="tx1"/>
              </a:solidFill>
              <a:round/>
              <a:headEnd/>
              <a:tailEnd/>
            </a:ln>
            <a:effectLst/>
          </p:spPr>
          <p:txBody>
            <a:bodyPr/>
            <a:lstStyle/>
            <a:p>
              <a:endParaRPr lang="en-US"/>
            </a:p>
          </p:txBody>
        </p:sp>
        <p:sp>
          <p:nvSpPr>
            <p:cNvPr id="16562" name="Line 102"/>
            <p:cNvSpPr>
              <a:spLocks noChangeShapeType="1"/>
            </p:cNvSpPr>
            <p:nvPr/>
          </p:nvSpPr>
          <p:spPr bwMode="auto">
            <a:xfrm>
              <a:off x="3280" y="2438"/>
              <a:ext cx="1120" cy="0"/>
            </a:xfrm>
            <a:prstGeom prst="line">
              <a:avLst/>
            </a:prstGeom>
            <a:noFill/>
            <a:ln w="9525">
              <a:solidFill>
                <a:srgbClr val="000000"/>
              </a:solidFill>
              <a:round/>
              <a:headEnd/>
              <a:tailEnd/>
            </a:ln>
            <a:effectLst/>
          </p:spPr>
          <p:txBody>
            <a:bodyPr/>
            <a:lstStyle/>
            <a:p>
              <a:endParaRPr lang="en-US"/>
            </a:p>
          </p:txBody>
        </p:sp>
        <p:sp>
          <p:nvSpPr>
            <p:cNvPr id="16563" name="Line 103"/>
            <p:cNvSpPr>
              <a:spLocks noChangeShapeType="1"/>
            </p:cNvSpPr>
            <p:nvPr/>
          </p:nvSpPr>
          <p:spPr bwMode="auto">
            <a:xfrm>
              <a:off x="2000" y="2438"/>
              <a:ext cx="0" cy="644"/>
            </a:xfrm>
            <a:prstGeom prst="line">
              <a:avLst/>
            </a:prstGeom>
            <a:noFill/>
            <a:ln w="9525">
              <a:solidFill>
                <a:schemeClr val="tx1"/>
              </a:solidFill>
              <a:round/>
              <a:headEnd/>
              <a:tailEnd/>
            </a:ln>
            <a:effectLst/>
          </p:spPr>
          <p:txBody>
            <a:bodyPr/>
            <a:lstStyle/>
            <a:p>
              <a:endParaRPr lang="en-US"/>
            </a:p>
          </p:txBody>
        </p:sp>
        <p:sp>
          <p:nvSpPr>
            <p:cNvPr id="16564" name="Line 104"/>
            <p:cNvSpPr>
              <a:spLocks noChangeShapeType="1"/>
            </p:cNvSpPr>
            <p:nvPr/>
          </p:nvSpPr>
          <p:spPr bwMode="auto">
            <a:xfrm>
              <a:off x="2000" y="2438"/>
              <a:ext cx="0" cy="644"/>
            </a:xfrm>
            <a:prstGeom prst="line">
              <a:avLst/>
            </a:prstGeom>
            <a:noFill/>
            <a:ln w="9525">
              <a:solidFill>
                <a:srgbClr val="000000"/>
              </a:solidFill>
              <a:round/>
              <a:headEnd/>
              <a:tailEnd/>
            </a:ln>
            <a:effectLst/>
          </p:spPr>
          <p:txBody>
            <a:bodyPr/>
            <a:lstStyle/>
            <a:p>
              <a:endParaRPr lang="en-US"/>
            </a:p>
          </p:txBody>
        </p:sp>
        <p:sp>
          <p:nvSpPr>
            <p:cNvPr id="16565" name="Line 105"/>
            <p:cNvSpPr>
              <a:spLocks noChangeShapeType="1"/>
            </p:cNvSpPr>
            <p:nvPr/>
          </p:nvSpPr>
          <p:spPr bwMode="auto">
            <a:xfrm>
              <a:off x="2000" y="2438"/>
              <a:ext cx="0" cy="644"/>
            </a:xfrm>
            <a:prstGeom prst="line">
              <a:avLst/>
            </a:prstGeom>
            <a:noFill/>
            <a:ln w="1" cap="sq">
              <a:solidFill>
                <a:schemeClr val="tx1"/>
              </a:solidFill>
              <a:round/>
              <a:headEnd/>
              <a:tailEnd/>
            </a:ln>
            <a:effectLst/>
          </p:spPr>
          <p:txBody>
            <a:bodyPr/>
            <a:lstStyle/>
            <a:p>
              <a:endParaRPr lang="en-US"/>
            </a:p>
          </p:txBody>
        </p:sp>
        <p:sp>
          <p:nvSpPr>
            <p:cNvPr id="16566" name="Line 106"/>
            <p:cNvSpPr>
              <a:spLocks noChangeShapeType="1"/>
            </p:cNvSpPr>
            <p:nvPr/>
          </p:nvSpPr>
          <p:spPr bwMode="auto">
            <a:xfrm>
              <a:off x="2626" y="2438"/>
              <a:ext cx="0" cy="644"/>
            </a:xfrm>
            <a:prstGeom prst="line">
              <a:avLst/>
            </a:prstGeom>
            <a:noFill/>
            <a:ln w="9525">
              <a:solidFill>
                <a:schemeClr val="tx1"/>
              </a:solidFill>
              <a:round/>
              <a:headEnd/>
              <a:tailEnd/>
            </a:ln>
            <a:effectLst/>
          </p:spPr>
          <p:txBody>
            <a:bodyPr/>
            <a:lstStyle/>
            <a:p>
              <a:endParaRPr lang="en-US"/>
            </a:p>
          </p:txBody>
        </p:sp>
        <p:sp>
          <p:nvSpPr>
            <p:cNvPr id="16567" name="Line 107"/>
            <p:cNvSpPr>
              <a:spLocks noChangeShapeType="1"/>
            </p:cNvSpPr>
            <p:nvPr/>
          </p:nvSpPr>
          <p:spPr bwMode="auto">
            <a:xfrm>
              <a:off x="2626" y="2438"/>
              <a:ext cx="0" cy="644"/>
            </a:xfrm>
            <a:prstGeom prst="line">
              <a:avLst/>
            </a:prstGeom>
            <a:noFill/>
            <a:ln w="9525">
              <a:solidFill>
                <a:srgbClr val="000000"/>
              </a:solidFill>
              <a:round/>
              <a:headEnd/>
              <a:tailEnd/>
            </a:ln>
            <a:effectLst/>
          </p:spPr>
          <p:txBody>
            <a:bodyPr/>
            <a:lstStyle/>
            <a:p>
              <a:endParaRPr lang="en-US"/>
            </a:p>
          </p:txBody>
        </p:sp>
        <p:sp>
          <p:nvSpPr>
            <p:cNvPr id="16568" name="Line 108"/>
            <p:cNvSpPr>
              <a:spLocks noChangeShapeType="1"/>
            </p:cNvSpPr>
            <p:nvPr/>
          </p:nvSpPr>
          <p:spPr bwMode="auto">
            <a:xfrm>
              <a:off x="2626" y="2438"/>
              <a:ext cx="0" cy="644"/>
            </a:xfrm>
            <a:prstGeom prst="line">
              <a:avLst/>
            </a:prstGeom>
            <a:noFill/>
            <a:ln w="1" cap="sq">
              <a:solidFill>
                <a:schemeClr val="tx1"/>
              </a:solidFill>
              <a:round/>
              <a:headEnd/>
              <a:tailEnd/>
            </a:ln>
            <a:effectLst/>
          </p:spPr>
          <p:txBody>
            <a:bodyPr/>
            <a:lstStyle/>
            <a:p>
              <a:endParaRPr lang="en-US"/>
            </a:p>
          </p:txBody>
        </p:sp>
        <p:sp>
          <p:nvSpPr>
            <p:cNvPr id="16569" name="Line 109"/>
            <p:cNvSpPr>
              <a:spLocks noChangeShapeType="1"/>
            </p:cNvSpPr>
            <p:nvPr/>
          </p:nvSpPr>
          <p:spPr bwMode="auto">
            <a:xfrm>
              <a:off x="2000" y="3082"/>
              <a:ext cx="626" cy="0"/>
            </a:xfrm>
            <a:prstGeom prst="line">
              <a:avLst/>
            </a:prstGeom>
            <a:noFill/>
            <a:ln w="9525">
              <a:solidFill>
                <a:schemeClr val="tx1"/>
              </a:solidFill>
              <a:round/>
              <a:headEnd/>
              <a:tailEnd/>
            </a:ln>
            <a:effectLst/>
          </p:spPr>
          <p:txBody>
            <a:bodyPr/>
            <a:lstStyle/>
            <a:p>
              <a:endParaRPr lang="en-US"/>
            </a:p>
          </p:txBody>
        </p:sp>
        <p:sp>
          <p:nvSpPr>
            <p:cNvPr id="16570" name="Line 110"/>
            <p:cNvSpPr>
              <a:spLocks noChangeShapeType="1"/>
            </p:cNvSpPr>
            <p:nvPr/>
          </p:nvSpPr>
          <p:spPr bwMode="auto">
            <a:xfrm>
              <a:off x="2000" y="3082"/>
              <a:ext cx="626" cy="0"/>
            </a:xfrm>
            <a:prstGeom prst="line">
              <a:avLst/>
            </a:prstGeom>
            <a:noFill/>
            <a:ln w="9525">
              <a:solidFill>
                <a:srgbClr val="000000"/>
              </a:solidFill>
              <a:round/>
              <a:headEnd/>
              <a:tailEnd/>
            </a:ln>
            <a:effectLst/>
          </p:spPr>
          <p:txBody>
            <a:bodyPr/>
            <a:lstStyle/>
            <a:p>
              <a:endParaRPr lang="en-US"/>
            </a:p>
          </p:txBody>
        </p:sp>
        <p:sp>
          <p:nvSpPr>
            <p:cNvPr id="16571" name="Line 111"/>
            <p:cNvSpPr>
              <a:spLocks noChangeShapeType="1"/>
            </p:cNvSpPr>
            <p:nvPr/>
          </p:nvSpPr>
          <p:spPr bwMode="auto">
            <a:xfrm>
              <a:off x="2000" y="3082"/>
              <a:ext cx="626" cy="0"/>
            </a:xfrm>
            <a:prstGeom prst="line">
              <a:avLst/>
            </a:prstGeom>
            <a:noFill/>
            <a:ln w="1" cap="sq">
              <a:solidFill>
                <a:schemeClr val="tx1"/>
              </a:solidFill>
              <a:round/>
              <a:headEnd/>
              <a:tailEnd/>
            </a:ln>
            <a:effectLst/>
          </p:spPr>
          <p:txBody>
            <a:bodyPr/>
            <a:lstStyle/>
            <a:p>
              <a:endParaRPr lang="en-US"/>
            </a:p>
          </p:txBody>
        </p:sp>
        <p:sp>
          <p:nvSpPr>
            <p:cNvPr id="16572" name="Line 112"/>
            <p:cNvSpPr>
              <a:spLocks noChangeShapeType="1"/>
            </p:cNvSpPr>
            <p:nvPr/>
          </p:nvSpPr>
          <p:spPr bwMode="auto">
            <a:xfrm>
              <a:off x="3280" y="2438"/>
              <a:ext cx="0" cy="644"/>
            </a:xfrm>
            <a:prstGeom prst="line">
              <a:avLst/>
            </a:prstGeom>
            <a:noFill/>
            <a:ln w="9525">
              <a:solidFill>
                <a:schemeClr val="tx1"/>
              </a:solidFill>
              <a:round/>
              <a:headEnd/>
              <a:tailEnd/>
            </a:ln>
            <a:effectLst/>
          </p:spPr>
          <p:txBody>
            <a:bodyPr/>
            <a:lstStyle/>
            <a:p>
              <a:endParaRPr lang="en-US"/>
            </a:p>
          </p:txBody>
        </p:sp>
        <p:sp>
          <p:nvSpPr>
            <p:cNvPr id="16573" name="Line 113"/>
            <p:cNvSpPr>
              <a:spLocks noChangeShapeType="1"/>
            </p:cNvSpPr>
            <p:nvPr/>
          </p:nvSpPr>
          <p:spPr bwMode="auto">
            <a:xfrm>
              <a:off x="3280" y="2438"/>
              <a:ext cx="0" cy="644"/>
            </a:xfrm>
            <a:prstGeom prst="line">
              <a:avLst/>
            </a:prstGeom>
            <a:noFill/>
            <a:ln w="9525">
              <a:solidFill>
                <a:srgbClr val="000000"/>
              </a:solidFill>
              <a:round/>
              <a:headEnd/>
              <a:tailEnd/>
            </a:ln>
            <a:effectLst/>
          </p:spPr>
          <p:txBody>
            <a:bodyPr/>
            <a:lstStyle/>
            <a:p>
              <a:endParaRPr lang="en-US"/>
            </a:p>
          </p:txBody>
        </p:sp>
        <p:sp>
          <p:nvSpPr>
            <p:cNvPr id="16574" name="Line 114"/>
            <p:cNvSpPr>
              <a:spLocks noChangeShapeType="1"/>
            </p:cNvSpPr>
            <p:nvPr/>
          </p:nvSpPr>
          <p:spPr bwMode="auto">
            <a:xfrm>
              <a:off x="3280" y="2438"/>
              <a:ext cx="0" cy="644"/>
            </a:xfrm>
            <a:prstGeom prst="line">
              <a:avLst/>
            </a:prstGeom>
            <a:noFill/>
            <a:ln w="1" cap="sq">
              <a:solidFill>
                <a:schemeClr val="tx1"/>
              </a:solidFill>
              <a:round/>
              <a:headEnd/>
              <a:tailEnd/>
            </a:ln>
            <a:effectLst/>
          </p:spPr>
          <p:txBody>
            <a:bodyPr/>
            <a:lstStyle/>
            <a:p>
              <a:endParaRPr lang="en-US"/>
            </a:p>
          </p:txBody>
        </p:sp>
        <p:sp>
          <p:nvSpPr>
            <p:cNvPr id="16575" name="Line 115"/>
            <p:cNvSpPr>
              <a:spLocks noChangeShapeType="1"/>
            </p:cNvSpPr>
            <p:nvPr/>
          </p:nvSpPr>
          <p:spPr bwMode="auto">
            <a:xfrm>
              <a:off x="2626" y="3082"/>
              <a:ext cx="654" cy="0"/>
            </a:xfrm>
            <a:prstGeom prst="line">
              <a:avLst/>
            </a:prstGeom>
            <a:noFill/>
            <a:ln w="9525">
              <a:solidFill>
                <a:schemeClr val="tx1"/>
              </a:solidFill>
              <a:round/>
              <a:headEnd/>
              <a:tailEnd/>
            </a:ln>
            <a:effectLst/>
          </p:spPr>
          <p:txBody>
            <a:bodyPr/>
            <a:lstStyle/>
            <a:p>
              <a:endParaRPr lang="en-US"/>
            </a:p>
          </p:txBody>
        </p:sp>
        <p:sp>
          <p:nvSpPr>
            <p:cNvPr id="16576" name="Line 116"/>
            <p:cNvSpPr>
              <a:spLocks noChangeShapeType="1"/>
            </p:cNvSpPr>
            <p:nvPr/>
          </p:nvSpPr>
          <p:spPr bwMode="auto">
            <a:xfrm>
              <a:off x="2626" y="3082"/>
              <a:ext cx="654" cy="0"/>
            </a:xfrm>
            <a:prstGeom prst="line">
              <a:avLst/>
            </a:prstGeom>
            <a:noFill/>
            <a:ln w="9525">
              <a:solidFill>
                <a:srgbClr val="000000"/>
              </a:solidFill>
              <a:round/>
              <a:headEnd/>
              <a:tailEnd/>
            </a:ln>
            <a:effectLst/>
          </p:spPr>
          <p:txBody>
            <a:bodyPr/>
            <a:lstStyle/>
            <a:p>
              <a:endParaRPr lang="en-US"/>
            </a:p>
          </p:txBody>
        </p:sp>
        <p:sp>
          <p:nvSpPr>
            <p:cNvPr id="16577" name="Line 117"/>
            <p:cNvSpPr>
              <a:spLocks noChangeShapeType="1"/>
            </p:cNvSpPr>
            <p:nvPr/>
          </p:nvSpPr>
          <p:spPr bwMode="auto">
            <a:xfrm>
              <a:off x="2626" y="3082"/>
              <a:ext cx="654" cy="0"/>
            </a:xfrm>
            <a:prstGeom prst="line">
              <a:avLst/>
            </a:prstGeom>
            <a:noFill/>
            <a:ln w="1" cap="sq">
              <a:solidFill>
                <a:schemeClr val="tx1"/>
              </a:solidFill>
              <a:round/>
              <a:headEnd/>
              <a:tailEnd/>
            </a:ln>
            <a:effectLst/>
          </p:spPr>
          <p:txBody>
            <a:bodyPr/>
            <a:lstStyle/>
            <a:p>
              <a:endParaRPr lang="en-US"/>
            </a:p>
          </p:txBody>
        </p:sp>
        <p:sp>
          <p:nvSpPr>
            <p:cNvPr id="16578" name="Line 118"/>
            <p:cNvSpPr>
              <a:spLocks noChangeShapeType="1"/>
            </p:cNvSpPr>
            <p:nvPr/>
          </p:nvSpPr>
          <p:spPr bwMode="auto">
            <a:xfrm>
              <a:off x="4400" y="2438"/>
              <a:ext cx="0" cy="644"/>
            </a:xfrm>
            <a:prstGeom prst="line">
              <a:avLst/>
            </a:prstGeom>
            <a:noFill/>
            <a:ln w="9525">
              <a:solidFill>
                <a:schemeClr val="tx1"/>
              </a:solidFill>
              <a:round/>
              <a:headEnd/>
              <a:tailEnd/>
            </a:ln>
            <a:effectLst/>
          </p:spPr>
          <p:txBody>
            <a:bodyPr/>
            <a:lstStyle/>
            <a:p>
              <a:endParaRPr lang="en-US"/>
            </a:p>
          </p:txBody>
        </p:sp>
        <p:sp>
          <p:nvSpPr>
            <p:cNvPr id="16579" name="Line 119"/>
            <p:cNvSpPr>
              <a:spLocks noChangeShapeType="1"/>
            </p:cNvSpPr>
            <p:nvPr/>
          </p:nvSpPr>
          <p:spPr bwMode="auto">
            <a:xfrm>
              <a:off x="4400" y="2438"/>
              <a:ext cx="0" cy="644"/>
            </a:xfrm>
            <a:prstGeom prst="line">
              <a:avLst/>
            </a:prstGeom>
            <a:noFill/>
            <a:ln w="9525">
              <a:solidFill>
                <a:srgbClr val="000000"/>
              </a:solidFill>
              <a:round/>
              <a:headEnd/>
              <a:tailEnd/>
            </a:ln>
            <a:effectLst/>
          </p:spPr>
          <p:txBody>
            <a:bodyPr/>
            <a:lstStyle/>
            <a:p>
              <a:endParaRPr lang="en-US"/>
            </a:p>
          </p:txBody>
        </p:sp>
        <p:sp>
          <p:nvSpPr>
            <p:cNvPr id="16580" name="Line 120"/>
            <p:cNvSpPr>
              <a:spLocks noChangeShapeType="1"/>
            </p:cNvSpPr>
            <p:nvPr/>
          </p:nvSpPr>
          <p:spPr bwMode="auto">
            <a:xfrm>
              <a:off x="4400" y="2438"/>
              <a:ext cx="0" cy="644"/>
            </a:xfrm>
            <a:prstGeom prst="line">
              <a:avLst/>
            </a:prstGeom>
            <a:noFill/>
            <a:ln w="1" cap="sq">
              <a:solidFill>
                <a:schemeClr val="tx1"/>
              </a:solidFill>
              <a:round/>
              <a:headEnd/>
              <a:tailEnd/>
            </a:ln>
            <a:effectLst/>
          </p:spPr>
          <p:txBody>
            <a:bodyPr/>
            <a:lstStyle/>
            <a:p>
              <a:endParaRPr lang="en-US"/>
            </a:p>
          </p:txBody>
        </p:sp>
        <p:sp>
          <p:nvSpPr>
            <p:cNvPr id="16581" name="Line 121"/>
            <p:cNvSpPr>
              <a:spLocks noChangeShapeType="1"/>
            </p:cNvSpPr>
            <p:nvPr/>
          </p:nvSpPr>
          <p:spPr bwMode="auto">
            <a:xfrm>
              <a:off x="3280" y="3082"/>
              <a:ext cx="1120" cy="0"/>
            </a:xfrm>
            <a:prstGeom prst="line">
              <a:avLst/>
            </a:prstGeom>
            <a:noFill/>
            <a:ln w="9525">
              <a:solidFill>
                <a:schemeClr val="tx1"/>
              </a:solidFill>
              <a:round/>
              <a:headEnd/>
              <a:tailEnd/>
            </a:ln>
            <a:effectLst/>
          </p:spPr>
          <p:txBody>
            <a:bodyPr/>
            <a:lstStyle/>
            <a:p>
              <a:endParaRPr lang="en-US"/>
            </a:p>
          </p:txBody>
        </p:sp>
        <p:sp>
          <p:nvSpPr>
            <p:cNvPr id="16582" name="Line 122"/>
            <p:cNvSpPr>
              <a:spLocks noChangeShapeType="1"/>
            </p:cNvSpPr>
            <p:nvPr/>
          </p:nvSpPr>
          <p:spPr bwMode="auto">
            <a:xfrm>
              <a:off x="3280" y="3082"/>
              <a:ext cx="1120" cy="0"/>
            </a:xfrm>
            <a:prstGeom prst="line">
              <a:avLst/>
            </a:prstGeom>
            <a:noFill/>
            <a:ln w="9525">
              <a:solidFill>
                <a:srgbClr val="000000"/>
              </a:solidFill>
              <a:round/>
              <a:headEnd/>
              <a:tailEnd/>
            </a:ln>
            <a:effectLst/>
          </p:spPr>
          <p:txBody>
            <a:bodyPr/>
            <a:lstStyle/>
            <a:p>
              <a:endParaRPr lang="en-US"/>
            </a:p>
          </p:txBody>
        </p:sp>
        <p:sp>
          <p:nvSpPr>
            <p:cNvPr id="16583" name="Line 123"/>
            <p:cNvSpPr>
              <a:spLocks noChangeShapeType="1"/>
            </p:cNvSpPr>
            <p:nvPr/>
          </p:nvSpPr>
          <p:spPr bwMode="auto">
            <a:xfrm>
              <a:off x="2000" y="3082"/>
              <a:ext cx="0" cy="501"/>
            </a:xfrm>
            <a:prstGeom prst="line">
              <a:avLst/>
            </a:prstGeom>
            <a:noFill/>
            <a:ln w="9525">
              <a:solidFill>
                <a:schemeClr val="tx1"/>
              </a:solidFill>
              <a:round/>
              <a:headEnd/>
              <a:tailEnd/>
            </a:ln>
            <a:effectLst/>
          </p:spPr>
          <p:txBody>
            <a:bodyPr/>
            <a:lstStyle/>
            <a:p>
              <a:endParaRPr lang="en-US"/>
            </a:p>
          </p:txBody>
        </p:sp>
        <p:sp>
          <p:nvSpPr>
            <p:cNvPr id="16584" name="Line 124"/>
            <p:cNvSpPr>
              <a:spLocks noChangeShapeType="1"/>
            </p:cNvSpPr>
            <p:nvPr/>
          </p:nvSpPr>
          <p:spPr bwMode="auto">
            <a:xfrm>
              <a:off x="2000" y="3082"/>
              <a:ext cx="0" cy="501"/>
            </a:xfrm>
            <a:prstGeom prst="line">
              <a:avLst/>
            </a:prstGeom>
            <a:noFill/>
            <a:ln w="9525">
              <a:solidFill>
                <a:srgbClr val="000000"/>
              </a:solidFill>
              <a:round/>
              <a:headEnd/>
              <a:tailEnd/>
            </a:ln>
            <a:effectLst/>
          </p:spPr>
          <p:txBody>
            <a:bodyPr/>
            <a:lstStyle/>
            <a:p>
              <a:endParaRPr lang="en-US"/>
            </a:p>
          </p:txBody>
        </p:sp>
        <p:sp>
          <p:nvSpPr>
            <p:cNvPr id="16585" name="Line 125"/>
            <p:cNvSpPr>
              <a:spLocks noChangeShapeType="1"/>
            </p:cNvSpPr>
            <p:nvPr/>
          </p:nvSpPr>
          <p:spPr bwMode="auto">
            <a:xfrm>
              <a:off x="2626" y="3082"/>
              <a:ext cx="0" cy="501"/>
            </a:xfrm>
            <a:prstGeom prst="line">
              <a:avLst/>
            </a:prstGeom>
            <a:noFill/>
            <a:ln w="9525">
              <a:solidFill>
                <a:schemeClr val="tx1"/>
              </a:solidFill>
              <a:round/>
              <a:headEnd/>
              <a:tailEnd/>
            </a:ln>
            <a:effectLst/>
          </p:spPr>
          <p:txBody>
            <a:bodyPr/>
            <a:lstStyle/>
            <a:p>
              <a:endParaRPr lang="en-US"/>
            </a:p>
          </p:txBody>
        </p:sp>
        <p:sp>
          <p:nvSpPr>
            <p:cNvPr id="16586" name="Line 126"/>
            <p:cNvSpPr>
              <a:spLocks noChangeShapeType="1"/>
            </p:cNvSpPr>
            <p:nvPr/>
          </p:nvSpPr>
          <p:spPr bwMode="auto">
            <a:xfrm>
              <a:off x="2626" y="3082"/>
              <a:ext cx="0" cy="501"/>
            </a:xfrm>
            <a:prstGeom prst="line">
              <a:avLst/>
            </a:prstGeom>
            <a:noFill/>
            <a:ln w="9525">
              <a:solidFill>
                <a:srgbClr val="000000"/>
              </a:solidFill>
              <a:round/>
              <a:headEnd/>
              <a:tailEnd/>
            </a:ln>
            <a:effectLst/>
          </p:spPr>
          <p:txBody>
            <a:bodyPr/>
            <a:lstStyle/>
            <a:p>
              <a:endParaRPr lang="en-US"/>
            </a:p>
          </p:txBody>
        </p:sp>
        <p:sp>
          <p:nvSpPr>
            <p:cNvPr id="16587" name="Line 127"/>
            <p:cNvSpPr>
              <a:spLocks noChangeShapeType="1"/>
            </p:cNvSpPr>
            <p:nvPr/>
          </p:nvSpPr>
          <p:spPr bwMode="auto">
            <a:xfrm>
              <a:off x="2000" y="3583"/>
              <a:ext cx="626" cy="0"/>
            </a:xfrm>
            <a:prstGeom prst="line">
              <a:avLst/>
            </a:prstGeom>
            <a:noFill/>
            <a:ln w="9525">
              <a:solidFill>
                <a:schemeClr val="tx1"/>
              </a:solidFill>
              <a:round/>
              <a:headEnd/>
              <a:tailEnd/>
            </a:ln>
            <a:effectLst/>
          </p:spPr>
          <p:txBody>
            <a:bodyPr/>
            <a:lstStyle/>
            <a:p>
              <a:endParaRPr lang="en-US"/>
            </a:p>
          </p:txBody>
        </p:sp>
        <p:sp>
          <p:nvSpPr>
            <p:cNvPr id="16588" name="Line 128"/>
            <p:cNvSpPr>
              <a:spLocks noChangeShapeType="1"/>
            </p:cNvSpPr>
            <p:nvPr/>
          </p:nvSpPr>
          <p:spPr bwMode="auto">
            <a:xfrm>
              <a:off x="2000" y="3583"/>
              <a:ext cx="626" cy="0"/>
            </a:xfrm>
            <a:prstGeom prst="line">
              <a:avLst/>
            </a:prstGeom>
            <a:noFill/>
            <a:ln w="9525">
              <a:solidFill>
                <a:srgbClr val="000000"/>
              </a:solidFill>
              <a:round/>
              <a:headEnd/>
              <a:tailEnd/>
            </a:ln>
            <a:effectLst/>
          </p:spPr>
          <p:txBody>
            <a:bodyPr/>
            <a:lstStyle/>
            <a:p>
              <a:endParaRPr lang="en-US"/>
            </a:p>
          </p:txBody>
        </p:sp>
        <p:sp>
          <p:nvSpPr>
            <p:cNvPr id="16589" name="Line 129"/>
            <p:cNvSpPr>
              <a:spLocks noChangeShapeType="1"/>
            </p:cNvSpPr>
            <p:nvPr/>
          </p:nvSpPr>
          <p:spPr bwMode="auto">
            <a:xfrm>
              <a:off x="2000" y="3583"/>
              <a:ext cx="626" cy="0"/>
            </a:xfrm>
            <a:prstGeom prst="line">
              <a:avLst/>
            </a:prstGeom>
            <a:noFill/>
            <a:ln w="1" cap="sq">
              <a:solidFill>
                <a:schemeClr val="tx1"/>
              </a:solidFill>
              <a:round/>
              <a:headEnd/>
              <a:tailEnd/>
            </a:ln>
            <a:effectLst/>
          </p:spPr>
          <p:txBody>
            <a:bodyPr/>
            <a:lstStyle/>
            <a:p>
              <a:endParaRPr lang="en-US"/>
            </a:p>
          </p:txBody>
        </p:sp>
        <p:sp>
          <p:nvSpPr>
            <p:cNvPr id="16590" name="Line 130"/>
            <p:cNvSpPr>
              <a:spLocks noChangeShapeType="1"/>
            </p:cNvSpPr>
            <p:nvPr/>
          </p:nvSpPr>
          <p:spPr bwMode="auto">
            <a:xfrm>
              <a:off x="3280" y="3082"/>
              <a:ext cx="0" cy="501"/>
            </a:xfrm>
            <a:prstGeom prst="line">
              <a:avLst/>
            </a:prstGeom>
            <a:noFill/>
            <a:ln w="9525">
              <a:solidFill>
                <a:schemeClr val="tx1"/>
              </a:solidFill>
              <a:round/>
              <a:headEnd/>
              <a:tailEnd/>
            </a:ln>
            <a:effectLst/>
          </p:spPr>
          <p:txBody>
            <a:bodyPr/>
            <a:lstStyle/>
            <a:p>
              <a:endParaRPr lang="en-US"/>
            </a:p>
          </p:txBody>
        </p:sp>
        <p:sp>
          <p:nvSpPr>
            <p:cNvPr id="16591" name="Line 131"/>
            <p:cNvSpPr>
              <a:spLocks noChangeShapeType="1"/>
            </p:cNvSpPr>
            <p:nvPr/>
          </p:nvSpPr>
          <p:spPr bwMode="auto">
            <a:xfrm>
              <a:off x="3280" y="3082"/>
              <a:ext cx="0" cy="501"/>
            </a:xfrm>
            <a:prstGeom prst="line">
              <a:avLst/>
            </a:prstGeom>
            <a:noFill/>
            <a:ln w="9525">
              <a:solidFill>
                <a:srgbClr val="000000"/>
              </a:solidFill>
              <a:round/>
              <a:headEnd/>
              <a:tailEnd/>
            </a:ln>
            <a:effectLst/>
          </p:spPr>
          <p:txBody>
            <a:bodyPr/>
            <a:lstStyle/>
            <a:p>
              <a:endParaRPr lang="en-US"/>
            </a:p>
          </p:txBody>
        </p:sp>
        <p:sp>
          <p:nvSpPr>
            <p:cNvPr id="16592" name="Line 132"/>
            <p:cNvSpPr>
              <a:spLocks noChangeShapeType="1"/>
            </p:cNvSpPr>
            <p:nvPr/>
          </p:nvSpPr>
          <p:spPr bwMode="auto">
            <a:xfrm>
              <a:off x="2626" y="3583"/>
              <a:ext cx="654" cy="0"/>
            </a:xfrm>
            <a:prstGeom prst="line">
              <a:avLst/>
            </a:prstGeom>
            <a:noFill/>
            <a:ln w="9525">
              <a:solidFill>
                <a:schemeClr val="tx1"/>
              </a:solidFill>
              <a:round/>
              <a:headEnd/>
              <a:tailEnd/>
            </a:ln>
            <a:effectLst/>
          </p:spPr>
          <p:txBody>
            <a:bodyPr/>
            <a:lstStyle/>
            <a:p>
              <a:endParaRPr lang="en-US"/>
            </a:p>
          </p:txBody>
        </p:sp>
        <p:sp>
          <p:nvSpPr>
            <p:cNvPr id="16593" name="Line 133"/>
            <p:cNvSpPr>
              <a:spLocks noChangeShapeType="1"/>
            </p:cNvSpPr>
            <p:nvPr/>
          </p:nvSpPr>
          <p:spPr bwMode="auto">
            <a:xfrm>
              <a:off x="2626" y="3583"/>
              <a:ext cx="654" cy="0"/>
            </a:xfrm>
            <a:prstGeom prst="line">
              <a:avLst/>
            </a:prstGeom>
            <a:noFill/>
            <a:ln w="9525">
              <a:solidFill>
                <a:srgbClr val="000000"/>
              </a:solidFill>
              <a:round/>
              <a:headEnd/>
              <a:tailEnd/>
            </a:ln>
            <a:effectLst/>
          </p:spPr>
          <p:txBody>
            <a:bodyPr/>
            <a:lstStyle/>
            <a:p>
              <a:endParaRPr lang="en-US"/>
            </a:p>
          </p:txBody>
        </p:sp>
        <p:sp>
          <p:nvSpPr>
            <p:cNvPr id="16594" name="Line 134"/>
            <p:cNvSpPr>
              <a:spLocks noChangeShapeType="1"/>
            </p:cNvSpPr>
            <p:nvPr/>
          </p:nvSpPr>
          <p:spPr bwMode="auto">
            <a:xfrm>
              <a:off x="2626" y="3583"/>
              <a:ext cx="654" cy="0"/>
            </a:xfrm>
            <a:prstGeom prst="line">
              <a:avLst/>
            </a:prstGeom>
            <a:noFill/>
            <a:ln w="1" cap="sq">
              <a:solidFill>
                <a:schemeClr val="tx1"/>
              </a:solidFill>
              <a:round/>
              <a:headEnd/>
              <a:tailEnd/>
            </a:ln>
            <a:effectLst/>
          </p:spPr>
          <p:txBody>
            <a:bodyPr/>
            <a:lstStyle/>
            <a:p>
              <a:endParaRPr lang="en-US"/>
            </a:p>
          </p:txBody>
        </p:sp>
        <p:sp>
          <p:nvSpPr>
            <p:cNvPr id="16595" name="Line 135"/>
            <p:cNvSpPr>
              <a:spLocks noChangeShapeType="1"/>
            </p:cNvSpPr>
            <p:nvPr/>
          </p:nvSpPr>
          <p:spPr bwMode="auto">
            <a:xfrm>
              <a:off x="4400" y="3082"/>
              <a:ext cx="0" cy="501"/>
            </a:xfrm>
            <a:prstGeom prst="line">
              <a:avLst/>
            </a:prstGeom>
            <a:noFill/>
            <a:ln w="9525">
              <a:solidFill>
                <a:schemeClr val="tx1"/>
              </a:solidFill>
              <a:round/>
              <a:headEnd/>
              <a:tailEnd/>
            </a:ln>
            <a:effectLst/>
          </p:spPr>
          <p:txBody>
            <a:bodyPr/>
            <a:lstStyle/>
            <a:p>
              <a:endParaRPr lang="en-US"/>
            </a:p>
          </p:txBody>
        </p:sp>
        <p:sp>
          <p:nvSpPr>
            <p:cNvPr id="16596" name="Line 136"/>
            <p:cNvSpPr>
              <a:spLocks noChangeShapeType="1"/>
            </p:cNvSpPr>
            <p:nvPr/>
          </p:nvSpPr>
          <p:spPr bwMode="auto">
            <a:xfrm>
              <a:off x="4400" y="3082"/>
              <a:ext cx="0" cy="501"/>
            </a:xfrm>
            <a:prstGeom prst="line">
              <a:avLst/>
            </a:prstGeom>
            <a:noFill/>
            <a:ln w="9525">
              <a:solidFill>
                <a:srgbClr val="000000"/>
              </a:solidFill>
              <a:round/>
              <a:headEnd/>
              <a:tailEnd/>
            </a:ln>
            <a:effectLst/>
          </p:spPr>
          <p:txBody>
            <a:bodyPr/>
            <a:lstStyle/>
            <a:p>
              <a:endParaRPr lang="en-US"/>
            </a:p>
          </p:txBody>
        </p:sp>
        <p:sp>
          <p:nvSpPr>
            <p:cNvPr id="16597" name="Line 137"/>
            <p:cNvSpPr>
              <a:spLocks noChangeShapeType="1"/>
            </p:cNvSpPr>
            <p:nvPr/>
          </p:nvSpPr>
          <p:spPr bwMode="auto">
            <a:xfrm>
              <a:off x="3280" y="3583"/>
              <a:ext cx="1120" cy="0"/>
            </a:xfrm>
            <a:prstGeom prst="line">
              <a:avLst/>
            </a:prstGeom>
            <a:noFill/>
            <a:ln w="9525">
              <a:solidFill>
                <a:schemeClr val="tx1"/>
              </a:solidFill>
              <a:round/>
              <a:headEnd/>
              <a:tailEnd/>
            </a:ln>
            <a:effectLst/>
          </p:spPr>
          <p:txBody>
            <a:bodyPr/>
            <a:lstStyle/>
            <a:p>
              <a:endParaRPr lang="en-US"/>
            </a:p>
          </p:txBody>
        </p:sp>
        <p:sp>
          <p:nvSpPr>
            <p:cNvPr id="16598" name="Line 138"/>
            <p:cNvSpPr>
              <a:spLocks noChangeShapeType="1"/>
            </p:cNvSpPr>
            <p:nvPr/>
          </p:nvSpPr>
          <p:spPr bwMode="auto">
            <a:xfrm>
              <a:off x="3280" y="3583"/>
              <a:ext cx="1120" cy="0"/>
            </a:xfrm>
            <a:prstGeom prst="line">
              <a:avLst/>
            </a:prstGeom>
            <a:noFill/>
            <a:ln w="9525">
              <a:solidFill>
                <a:srgbClr val="000000"/>
              </a:solidFill>
              <a:round/>
              <a:headEnd/>
              <a:tailEnd/>
            </a:ln>
            <a:effectLst/>
          </p:spPr>
          <p:txBody>
            <a:bodyPr/>
            <a:lstStyle/>
            <a:p>
              <a:endParaRPr lang="en-US"/>
            </a:p>
          </p:txBody>
        </p:sp>
      </p:grpSp>
      <p:pic>
        <p:nvPicPr>
          <p:cNvPr id="16523" name="Picture 139"/>
          <p:cNvPicPr>
            <a:picLocks noChangeAspect="1" noChangeArrowheads="1"/>
          </p:cNvPicPr>
          <p:nvPr/>
        </p:nvPicPr>
        <p:blipFill>
          <a:blip r:embed="rId13"/>
          <a:srcRect/>
          <a:stretch>
            <a:fillRect/>
          </a:stretch>
        </p:blipFill>
        <p:spPr bwMode="auto">
          <a:xfrm>
            <a:off x="65723" y="5457825"/>
            <a:ext cx="9012555" cy="952977"/>
          </a:xfrm>
          <a:prstGeom prst="rect">
            <a:avLst/>
          </a:prstGeom>
          <a:noFill/>
        </p:spPr>
      </p:pic>
      <p:sp>
        <p:nvSpPr>
          <p:cNvPr id="16524" name="Text Box 140"/>
          <p:cNvSpPr txBox="1">
            <a:spLocks noChangeArrowheads="1"/>
          </p:cNvSpPr>
          <p:nvPr/>
        </p:nvSpPr>
        <p:spPr bwMode="auto">
          <a:xfrm>
            <a:off x="122873" y="5523548"/>
            <a:ext cx="8898255" cy="818686"/>
          </a:xfrm>
          <a:prstGeom prst="rect">
            <a:avLst/>
          </a:prstGeom>
          <a:noFill/>
          <a:ln w="9525">
            <a:noFill/>
            <a:miter lim="800000"/>
            <a:headEnd/>
            <a:tailEnd/>
          </a:ln>
          <a:effectLst/>
        </p:spPr>
        <p:txBody>
          <a:bodyPr lIns="0" tIns="0" rIns="0" bIns="0">
            <a:spAutoFit/>
          </a:bodyPr>
          <a:lstStyle/>
          <a:p>
            <a:pPr>
              <a:lnSpc>
                <a:spcPct val="95000"/>
              </a:lnSpc>
            </a:pPr>
            <a:r>
              <a:rPr lang="en-US" i="1" dirty="0">
                <a:solidFill>
                  <a:srgbClr val="000000"/>
                </a:solidFill>
                <a:latin typeface="Arial" pitchFamily="34" charset="0"/>
              </a:rPr>
              <a:t>Constraints 1: Link AD can be included only if link DE also is included. (penalty:100)</a:t>
            </a:r>
            <a:endParaRPr lang="en-US" dirty="0"/>
          </a:p>
          <a:p>
            <a:pPr>
              <a:lnSpc>
                <a:spcPct val="95000"/>
              </a:lnSpc>
            </a:pPr>
            <a:r>
              <a:rPr lang="en-US" i="1" dirty="0">
                <a:solidFill>
                  <a:srgbClr val="000000"/>
                </a:solidFill>
                <a:latin typeface="Arial" pitchFamily="34" charset="0"/>
              </a:rPr>
              <a:t>Constraints 2: At most one of the three links – AD, CD, and AB – can be included.</a:t>
            </a:r>
            <a:endParaRPr lang="en-US" dirty="0"/>
          </a:p>
          <a:p>
            <a:pPr>
              <a:lnSpc>
                <a:spcPct val="95000"/>
              </a:lnSpc>
            </a:pPr>
            <a:r>
              <a:rPr lang="en-US" i="1" dirty="0">
                <a:solidFill>
                  <a:srgbClr val="000000"/>
                </a:solidFill>
                <a:latin typeface="Arial" pitchFamily="34" charset="0"/>
              </a:rPr>
              <a:t>(Penalty of 100 if selected two of the three, 200 if all three are selected.)</a:t>
            </a:r>
          </a:p>
        </p:txBody>
      </p:sp>
      <p:sp>
        <p:nvSpPr>
          <p:cNvPr id="141" name="Slide Number Placeholder 140"/>
          <p:cNvSpPr>
            <a:spLocks noGrp="1"/>
          </p:cNvSpPr>
          <p:nvPr>
            <p:ph type="sldNum" sz="quarter" idx="12"/>
          </p:nvPr>
        </p:nvSpPr>
        <p:spPr/>
        <p:txBody>
          <a:bodyPr/>
          <a:lstStyle/>
          <a:p>
            <a:fld id="{79C3D34D-2C89-4872-9484-6E5F5D65FE7F}"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928813" y="3965662"/>
            <a:ext cx="485775"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0000"/>
                </a:solidFill>
                <a:latin typeface="Arial" pitchFamily="34" charset="0"/>
              </a:rPr>
              <a:t>Add</a:t>
            </a:r>
          </a:p>
        </p:txBody>
      </p:sp>
      <p:sp>
        <p:nvSpPr>
          <p:cNvPr id="17413" name="Text Box 5"/>
          <p:cNvSpPr txBox="1">
            <a:spLocks noChangeArrowheads="1"/>
          </p:cNvSpPr>
          <p:nvPr/>
        </p:nvSpPr>
        <p:spPr bwMode="auto">
          <a:xfrm>
            <a:off x="1471613" y="3981379"/>
            <a:ext cx="40862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25</a:t>
            </a:r>
          </a:p>
        </p:txBody>
      </p:sp>
      <p:sp>
        <p:nvSpPr>
          <p:cNvPr id="17409" name="Rectangle 1"/>
          <p:cNvSpPr>
            <a:spLocks noGrp="1" noChangeArrowheads="1"/>
          </p:cNvSpPr>
          <p:nvPr>
            <p:ph type="title"/>
          </p:nvPr>
        </p:nvSpPr>
        <p:spPr/>
        <p:txBody>
          <a:bodyPr lIns="0" tIns="0" rIns="0" bIns="0"/>
          <a:lstStyle/>
          <a:p>
            <a:pPr>
              <a:lnSpc>
                <a:spcPct val="95000"/>
              </a:lnSpc>
            </a:pPr>
            <a:r>
              <a:rPr lang="en-US" sz="4400" dirty="0">
                <a:solidFill>
                  <a:srgbClr val="000000"/>
                </a:solidFill>
                <a:latin typeface="Arial" pitchFamily="34" charset="0"/>
              </a:rPr>
              <a:t>Example</a:t>
            </a:r>
          </a:p>
        </p:txBody>
      </p:sp>
      <p:sp>
        <p:nvSpPr>
          <p:cNvPr id="17410" name="Rectangle 2"/>
          <p:cNvSpPr>
            <a:spLocks noGrp="1" noChangeArrowheads="1"/>
          </p:cNvSpPr>
          <p:nvPr>
            <p:ph idx="1"/>
          </p:nvPr>
        </p:nvSpPr>
        <p:spPr>
          <a:xfrm>
            <a:off x="381000" y="1752600"/>
            <a:ext cx="8686800" cy="4525963"/>
          </a:xfrm>
        </p:spPr>
        <p:txBody>
          <a:bodyPr lIns="0" tIns="0" rIns="0" bIns="0"/>
          <a:lstStyle/>
          <a:p>
            <a:pPr algn="l">
              <a:lnSpc>
                <a:spcPct val="95000"/>
              </a:lnSpc>
              <a:spcBef>
                <a:spcPct val="0"/>
              </a:spcBef>
            </a:pPr>
            <a:r>
              <a:rPr lang="en-US" sz="1600" b="1" i="1" dirty="0">
                <a:solidFill>
                  <a:srgbClr val="000000"/>
                </a:solidFill>
                <a:latin typeface="Arial" pitchFamily="34" charset="0"/>
              </a:rPr>
              <a:t>* A </a:t>
            </a:r>
            <a:r>
              <a:rPr lang="en-US" sz="1600" b="1" i="1" dirty="0" err="1">
                <a:solidFill>
                  <a:srgbClr val="000000"/>
                </a:solidFill>
                <a:latin typeface="Arial" pitchFamily="34" charset="0"/>
              </a:rPr>
              <a:t>tabu</a:t>
            </a:r>
            <a:r>
              <a:rPr lang="en-US" sz="1600" b="1" i="1" dirty="0">
                <a:solidFill>
                  <a:srgbClr val="000000"/>
                </a:solidFill>
                <a:latin typeface="Arial" pitchFamily="34" charset="0"/>
              </a:rPr>
              <a:t> move will be considered only if it would result in a better solution than the best trial solution found previously (Aspiration Condition)</a:t>
            </a:r>
            <a:endParaRPr lang="en-US" dirty="0"/>
          </a:p>
          <a:p>
            <a:pPr algn="l">
              <a:lnSpc>
                <a:spcPct val="95000"/>
              </a:lnSpc>
              <a:spcBef>
                <a:spcPct val="0"/>
              </a:spcBef>
            </a:pPr>
            <a:r>
              <a:rPr lang="en-US" sz="1600" dirty="0">
                <a:solidFill>
                  <a:srgbClr val="000000"/>
                </a:solidFill>
                <a:latin typeface="Arial" pitchFamily="34" charset="0"/>
              </a:rPr>
              <a:t>Iteration 4 new cost = </a:t>
            </a:r>
            <a:r>
              <a:rPr lang="en-US" sz="1600" b="1" dirty="0">
                <a:solidFill>
                  <a:srgbClr val="FF0066"/>
                </a:solidFill>
                <a:latin typeface="Arial" pitchFamily="34" charset="0"/>
              </a:rPr>
              <a:t>70</a:t>
            </a:r>
            <a:r>
              <a:rPr lang="en-US" sz="1600" dirty="0">
                <a:solidFill>
                  <a:srgbClr val="000000"/>
                </a:solidFill>
                <a:latin typeface="Arial" pitchFamily="34" charset="0"/>
              </a:rPr>
              <a:t> Override </a:t>
            </a:r>
            <a:r>
              <a:rPr lang="en-US" sz="1600" dirty="0" err="1">
                <a:solidFill>
                  <a:srgbClr val="000000"/>
                </a:solidFill>
                <a:latin typeface="Arial" pitchFamily="34" charset="0"/>
              </a:rPr>
              <a:t>tabu</a:t>
            </a:r>
            <a:r>
              <a:rPr lang="en-US" sz="1600" dirty="0">
                <a:solidFill>
                  <a:srgbClr val="000000"/>
                </a:solidFill>
                <a:latin typeface="Arial" pitchFamily="34" charset="0"/>
              </a:rPr>
              <a:t> status</a:t>
            </a:r>
          </a:p>
        </p:txBody>
      </p:sp>
      <p:pic>
        <p:nvPicPr>
          <p:cNvPr id="17414" name="Picture 6"/>
          <p:cNvPicPr>
            <a:picLocks noChangeAspect="1" noChangeArrowheads="1"/>
          </p:cNvPicPr>
          <p:nvPr/>
        </p:nvPicPr>
        <p:blipFill>
          <a:blip r:embed="rId2"/>
          <a:srcRect/>
          <a:stretch>
            <a:fillRect/>
          </a:stretch>
        </p:blipFill>
        <p:spPr bwMode="auto">
          <a:xfrm>
            <a:off x="600075" y="3514178"/>
            <a:ext cx="1153002" cy="401479"/>
          </a:xfrm>
          <a:prstGeom prst="rect">
            <a:avLst/>
          </a:prstGeom>
          <a:noFill/>
        </p:spPr>
      </p:pic>
      <p:sp>
        <p:nvSpPr>
          <p:cNvPr id="17415" name="Text Box 7"/>
          <p:cNvSpPr txBox="1">
            <a:spLocks noChangeArrowheads="1"/>
          </p:cNvSpPr>
          <p:nvPr/>
        </p:nvSpPr>
        <p:spPr bwMode="auto">
          <a:xfrm>
            <a:off x="671513" y="3569900"/>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A</a:t>
            </a:r>
          </a:p>
        </p:txBody>
      </p:sp>
      <p:pic>
        <p:nvPicPr>
          <p:cNvPr id="17416" name="Picture 8"/>
          <p:cNvPicPr>
            <a:picLocks noChangeAspect="1" noChangeArrowheads="1"/>
          </p:cNvPicPr>
          <p:nvPr/>
        </p:nvPicPr>
        <p:blipFill>
          <a:blip r:embed="rId3"/>
          <a:srcRect/>
          <a:stretch>
            <a:fillRect/>
          </a:stretch>
        </p:blipFill>
        <p:spPr bwMode="auto">
          <a:xfrm>
            <a:off x="2133124" y="3742778"/>
            <a:ext cx="762953" cy="21432"/>
          </a:xfrm>
          <a:prstGeom prst="rect">
            <a:avLst/>
          </a:prstGeom>
          <a:noFill/>
        </p:spPr>
      </p:pic>
      <p:pic>
        <p:nvPicPr>
          <p:cNvPr id="17417" name="Picture 9"/>
          <p:cNvPicPr>
            <a:picLocks noChangeAspect="1" noChangeArrowheads="1"/>
          </p:cNvPicPr>
          <p:nvPr/>
        </p:nvPicPr>
        <p:blipFill>
          <a:blip r:embed="rId4"/>
          <a:srcRect/>
          <a:stretch>
            <a:fillRect/>
          </a:stretch>
        </p:blipFill>
        <p:spPr bwMode="auto">
          <a:xfrm>
            <a:off x="1743075" y="2752655"/>
            <a:ext cx="400050" cy="401478"/>
          </a:xfrm>
          <a:prstGeom prst="rect">
            <a:avLst/>
          </a:prstGeom>
          <a:noFill/>
        </p:spPr>
      </p:pic>
      <p:sp>
        <p:nvSpPr>
          <p:cNvPr id="17418" name="Text Box 10"/>
          <p:cNvSpPr txBox="1">
            <a:spLocks noChangeArrowheads="1"/>
          </p:cNvSpPr>
          <p:nvPr/>
        </p:nvSpPr>
        <p:spPr bwMode="auto">
          <a:xfrm>
            <a:off x="1814513" y="2808375"/>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B</a:t>
            </a:r>
          </a:p>
        </p:txBody>
      </p:sp>
      <p:pic>
        <p:nvPicPr>
          <p:cNvPr id="17419" name="Picture 11"/>
          <p:cNvPicPr>
            <a:picLocks noChangeAspect="1" noChangeArrowheads="1"/>
          </p:cNvPicPr>
          <p:nvPr/>
        </p:nvPicPr>
        <p:blipFill>
          <a:blip r:embed="rId4"/>
          <a:srcRect/>
          <a:stretch>
            <a:fillRect/>
          </a:stretch>
        </p:blipFill>
        <p:spPr bwMode="auto">
          <a:xfrm>
            <a:off x="1743075" y="4277130"/>
            <a:ext cx="400050" cy="400050"/>
          </a:xfrm>
          <a:prstGeom prst="rect">
            <a:avLst/>
          </a:prstGeom>
          <a:noFill/>
        </p:spPr>
      </p:pic>
      <p:sp>
        <p:nvSpPr>
          <p:cNvPr id="17420" name="Text Box 12"/>
          <p:cNvSpPr txBox="1">
            <a:spLocks noChangeArrowheads="1"/>
          </p:cNvSpPr>
          <p:nvPr/>
        </p:nvSpPr>
        <p:spPr bwMode="auto">
          <a:xfrm>
            <a:off x="1814513" y="4331423"/>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D</a:t>
            </a:r>
          </a:p>
        </p:txBody>
      </p:sp>
      <p:pic>
        <p:nvPicPr>
          <p:cNvPr id="17421" name="Picture 13"/>
          <p:cNvPicPr>
            <a:picLocks noChangeAspect="1" noChangeArrowheads="1"/>
          </p:cNvPicPr>
          <p:nvPr/>
        </p:nvPicPr>
        <p:blipFill>
          <a:blip r:embed="rId4"/>
          <a:srcRect/>
          <a:stretch>
            <a:fillRect/>
          </a:stretch>
        </p:blipFill>
        <p:spPr bwMode="auto">
          <a:xfrm>
            <a:off x="1743075" y="3514178"/>
            <a:ext cx="400050" cy="401479"/>
          </a:xfrm>
          <a:prstGeom prst="rect">
            <a:avLst/>
          </a:prstGeom>
          <a:noFill/>
        </p:spPr>
      </p:pic>
      <p:sp>
        <p:nvSpPr>
          <p:cNvPr id="17422" name="Text Box 14"/>
          <p:cNvSpPr txBox="1">
            <a:spLocks noChangeArrowheads="1"/>
          </p:cNvSpPr>
          <p:nvPr/>
        </p:nvSpPr>
        <p:spPr bwMode="auto">
          <a:xfrm>
            <a:off x="1814513" y="3569900"/>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C</a:t>
            </a:r>
          </a:p>
        </p:txBody>
      </p:sp>
      <p:pic>
        <p:nvPicPr>
          <p:cNvPr id="17423" name="Picture 15"/>
          <p:cNvPicPr>
            <a:picLocks noChangeAspect="1" noChangeArrowheads="1"/>
          </p:cNvPicPr>
          <p:nvPr/>
        </p:nvPicPr>
        <p:blipFill>
          <a:blip r:embed="rId5"/>
          <a:srcRect/>
          <a:stretch>
            <a:fillRect/>
          </a:stretch>
        </p:blipFill>
        <p:spPr bwMode="auto">
          <a:xfrm>
            <a:off x="2114550" y="3514178"/>
            <a:ext cx="1171575" cy="868680"/>
          </a:xfrm>
          <a:prstGeom prst="rect">
            <a:avLst/>
          </a:prstGeom>
          <a:noFill/>
        </p:spPr>
      </p:pic>
      <p:sp>
        <p:nvSpPr>
          <p:cNvPr id="17424" name="Text Box 16"/>
          <p:cNvSpPr txBox="1">
            <a:spLocks noChangeArrowheads="1"/>
          </p:cNvSpPr>
          <p:nvPr/>
        </p:nvSpPr>
        <p:spPr bwMode="auto">
          <a:xfrm>
            <a:off x="2957513" y="3569900"/>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E</a:t>
            </a:r>
          </a:p>
        </p:txBody>
      </p:sp>
      <p:pic>
        <p:nvPicPr>
          <p:cNvPr id="17425" name="Picture 17"/>
          <p:cNvPicPr>
            <a:picLocks noChangeAspect="1" noChangeArrowheads="1"/>
          </p:cNvPicPr>
          <p:nvPr/>
        </p:nvPicPr>
        <p:blipFill>
          <a:blip r:embed="rId6"/>
          <a:srcRect/>
          <a:stretch>
            <a:fillRect/>
          </a:stretch>
        </p:blipFill>
        <p:spPr bwMode="auto">
          <a:xfrm>
            <a:off x="828675" y="3895654"/>
            <a:ext cx="905828" cy="534353"/>
          </a:xfrm>
          <a:prstGeom prst="rect">
            <a:avLst/>
          </a:prstGeom>
          <a:noFill/>
        </p:spPr>
      </p:pic>
      <p:pic>
        <p:nvPicPr>
          <p:cNvPr id="17426" name="Picture 18"/>
          <p:cNvPicPr>
            <a:picLocks noChangeAspect="1" noChangeArrowheads="1"/>
          </p:cNvPicPr>
          <p:nvPr/>
        </p:nvPicPr>
        <p:blipFill>
          <a:blip r:embed="rId7"/>
          <a:srcRect/>
          <a:stretch>
            <a:fillRect/>
          </a:stretch>
        </p:blipFill>
        <p:spPr bwMode="auto">
          <a:xfrm>
            <a:off x="2123123" y="2981254"/>
            <a:ext cx="934403" cy="554355"/>
          </a:xfrm>
          <a:prstGeom prst="rect">
            <a:avLst/>
          </a:prstGeom>
          <a:noFill/>
        </p:spPr>
      </p:pic>
      <p:pic>
        <p:nvPicPr>
          <p:cNvPr id="17427" name="Picture 19"/>
          <p:cNvPicPr>
            <a:picLocks noChangeAspect="1" noChangeArrowheads="1"/>
          </p:cNvPicPr>
          <p:nvPr/>
        </p:nvPicPr>
        <p:blipFill>
          <a:blip r:embed="rId8"/>
          <a:srcRect/>
          <a:stretch>
            <a:fillRect/>
          </a:stretch>
        </p:blipFill>
        <p:spPr bwMode="auto">
          <a:xfrm>
            <a:off x="828675" y="2999828"/>
            <a:ext cx="905828" cy="535782"/>
          </a:xfrm>
          <a:prstGeom prst="rect">
            <a:avLst/>
          </a:prstGeom>
          <a:noFill/>
        </p:spPr>
      </p:pic>
      <p:pic>
        <p:nvPicPr>
          <p:cNvPr id="17428" name="Picture 20"/>
          <p:cNvPicPr>
            <a:picLocks noChangeAspect="1" noChangeArrowheads="1"/>
          </p:cNvPicPr>
          <p:nvPr/>
        </p:nvPicPr>
        <p:blipFill>
          <a:blip r:embed="rId9"/>
          <a:srcRect/>
          <a:stretch>
            <a:fillRect/>
          </a:stretch>
        </p:blipFill>
        <p:spPr bwMode="auto">
          <a:xfrm>
            <a:off x="1875950" y="3905655"/>
            <a:ext cx="58578" cy="381477"/>
          </a:xfrm>
          <a:prstGeom prst="rect">
            <a:avLst/>
          </a:prstGeom>
          <a:noFill/>
        </p:spPr>
      </p:pic>
      <p:sp>
        <p:nvSpPr>
          <p:cNvPr id="17429" name="Text Box 21"/>
          <p:cNvSpPr txBox="1">
            <a:spLocks noChangeArrowheads="1"/>
          </p:cNvSpPr>
          <p:nvPr/>
        </p:nvSpPr>
        <p:spPr bwMode="auto">
          <a:xfrm>
            <a:off x="954405" y="3051263"/>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20</a:t>
            </a:r>
          </a:p>
        </p:txBody>
      </p:sp>
      <p:sp>
        <p:nvSpPr>
          <p:cNvPr id="17430" name="Text Box 22"/>
          <p:cNvSpPr txBox="1">
            <a:spLocks noChangeArrowheads="1"/>
          </p:cNvSpPr>
          <p:nvPr/>
        </p:nvSpPr>
        <p:spPr bwMode="auto">
          <a:xfrm>
            <a:off x="2554605" y="3051263"/>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30</a:t>
            </a:r>
          </a:p>
        </p:txBody>
      </p:sp>
      <p:sp>
        <p:nvSpPr>
          <p:cNvPr id="17431" name="Text Box 23"/>
          <p:cNvSpPr txBox="1">
            <a:spLocks noChangeArrowheads="1"/>
          </p:cNvSpPr>
          <p:nvPr/>
        </p:nvSpPr>
        <p:spPr bwMode="auto">
          <a:xfrm>
            <a:off x="1107282" y="4194263"/>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15</a:t>
            </a:r>
          </a:p>
        </p:txBody>
      </p:sp>
      <p:sp>
        <p:nvSpPr>
          <p:cNvPr id="17432" name="Text Box 24"/>
          <p:cNvSpPr txBox="1">
            <a:spLocks noChangeArrowheads="1"/>
          </p:cNvSpPr>
          <p:nvPr/>
        </p:nvSpPr>
        <p:spPr bwMode="auto">
          <a:xfrm>
            <a:off x="2326005" y="4194263"/>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40</a:t>
            </a:r>
          </a:p>
        </p:txBody>
      </p:sp>
      <p:sp>
        <p:nvSpPr>
          <p:cNvPr id="17433" name="Text Box 25"/>
          <p:cNvSpPr txBox="1">
            <a:spLocks noChangeArrowheads="1"/>
          </p:cNvSpPr>
          <p:nvPr/>
        </p:nvSpPr>
        <p:spPr bwMode="auto">
          <a:xfrm>
            <a:off x="1258729" y="3494175"/>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10</a:t>
            </a:r>
          </a:p>
        </p:txBody>
      </p:sp>
      <p:sp>
        <p:nvSpPr>
          <p:cNvPr id="17434" name="Text Box 26"/>
          <p:cNvSpPr txBox="1">
            <a:spLocks noChangeArrowheads="1"/>
          </p:cNvSpPr>
          <p:nvPr/>
        </p:nvSpPr>
        <p:spPr bwMode="auto">
          <a:xfrm>
            <a:off x="2250282" y="3508463"/>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5</a:t>
            </a:r>
          </a:p>
        </p:txBody>
      </p:sp>
      <p:pic>
        <p:nvPicPr>
          <p:cNvPr id="17435" name="Picture 27"/>
          <p:cNvPicPr>
            <a:picLocks noChangeAspect="1" noChangeArrowheads="1"/>
          </p:cNvPicPr>
          <p:nvPr/>
        </p:nvPicPr>
        <p:blipFill>
          <a:blip r:embed="rId10"/>
          <a:srcRect/>
          <a:stretch>
            <a:fillRect/>
          </a:stretch>
        </p:blipFill>
        <p:spPr bwMode="auto">
          <a:xfrm>
            <a:off x="2894648" y="3056978"/>
            <a:ext cx="315754" cy="315754"/>
          </a:xfrm>
          <a:prstGeom prst="rect">
            <a:avLst/>
          </a:prstGeom>
          <a:noFill/>
        </p:spPr>
      </p:pic>
      <p:sp>
        <p:nvSpPr>
          <p:cNvPr id="17436" name="Text Box 28"/>
          <p:cNvSpPr txBox="1">
            <a:spLocks noChangeArrowheads="1"/>
          </p:cNvSpPr>
          <p:nvPr/>
        </p:nvSpPr>
        <p:spPr bwMode="auto">
          <a:xfrm>
            <a:off x="2858929" y="4179975"/>
            <a:ext cx="834390" cy="233910"/>
          </a:xfrm>
          <a:prstGeom prst="rect">
            <a:avLst/>
          </a:prstGeom>
          <a:noFill/>
          <a:ln w="9525">
            <a:noFill/>
            <a:miter lim="800000"/>
            <a:headEnd/>
            <a:tailEnd/>
          </a:ln>
          <a:effectLst/>
        </p:spPr>
        <p:txBody>
          <a:bodyPr lIns="0" tIns="0" rIns="0" bIns="0">
            <a:spAutoFit/>
          </a:bodyPr>
          <a:lstStyle/>
          <a:p>
            <a:pPr>
              <a:lnSpc>
                <a:spcPct val="95000"/>
              </a:lnSpc>
            </a:pPr>
            <a:r>
              <a:rPr lang="en-US" sz="1600" dirty="0" err="1">
                <a:solidFill>
                  <a:srgbClr val="000000"/>
                </a:solidFill>
                <a:latin typeface="Arial" pitchFamily="34" charset="0"/>
              </a:rPr>
              <a:t>Tabu</a:t>
            </a:r>
            <a:endParaRPr lang="en-US" sz="1600" dirty="0">
              <a:solidFill>
                <a:srgbClr val="000000"/>
              </a:solidFill>
              <a:latin typeface="Arial" pitchFamily="34" charset="0"/>
            </a:endParaRPr>
          </a:p>
        </p:txBody>
      </p:sp>
      <p:pic>
        <p:nvPicPr>
          <p:cNvPr id="17437" name="Picture 29"/>
          <p:cNvPicPr>
            <a:picLocks noChangeAspect="1" noChangeArrowheads="1"/>
          </p:cNvPicPr>
          <p:nvPr/>
        </p:nvPicPr>
        <p:blipFill>
          <a:blip r:embed="rId11"/>
          <a:srcRect/>
          <a:stretch>
            <a:fillRect/>
          </a:stretch>
        </p:blipFill>
        <p:spPr bwMode="auto">
          <a:xfrm>
            <a:off x="2818924" y="3981379"/>
            <a:ext cx="162878" cy="238601"/>
          </a:xfrm>
          <a:prstGeom prst="rect">
            <a:avLst/>
          </a:prstGeom>
          <a:noFill/>
        </p:spPr>
      </p:pic>
      <p:sp>
        <p:nvSpPr>
          <p:cNvPr id="17438" name="Text Box 30"/>
          <p:cNvSpPr txBox="1">
            <a:spLocks noChangeArrowheads="1"/>
          </p:cNvSpPr>
          <p:nvPr/>
        </p:nvSpPr>
        <p:spPr bwMode="auto">
          <a:xfrm>
            <a:off x="3011805" y="2852667"/>
            <a:ext cx="605790" cy="233910"/>
          </a:xfrm>
          <a:prstGeom prst="rect">
            <a:avLst/>
          </a:prstGeom>
          <a:noFill/>
          <a:ln w="9525">
            <a:noFill/>
            <a:miter lim="800000"/>
            <a:headEnd/>
            <a:tailEnd/>
          </a:ln>
          <a:effectLst/>
        </p:spPr>
        <p:txBody>
          <a:bodyPr lIns="0" tIns="0" rIns="0" bIns="0">
            <a:spAutoFit/>
          </a:bodyPr>
          <a:lstStyle/>
          <a:p>
            <a:pPr>
              <a:lnSpc>
                <a:spcPct val="95000"/>
              </a:lnSpc>
            </a:pPr>
            <a:r>
              <a:rPr lang="en-US" sz="1600" dirty="0" err="1">
                <a:solidFill>
                  <a:srgbClr val="000000"/>
                </a:solidFill>
                <a:latin typeface="Arial" pitchFamily="34" charset="0"/>
              </a:rPr>
              <a:t>Tabu</a:t>
            </a:r>
            <a:endParaRPr lang="en-US" sz="1600" dirty="0">
              <a:solidFill>
                <a:srgbClr val="000000"/>
              </a:solidFill>
              <a:latin typeface="Arial" pitchFamily="34" charset="0"/>
            </a:endParaRPr>
          </a:p>
        </p:txBody>
      </p:sp>
      <p:sp>
        <p:nvSpPr>
          <p:cNvPr id="17439" name="Text Box 31"/>
          <p:cNvSpPr txBox="1">
            <a:spLocks noChangeArrowheads="1"/>
          </p:cNvSpPr>
          <p:nvPr/>
        </p:nvSpPr>
        <p:spPr bwMode="auto">
          <a:xfrm>
            <a:off x="2401729" y="4642890"/>
            <a:ext cx="834390"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0000"/>
                </a:solidFill>
                <a:latin typeface="Arial" pitchFamily="34" charset="0"/>
              </a:rPr>
              <a:t>Delete</a:t>
            </a:r>
          </a:p>
        </p:txBody>
      </p:sp>
      <p:pic>
        <p:nvPicPr>
          <p:cNvPr id="17440" name="Picture 32"/>
          <p:cNvPicPr>
            <a:picLocks noChangeAspect="1" noChangeArrowheads="1"/>
          </p:cNvPicPr>
          <p:nvPr/>
        </p:nvPicPr>
        <p:blipFill>
          <a:blip r:embed="rId12"/>
          <a:srcRect/>
          <a:stretch>
            <a:fillRect/>
          </a:stretch>
        </p:blipFill>
        <p:spPr bwMode="auto">
          <a:xfrm>
            <a:off x="2704624" y="4028528"/>
            <a:ext cx="77153" cy="611505"/>
          </a:xfrm>
          <a:prstGeom prst="rect">
            <a:avLst/>
          </a:prstGeom>
          <a:noFill/>
        </p:spPr>
      </p:pic>
      <p:sp>
        <p:nvSpPr>
          <p:cNvPr id="17441" name="Text Box 33"/>
          <p:cNvSpPr txBox="1">
            <a:spLocks noChangeArrowheads="1"/>
          </p:cNvSpPr>
          <p:nvPr/>
        </p:nvSpPr>
        <p:spPr bwMode="auto">
          <a:xfrm>
            <a:off x="572929" y="1264444"/>
            <a:ext cx="2968943" cy="526298"/>
          </a:xfrm>
          <a:prstGeom prst="rect">
            <a:avLst/>
          </a:prstGeom>
          <a:noFill/>
          <a:ln w="9525">
            <a:noFill/>
            <a:miter lim="800000"/>
            <a:headEnd/>
            <a:tailEnd/>
          </a:ln>
          <a:effectLst/>
        </p:spPr>
        <p:txBody>
          <a:bodyPr lIns="0" tIns="0" rIns="0" bIns="0">
            <a:spAutoFit/>
          </a:bodyPr>
          <a:lstStyle/>
          <a:p>
            <a:pPr>
              <a:lnSpc>
                <a:spcPct val="95000"/>
              </a:lnSpc>
            </a:pPr>
            <a:r>
              <a:rPr lang="en-US">
                <a:solidFill>
                  <a:srgbClr val="000000"/>
                </a:solidFill>
                <a:latin typeface="Arial" pitchFamily="34" charset="0"/>
              </a:rPr>
              <a:t>Tabu list: DE &amp; BE</a:t>
            </a:r>
            <a:endParaRPr lang="en-US"/>
          </a:p>
          <a:p>
            <a:pPr>
              <a:lnSpc>
                <a:spcPct val="95000"/>
              </a:lnSpc>
            </a:pPr>
            <a:r>
              <a:rPr lang="en-US">
                <a:solidFill>
                  <a:srgbClr val="000000"/>
                </a:solidFill>
                <a:latin typeface="Arial" pitchFamily="34" charset="0"/>
              </a:rPr>
              <a:t>Iteration 3 Cost=</a:t>
            </a:r>
            <a:r>
              <a:rPr lang="en-US">
                <a:solidFill>
                  <a:srgbClr val="FF0066"/>
                </a:solidFill>
                <a:latin typeface="Arial" pitchFamily="34" charset="0"/>
              </a:rPr>
              <a:t>85</a:t>
            </a:r>
          </a:p>
        </p:txBody>
      </p:sp>
      <p:grpSp>
        <p:nvGrpSpPr>
          <p:cNvPr id="2" name="Group 34"/>
          <p:cNvGrpSpPr>
            <a:grpSpLocks noRot="1"/>
          </p:cNvGrpSpPr>
          <p:nvPr/>
        </p:nvGrpSpPr>
        <p:grpSpPr bwMode="auto">
          <a:xfrm>
            <a:off x="5181600" y="2438400"/>
            <a:ext cx="3733324" cy="2816066"/>
            <a:chOff x="1893" y="1486"/>
            <a:chExt cx="2613" cy="1971"/>
          </a:xfrm>
        </p:grpSpPr>
        <p:sp>
          <p:nvSpPr>
            <p:cNvPr id="3" name="Rectangle 35"/>
            <p:cNvSpPr>
              <a:spLocks noChangeArrowheads="1"/>
            </p:cNvSpPr>
            <p:nvPr/>
          </p:nvSpPr>
          <p:spPr bwMode="auto">
            <a:xfrm>
              <a:off x="1893" y="1486"/>
              <a:ext cx="681" cy="23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Add</a:t>
              </a:r>
            </a:p>
          </p:txBody>
        </p:sp>
        <p:sp>
          <p:nvSpPr>
            <p:cNvPr id="4" name="Rectangle 36"/>
            <p:cNvSpPr>
              <a:spLocks noChangeArrowheads="1"/>
            </p:cNvSpPr>
            <p:nvPr/>
          </p:nvSpPr>
          <p:spPr bwMode="auto">
            <a:xfrm>
              <a:off x="2574" y="1486"/>
              <a:ext cx="712" cy="23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Delete</a:t>
              </a:r>
            </a:p>
          </p:txBody>
        </p:sp>
        <p:sp>
          <p:nvSpPr>
            <p:cNvPr id="5" name="Rectangle 37"/>
            <p:cNvSpPr>
              <a:spLocks noChangeArrowheads="1"/>
            </p:cNvSpPr>
            <p:nvPr/>
          </p:nvSpPr>
          <p:spPr bwMode="auto">
            <a:xfrm>
              <a:off x="3286" y="1486"/>
              <a:ext cx="1220" cy="23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Cost</a:t>
              </a:r>
            </a:p>
          </p:txBody>
        </p:sp>
        <p:sp>
          <p:nvSpPr>
            <p:cNvPr id="6" name="Rectangle 38"/>
            <p:cNvSpPr>
              <a:spLocks noChangeArrowheads="1"/>
            </p:cNvSpPr>
            <p:nvPr/>
          </p:nvSpPr>
          <p:spPr bwMode="auto">
            <a:xfrm>
              <a:off x="1893" y="1720"/>
              <a:ext cx="681"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AB</a:t>
              </a:r>
              <a:endParaRPr lang="en-US" sz="2500" dirty="0"/>
            </a:p>
            <a:p>
              <a:pPr algn="ctr">
                <a:lnSpc>
                  <a:spcPct val="95000"/>
                </a:lnSpc>
              </a:pPr>
              <a:r>
                <a:rPr lang="en-US" sz="1600" dirty="0">
                  <a:solidFill>
                    <a:srgbClr val="000000"/>
                  </a:solidFill>
                  <a:latin typeface="Arial" pitchFamily="34" charset="0"/>
                </a:rPr>
                <a:t>AB</a:t>
              </a:r>
              <a:endParaRPr lang="en-US" sz="2500" dirty="0"/>
            </a:p>
            <a:p>
              <a:pPr algn="ctr">
                <a:lnSpc>
                  <a:spcPct val="95000"/>
                </a:lnSpc>
              </a:pPr>
              <a:r>
                <a:rPr lang="en-US" sz="1600" dirty="0">
                  <a:solidFill>
                    <a:srgbClr val="000000"/>
                  </a:solidFill>
                  <a:latin typeface="Arial" pitchFamily="34" charset="0"/>
                </a:rPr>
                <a:t>AB</a:t>
              </a:r>
            </a:p>
          </p:txBody>
        </p:sp>
        <p:sp>
          <p:nvSpPr>
            <p:cNvPr id="7" name="Rectangle 39"/>
            <p:cNvSpPr>
              <a:spLocks noChangeArrowheads="1"/>
            </p:cNvSpPr>
            <p:nvPr/>
          </p:nvSpPr>
          <p:spPr bwMode="auto">
            <a:xfrm>
              <a:off x="2574" y="1720"/>
              <a:ext cx="712"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BE*</a:t>
              </a:r>
              <a:endParaRPr lang="en-US" sz="2500" dirty="0"/>
            </a:p>
            <a:p>
              <a:pPr algn="ctr">
                <a:lnSpc>
                  <a:spcPct val="95000"/>
                </a:lnSpc>
              </a:pPr>
              <a:r>
                <a:rPr lang="en-US" sz="1600" dirty="0">
                  <a:solidFill>
                    <a:srgbClr val="000000"/>
                  </a:solidFill>
                  <a:latin typeface="Arial" pitchFamily="34" charset="0"/>
                </a:rPr>
                <a:t>CE</a:t>
              </a:r>
              <a:endParaRPr lang="en-US" sz="2500" dirty="0"/>
            </a:p>
            <a:p>
              <a:pPr algn="ctr">
                <a:lnSpc>
                  <a:spcPct val="95000"/>
                </a:lnSpc>
              </a:pPr>
              <a:r>
                <a:rPr lang="en-US" sz="1600" dirty="0">
                  <a:solidFill>
                    <a:srgbClr val="000000"/>
                  </a:solidFill>
                  <a:latin typeface="Arial" pitchFamily="34" charset="0"/>
                </a:rPr>
                <a:t>AC</a:t>
              </a:r>
            </a:p>
          </p:txBody>
        </p:sp>
        <p:sp>
          <p:nvSpPr>
            <p:cNvPr id="8" name="Rectangle 40"/>
            <p:cNvSpPr>
              <a:spLocks noChangeArrowheads="1"/>
            </p:cNvSpPr>
            <p:nvPr/>
          </p:nvSpPr>
          <p:spPr bwMode="auto">
            <a:xfrm>
              <a:off x="3286" y="1720"/>
              <a:ext cx="1220" cy="644"/>
            </a:xfrm>
            <a:prstGeom prst="rect">
              <a:avLst/>
            </a:prstGeom>
            <a:noFill/>
            <a:ln w="9525">
              <a:noFill/>
              <a:miter lim="800000"/>
              <a:headEnd/>
              <a:tailEnd/>
            </a:ln>
            <a:effectLst/>
          </p:spPr>
          <p:txBody>
            <a:bodyPr lIns="0" tIns="0" rIns="0" bIns="0"/>
            <a:lstStyle/>
            <a:p>
              <a:pPr algn="ctr">
                <a:lnSpc>
                  <a:spcPct val="95000"/>
                </a:lnSpc>
              </a:pPr>
              <a:r>
                <a:rPr lang="en-US" sz="1600" dirty="0" err="1">
                  <a:solidFill>
                    <a:srgbClr val="000000"/>
                  </a:solidFill>
                  <a:latin typeface="Arial" pitchFamily="34" charset="0"/>
                </a:rPr>
                <a:t>Tabu</a:t>
              </a:r>
              <a:r>
                <a:rPr lang="en-US" sz="1600" dirty="0">
                  <a:solidFill>
                    <a:srgbClr val="000000"/>
                  </a:solidFill>
                  <a:latin typeface="Arial" pitchFamily="34" charset="0"/>
                </a:rPr>
                <a:t> move</a:t>
              </a:r>
              <a:endParaRPr lang="en-US" sz="2500" dirty="0"/>
            </a:p>
            <a:p>
              <a:pPr algn="ctr">
                <a:lnSpc>
                  <a:spcPct val="95000"/>
                </a:lnSpc>
              </a:pPr>
              <a:r>
                <a:rPr lang="en-US" sz="1600" dirty="0">
                  <a:solidFill>
                    <a:srgbClr val="000000"/>
                  </a:solidFill>
                  <a:latin typeface="Arial" pitchFamily="34" charset="0"/>
                </a:rPr>
                <a:t>100+0=100</a:t>
              </a:r>
              <a:endParaRPr lang="en-US" sz="2500" dirty="0"/>
            </a:p>
            <a:p>
              <a:pPr algn="ctr">
                <a:lnSpc>
                  <a:spcPct val="95000"/>
                </a:lnSpc>
              </a:pPr>
              <a:r>
                <a:rPr lang="en-US" sz="1600" dirty="0">
                  <a:solidFill>
                    <a:srgbClr val="000000"/>
                  </a:solidFill>
                  <a:latin typeface="Arial" pitchFamily="34" charset="0"/>
                </a:rPr>
                <a:t>95+0=95</a:t>
              </a:r>
            </a:p>
          </p:txBody>
        </p:sp>
        <p:sp>
          <p:nvSpPr>
            <p:cNvPr id="9" name="Rectangle 41"/>
            <p:cNvSpPr>
              <a:spLocks noChangeArrowheads="1"/>
            </p:cNvSpPr>
            <p:nvPr/>
          </p:nvSpPr>
          <p:spPr bwMode="auto">
            <a:xfrm>
              <a:off x="1893" y="2364"/>
              <a:ext cx="681"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AD</a:t>
              </a:r>
              <a:endParaRPr lang="en-US" sz="2500" dirty="0"/>
            </a:p>
            <a:p>
              <a:pPr algn="ctr">
                <a:lnSpc>
                  <a:spcPct val="95000"/>
                </a:lnSpc>
              </a:pPr>
              <a:r>
                <a:rPr lang="en-US" sz="1600" dirty="0">
                  <a:solidFill>
                    <a:srgbClr val="000000"/>
                  </a:solidFill>
                  <a:latin typeface="Arial" pitchFamily="34" charset="0"/>
                </a:rPr>
                <a:t>AD</a:t>
              </a:r>
              <a:endParaRPr lang="en-US" sz="2500" dirty="0"/>
            </a:p>
            <a:p>
              <a:pPr algn="ctr">
                <a:lnSpc>
                  <a:spcPct val="95000"/>
                </a:lnSpc>
              </a:pPr>
              <a:r>
                <a:rPr lang="en-US" sz="1600" dirty="0">
                  <a:solidFill>
                    <a:srgbClr val="000000"/>
                  </a:solidFill>
                  <a:latin typeface="Arial" pitchFamily="34" charset="0"/>
                </a:rPr>
                <a:t>AD</a:t>
              </a:r>
            </a:p>
          </p:txBody>
        </p:sp>
        <p:sp>
          <p:nvSpPr>
            <p:cNvPr id="10" name="Rectangle 42"/>
            <p:cNvSpPr>
              <a:spLocks noChangeArrowheads="1"/>
            </p:cNvSpPr>
            <p:nvPr/>
          </p:nvSpPr>
          <p:spPr bwMode="auto">
            <a:xfrm>
              <a:off x="2574" y="2364"/>
              <a:ext cx="712"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DE*</a:t>
              </a:r>
              <a:endParaRPr lang="en-US" sz="2500" dirty="0"/>
            </a:p>
            <a:p>
              <a:pPr algn="ctr">
                <a:lnSpc>
                  <a:spcPct val="95000"/>
                </a:lnSpc>
              </a:pPr>
              <a:r>
                <a:rPr lang="en-US" sz="1600" dirty="0">
                  <a:solidFill>
                    <a:srgbClr val="000000"/>
                  </a:solidFill>
                  <a:latin typeface="Arial" pitchFamily="34" charset="0"/>
                </a:rPr>
                <a:t>CE</a:t>
              </a:r>
              <a:endParaRPr lang="en-US" sz="2500" dirty="0"/>
            </a:p>
            <a:p>
              <a:pPr algn="ctr">
                <a:lnSpc>
                  <a:spcPct val="95000"/>
                </a:lnSpc>
              </a:pPr>
              <a:r>
                <a:rPr lang="en-US" sz="1600" dirty="0">
                  <a:solidFill>
                    <a:srgbClr val="000000"/>
                  </a:solidFill>
                  <a:latin typeface="Arial" pitchFamily="34" charset="0"/>
                </a:rPr>
                <a:t>AC</a:t>
              </a:r>
            </a:p>
          </p:txBody>
        </p:sp>
        <p:sp>
          <p:nvSpPr>
            <p:cNvPr id="11" name="Rectangle 43"/>
            <p:cNvSpPr>
              <a:spLocks noChangeArrowheads="1"/>
            </p:cNvSpPr>
            <p:nvPr/>
          </p:nvSpPr>
          <p:spPr bwMode="auto">
            <a:xfrm>
              <a:off x="3286" y="2364"/>
              <a:ext cx="1220" cy="644"/>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60+100=160</a:t>
              </a:r>
              <a:endParaRPr lang="en-US" sz="2500" dirty="0"/>
            </a:p>
            <a:p>
              <a:pPr algn="ctr">
                <a:lnSpc>
                  <a:spcPct val="95000"/>
                </a:lnSpc>
              </a:pPr>
              <a:r>
                <a:rPr lang="en-US" sz="1600" dirty="0">
                  <a:solidFill>
                    <a:srgbClr val="000000"/>
                  </a:solidFill>
                  <a:latin typeface="Arial" pitchFamily="34" charset="0"/>
                </a:rPr>
                <a:t>95+0=95</a:t>
              </a:r>
              <a:endParaRPr lang="en-US" sz="2500" dirty="0"/>
            </a:p>
            <a:p>
              <a:pPr algn="ctr">
                <a:lnSpc>
                  <a:spcPct val="95000"/>
                </a:lnSpc>
              </a:pPr>
              <a:r>
                <a:rPr lang="en-US" sz="1600" dirty="0">
                  <a:solidFill>
                    <a:srgbClr val="000000"/>
                  </a:solidFill>
                  <a:latin typeface="Arial" pitchFamily="34" charset="0"/>
                </a:rPr>
                <a:t>90+0=90 </a:t>
              </a:r>
            </a:p>
          </p:txBody>
        </p:sp>
        <p:sp>
          <p:nvSpPr>
            <p:cNvPr id="12" name="Rectangle 44"/>
            <p:cNvSpPr>
              <a:spLocks noChangeArrowheads="1"/>
            </p:cNvSpPr>
            <p:nvPr/>
          </p:nvSpPr>
          <p:spPr bwMode="auto">
            <a:xfrm>
              <a:off x="1893" y="3008"/>
              <a:ext cx="681" cy="449"/>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CD</a:t>
              </a:r>
              <a:endParaRPr lang="en-US" sz="2500" dirty="0"/>
            </a:p>
            <a:p>
              <a:pPr algn="ctr">
                <a:lnSpc>
                  <a:spcPct val="95000"/>
                </a:lnSpc>
              </a:pPr>
              <a:r>
                <a:rPr lang="en-US" sz="1600" dirty="0">
                  <a:solidFill>
                    <a:srgbClr val="000000"/>
                  </a:solidFill>
                  <a:latin typeface="Arial" pitchFamily="34" charset="0"/>
                </a:rPr>
                <a:t>CD</a:t>
              </a:r>
            </a:p>
          </p:txBody>
        </p:sp>
        <p:sp>
          <p:nvSpPr>
            <p:cNvPr id="13" name="Rectangle 45"/>
            <p:cNvSpPr>
              <a:spLocks noChangeArrowheads="1"/>
            </p:cNvSpPr>
            <p:nvPr/>
          </p:nvSpPr>
          <p:spPr bwMode="auto">
            <a:xfrm>
              <a:off x="2574" y="3008"/>
              <a:ext cx="712" cy="449"/>
            </a:xfrm>
            <a:prstGeom prst="rect">
              <a:avLst/>
            </a:prstGeom>
            <a:noFill/>
            <a:ln w="9525">
              <a:noFill/>
              <a:miter lim="800000"/>
              <a:headEnd/>
              <a:tailEnd/>
            </a:ln>
            <a:effectLst/>
          </p:spPr>
          <p:txBody>
            <a:bodyPr lIns="0" tIns="0" rIns="0" bIns="0"/>
            <a:lstStyle/>
            <a:p>
              <a:pPr algn="ctr">
                <a:lnSpc>
                  <a:spcPct val="95000"/>
                </a:lnSpc>
              </a:pPr>
              <a:r>
                <a:rPr lang="en-US" sz="1600" dirty="0">
                  <a:solidFill>
                    <a:srgbClr val="000000"/>
                  </a:solidFill>
                  <a:latin typeface="Arial" pitchFamily="34" charset="0"/>
                </a:rPr>
                <a:t>DE*</a:t>
              </a:r>
              <a:endParaRPr lang="en-US" sz="2500" dirty="0"/>
            </a:p>
            <a:p>
              <a:pPr algn="ctr">
                <a:lnSpc>
                  <a:spcPct val="95000"/>
                </a:lnSpc>
              </a:pPr>
              <a:r>
                <a:rPr lang="en-US" sz="1600" dirty="0">
                  <a:solidFill>
                    <a:srgbClr val="000000"/>
                  </a:solidFill>
                  <a:latin typeface="Arial" pitchFamily="34" charset="0"/>
                </a:rPr>
                <a:t>CE</a:t>
              </a:r>
            </a:p>
          </p:txBody>
        </p:sp>
        <p:sp>
          <p:nvSpPr>
            <p:cNvPr id="14" name="Rectangle 46"/>
            <p:cNvSpPr>
              <a:spLocks noChangeArrowheads="1"/>
            </p:cNvSpPr>
            <p:nvPr/>
          </p:nvSpPr>
          <p:spPr bwMode="auto">
            <a:xfrm>
              <a:off x="3286" y="3008"/>
              <a:ext cx="1220" cy="449"/>
            </a:xfrm>
            <a:prstGeom prst="rect">
              <a:avLst/>
            </a:prstGeom>
            <a:noFill/>
            <a:ln w="9525">
              <a:noFill/>
              <a:miter lim="800000"/>
              <a:headEnd/>
              <a:tailEnd/>
            </a:ln>
            <a:effectLst/>
          </p:spPr>
          <p:txBody>
            <a:bodyPr lIns="0" tIns="0" rIns="0" bIns="0"/>
            <a:lstStyle/>
            <a:p>
              <a:pPr algn="ctr">
                <a:lnSpc>
                  <a:spcPct val="95000"/>
                </a:lnSpc>
              </a:pPr>
              <a:r>
                <a:rPr lang="en-US" sz="1600" b="1" dirty="0">
                  <a:solidFill>
                    <a:srgbClr val="FF0066"/>
                  </a:solidFill>
                  <a:latin typeface="Arial" pitchFamily="34" charset="0"/>
                </a:rPr>
                <a:t>70+0=70</a:t>
              </a:r>
              <a:r>
                <a:rPr lang="en-US" sz="1600" dirty="0">
                  <a:solidFill>
                    <a:srgbClr val="000000"/>
                  </a:solidFill>
                  <a:latin typeface="Arial" pitchFamily="34" charset="0"/>
                </a:rPr>
                <a:t> 105+0=105</a:t>
              </a:r>
            </a:p>
          </p:txBody>
        </p:sp>
        <p:sp>
          <p:nvSpPr>
            <p:cNvPr id="15" name="Line 47"/>
            <p:cNvSpPr>
              <a:spLocks noChangeShapeType="1"/>
            </p:cNvSpPr>
            <p:nvPr/>
          </p:nvSpPr>
          <p:spPr bwMode="auto">
            <a:xfrm>
              <a:off x="3286" y="1486"/>
              <a:ext cx="1220" cy="0"/>
            </a:xfrm>
            <a:prstGeom prst="line">
              <a:avLst/>
            </a:prstGeom>
            <a:noFill/>
            <a:ln w="1" cap="sq">
              <a:solidFill>
                <a:schemeClr val="tx1"/>
              </a:solidFill>
              <a:round/>
              <a:headEnd/>
              <a:tailEnd/>
            </a:ln>
            <a:effectLst/>
          </p:spPr>
          <p:txBody>
            <a:bodyPr/>
            <a:lstStyle/>
            <a:p>
              <a:endParaRPr lang="en-US"/>
            </a:p>
          </p:txBody>
        </p:sp>
        <p:sp>
          <p:nvSpPr>
            <p:cNvPr id="16" name="Line 48"/>
            <p:cNvSpPr>
              <a:spLocks noChangeShapeType="1"/>
            </p:cNvSpPr>
            <p:nvPr/>
          </p:nvSpPr>
          <p:spPr bwMode="auto">
            <a:xfrm>
              <a:off x="3286" y="1720"/>
              <a:ext cx="1220" cy="0"/>
            </a:xfrm>
            <a:prstGeom prst="line">
              <a:avLst/>
            </a:prstGeom>
            <a:noFill/>
            <a:ln w="1" cap="sq">
              <a:solidFill>
                <a:schemeClr val="tx1"/>
              </a:solidFill>
              <a:round/>
              <a:headEnd/>
              <a:tailEnd/>
            </a:ln>
            <a:effectLst/>
          </p:spPr>
          <p:txBody>
            <a:bodyPr/>
            <a:lstStyle/>
            <a:p>
              <a:endParaRPr lang="en-US"/>
            </a:p>
          </p:txBody>
        </p:sp>
        <p:sp>
          <p:nvSpPr>
            <p:cNvPr id="17" name="Line 49"/>
            <p:cNvSpPr>
              <a:spLocks noChangeShapeType="1"/>
            </p:cNvSpPr>
            <p:nvPr/>
          </p:nvSpPr>
          <p:spPr bwMode="auto">
            <a:xfrm>
              <a:off x="3286" y="2364"/>
              <a:ext cx="1220" cy="0"/>
            </a:xfrm>
            <a:prstGeom prst="line">
              <a:avLst/>
            </a:prstGeom>
            <a:noFill/>
            <a:ln w="1" cap="sq">
              <a:solidFill>
                <a:schemeClr val="tx1"/>
              </a:solidFill>
              <a:round/>
              <a:headEnd/>
              <a:tailEnd/>
            </a:ln>
            <a:effectLst/>
          </p:spPr>
          <p:txBody>
            <a:bodyPr/>
            <a:lstStyle/>
            <a:p>
              <a:endParaRPr lang="en-US"/>
            </a:p>
          </p:txBody>
        </p:sp>
        <p:sp>
          <p:nvSpPr>
            <p:cNvPr id="18" name="Line 50"/>
            <p:cNvSpPr>
              <a:spLocks noChangeShapeType="1"/>
            </p:cNvSpPr>
            <p:nvPr/>
          </p:nvSpPr>
          <p:spPr bwMode="auto">
            <a:xfrm>
              <a:off x="3286" y="3008"/>
              <a:ext cx="1220" cy="0"/>
            </a:xfrm>
            <a:prstGeom prst="line">
              <a:avLst/>
            </a:prstGeom>
            <a:noFill/>
            <a:ln w="1" cap="sq">
              <a:solidFill>
                <a:schemeClr val="tx1"/>
              </a:solidFill>
              <a:round/>
              <a:headEnd/>
              <a:tailEnd/>
            </a:ln>
            <a:effectLst/>
          </p:spPr>
          <p:txBody>
            <a:bodyPr/>
            <a:lstStyle/>
            <a:p>
              <a:endParaRPr lang="en-US"/>
            </a:p>
          </p:txBody>
        </p:sp>
        <p:sp>
          <p:nvSpPr>
            <p:cNvPr id="19" name="Line 51"/>
            <p:cNvSpPr>
              <a:spLocks noChangeShapeType="1"/>
            </p:cNvSpPr>
            <p:nvPr/>
          </p:nvSpPr>
          <p:spPr bwMode="auto">
            <a:xfrm>
              <a:off x="3286" y="3457"/>
              <a:ext cx="1220" cy="0"/>
            </a:xfrm>
            <a:prstGeom prst="line">
              <a:avLst/>
            </a:prstGeom>
            <a:noFill/>
            <a:ln w="1" cap="sq">
              <a:solidFill>
                <a:schemeClr val="tx1"/>
              </a:solidFill>
              <a:round/>
              <a:headEnd/>
              <a:tailEnd/>
            </a:ln>
            <a:effectLst/>
          </p:spPr>
          <p:txBody>
            <a:bodyPr/>
            <a:lstStyle/>
            <a:p>
              <a:endParaRPr lang="en-US"/>
            </a:p>
          </p:txBody>
        </p:sp>
        <p:sp>
          <p:nvSpPr>
            <p:cNvPr id="20" name="Line 52"/>
            <p:cNvSpPr>
              <a:spLocks noChangeShapeType="1"/>
            </p:cNvSpPr>
            <p:nvPr/>
          </p:nvSpPr>
          <p:spPr bwMode="auto">
            <a:xfrm>
              <a:off x="1893" y="3008"/>
              <a:ext cx="0" cy="449"/>
            </a:xfrm>
            <a:prstGeom prst="line">
              <a:avLst/>
            </a:prstGeom>
            <a:noFill/>
            <a:ln w="1" cap="sq">
              <a:solidFill>
                <a:schemeClr val="tx1"/>
              </a:solidFill>
              <a:round/>
              <a:headEnd/>
              <a:tailEnd/>
            </a:ln>
            <a:effectLst/>
          </p:spPr>
          <p:txBody>
            <a:bodyPr/>
            <a:lstStyle/>
            <a:p>
              <a:endParaRPr lang="en-US"/>
            </a:p>
          </p:txBody>
        </p:sp>
        <p:sp>
          <p:nvSpPr>
            <p:cNvPr id="21" name="Line 53"/>
            <p:cNvSpPr>
              <a:spLocks noChangeShapeType="1"/>
            </p:cNvSpPr>
            <p:nvPr/>
          </p:nvSpPr>
          <p:spPr bwMode="auto">
            <a:xfrm>
              <a:off x="2574" y="3008"/>
              <a:ext cx="0" cy="449"/>
            </a:xfrm>
            <a:prstGeom prst="line">
              <a:avLst/>
            </a:prstGeom>
            <a:noFill/>
            <a:ln w="1" cap="sq">
              <a:solidFill>
                <a:schemeClr val="tx1"/>
              </a:solidFill>
              <a:round/>
              <a:headEnd/>
              <a:tailEnd/>
            </a:ln>
            <a:effectLst/>
          </p:spPr>
          <p:txBody>
            <a:bodyPr/>
            <a:lstStyle/>
            <a:p>
              <a:endParaRPr lang="en-US"/>
            </a:p>
          </p:txBody>
        </p:sp>
        <p:sp>
          <p:nvSpPr>
            <p:cNvPr id="22" name="Line 54"/>
            <p:cNvSpPr>
              <a:spLocks noChangeShapeType="1"/>
            </p:cNvSpPr>
            <p:nvPr/>
          </p:nvSpPr>
          <p:spPr bwMode="auto">
            <a:xfrm>
              <a:off x="3286" y="3008"/>
              <a:ext cx="0" cy="449"/>
            </a:xfrm>
            <a:prstGeom prst="line">
              <a:avLst/>
            </a:prstGeom>
            <a:noFill/>
            <a:ln w="1" cap="sq">
              <a:solidFill>
                <a:schemeClr val="tx1"/>
              </a:solidFill>
              <a:round/>
              <a:headEnd/>
              <a:tailEnd/>
            </a:ln>
            <a:effectLst/>
          </p:spPr>
          <p:txBody>
            <a:bodyPr/>
            <a:lstStyle/>
            <a:p>
              <a:endParaRPr lang="en-US"/>
            </a:p>
          </p:txBody>
        </p:sp>
        <p:sp>
          <p:nvSpPr>
            <p:cNvPr id="23" name="Line 55"/>
            <p:cNvSpPr>
              <a:spLocks noChangeShapeType="1"/>
            </p:cNvSpPr>
            <p:nvPr/>
          </p:nvSpPr>
          <p:spPr bwMode="auto">
            <a:xfrm>
              <a:off x="4506" y="3008"/>
              <a:ext cx="0" cy="449"/>
            </a:xfrm>
            <a:prstGeom prst="line">
              <a:avLst/>
            </a:prstGeom>
            <a:noFill/>
            <a:ln w="1" cap="sq">
              <a:solidFill>
                <a:schemeClr val="tx1"/>
              </a:solidFill>
              <a:round/>
              <a:headEnd/>
              <a:tailEnd/>
            </a:ln>
            <a:effectLst/>
          </p:spPr>
          <p:txBody>
            <a:bodyPr/>
            <a:lstStyle/>
            <a:p>
              <a:endParaRPr lang="en-US"/>
            </a:p>
          </p:txBody>
        </p:sp>
        <p:sp>
          <p:nvSpPr>
            <p:cNvPr id="24" name="Line 56"/>
            <p:cNvSpPr>
              <a:spLocks noChangeShapeType="1"/>
            </p:cNvSpPr>
            <p:nvPr/>
          </p:nvSpPr>
          <p:spPr bwMode="auto">
            <a:xfrm>
              <a:off x="1893" y="1486"/>
              <a:ext cx="681" cy="0"/>
            </a:xfrm>
            <a:prstGeom prst="line">
              <a:avLst/>
            </a:prstGeom>
            <a:noFill/>
            <a:ln w="9525">
              <a:solidFill>
                <a:schemeClr val="tx1"/>
              </a:solidFill>
              <a:round/>
              <a:headEnd/>
              <a:tailEnd/>
            </a:ln>
            <a:effectLst/>
          </p:spPr>
          <p:txBody>
            <a:bodyPr/>
            <a:lstStyle/>
            <a:p>
              <a:endParaRPr lang="en-US"/>
            </a:p>
          </p:txBody>
        </p:sp>
        <p:sp>
          <p:nvSpPr>
            <p:cNvPr id="25" name="Line 57"/>
            <p:cNvSpPr>
              <a:spLocks noChangeShapeType="1"/>
            </p:cNvSpPr>
            <p:nvPr/>
          </p:nvSpPr>
          <p:spPr bwMode="auto">
            <a:xfrm>
              <a:off x="1893" y="1486"/>
              <a:ext cx="681" cy="0"/>
            </a:xfrm>
            <a:prstGeom prst="line">
              <a:avLst/>
            </a:prstGeom>
            <a:noFill/>
            <a:ln w="9525">
              <a:solidFill>
                <a:srgbClr val="000000"/>
              </a:solidFill>
              <a:round/>
              <a:headEnd/>
              <a:tailEnd/>
            </a:ln>
            <a:effectLst/>
          </p:spPr>
          <p:txBody>
            <a:bodyPr/>
            <a:lstStyle/>
            <a:p>
              <a:endParaRPr lang="en-US"/>
            </a:p>
          </p:txBody>
        </p:sp>
        <p:sp>
          <p:nvSpPr>
            <p:cNvPr id="26" name="Line 58"/>
            <p:cNvSpPr>
              <a:spLocks noChangeShapeType="1"/>
            </p:cNvSpPr>
            <p:nvPr/>
          </p:nvSpPr>
          <p:spPr bwMode="auto">
            <a:xfrm>
              <a:off x="1893" y="1486"/>
              <a:ext cx="681" cy="0"/>
            </a:xfrm>
            <a:prstGeom prst="line">
              <a:avLst/>
            </a:prstGeom>
            <a:noFill/>
            <a:ln w="1" cap="sq">
              <a:solidFill>
                <a:schemeClr val="tx1"/>
              </a:solidFill>
              <a:round/>
              <a:headEnd/>
              <a:tailEnd/>
            </a:ln>
            <a:effectLst/>
          </p:spPr>
          <p:txBody>
            <a:bodyPr/>
            <a:lstStyle/>
            <a:p>
              <a:endParaRPr lang="en-US"/>
            </a:p>
          </p:txBody>
        </p:sp>
        <p:sp>
          <p:nvSpPr>
            <p:cNvPr id="27" name="Line 59"/>
            <p:cNvSpPr>
              <a:spLocks noChangeShapeType="1"/>
            </p:cNvSpPr>
            <p:nvPr/>
          </p:nvSpPr>
          <p:spPr bwMode="auto">
            <a:xfrm>
              <a:off x="1893" y="1486"/>
              <a:ext cx="0" cy="234"/>
            </a:xfrm>
            <a:prstGeom prst="line">
              <a:avLst/>
            </a:prstGeom>
            <a:noFill/>
            <a:ln w="9525">
              <a:solidFill>
                <a:schemeClr val="tx1"/>
              </a:solidFill>
              <a:round/>
              <a:headEnd/>
              <a:tailEnd/>
            </a:ln>
            <a:effectLst/>
          </p:spPr>
          <p:txBody>
            <a:bodyPr/>
            <a:lstStyle/>
            <a:p>
              <a:endParaRPr lang="en-US"/>
            </a:p>
          </p:txBody>
        </p:sp>
        <p:sp>
          <p:nvSpPr>
            <p:cNvPr id="28" name="Line 60"/>
            <p:cNvSpPr>
              <a:spLocks noChangeShapeType="1"/>
            </p:cNvSpPr>
            <p:nvPr/>
          </p:nvSpPr>
          <p:spPr bwMode="auto">
            <a:xfrm>
              <a:off x="1893" y="1486"/>
              <a:ext cx="0" cy="234"/>
            </a:xfrm>
            <a:prstGeom prst="line">
              <a:avLst/>
            </a:prstGeom>
            <a:noFill/>
            <a:ln w="9525">
              <a:solidFill>
                <a:srgbClr val="000000"/>
              </a:solidFill>
              <a:round/>
              <a:headEnd/>
              <a:tailEnd/>
            </a:ln>
            <a:effectLst/>
          </p:spPr>
          <p:txBody>
            <a:bodyPr/>
            <a:lstStyle/>
            <a:p>
              <a:endParaRPr lang="en-US"/>
            </a:p>
          </p:txBody>
        </p:sp>
        <p:sp>
          <p:nvSpPr>
            <p:cNvPr id="29" name="Line 61"/>
            <p:cNvSpPr>
              <a:spLocks noChangeShapeType="1"/>
            </p:cNvSpPr>
            <p:nvPr/>
          </p:nvSpPr>
          <p:spPr bwMode="auto">
            <a:xfrm>
              <a:off x="1893" y="1486"/>
              <a:ext cx="0" cy="234"/>
            </a:xfrm>
            <a:prstGeom prst="line">
              <a:avLst/>
            </a:prstGeom>
            <a:noFill/>
            <a:ln w="1" cap="sq">
              <a:solidFill>
                <a:schemeClr val="tx1"/>
              </a:solidFill>
              <a:round/>
              <a:headEnd/>
              <a:tailEnd/>
            </a:ln>
            <a:effectLst/>
          </p:spPr>
          <p:txBody>
            <a:bodyPr/>
            <a:lstStyle/>
            <a:p>
              <a:endParaRPr lang="en-US"/>
            </a:p>
          </p:txBody>
        </p:sp>
        <p:sp>
          <p:nvSpPr>
            <p:cNvPr id="30" name="Line 62"/>
            <p:cNvSpPr>
              <a:spLocks noChangeShapeType="1"/>
            </p:cNvSpPr>
            <p:nvPr/>
          </p:nvSpPr>
          <p:spPr bwMode="auto">
            <a:xfrm>
              <a:off x="2574" y="1486"/>
              <a:ext cx="0" cy="234"/>
            </a:xfrm>
            <a:prstGeom prst="line">
              <a:avLst/>
            </a:prstGeom>
            <a:noFill/>
            <a:ln w="9525">
              <a:solidFill>
                <a:schemeClr val="tx1"/>
              </a:solidFill>
              <a:round/>
              <a:headEnd/>
              <a:tailEnd/>
            </a:ln>
            <a:effectLst/>
          </p:spPr>
          <p:txBody>
            <a:bodyPr/>
            <a:lstStyle/>
            <a:p>
              <a:endParaRPr lang="en-US"/>
            </a:p>
          </p:txBody>
        </p:sp>
        <p:sp>
          <p:nvSpPr>
            <p:cNvPr id="31" name="Line 63"/>
            <p:cNvSpPr>
              <a:spLocks noChangeShapeType="1"/>
            </p:cNvSpPr>
            <p:nvPr/>
          </p:nvSpPr>
          <p:spPr bwMode="auto">
            <a:xfrm>
              <a:off x="2574" y="1486"/>
              <a:ext cx="0" cy="234"/>
            </a:xfrm>
            <a:prstGeom prst="line">
              <a:avLst/>
            </a:prstGeom>
            <a:noFill/>
            <a:ln w="9525">
              <a:solidFill>
                <a:srgbClr val="000000"/>
              </a:solidFill>
              <a:round/>
              <a:headEnd/>
              <a:tailEnd/>
            </a:ln>
            <a:effectLst/>
          </p:spPr>
          <p:txBody>
            <a:bodyPr/>
            <a:lstStyle/>
            <a:p>
              <a:endParaRPr lang="en-US"/>
            </a:p>
          </p:txBody>
        </p:sp>
        <p:sp>
          <p:nvSpPr>
            <p:cNvPr id="17550" name="Line 64"/>
            <p:cNvSpPr>
              <a:spLocks noChangeShapeType="1"/>
            </p:cNvSpPr>
            <p:nvPr/>
          </p:nvSpPr>
          <p:spPr bwMode="auto">
            <a:xfrm>
              <a:off x="2574" y="1486"/>
              <a:ext cx="0" cy="234"/>
            </a:xfrm>
            <a:prstGeom prst="line">
              <a:avLst/>
            </a:prstGeom>
            <a:noFill/>
            <a:ln w="1" cap="sq">
              <a:solidFill>
                <a:schemeClr val="tx1"/>
              </a:solidFill>
              <a:round/>
              <a:headEnd/>
              <a:tailEnd/>
            </a:ln>
            <a:effectLst/>
          </p:spPr>
          <p:txBody>
            <a:bodyPr/>
            <a:lstStyle/>
            <a:p>
              <a:endParaRPr lang="en-US"/>
            </a:p>
          </p:txBody>
        </p:sp>
        <p:sp>
          <p:nvSpPr>
            <p:cNvPr id="17551" name="Line 65"/>
            <p:cNvSpPr>
              <a:spLocks noChangeShapeType="1"/>
            </p:cNvSpPr>
            <p:nvPr/>
          </p:nvSpPr>
          <p:spPr bwMode="auto">
            <a:xfrm>
              <a:off x="1893" y="1720"/>
              <a:ext cx="681" cy="0"/>
            </a:xfrm>
            <a:prstGeom prst="line">
              <a:avLst/>
            </a:prstGeom>
            <a:noFill/>
            <a:ln w="9525">
              <a:solidFill>
                <a:schemeClr val="tx1"/>
              </a:solidFill>
              <a:round/>
              <a:headEnd/>
              <a:tailEnd/>
            </a:ln>
            <a:effectLst/>
          </p:spPr>
          <p:txBody>
            <a:bodyPr/>
            <a:lstStyle/>
            <a:p>
              <a:endParaRPr lang="en-US"/>
            </a:p>
          </p:txBody>
        </p:sp>
        <p:sp>
          <p:nvSpPr>
            <p:cNvPr id="17552" name="Line 66"/>
            <p:cNvSpPr>
              <a:spLocks noChangeShapeType="1"/>
            </p:cNvSpPr>
            <p:nvPr/>
          </p:nvSpPr>
          <p:spPr bwMode="auto">
            <a:xfrm>
              <a:off x="1893" y="1720"/>
              <a:ext cx="681" cy="0"/>
            </a:xfrm>
            <a:prstGeom prst="line">
              <a:avLst/>
            </a:prstGeom>
            <a:noFill/>
            <a:ln w="9525">
              <a:solidFill>
                <a:srgbClr val="000000"/>
              </a:solidFill>
              <a:round/>
              <a:headEnd/>
              <a:tailEnd/>
            </a:ln>
            <a:effectLst/>
          </p:spPr>
          <p:txBody>
            <a:bodyPr/>
            <a:lstStyle/>
            <a:p>
              <a:endParaRPr lang="en-US"/>
            </a:p>
          </p:txBody>
        </p:sp>
        <p:sp>
          <p:nvSpPr>
            <p:cNvPr id="17553" name="Line 67"/>
            <p:cNvSpPr>
              <a:spLocks noChangeShapeType="1"/>
            </p:cNvSpPr>
            <p:nvPr/>
          </p:nvSpPr>
          <p:spPr bwMode="auto">
            <a:xfrm>
              <a:off x="1893" y="1720"/>
              <a:ext cx="681" cy="0"/>
            </a:xfrm>
            <a:prstGeom prst="line">
              <a:avLst/>
            </a:prstGeom>
            <a:noFill/>
            <a:ln w="1" cap="sq">
              <a:solidFill>
                <a:schemeClr val="tx1"/>
              </a:solidFill>
              <a:round/>
              <a:headEnd/>
              <a:tailEnd/>
            </a:ln>
            <a:effectLst/>
          </p:spPr>
          <p:txBody>
            <a:bodyPr/>
            <a:lstStyle/>
            <a:p>
              <a:endParaRPr lang="en-US"/>
            </a:p>
          </p:txBody>
        </p:sp>
        <p:sp>
          <p:nvSpPr>
            <p:cNvPr id="17554" name="Line 68"/>
            <p:cNvSpPr>
              <a:spLocks noChangeShapeType="1"/>
            </p:cNvSpPr>
            <p:nvPr/>
          </p:nvSpPr>
          <p:spPr bwMode="auto">
            <a:xfrm>
              <a:off x="2574" y="1486"/>
              <a:ext cx="712" cy="0"/>
            </a:xfrm>
            <a:prstGeom prst="line">
              <a:avLst/>
            </a:prstGeom>
            <a:noFill/>
            <a:ln w="9525">
              <a:solidFill>
                <a:schemeClr val="tx1"/>
              </a:solidFill>
              <a:round/>
              <a:headEnd/>
              <a:tailEnd/>
            </a:ln>
            <a:effectLst/>
          </p:spPr>
          <p:txBody>
            <a:bodyPr/>
            <a:lstStyle/>
            <a:p>
              <a:endParaRPr lang="en-US"/>
            </a:p>
          </p:txBody>
        </p:sp>
        <p:sp>
          <p:nvSpPr>
            <p:cNvPr id="17555" name="Line 69"/>
            <p:cNvSpPr>
              <a:spLocks noChangeShapeType="1"/>
            </p:cNvSpPr>
            <p:nvPr/>
          </p:nvSpPr>
          <p:spPr bwMode="auto">
            <a:xfrm>
              <a:off x="2574" y="1486"/>
              <a:ext cx="712" cy="0"/>
            </a:xfrm>
            <a:prstGeom prst="line">
              <a:avLst/>
            </a:prstGeom>
            <a:noFill/>
            <a:ln w="9525">
              <a:solidFill>
                <a:srgbClr val="000000"/>
              </a:solidFill>
              <a:round/>
              <a:headEnd/>
              <a:tailEnd/>
            </a:ln>
            <a:effectLst/>
          </p:spPr>
          <p:txBody>
            <a:bodyPr/>
            <a:lstStyle/>
            <a:p>
              <a:endParaRPr lang="en-US"/>
            </a:p>
          </p:txBody>
        </p:sp>
        <p:sp>
          <p:nvSpPr>
            <p:cNvPr id="17556" name="Line 70"/>
            <p:cNvSpPr>
              <a:spLocks noChangeShapeType="1"/>
            </p:cNvSpPr>
            <p:nvPr/>
          </p:nvSpPr>
          <p:spPr bwMode="auto">
            <a:xfrm>
              <a:off x="2574" y="1486"/>
              <a:ext cx="712" cy="0"/>
            </a:xfrm>
            <a:prstGeom prst="line">
              <a:avLst/>
            </a:prstGeom>
            <a:noFill/>
            <a:ln w="1" cap="sq">
              <a:solidFill>
                <a:schemeClr val="tx1"/>
              </a:solidFill>
              <a:round/>
              <a:headEnd/>
              <a:tailEnd/>
            </a:ln>
            <a:effectLst/>
          </p:spPr>
          <p:txBody>
            <a:bodyPr/>
            <a:lstStyle/>
            <a:p>
              <a:endParaRPr lang="en-US"/>
            </a:p>
          </p:txBody>
        </p:sp>
        <p:sp>
          <p:nvSpPr>
            <p:cNvPr id="17557" name="Line 71"/>
            <p:cNvSpPr>
              <a:spLocks noChangeShapeType="1"/>
            </p:cNvSpPr>
            <p:nvPr/>
          </p:nvSpPr>
          <p:spPr bwMode="auto">
            <a:xfrm>
              <a:off x="3286" y="1486"/>
              <a:ext cx="0" cy="234"/>
            </a:xfrm>
            <a:prstGeom prst="line">
              <a:avLst/>
            </a:prstGeom>
            <a:noFill/>
            <a:ln w="9525">
              <a:solidFill>
                <a:schemeClr val="tx1"/>
              </a:solidFill>
              <a:round/>
              <a:headEnd/>
              <a:tailEnd/>
            </a:ln>
            <a:effectLst/>
          </p:spPr>
          <p:txBody>
            <a:bodyPr/>
            <a:lstStyle/>
            <a:p>
              <a:endParaRPr lang="en-US"/>
            </a:p>
          </p:txBody>
        </p:sp>
        <p:sp>
          <p:nvSpPr>
            <p:cNvPr id="17558" name="Line 72"/>
            <p:cNvSpPr>
              <a:spLocks noChangeShapeType="1"/>
            </p:cNvSpPr>
            <p:nvPr/>
          </p:nvSpPr>
          <p:spPr bwMode="auto">
            <a:xfrm>
              <a:off x="3286" y="1486"/>
              <a:ext cx="0" cy="234"/>
            </a:xfrm>
            <a:prstGeom prst="line">
              <a:avLst/>
            </a:prstGeom>
            <a:noFill/>
            <a:ln w="9525">
              <a:solidFill>
                <a:srgbClr val="000000"/>
              </a:solidFill>
              <a:round/>
              <a:headEnd/>
              <a:tailEnd/>
            </a:ln>
            <a:effectLst/>
          </p:spPr>
          <p:txBody>
            <a:bodyPr/>
            <a:lstStyle/>
            <a:p>
              <a:endParaRPr lang="en-US"/>
            </a:p>
          </p:txBody>
        </p:sp>
        <p:sp>
          <p:nvSpPr>
            <p:cNvPr id="17559" name="Line 73"/>
            <p:cNvSpPr>
              <a:spLocks noChangeShapeType="1"/>
            </p:cNvSpPr>
            <p:nvPr/>
          </p:nvSpPr>
          <p:spPr bwMode="auto">
            <a:xfrm>
              <a:off x="3286" y="1486"/>
              <a:ext cx="0" cy="234"/>
            </a:xfrm>
            <a:prstGeom prst="line">
              <a:avLst/>
            </a:prstGeom>
            <a:noFill/>
            <a:ln w="1" cap="sq">
              <a:solidFill>
                <a:schemeClr val="tx1"/>
              </a:solidFill>
              <a:round/>
              <a:headEnd/>
              <a:tailEnd/>
            </a:ln>
            <a:effectLst/>
          </p:spPr>
          <p:txBody>
            <a:bodyPr/>
            <a:lstStyle/>
            <a:p>
              <a:endParaRPr lang="en-US"/>
            </a:p>
          </p:txBody>
        </p:sp>
        <p:sp>
          <p:nvSpPr>
            <p:cNvPr id="17560" name="Line 74"/>
            <p:cNvSpPr>
              <a:spLocks noChangeShapeType="1"/>
            </p:cNvSpPr>
            <p:nvPr/>
          </p:nvSpPr>
          <p:spPr bwMode="auto">
            <a:xfrm>
              <a:off x="2574" y="1720"/>
              <a:ext cx="712" cy="0"/>
            </a:xfrm>
            <a:prstGeom prst="line">
              <a:avLst/>
            </a:prstGeom>
            <a:noFill/>
            <a:ln w="9525">
              <a:solidFill>
                <a:schemeClr val="tx1"/>
              </a:solidFill>
              <a:round/>
              <a:headEnd/>
              <a:tailEnd/>
            </a:ln>
            <a:effectLst/>
          </p:spPr>
          <p:txBody>
            <a:bodyPr/>
            <a:lstStyle/>
            <a:p>
              <a:endParaRPr lang="en-US"/>
            </a:p>
          </p:txBody>
        </p:sp>
        <p:sp>
          <p:nvSpPr>
            <p:cNvPr id="17561" name="Line 75"/>
            <p:cNvSpPr>
              <a:spLocks noChangeShapeType="1"/>
            </p:cNvSpPr>
            <p:nvPr/>
          </p:nvSpPr>
          <p:spPr bwMode="auto">
            <a:xfrm>
              <a:off x="2574" y="1720"/>
              <a:ext cx="712" cy="0"/>
            </a:xfrm>
            <a:prstGeom prst="line">
              <a:avLst/>
            </a:prstGeom>
            <a:noFill/>
            <a:ln w="9525">
              <a:solidFill>
                <a:srgbClr val="000000"/>
              </a:solidFill>
              <a:round/>
              <a:headEnd/>
              <a:tailEnd/>
            </a:ln>
            <a:effectLst/>
          </p:spPr>
          <p:txBody>
            <a:bodyPr/>
            <a:lstStyle/>
            <a:p>
              <a:endParaRPr lang="en-US"/>
            </a:p>
          </p:txBody>
        </p:sp>
        <p:sp>
          <p:nvSpPr>
            <p:cNvPr id="17562" name="Line 76"/>
            <p:cNvSpPr>
              <a:spLocks noChangeShapeType="1"/>
            </p:cNvSpPr>
            <p:nvPr/>
          </p:nvSpPr>
          <p:spPr bwMode="auto">
            <a:xfrm>
              <a:off x="2574" y="1720"/>
              <a:ext cx="712" cy="0"/>
            </a:xfrm>
            <a:prstGeom prst="line">
              <a:avLst/>
            </a:prstGeom>
            <a:noFill/>
            <a:ln w="1" cap="sq">
              <a:solidFill>
                <a:schemeClr val="tx1"/>
              </a:solidFill>
              <a:round/>
              <a:headEnd/>
              <a:tailEnd/>
            </a:ln>
            <a:effectLst/>
          </p:spPr>
          <p:txBody>
            <a:bodyPr/>
            <a:lstStyle/>
            <a:p>
              <a:endParaRPr lang="en-US"/>
            </a:p>
          </p:txBody>
        </p:sp>
        <p:sp>
          <p:nvSpPr>
            <p:cNvPr id="17563" name="Line 77"/>
            <p:cNvSpPr>
              <a:spLocks noChangeShapeType="1"/>
            </p:cNvSpPr>
            <p:nvPr/>
          </p:nvSpPr>
          <p:spPr bwMode="auto">
            <a:xfrm>
              <a:off x="3286" y="1486"/>
              <a:ext cx="1220" cy="0"/>
            </a:xfrm>
            <a:prstGeom prst="line">
              <a:avLst/>
            </a:prstGeom>
            <a:noFill/>
            <a:ln w="9525">
              <a:solidFill>
                <a:schemeClr val="tx1"/>
              </a:solidFill>
              <a:round/>
              <a:headEnd/>
              <a:tailEnd/>
            </a:ln>
            <a:effectLst/>
          </p:spPr>
          <p:txBody>
            <a:bodyPr/>
            <a:lstStyle/>
            <a:p>
              <a:endParaRPr lang="en-US"/>
            </a:p>
          </p:txBody>
        </p:sp>
        <p:sp>
          <p:nvSpPr>
            <p:cNvPr id="17564" name="Line 78"/>
            <p:cNvSpPr>
              <a:spLocks noChangeShapeType="1"/>
            </p:cNvSpPr>
            <p:nvPr/>
          </p:nvSpPr>
          <p:spPr bwMode="auto">
            <a:xfrm>
              <a:off x="3286" y="1486"/>
              <a:ext cx="1220" cy="0"/>
            </a:xfrm>
            <a:prstGeom prst="line">
              <a:avLst/>
            </a:prstGeom>
            <a:noFill/>
            <a:ln w="9525">
              <a:solidFill>
                <a:srgbClr val="000000"/>
              </a:solidFill>
              <a:round/>
              <a:headEnd/>
              <a:tailEnd/>
            </a:ln>
            <a:effectLst/>
          </p:spPr>
          <p:txBody>
            <a:bodyPr/>
            <a:lstStyle/>
            <a:p>
              <a:endParaRPr lang="en-US"/>
            </a:p>
          </p:txBody>
        </p:sp>
        <p:sp>
          <p:nvSpPr>
            <p:cNvPr id="17565" name="Line 79"/>
            <p:cNvSpPr>
              <a:spLocks noChangeShapeType="1"/>
            </p:cNvSpPr>
            <p:nvPr/>
          </p:nvSpPr>
          <p:spPr bwMode="auto">
            <a:xfrm>
              <a:off x="4506" y="1486"/>
              <a:ext cx="0" cy="234"/>
            </a:xfrm>
            <a:prstGeom prst="line">
              <a:avLst/>
            </a:prstGeom>
            <a:noFill/>
            <a:ln w="9525">
              <a:solidFill>
                <a:schemeClr val="tx1"/>
              </a:solidFill>
              <a:round/>
              <a:headEnd/>
              <a:tailEnd/>
            </a:ln>
            <a:effectLst/>
          </p:spPr>
          <p:txBody>
            <a:bodyPr/>
            <a:lstStyle/>
            <a:p>
              <a:endParaRPr lang="en-US"/>
            </a:p>
          </p:txBody>
        </p:sp>
        <p:sp>
          <p:nvSpPr>
            <p:cNvPr id="17566" name="Line 80"/>
            <p:cNvSpPr>
              <a:spLocks noChangeShapeType="1"/>
            </p:cNvSpPr>
            <p:nvPr/>
          </p:nvSpPr>
          <p:spPr bwMode="auto">
            <a:xfrm>
              <a:off x="4506" y="1486"/>
              <a:ext cx="0" cy="234"/>
            </a:xfrm>
            <a:prstGeom prst="line">
              <a:avLst/>
            </a:prstGeom>
            <a:noFill/>
            <a:ln w="9525">
              <a:solidFill>
                <a:srgbClr val="000000"/>
              </a:solidFill>
              <a:round/>
              <a:headEnd/>
              <a:tailEnd/>
            </a:ln>
            <a:effectLst/>
          </p:spPr>
          <p:txBody>
            <a:bodyPr/>
            <a:lstStyle/>
            <a:p>
              <a:endParaRPr lang="en-US"/>
            </a:p>
          </p:txBody>
        </p:sp>
        <p:sp>
          <p:nvSpPr>
            <p:cNvPr id="17567" name="Line 81"/>
            <p:cNvSpPr>
              <a:spLocks noChangeShapeType="1"/>
            </p:cNvSpPr>
            <p:nvPr/>
          </p:nvSpPr>
          <p:spPr bwMode="auto">
            <a:xfrm>
              <a:off x="4506" y="1486"/>
              <a:ext cx="0" cy="234"/>
            </a:xfrm>
            <a:prstGeom prst="line">
              <a:avLst/>
            </a:prstGeom>
            <a:noFill/>
            <a:ln w="1" cap="sq">
              <a:solidFill>
                <a:schemeClr val="tx1"/>
              </a:solidFill>
              <a:round/>
              <a:headEnd/>
              <a:tailEnd/>
            </a:ln>
            <a:effectLst/>
          </p:spPr>
          <p:txBody>
            <a:bodyPr/>
            <a:lstStyle/>
            <a:p>
              <a:endParaRPr lang="en-US"/>
            </a:p>
          </p:txBody>
        </p:sp>
        <p:sp>
          <p:nvSpPr>
            <p:cNvPr id="17408" name="Line 82"/>
            <p:cNvSpPr>
              <a:spLocks noChangeShapeType="1"/>
            </p:cNvSpPr>
            <p:nvPr/>
          </p:nvSpPr>
          <p:spPr bwMode="auto">
            <a:xfrm>
              <a:off x="3286" y="1720"/>
              <a:ext cx="1220" cy="0"/>
            </a:xfrm>
            <a:prstGeom prst="line">
              <a:avLst/>
            </a:prstGeom>
            <a:noFill/>
            <a:ln w="9525">
              <a:solidFill>
                <a:schemeClr val="tx1"/>
              </a:solidFill>
              <a:round/>
              <a:headEnd/>
              <a:tailEnd/>
            </a:ln>
            <a:effectLst/>
          </p:spPr>
          <p:txBody>
            <a:bodyPr/>
            <a:lstStyle/>
            <a:p>
              <a:endParaRPr lang="en-US"/>
            </a:p>
          </p:txBody>
        </p:sp>
        <p:sp>
          <p:nvSpPr>
            <p:cNvPr id="17411" name="Line 83"/>
            <p:cNvSpPr>
              <a:spLocks noChangeShapeType="1"/>
            </p:cNvSpPr>
            <p:nvPr/>
          </p:nvSpPr>
          <p:spPr bwMode="auto">
            <a:xfrm>
              <a:off x="3286" y="1720"/>
              <a:ext cx="1220" cy="0"/>
            </a:xfrm>
            <a:prstGeom prst="line">
              <a:avLst/>
            </a:prstGeom>
            <a:noFill/>
            <a:ln w="9525">
              <a:solidFill>
                <a:srgbClr val="000000"/>
              </a:solidFill>
              <a:round/>
              <a:headEnd/>
              <a:tailEnd/>
            </a:ln>
            <a:effectLst/>
          </p:spPr>
          <p:txBody>
            <a:bodyPr/>
            <a:lstStyle/>
            <a:p>
              <a:endParaRPr lang="en-US"/>
            </a:p>
          </p:txBody>
        </p:sp>
        <p:sp>
          <p:nvSpPr>
            <p:cNvPr id="17568" name="Line 84"/>
            <p:cNvSpPr>
              <a:spLocks noChangeShapeType="1"/>
            </p:cNvSpPr>
            <p:nvPr/>
          </p:nvSpPr>
          <p:spPr bwMode="auto">
            <a:xfrm>
              <a:off x="1893" y="1720"/>
              <a:ext cx="0" cy="644"/>
            </a:xfrm>
            <a:prstGeom prst="line">
              <a:avLst/>
            </a:prstGeom>
            <a:noFill/>
            <a:ln w="9525">
              <a:solidFill>
                <a:schemeClr val="tx1"/>
              </a:solidFill>
              <a:round/>
              <a:headEnd/>
              <a:tailEnd/>
            </a:ln>
            <a:effectLst/>
          </p:spPr>
          <p:txBody>
            <a:bodyPr/>
            <a:lstStyle/>
            <a:p>
              <a:endParaRPr lang="en-US"/>
            </a:p>
          </p:txBody>
        </p:sp>
        <p:sp>
          <p:nvSpPr>
            <p:cNvPr id="17569" name="Line 85"/>
            <p:cNvSpPr>
              <a:spLocks noChangeShapeType="1"/>
            </p:cNvSpPr>
            <p:nvPr/>
          </p:nvSpPr>
          <p:spPr bwMode="auto">
            <a:xfrm>
              <a:off x="1893" y="1720"/>
              <a:ext cx="0" cy="644"/>
            </a:xfrm>
            <a:prstGeom prst="line">
              <a:avLst/>
            </a:prstGeom>
            <a:noFill/>
            <a:ln w="9525">
              <a:solidFill>
                <a:srgbClr val="000000"/>
              </a:solidFill>
              <a:round/>
              <a:headEnd/>
              <a:tailEnd/>
            </a:ln>
            <a:effectLst/>
          </p:spPr>
          <p:txBody>
            <a:bodyPr/>
            <a:lstStyle/>
            <a:p>
              <a:endParaRPr lang="en-US"/>
            </a:p>
          </p:txBody>
        </p:sp>
        <p:sp>
          <p:nvSpPr>
            <p:cNvPr id="17570" name="Line 86"/>
            <p:cNvSpPr>
              <a:spLocks noChangeShapeType="1"/>
            </p:cNvSpPr>
            <p:nvPr/>
          </p:nvSpPr>
          <p:spPr bwMode="auto">
            <a:xfrm>
              <a:off x="1893" y="1720"/>
              <a:ext cx="0" cy="644"/>
            </a:xfrm>
            <a:prstGeom prst="line">
              <a:avLst/>
            </a:prstGeom>
            <a:noFill/>
            <a:ln w="1" cap="sq">
              <a:solidFill>
                <a:schemeClr val="tx1"/>
              </a:solidFill>
              <a:round/>
              <a:headEnd/>
              <a:tailEnd/>
            </a:ln>
            <a:effectLst/>
          </p:spPr>
          <p:txBody>
            <a:bodyPr/>
            <a:lstStyle/>
            <a:p>
              <a:endParaRPr lang="en-US"/>
            </a:p>
          </p:txBody>
        </p:sp>
        <p:sp>
          <p:nvSpPr>
            <p:cNvPr id="17571" name="Line 87"/>
            <p:cNvSpPr>
              <a:spLocks noChangeShapeType="1"/>
            </p:cNvSpPr>
            <p:nvPr/>
          </p:nvSpPr>
          <p:spPr bwMode="auto">
            <a:xfrm>
              <a:off x="2574" y="1720"/>
              <a:ext cx="0" cy="644"/>
            </a:xfrm>
            <a:prstGeom prst="line">
              <a:avLst/>
            </a:prstGeom>
            <a:noFill/>
            <a:ln w="9525">
              <a:solidFill>
                <a:schemeClr val="tx1"/>
              </a:solidFill>
              <a:round/>
              <a:headEnd/>
              <a:tailEnd/>
            </a:ln>
            <a:effectLst/>
          </p:spPr>
          <p:txBody>
            <a:bodyPr/>
            <a:lstStyle/>
            <a:p>
              <a:endParaRPr lang="en-US"/>
            </a:p>
          </p:txBody>
        </p:sp>
        <p:sp>
          <p:nvSpPr>
            <p:cNvPr id="17572" name="Line 88"/>
            <p:cNvSpPr>
              <a:spLocks noChangeShapeType="1"/>
            </p:cNvSpPr>
            <p:nvPr/>
          </p:nvSpPr>
          <p:spPr bwMode="auto">
            <a:xfrm>
              <a:off x="2574" y="1720"/>
              <a:ext cx="0" cy="644"/>
            </a:xfrm>
            <a:prstGeom prst="line">
              <a:avLst/>
            </a:prstGeom>
            <a:noFill/>
            <a:ln w="9525">
              <a:solidFill>
                <a:srgbClr val="000000"/>
              </a:solidFill>
              <a:round/>
              <a:headEnd/>
              <a:tailEnd/>
            </a:ln>
            <a:effectLst/>
          </p:spPr>
          <p:txBody>
            <a:bodyPr/>
            <a:lstStyle/>
            <a:p>
              <a:endParaRPr lang="en-US"/>
            </a:p>
          </p:txBody>
        </p:sp>
        <p:sp>
          <p:nvSpPr>
            <p:cNvPr id="17573" name="Line 89"/>
            <p:cNvSpPr>
              <a:spLocks noChangeShapeType="1"/>
            </p:cNvSpPr>
            <p:nvPr/>
          </p:nvSpPr>
          <p:spPr bwMode="auto">
            <a:xfrm>
              <a:off x="2574" y="1720"/>
              <a:ext cx="0" cy="644"/>
            </a:xfrm>
            <a:prstGeom prst="line">
              <a:avLst/>
            </a:prstGeom>
            <a:noFill/>
            <a:ln w="1" cap="sq">
              <a:solidFill>
                <a:schemeClr val="tx1"/>
              </a:solidFill>
              <a:round/>
              <a:headEnd/>
              <a:tailEnd/>
            </a:ln>
            <a:effectLst/>
          </p:spPr>
          <p:txBody>
            <a:bodyPr/>
            <a:lstStyle/>
            <a:p>
              <a:endParaRPr lang="en-US"/>
            </a:p>
          </p:txBody>
        </p:sp>
        <p:sp>
          <p:nvSpPr>
            <p:cNvPr id="17574" name="Line 90"/>
            <p:cNvSpPr>
              <a:spLocks noChangeShapeType="1"/>
            </p:cNvSpPr>
            <p:nvPr/>
          </p:nvSpPr>
          <p:spPr bwMode="auto">
            <a:xfrm>
              <a:off x="1893" y="2364"/>
              <a:ext cx="681" cy="0"/>
            </a:xfrm>
            <a:prstGeom prst="line">
              <a:avLst/>
            </a:prstGeom>
            <a:noFill/>
            <a:ln w="9525">
              <a:solidFill>
                <a:schemeClr val="tx1"/>
              </a:solidFill>
              <a:round/>
              <a:headEnd/>
              <a:tailEnd/>
            </a:ln>
            <a:effectLst/>
          </p:spPr>
          <p:txBody>
            <a:bodyPr/>
            <a:lstStyle/>
            <a:p>
              <a:endParaRPr lang="en-US"/>
            </a:p>
          </p:txBody>
        </p:sp>
        <p:sp>
          <p:nvSpPr>
            <p:cNvPr id="17575" name="Line 91"/>
            <p:cNvSpPr>
              <a:spLocks noChangeShapeType="1"/>
            </p:cNvSpPr>
            <p:nvPr/>
          </p:nvSpPr>
          <p:spPr bwMode="auto">
            <a:xfrm>
              <a:off x="1893" y="2364"/>
              <a:ext cx="681" cy="0"/>
            </a:xfrm>
            <a:prstGeom prst="line">
              <a:avLst/>
            </a:prstGeom>
            <a:noFill/>
            <a:ln w="9525">
              <a:solidFill>
                <a:srgbClr val="000000"/>
              </a:solidFill>
              <a:round/>
              <a:headEnd/>
              <a:tailEnd/>
            </a:ln>
            <a:effectLst/>
          </p:spPr>
          <p:txBody>
            <a:bodyPr/>
            <a:lstStyle/>
            <a:p>
              <a:endParaRPr lang="en-US"/>
            </a:p>
          </p:txBody>
        </p:sp>
        <p:sp>
          <p:nvSpPr>
            <p:cNvPr id="17576" name="Line 92"/>
            <p:cNvSpPr>
              <a:spLocks noChangeShapeType="1"/>
            </p:cNvSpPr>
            <p:nvPr/>
          </p:nvSpPr>
          <p:spPr bwMode="auto">
            <a:xfrm>
              <a:off x="1893" y="2364"/>
              <a:ext cx="681" cy="0"/>
            </a:xfrm>
            <a:prstGeom prst="line">
              <a:avLst/>
            </a:prstGeom>
            <a:noFill/>
            <a:ln w="1" cap="sq">
              <a:solidFill>
                <a:schemeClr val="tx1"/>
              </a:solidFill>
              <a:round/>
              <a:headEnd/>
              <a:tailEnd/>
            </a:ln>
            <a:effectLst/>
          </p:spPr>
          <p:txBody>
            <a:bodyPr/>
            <a:lstStyle/>
            <a:p>
              <a:endParaRPr lang="en-US"/>
            </a:p>
          </p:txBody>
        </p:sp>
        <p:sp>
          <p:nvSpPr>
            <p:cNvPr id="17577" name="Line 93"/>
            <p:cNvSpPr>
              <a:spLocks noChangeShapeType="1"/>
            </p:cNvSpPr>
            <p:nvPr/>
          </p:nvSpPr>
          <p:spPr bwMode="auto">
            <a:xfrm>
              <a:off x="3286" y="1720"/>
              <a:ext cx="0" cy="644"/>
            </a:xfrm>
            <a:prstGeom prst="line">
              <a:avLst/>
            </a:prstGeom>
            <a:noFill/>
            <a:ln w="9525">
              <a:solidFill>
                <a:schemeClr val="tx1"/>
              </a:solidFill>
              <a:round/>
              <a:headEnd/>
              <a:tailEnd/>
            </a:ln>
            <a:effectLst/>
          </p:spPr>
          <p:txBody>
            <a:bodyPr/>
            <a:lstStyle/>
            <a:p>
              <a:endParaRPr lang="en-US"/>
            </a:p>
          </p:txBody>
        </p:sp>
        <p:sp>
          <p:nvSpPr>
            <p:cNvPr id="17578" name="Line 94"/>
            <p:cNvSpPr>
              <a:spLocks noChangeShapeType="1"/>
            </p:cNvSpPr>
            <p:nvPr/>
          </p:nvSpPr>
          <p:spPr bwMode="auto">
            <a:xfrm>
              <a:off x="3286" y="1720"/>
              <a:ext cx="0" cy="644"/>
            </a:xfrm>
            <a:prstGeom prst="line">
              <a:avLst/>
            </a:prstGeom>
            <a:noFill/>
            <a:ln w="9525">
              <a:solidFill>
                <a:srgbClr val="000000"/>
              </a:solidFill>
              <a:round/>
              <a:headEnd/>
              <a:tailEnd/>
            </a:ln>
            <a:effectLst/>
          </p:spPr>
          <p:txBody>
            <a:bodyPr/>
            <a:lstStyle/>
            <a:p>
              <a:endParaRPr lang="en-US"/>
            </a:p>
          </p:txBody>
        </p:sp>
        <p:sp>
          <p:nvSpPr>
            <p:cNvPr id="17579" name="Line 95"/>
            <p:cNvSpPr>
              <a:spLocks noChangeShapeType="1"/>
            </p:cNvSpPr>
            <p:nvPr/>
          </p:nvSpPr>
          <p:spPr bwMode="auto">
            <a:xfrm>
              <a:off x="3286" y="1720"/>
              <a:ext cx="0" cy="644"/>
            </a:xfrm>
            <a:prstGeom prst="line">
              <a:avLst/>
            </a:prstGeom>
            <a:noFill/>
            <a:ln w="1" cap="sq">
              <a:solidFill>
                <a:schemeClr val="tx1"/>
              </a:solidFill>
              <a:round/>
              <a:headEnd/>
              <a:tailEnd/>
            </a:ln>
            <a:effectLst/>
          </p:spPr>
          <p:txBody>
            <a:bodyPr/>
            <a:lstStyle/>
            <a:p>
              <a:endParaRPr lang="en-US"/>
            </a:p>
          </p:txBody>
        </p:sp>
        <p:sp>
          <p:nvSpPr>
            <p:cNvPr id="17580" name="Line 96"/>
            <p:cNvSpPr>
              <a:spLocks noChangeShapeType="1"/>
            </p:cNvSpPr>
            <p:nvPr/>
          </p:nvSpPr>
          <p:spPr bwMode="auto">
            <a:xfrm>
              <a:off x="2574" y="2364"/>
              <a:ext cx="712" cy="0"/>
            </a:xfrm>
            <a:prstGeom prst="line">
              <a:avLst/>
            </a:prstGeom>
            <a:noFill/>
            <a:ln w="9525">
              <a:solidFill>
                <a:schemeClr val="tx1"/>
              </a:solidFill>
              <a:round/>
              <a:headEnd/>
              <a:tailEnd/>
            </a:ln>
            <a:effectLst/>
          </p:spPr>
          <p:txBody>
            <a:bodyPr/>
            <a:lstStyle/>
            <a:p>
              <a:endParaRPr lang="en-US"/>
            </a:p>
          </p:txBody>
        </p:sp>
        <p:sp>
          <p:nvSpPr>
            <p:cNvPr id="17581" name="Line 97"/>
            <p:cNvSpPr>
              <a:spLocks noChangeShapeType="1"/>
            </p:cNvSpPr>
            <p:nvPr/>
          </p:nvSpPr>
          <p:spPr bwMode="auto">
            <a:xfrm>
              <a:off x="2574" y="2364"/>
              <a:ext cx="712" cy="0"/>
            </a:xfrm>
            <a:prstGeom prst="line">
              <a:avLst/>
            </a:prstGeom>
            <a:noFill/>
            <a:ln w="9525">
              <a:solidFill>
                <a:srgbClr val="000000"/>
              </a:solidFill>
              <a:round/>
              <a:headEnd/>
              <a:tailEnd/>
            </a:ln>
            <a:effectLst/>
          </p:spPr>
          <p:txBody>
            <a:bodyPr/>
            <a:lstStyle/>
            <a:p>
              <a:endParaRPr lang="en-US"/>
            </a:p>
          </p:txBody>
        </p:sp>
        <p:sp>
          <p:nvSpPr>
            <p:cNvPr id="17582" name="Line 98"/>
            <p:cNvSpPr>
              <a:spLocks noChangeShapeType="1"/>
            </p:cNvSpPr>
            <p:nvPr/>
          </p:nvSpPr>
          <p:spPr bwMode="auto">
            <a:xfrm>
              <a:off x="2574" y="2364"/>
              <a:ext cx="712" cy="0"/>
            </a:xfrm>
            <a:prstGeom prst="line">
              <a:avLst/>
            </a:prstGeom>
            <a:noFill/>
            <a:ln w="1" cap="sq">
              <a:solidFill>
                <a:schemeClr val="tx1"/>
              </a:solidFill>
              <a:round/>
              <a:headEnd/>
              <a:tailEnd/>
            </a:ln>
            <a:effectLst/>
          </p:spPr>
          <p:txBody>
            <a:bodyPr/>
            <a:lstStyle/>
            <a:p>
              <a:endParaRPr lang="en-US"/>
            </a:p>
          </p:txBody>
        </p:sp>
        <p:sp>
          <p:nvSpPr>
            <p:cNvPr id="17583" name="Line 99"/>
            <p:cNvSpPr>
              <a:spLocks noChangeShapeType="1"/>
            </p:cNvSpPr>
            <p:nvPr/>
          </p:nvSpPr>
          <p:spPr bwMode="auto">
            <a:xfrm>
              <a:off x="4506" y="1720"/>
              <a:ext cx="0" cy="644"/>
            </a:xfrm>
            <a:prstGeom prst="line">
              <a:avLst/>
            </a:prstGeom>
            <a:noFill/>
            <a:ln w="9525">
              <a:solidFill>
                <a:schemeClr val="tx1"/>
              </a:solidFill>
              <a:round/>
              <a:headEnd/>
              <a:tailEnd/>
            </a:ln>
            <a:effectLst/>
          </p:spPr>
          <p:txBody>
            <a:bodyPr/>
            <a:lstStyle/>
            <a:p>
              <a:endParaRPr lang="en-US"/>
            </a:p>
          </p:txBody>
        </p:sp>
        <p:sp>
          <p:nvSpPr>
            <p:cNvPr id="17584" name="Line 100"/>
            <p:cNvSpPr>
              <a:spLocks noChangeShapeType="1"/>
            </p:cNvSpPr>
            <p:nvPr/>
          </p:nvSpPr>
          <p:spPr bwMode="auto">
            <a:xfrm>
              <a:off x="4506" y="1720"/>
              <a:ext cx="0" cy="644"/>
            </a:xfrm>
            <a:prstGeom prst="line">
              <a:avLst/>
            </a:prstGeom>
            <a:noFill/>
            <a:ln w="9525">
              <a:solidFill>
                <a:srgbClr val="000000"/>
              </a:solidFill>
              <a:round/>
              <a:headEnd/>
              <a:tailEnd/>
            </a:ln>
            <a:effectLst/>
          </p:spPr>
          <p:txBody>
            <a:bodyPr/>
            <a:lstStyle/>
            <a:p>
              <a:endParaRPr lang="en-US"/>
            </a:p>
          </p:txBody>
        </p:sp>
        <p:sp>
          <p:nvSpPr>
            <p:cNvPr id="17585" name="Line 101"/>
            <p:cNvSpPr>
              <a:spLocks noChangeShapeType="1"/>
            </p:cNvSpPr>
            <p:nvPr/>
          </p:nvSpPr>
          <p:spPr bwMode="auto">
            <a:xfrm>
              <a:off x="4506" y="1720"/>
              <a:ext cx="0" cy="644"/>
            </a:xfrm>
            <a:prstGeom prst="line">
              <a:avLst/>
            </a:prstGeom>
            <a:noFill/>
            <a:ln w="1" cap="sq">
              <a:solidFill>
                <a:schemeClr val="tx1"/>
              </a:solidFill>
              <a:round/>
              <a:headEnd/>
              <a:tailEnd/>
            </a:ln>
            <a:effectLst/>
          </p:spPr>
          <p:txBody>
            <a:bodyPr/>
            <a:lstStyle/>
            <a:p>
              <a:endParaRPr lang="en-US"/>
            </a:p>
          </p:txBody>
        </p:sp>
        <p:sp>
          <p:nvSpPr>
            <p:cNvPr id="17586" name="Line 102"/>
            <p:cNvSpPr>
              <a:spLocks noChangeShapeType="1"/>
            </p:cNvSpPr>
            <p:nvPr/>
          </p:nvSpPr>
          <p:spPr bwMode="auto">
            <a:xfrm>
              <a:off x="3286" y="2364"/>
              <a:ext cx="1220" cy="0"/>
            </a:xfrm>
            <a:prstGeom prst="line">
              <a:avLst/>
            </a:prstGeom>
            <a:noFill/>
            <a:ln w="9525">
              <a:solidFill>
                <a:schemeClr val="tx1"/>
              </a:solidFill>
              <a:round/>
              <a:headEnd/>
              <a:tailEnd/>
            </a:ln>
            <a:effectLst/>
          </p:spPr>
          <p:txBody>
            <a:bodyPr/>
            <a:lstStyle/>
            <a:p>
              <a:endParaRPr lang="en-US"/>
            </a:p>
          </p:txBody>
        </p:sp>
        <p:sp>
          <p:nvSpPr>
            <p:cNvPr id="17587" name="Line 103"/>
            <p:cNvSpPr>
              <a:spLocks noChangeShapeType="1"/>
            </p:cNvSpPr>
            <p:nvPr/>
          </p:nvSpPr>
          <p:spPr bwMode="auto">
            <a:xfrm>
              <a:off x="3286" y="2364"/>
              <a:ext cx="1220" cy="0"/>
            </a:xfrm>
            <a:prstGeom prst="line">
              <a:avLst/>
            </a:prstGeom>
            <a:noFill/>
            <a:ln w="9525">
              <a:solidFill>
                <a:srgbClr val="000000"/>
              </a:solidFill>
              <a:round/>
              <a:headEnd/>
              <a:tailEnd/>
            </a:ln>
            <a:effectLst/>
          </p:spPr>
          <p:txBody>
            <a:bodyPr/>
            <a:lstStyle/>
            <a:p>
              <a:endParaRPr lang="en-US"/>
            </a:p>
          </p:txBody>
        </p:sp>
        <p:sp>
          <p:nvSpPr>
            <p:cNvPr id="17588" name="Line 104"/>
            <p:cNvSpPr>
              <a:spLocks noChangeShapeType="1"/>
            </p:cNvSpPr>
            <p:nvPr/>
          </p:nvSpPr>
          <p:spPr bwMode="auto">
            <a:xfrm>
              <a:off x="1893" y="2364"/>
              <a:ext cx="0" cy="644"/>
            </a:xfrm>
            <a:prstGeom prst="line">
              <a:avLst/>
            </a:prstGeom>
            <a:noFill/>
            <a:ln w="9525">
              <a:solidFill>
                <a:schemeClr val="tx1"/>
              </a:solidFill>
              <a:round/>
              <a:headEnd/>
              <a:tailEnd/>
            </a:ln>
            <a:effectLst/>
          </p:spPr>
          <p:txBody>
            <a:bodyPr/>
            <a:lstStyle/>
            <a:p>
              <a:endParaRPr lang="en-US"/>
            </a:p>
          </p:txBody>
        </p:sp>
        <p:sp>
          <p:nvSpPr>
            <p:cNvPr id="17589" name="Line 105"/>
            <p:cNvSpPr>
              <a:spLocks noChangeShapeType="1"/>
            </p:cNvSpPr>
            <p:nvPr/>
          </p:nvSpPr>
          <p:spPr bwMode="auto">
            <a:xfrm>
              <a:off x="1893" y="2364"/>
              <a:ext cx="0" cy="644"/>
            </a:xfrm>
            <a:prstGeom prst="line">
              <a:avLst/>
            </a:prstGeom>
            <a:noFill/>
            <a:ln w="9525">
              <a:solidFill>
                <a:srgbClr val="000000"/>
              </a:solidFill>
              <a:round/>
              <a:headEnd/>
              <a:tailEnd/>
            </a:ln>
            <a:effectLst/>
          </p:spPr>
          <p:txBody>
            <a:bodyPr/>
            <a:lstStyle/>
            <a:p>
              <a:endParaRPr lang="en-US"/>
            </a:p>
          </p:txBody>
        </p:sp>
        <p:sp>
          <p:nvSpPr>
            <p:cNvPr id="17590" name="Line 106"/>
            <p:cNvSpPr>
              <a:spLocks noChangeShapeType="1"/>
            </p:cNvSpPr>
            <p:nvPr/>
          </p:nvSpPr>
          <p:spPr bwMode="auto">
            <a:xfrm>
              <a:off x="1893" y="2364"/>
              <a:ext cx="0" cy="644"/>
            </a:xfrm>
            <a:prstGeom prst="line">
              <a:avLst/>
            </a:prstGeom>
            <a:noFill/>
            <a:ln w="1" cap="sq">
              <a:solidFill>
                <a:schemeClr val="tx1"/>
              </a:solidFill>
              <a:round/>
              <a:headEnd/>
              <a:tailEnd/>
            </a:ln>
            <a:effectLst/>
          </p:spPr>
          <p:txBody>
            <a:bodyPr/>
            <a:lstStyle/>
            <a:p>
              <a:endParaRPr lang="en-US"/>
            </a:p>
          </p:txBody>
        </p:sp>
        <p:sp>
          <p:nvSpPr>
            <p:cNvPr id="17591" name="Line 107"/>
            <p:cNvSpPr>
              <a:spLocks noChangeShapeType="1"/>
            </p:cNvSpPr>
            <p:nvPr/>
          </p:nvSpPr>
          <p:spPr bwMode="auto">
            <a:xfrm>
              <a:off x="2574" y="2364"/>
              <a:ext cx="0" cy="644"/>
            </a:xfrm>
            <a:prstGeom prst="line">
              <a:avLst/>
            </a:prstGeom>
            <a:noFill/>
            <a:ln w="9525">
              <a:solidFill>
                <a:schemeClr val="tx1"/>
              </a:solidFill>
              <a:round/>
              <a:headEnd/>
              <a:tailEnd/>
            </a:ln>
            <a:effectLst/>
          </p:spPr>
          <p:txBody>
            <a:bodyPr/>
            <a:lstStyle/>
            <a:p>
              <a:endParaRPr lang="en-US"/>
            </a:p>
          </p:txBody>
        </p:sp>
        <p:sp>
          <p:nvSpPr>
            <p:cNvPr id="17592" name="Line 108"/>
            <p:cNvSpPr>
              <a:spLocks noChangeShapeType="1"/>
            </p:cNvSpPr>
            <p:nvPr/>
          </p:nvSpPr>
          <p:spPr bwMode="auto">
            <a:xfrm>
              <a:off x="2574" y="2364"/>
              <a:ext cx="0" cy="644"/>
            </a:xfrm>
            <a:prstGeom prst="line">
              <a:avLst/>
            </a:prstGeom>
            <a:noFill/>
            <a:ln w="9525">
              <a:solidFill>
                <a:srgbClr val="000000"/>
              </a:solidFill>
              <a:round/>
              <a:headEnd/>
              <a:tailEnd/>
            </a:ln>
            <a:effectLst/>
          </p:spPr>
          <p:txBody>
            <a:bodyPr/>
            <a:lstStyle/>
            <a:p>
              <a:endParaRPr lang="en-US"/>
            </a:p>
          </p:txBody>
        </p:sp>
        <p:sp>
          <p:nvSpPr>
            <p:cNvPr id="17593" name="Line 109"/>
            <p:cNvSpPr>
              <a:spLocks noChangeShapeType="1"/>
            </p:cNvSpPr>
            <p:nvPr/>
          </p:nvSpPr>
          <p:spPr bwMode="auto">
            <a:xfrm>
              <a:off x="2574" y="2364"/>
              <a:ext cx="0" cy="644"/>
            </a:xfrm>
            <a:prstGeom prst="line">
              <a:avLst/>
            </a:prstGeom>
            <a:noFill/>
            <a:ln w="1" cap="sq">
              <a:solidFill>
                <a:schemeClr val="tx1"/>
              </a:solidFill>
              <a:round/>
              <a:headEnd/>
              <a:tailEnd/>
            </a:ln>
            <a:effectLst/>
          </p:spPr>
          <p:txBody>
            <a:bodyPr/>
            <a:lstStyle/>
            <a:p>
              <a:endParaRPr lang="en-US"/>
            </a:p>
          </p:txBody>
        </p:sp>
        <p:sp>
          <p:nvSpPr>
            <p:cNvPr id="17594" name="Line 110"/>
            <p:cNvSpPr>
              <a:spLocks noChangeShapeType="1"/>
            </p:cNvSpPr>
            <p:nvPr/>
          </p:nvSpPr>
          <p:spPr bwMode="auto">
            <a:xfrm>
              <a:off x="1893" y="3008"/>
              <a:ext cx="681" cy="0"/>
            </a:xfrm>
            <a:prstGeom prst="line">
              <a:avLst/>
            </a:prstGeom>
            <a:noFill/>
            <a:ln w="9525">
              <a:solidFill>
                <a:schemeClr val="tx1"/>
              </a:solidFill>
              <a:round/>
              <a:headEnd/>
              <a:tailEnd/>
            </a:ln>
            <a:effectLst/>
          </p:spPr>
          <p:txBody>
            <a:bodyPr/>
            <a:lstStyle/>
            <a:p>
              <a:endParaRPr lang="en-US"/>
            </a:p>
          </p:txBody>
        </p:sp>
        <p:sp>
          <p:nvSpPr>
            <p:cNvPr id="17595" name="Line 111"/>
            <p:cNvSpPr>
              <a:spLocks noChangeShapeType="1"/>
            </p:cNvSpPr>
            <p:nvPr/>
          </p:nvSpPr>
          <p:spPr bwMode="auto">
            <a:xfrm>
              <a:off x="1893" y="3008"/>
              <a:ext cx="681" cy="0"/>
            </a:xfrm>
            <a:prstGeom prst="line">
              <a:avLst/>
            </a:prstGeom>
            <a:noFill/>
            <a:ln w="9525">
              <a:solidFill>
                <a:srgbClr val="000000"/>
              </a:solidFill>
              <a:round/>
              <a:headEnd/>
              <a:tailEnd/>
            </a:ln>
            <a:effectLst/>
          </p:spPr>
          <p:txBody>
            <a:bodyPr/>
            <a:lstStyle/>
            <a:p>
              <a:endParaRPr lang="en-US"/>
            </a:p>
          </p:txBody>
        </p:sp>
        <p:sp>
          <p:nvSpPr>
            <p:cNvPr id="17596" name="Line 112"/>
            <p:cNvSpPr>
              <a:spLocks noChangeShapeType="1"/>
            </p:cNvSpPr>
            <p:nvPr/>
          </p:nvSpPr>
          <p:spPr bwMode="auto">
            <a:xfrm>
              <a:off x="1893" y="3008"/>
              <a:ext cx="681" cy="0"/>
            </a:xfrm>
            <a:prstGeom prst="line">
              <a:avLst/>
            </a:prstGeom>
            <a:noFill/>
            <a:ln w="1" cap="sq">
              <a:solidFill>
                <a:schemeClr val="tx1"/>
              </a:solidFill>
              <a:round/>
              <a:headEnd/>
              <a:tailEnd/>
            </a:ln>
            <a:effectLst/>
          </p:spPr>
          <p:txBody>
            <a:bodyPr/>
            <a:lstStyle/>
            <a:p>
              <a:endParaRPr lang="en-US"/>
            </a:p>
          </p:txBody>
        </p:sp>
        <p:sp>
          <p:nvSpPr>
            <p:cNvPr id="17597" name="Line 113"/>
            <p:cNvSpPr>
              <a:spLocks noChangeShapeType="1"/>
            </p:cNvSpPr>
            <p:nvPr/>
          </p:nvSpPr>
          <p:spPr bwMode="auto">
            <a:xfrm>
              <a:off x="3286" y="2364"/>
              <a:ext cx="0" cy="644"/>
            </a:xfrm>
            <a:prstGeom prst="line">
              <a:avLst/>
            </a:prstGeom>
            <a:noFill/>
            <a:ln w="9525">
              <a:solidFill>
                <a:schemeClr val="tx1"/>
              </a:solidFill>
              <a:round/>
              <a:headEnd/>
              <a:tailEnd/>
            </a:ln>
            <a:effectLst/>
          </p:spPr>
          <p:txBody>
            <a:bodyPr/>
            <a:lstStyle/>
            <a:p>
              <a:endParaRPr lang="en-US"/>
            </a:p>
          </p:txBody>
        </p:sp>
        <p:sp>
          <p:nvSpPr>
            <p:cNvPr id="17598" name="Line 114"/>
            <p:cNvSpPr>
              <a:spLocks noChangeShapeType="1"/>
            </p:cNvSpPr>
            <p:nvPr/>
          </p:nvSpPr>
          <p:spPr bwMode="auto">
            <a:xfrm>
              <a:off x="3286" y="2364"/>
              <a:ext cx="0" cy="644"/>
            </a:xfrm>
            <a:prstGeom prst="line">
              <a:avLst/>
            </a:prstGeom>
            <a:noFill/>
            <a:ln w="9525">
              <a:solidFill>
                <a:srgbClr val="000000"/>
              </a:solidFill>
              <a:round/>
              <a:headEnd/>
              <a:tailEnd/>
            </a:ln>
            <a:effectLst/>
          </p:spPr>
          <p:txBody>
            <a:bodyPr/>
            <a:lstStyle/>
            <a:p>
              <a:endParaRPr lang="en-US"/>
            </a:p>
          </p:txBody>
        </p:sp>
        <p:sp>
          <p:nvSpPr>
            <p:cNvPr id="17599" name="Line 115"/>
            <p:cNvSpPr>
              <a:spLocks noChangeShapeType="1"/>
            </p:cNvSpPr>
            <p:nvPr/>
          </p:nvSpPr>
          <p:spPr bwMode="auto">
            <a:xfrm>
              <a:off x="3286" y="2364"/>
              <a:ext cx="0" cy="644"/>
            </a:xfrm>
            <a:prstGeom prst="line">
              <a:avLst/>
            </a:prstGeom>
            <a:noFill/>
            <a:ln w="1" cap="sq">
              <a:solidFill>
                <a:schemeClr val="tx1"/>
              </a:solidFill>
              <a:round/>
              <a:headEnd/>
              <a:tailEnd/>
            </a:ln>
            <a:effectLst/>
          </p:spPr>
          <p:txBody>
            <a:bodyPr/>
            <a:lstStyle/>
            <a:p>
              <a:endParaRPr lang="en-US"/>
            </a:p>
          </p:txBody>
        </p:sp>
        <p:sp>
          <p:nvSpPr>
            <p:cNvPr id="17600" name="Line 116"/>
            <p:cNvSpPr>
              <a:spLocks noChangeShapeType="1"/>
            </p:cNvSpPr>
            <p:nvPr/>
          </p:nvSpPr>
          <p:spPr bwMode="auto">
            <a:xfrm>
              <a:off x="2574" y="3008"/>
              <a:ext cx="712" cy="0"/>
            </a:xfrm>
            <a:prstGeom prst="line">
              <a:avLst/>
            </a:prstGeom>
            <a:noFill/>
            <a:ln w="9525">
              <a:solidFill>
                <a:schemeClr val="tx1"/>
              </a:solidFill>
              <a:round/>
              <a:headEnd/>
              <a:tailEnd/>
            </a:ln>
            <a:effectLst/>
          </p:spPr>
          <p:txBody>
            <a:bodyPr/>
            <a:lstStyle/>
            <a:p>
              <a:endParaRPr lang="en-US"/>
            </a:p>
          </p:txBody>
        </p:sp>
        <p:sp>
          <p:nvSpPr>
            <p:cNvPr id="17601" name="Line 117"/>
            <p:cNvSpPr>
              <a:spLocks noChangeShapeType="1"/>
            </p:cNvSpPr>
            <p:nvPr/>
          </p:nvSpPr>
          <p:spPr bwMode="auto">
            <a:xfrm>
              <a:off x="2574" y="3008"/>
              <a:ext cx="712" cy="0"/>
            </a:xfrm>
            <a:prstGeom prst="line">
              <a:avLst/>
            </a:prstGeom>
            <a:noFill/>
            <a:ln w="9525">
              <a:solidFill>
                <a:srgbClr val="000000"/>
              </a:solidFill>
              <a:round/>
              <a:headEnd/>
              <a:tailEnd/>
            </a:ln>
            <a:effectLst/>
          </p:spPr>
          <p:txBody>
            <a:bodyPr/>
            <a:lstStyle/>
            <a:p>
              <a:endParaRPr lang="en-US"/>
            </a:p>
          </p:txBody>
        </p:sp>
        <p:sp>
          <p:nvSpPr>
            <p:cNvPr id="17602" name="Line 118"/>
            <p:cNvSpPr>
              <a:spLocks noChangeShapeType="1"/>
            </p:cNvSpPr>
            <p:nvPr/>
          </p:nvSpPr>
          <p:spPr bwMode="auto">
            <a:xfrm>
              <a:off x="2574" y="3008"/>
              <a:ext cx="712" cy="0"/>
            </a:xfrm>
            <a:prstGeom prst="line">
              <a:avLst/>
            </a:prstGeom>
            <a:noFill/>
            <a:ln w="1" cap="sq">
              <a:solidFill>
                <a:schemeClr val="tx1"/>
              </a:solidFill>
              <a:round/>
              <a:headEnd/>
              <a:tailEnd/>
            </a:ln>
            <a:effectLst/>
          </p:spPr>
          <p:txBody>
            <a:bodyPr/>
            <a:lstStyle/>
            <a:p>
              <a:endParaRPr lang="en-US"/>
            </a:p>
          </p:txBody>
        </p:sp>
        <p:sp>
          <p:nvSpPr>
            <p:cNvPr id="17603" name="Line 119"/>
            <p:cNvSpPr>
              <a:spLocks noChangeShapeType="1"/>
            </p:cNvSpPr>
            <p:nvPr/>
          </p:nvSpPr>
          <p:spPr bwMode="auto">
            <a:xfrm>
              <a:off x="4506" y="2364"/>
              <a:ext cx="0" cy="644"/>
            </a:xfrm>
            <a:prstGeom prst="line">
              <a:avLst/>
            </a:prstGeom>
            <a:noFill/>
            <a:ln w="9525">
              <a:solidFill>
                <a:schemeClr val="tx1"/>
              </a:solidFill>
              <a:round/>
              <a:headEnd/>
              <a:tailEnd/>
            </a:ln>
            <a:effectLst/>
          </p:spPr>
          <p:txBody>
            <a:bodyPr/>
            <a:lstStyle/>
            <a:p>
              <a:endParaRPr lang="en-US"/>
            </a:p>
          </p:txBody>
        </p:sp>
        <p:sp>
          <p:nvSpPr>
            <p:cNvPr id="17604" name="Line 120"/>
            <p:cNvSpPr>
              <a:spLocks noChangeShapeType="1"/>
            </p:cNvSpPr>
            <p:nvPr/>
          </p:nvSpPr>
          <p:spPr bwMode="auto">
            <a:xfrm>
              <a:off x="4506" y="2364"/>
              <a:ext cx="0" cy="644"/>
            </a:xfrm>
            <a:prstGeom prst="line">
              <a:avLst/>
            </a:prstGeom>
            <a:noFill/>
            <a:ln w="9525">
              <a:solidFill>
                <a:srgbClr val="000000"/>
              </a:solidFill>
              <a:round/>
              <a:headEnd/>
              <a:tailEnd/>
            </a:ln>
            <a:effectLst/>
          </p:spPr>
          <p:txBody>
            <a:bodyPr/>
            <a:lstStyle/>
            <a:p>
              <a:endParaRPr lang="en-US"/>
            </a:p>
          </p:txBody>
        </p:sp>
        <p:sp>
          <p:nvSpPr>
            <p:cNvPr id="17605" name="Line 121"/>
            <p:cNvSpPr>
              <a:spLocks noChangeShapeType="1"/>
            </p:cNvSpPr>
            <p:nvPr/>
          </p:nvSpPr>
          <p:spPr bwMode="auto">
            <a:xfrm>
              <a:off x="4506" y="2364"/>
              <a:ext cx="0" cy="644"/>
            </a:xfrm>
            <a:prstGeom prst="line">
              <a:avLst/>
            </a:prstGeom>
            <a:noFill/>
            <a:ln w="1" cap="sq">
              <a:solidFill>
                <a:schemeClr val="tx1"/>
              </a:solidFill>
              <a:round/>
              <a:headEnd/>
              <a:tailEnd/>
            </a:ln>
            <a:effectLst/>
          </p:spPr>
          <p:txBody>
            <a:bodyPr/>
            <a:lstStyle/>
            <a:p>
              <a:endParaRPr lang="en-US"/>
            </a:p>
          </p:txBody>
        </p:sp>
        <p:sp>
          <p:nvSpPr>
            <p:cNvPr id="17606" name="Line 122"/>
            <p:cNvSpPr>
              <a:spLocks noChangeShapeType="1"/>
            </p:cNvSpPr>
            <p:nvPr/>
          </p:nvSpPr>
          <p:spPr bwMode="auto">
            <a:xfrm>
              <a:off x="3286" y="3008"/>
              <a:ext cx="1220" cy="0"/>
            </a:xfrm>
            <a:prstGeom prst="line">
              <a:avLst/>
            </a:prstGeom>
            <a:noFill/>
            <a:ln w="9525">
              <a:solidFill>
                <a:schemeClr val="tx1"/>
              </a:solidFill>
              <a:round/>
              <a:headEnd/>
              <a:tailEnd/>
            </a:ln>
            <a:effectLst/>
          </p:spPr>
          <p:txBody>
            <a:bodyPr/>
            <a:lstStyle/>
            <a:p>
              <a:endParaRPr lang="en-US"/>
            </a:p>
          </p:txBody>
        </p:sp>
        <p:sp>
          <p:nvSpPr>
            <p:cNvPr id="17607" name="Line 123"/>
            <p:cNvSpPr>
              <a:spLocks noChangeShapeType="1"/>
            </p:cNvSpPr>
            <p:nvPr/>
          </p:nvSpPr>
          <p:spPr bwMode="auto">
            <a:xfrm>
              <a:off x="3286" y="3008"/>
              <a:ext cx="1220" cy="0"/>
            </a:xfrm>
            <a:prstGeom prst="line">
              <a:avLst/>
            </a:prstGeom>
            <a:noFill/>
            <a:ln w="9525">
              <a:solidFill>
                <a:srgbClr val="000000"/>
              </a:solidFill>
              <a:round/>
              <a:headEnd/>
              <a:tailEnd/>
            </a:ln>
            <a:effectLst/>
          </p:spPr>
          <p:txBody>
            <a:bodyPr/>
            <a:lstStyle/>
            <a:p>
              <a:endParaRPr lang="en-US"/>
            </a:p>
          </p:txBody>
        </p:sp>
        <p:sp>
          <p:nvSpPr>
            <p:cNvPr id="17608" name="Line 124"/>
            <p:cNvSpPr>
              <a:spLocks noChangeShapeType="1"/>
            </p:cNvSpPr>
            <p:nvPr/>
          </p:nvSpPr>
          <p:spPr bwMode="auto">
            <a:xfrm>
              <a:off x="1893" y="3008"/>
              <a:ext cx="0" cy="449"/>
            </a:xfrm>
            <a:prstGeom prst="line">
              <a:avLst/>
            </a:prstGeom>
            <a:noFill/>
            <a:ln w="9525">
              <a:solidFill>
                <a:schemeClr val="tx1"/>
              </a:solidFill>
              <a:round/>
              <a:headEnd/>
              <a:tailEnd/>
            </a:ln>
            <a:effectLst/>
          </p:spPr>
          <p:txBody>
            <a:bodyPr/>
            <a:lstStyle/>
            <a:p>
              <a:endParaRPr lang="en-US"/>
            </a:p>
          </p:txBody>
        </p:sp>
        <p:sp>
          <p:nvSpPr>
            <p:cNvPr id="17609" name="Line 125"/>
            <p:cNvSpPr>
              <a:spLocks noChangeShapeType="1"/>
            </p:cNvSpPr>
            <p:nvPr/>
          </p:nvSpPr>
          <p:spPr bwMode="auto">
            <a:xfrm>
              <a:off x="1893" y="3008"/>
              <a:ext cx="0" cy="449"/>
            </a:xfrm>
            <a:prstGeom prst="line">
              <a:avLst/>
            </a:prstGeom>
            <a:noFill/>
            <a:ln w="9525">
              <a:solidFill>
                <a:srgbClr val="000000"/>
              </a:solidFill>
              <a:round/>
              <a:headEnd/>
              <a:tailEnd/>
            </a:ln>
            <a:effectLst/>
          </p:spPr>
          <p:txBody>
            <a:bodyPr/>
            <a:lstStyle/>
            <a:p>
              <a:endParaRPr lang="en-US"/>
            </a:p>
          </p:txBody>
        </p:sp>
        <p:sp>
          <p:nvSpPr>
            <p:cNvPr id="17610" name="Line 126"/>
            <p:cNvSpPr>
              <a:spLocks noChangeShapeType="1"/>
            </p:cNvSpPr>
            <p:nvPr/>
          </p:nvSpPr>
          <p:spPr bwMode="auto">
            <a:xfrm>
              <a:off x="2574" y="3008"/>
              <a:ext cx="0" cy="449"/>
            </a:xfrm>
            <a:prstGeom prst="line">
              <a:avLst/>
            </a:prstGeom>
            <a:noFill/>
            <a:ln w="9525">
              <a:solidFill>
                <a:schemeClr val="tx1"/>
              </a:solidFill>
              <a:round/>
              <a:headEnd/>
              <a:tailEnd/>
            </a:ln>
            <a:effectLst/>
          </p:spPr>
          <p:txBody>
            <a:bodyPr/>
            <a:lstStyle/>
            <a:p>
              <a:endParaRPr lang="en-US"/>
            </a:p>
          </p:txBody>
        </p:sp>
        <p:sp>
          <p:nvSpPr>
            <p:cNvPr id="17611" name="Line 127"/>
            <p:cNvSpPr>
              <a:spLocks noChangeShapeType="1"/>
            </p:cNvSpPr>
            <p:nvPr/>
          </p:nvSpPr>
          <p:spPr bwMode="auto">
            <a:xfrm>
              <a:off x="2574" y="3008"/>
              <a:ext cx="0" cy="449"/>
            </a:xfrm>
            <a:prstGeom prst="line">
              <a:avLst/>
            </a:prstGeom>
            <a:noFill/>
            <a:ln w="9525">
              <a:solidFill>
                <a:srgbClr val="000000"/>
              </a:solidFill>
              <a:round/>
              <a:headEnd/>
              <a:tailEnd/>
            </a:ln>
            <a:effectLst/>
          </p:spPr>
          <p:txBody>
            <a:bodyPr/>
            <a:lstStyle/>
            <a:p>
              <a:endParaRPr lang="en-US"/>
            </a:p>
          </p:txBody>
        </p:sp>
        <p:sp>
          <p:nvSpPr>
            <p:cNvPr id="17612" name="Line 128"/>
            <p:cNvSpPr>
              <a:spLocks noChangeShapeType="1"/>
            </p:cNvSpPr>
            <p:nvPr/>
          </p:nvSpPr>
          <p:spPr bwMode="auto">
            <a:xfrm>
              <a:off x="1893" y="3457"/>
              <a:ext cx="681" cy="0"/>
            </a:xfrm>
            <a:prstGeom prst="line">
              <a:avLst/>
            </a:prstGeom>
            <a:noFill/>
            <a:ln w="9525">
              <a:solidFill>
                <a:schemeClr val="tx1"/>
              </a:solidFill>
              <a:round/>
              <a:headEnd/>
              <a:tailEnd/>
            </a:ln>
            <a:effectLst/>
          </p:spPr>
          <p:txBody>
            <a:bodyPr/>
            <a:lstStyle/>
            <a:p>
              <a:endParaRPr lang="en-US"/>
            </a:p>
          </p:txBody>
        </p:sp>
        <p:sp>
          <p:nvSpPr>
            <p:cNvPr id="17613" name="Line 129"/>
            <p:cNvSpPr>
              <a:spLocks noChangeShapeType="1"/>
            </p:cNvSpPr>
            <p:nvPr/>
          </p:nvSpPr>
          <p:spPr bwMode="auto">
            <a:xfrm>
              <a:off x="1893" y="3457"/>
              <a:ext cx="681" cy="0"/>
            </a:xfrm>
            <a:prstGeom prst="line">
              <a:avLst/>
            </a:prstGeom>
            <a:noFill/>
            <a:ln w="9525">
              <a:solidFill>
                <a:srgbClr val="000000"/>
              </a:solidFill>
              <a:round/>
              <a:headEnd/>
              <a:tailEnd/>
            </a:ln>
            <a:effectLst/>
          </p:spPr>
          <p:txBody>
            <a:bodyPr/>
            <a:lstStyle/>
            <a:p>
              <a:endParaRPr lang="en-US"/>
            </a:p>
          </p:txBody>
        </p:sp>
        <p:sp>
          <p:nvSpPr>
            <p:cNvPr id="17614" name="Line 130"/>
            <p:cNvSpPr>
              <a:spLocks noChangeShapeType="1"/>
            </p:cNvSpPr>
            <p:nvPr/>
          </p:nvSpPr>
          <p:spPr bwMode="auto">
            <a:xfrm>
              <a:off x="1893" y="3457"/>
              <a:ext cx="681" cy="0"/>
            </a:xfrm>
            <a:prstGeom prst="line">
              <a:avLst/>
            </a:prstGeom>
            <a:noFill/>
            <a:ln w="1" cap="sq">
              <a:solidFill>
                <a:schemeClr val="tx1"/>
              </a:solidFill>
              <a:round/>
              <a:headEnd/>
              <a:tailEnd/>
            </a:ln>
            <a:effectLst/>
          </p:spPr>
          <p:txBody>
            <a:bodyPr/>
            <a:lstStyle/>
            <a:p>
              <a:endParaRPr lang="en-US"/>
            </a:p>
          </p:txBody>
        </p:sp>
        <p:sp>
          <p:nvSpPr>
            <p:cNvPr id="17615" name="Line 131"/>
            <p:cNvSpPr>
              <a:spLocks noChangeShapeType="1"/>
            </p:cNvSpPr>
            <p:nvPr/>
          </p:nvSpPr>
          <p:spPr bwMode="auto">
            <a:xfrm>
              <a:off x="3286" y="3008"/>
              <a:ext cx="0" cy="449"/>
            </a:xfrm>
            <a:prstGeom prst="line">
              <a:avLst/>
            </a:prstGeom>
            <a:noFill/>
            <a:ln w="9525">
              <a:solidFill>
                <a:schemeClr val="tx1"/>
              </a:solidFill>
              <a:round/>
              <a:headEnd/>
              <a:tailEnd/>
            </a:ln>
            <a:effectLst/>
          </p:spPr>
          <p:txBody>
            <a:bodyPr/>
            <a:lstStyle/>
            <a:p>
              <a:endParaRPr lang="en-US"/>
            </a:p>
          </p:txBody>
        </p:sp>
        <p:sp>
          <p:nvSpPr>
            <p:cNvPr id="17616" name="Line 132"/>
            <p:cNvSpPr>
              <a:spLocks noChangeShapeType="1"/>
            </p:cNvSpPr>
            <p:nvPr/>
          </p:nvSpPr>
          <p:spPr bwMode="auto">
            <a:xfrm>
              <a:off x="3286" y="3008"/>
              <a:ext cx="0" cy="449"/>
            </a:xfrm>
            <a:prstGeom prst="line">
              <a:avLst/>
            </a:prstGeom>
            <a:noFill/>
            <a:ln w="9525">
              <a:solidFill>
                <a:srgbClr val="000000"/>
              </a:solidFill>
              <a:round/>
              <a:headEnd/>
              <a:tailEnd/>
            </a:ln>
            <a:effectLst/>
          </p:spPr>
          <p:txBody>
            <a:bodyPr/>
            <a:lstStyle/>
            <a:p>
              <a:endParaRPr lang="en-US"/>
            </a:p>
          </p:txBody>
        </p:sp>
        <p:sp>
          <p:nvSpPr>
            <p:cNvPr id="17617" name="Line 133"/>
            <p:cNvSpPr>
              <a:spLocks noChangeShapeType="1"/>
            </p:cNvSpPr>
            <p:nvPr/>
          </p:nvSpPr>
          <p:spPr bwMode="auto">
            <a:xfrm>
              <a:off x="2574" y="3457"/>
              <a:ext cx="712" cy="0"/>
            </a:xfrm>
            <a:prstGeom prst="line">
              <a:avLst/>
            </a:prstGeom>
            <a:noFill/>
            <a:ln w="9525">
              <a:solidFill>
                <a:schemeClr val="tx1"/>
              </a:solidFill>
              <a:round/>
              <a:headEnd/>
              <a:tailEnd/>
            </a:ln>
            <a:effectLst/>
          </p:spPr>
          <p:txBody>
            <a:bodyPr/>
            <a:lstStyle/>
            <a:p>
              <a:endParaRPr lang="en-US"/>
            </a:p>
          </p:txBody>
        </p:sp>
        <p:sp>
          <p:nvSpPr>
            <p:cNvPr id="17618" name="Line 134"/>
            <p:cNvSpPr>
              <a:spLocks noChangeShapeType="1"/>
            </p:cNvSpPr>
            <p:nvPr/>
          </p:nvSpPr>
          <p:spPr bwMode="auto">
            <a:xfrm>
              <a:off x="2574" y="3457"/>
              <a:ext cx="712" cy="0"/>
            </a:xfrm>
            <a:prstGeom prst="line">
              <a:avLst/>
            </a:prstGeom>
            <a:noFill/>
            <a:ln w="9525">
              <a:solidFill>
                <a:srgbClr val="000000"/>
              </a:solidFill>
              <a:round/>
              <a:headEnd/>
              <a:tailEnd/>
            </a:ln>
            <a:effectLst/>
          </p:spPr>
          <p:txBody>
            <a:bodyPr/>
            <a:lstStyle/>
            <a:p>
              <a:endParaRPr lang="en-US"/>
            </a:p>
          </p:txBody>
        </p:sp>
        <p:sp>
          <p:nvSpPr>
            <p:cNvPr id="17619" name="Line 135"/>
            <p:cNvSpPr>
              <a:spLocks noChangeShapeType="1"/>
            </p:cNvSpPr>
            <p:nvPr/>
          </p:nvSpPr>
          <p:spPr bwMode="auto">
            <a:xfrm>
              <a:off x="2574" y="3457"/>
              <a:ext cx="712" cy="0"/>
            </a:xfrm>
            <a:prstGeom prst="line">
              <a:avLst/>
            </a:prstGeom>
            <a:noFill/>
            <a:ln w="1" cap="sq">
              <a:solidFill>
                <a:schemeClr val="tx1"/>
              </a:solidFill>
              <a:round/>
              <a:headEnd/>
              <a:tailEnd/>
            </a:ln>
            <a:effectLst/>
          </p:spPr>
          <p:txBody>
            <a:bodyPr/>
            <a:lstStyle/>
            <a:p>
              <a:endParaRPr lang="en-US"/>
            </a:p>
          </p:txBody>
        </p:sp>
        <p:sp>
          <p:nvSpPr>
            <p:cNvPr id="17620" name="Line 136"/>
            <p:cNvSpPr>
              <a:spLocks noChangeShapeType="1"/>
            </p:cNvSpPr>
            <p:nvPr/>
          </p:nvSpPr>
          <p:spPr bwMode="auto">
            <a:xfrm>
              <a:off x="4506" y="3008"/>
              <a:ext cx="0" cy="449"/>
            </a:xfrm>
            <a:prstGeom prst="line">
              <a:avLst/>
            </a:prstGeom>
            <a:noFill/>
            <a:ln w="9525">
              <a:solidFill>
                <a:schemeClr val="tx1"/>
              </a:solidFill>
              <a:round/>
              <a:headEnd/>
              <a:tailEnd/>
            </a:ln>
            <a:effectLst/>
          </p:spPr>
          <p:txBody>
            <a:bodyPr/>
            <a:lstStyle/>
            <a:p>
              <a:endParaRPr lang="en-US"/>
            </a:p>
          </p:txBody>
        </p:sp>
        <p:sp>
          <p:nvSpPr>
            <p:cNvPr id="17621" name="Line 137"/>
            <p:cNvSpPr>
              <a:spLocks noChangeShapeType="1"/>
            </p:cNvSpPr>
            <p:nvPr/>
          </p:nvSpPr>
          <p:spPr bwMode="auto">
            <a:xfrm>
              <a:off x="4506" y="3008"/>
              <a:ext cx="0" cy="449"/>
            </a:xfrm>
            <a:prstGeom prst="line">
              <a:avLst/>
            </a:prstGeom>
            <a:noFill/>
            <a:ln w="9525">
              <a:solidFill>
                <a:srgbClr val="000000"/>
              </a:solidFill>
              <a:round/>
              <a:headEnd/>
              <a:tailEnd/>
            </a:ln>
            <a:effectLst/>
          </p:spPr>
          <p:txBody>
            <a:bodyPr/>
            <a:lstStyle/>
            <a:p>
              <a:endParaRPr lang="en-US"/>
            </a:p>
          </p:txBody>
        </p:sp>
        <p:sp>
          <p:nvSpPr>
            <p:cNvPr id="17622" name="Line 138"/>
            <p:cNvSpPr>
              <a:spLocks noChangeShapeType="1"/>
            </p:cNvSpPr>
            <p:nvPr/>
          </p:nvSpPr>
          <p:spPr bwMode="auto">
            <a:xfrm>
              <a:off x="3286" y="3457"/>
              <a:ext cx="1220" cy="0"/>
            </a:xfrm>
            <a:prstGeom prst="line">
              <a:avLst/>
            </a:prstGeom>
            <a:noFill/>
            <a:ln w="9525">
              <a:solidFill>
                <a:schemeClr val="tx1"/>
              </a:solidFill>
              <a:round/>
              <a:headEnd/>
              <a:tailEnd/>
            </a:ln>
            <a:effectLst/>
          </p:spPr>
          <p:txBody>
            <a:bodyPr/>
            <a:lstStyle/>
            <a:p>
              <a:endParaRPr lang="en-US"/>
            </a:p>
          </p:txBody>
        </p:sp>
        <p:sp>
          <p:nvSpPr>
            <p:cNvPr id="17623" name="Line 139"/>
            <p:cNvSpPr>
              <a:spLocks noChangeShapeType="1"/>
            </p:cNvSpPr>
            <p:nvPr/>
          </p:nvSpPr>
          <p:spPr bwMode="auto">
            <a:xfrm>
              <a:off x="3286" y="3457"/>
              <a:ext cx="1220" cy="0"/>
            </a:xfrm>
            <a:prstGeom prst="line">
              <a:avLst/>
            </a:prstGeom>
            <a:noFill/>
            <a:ln w="9525">
              <a:solidFill>
                <a:srgbClr val="000000"/>
              </a:solidFill>
              <a:round/>
              <a:headEnd/>
              <a:tailEnd/>
            </a:ln>
            <a:effectLst/>
          </p:spPr>
          <p:txBody>
            <a:bodyPr/>
            <a:lstStyle/>
            <a:p>
              <a:endParaRPr lang="en-US"/>
            </a:p>
          </p:txBody>
        </p:sp>
      </p:grpSp>
      <p:pic>
        <p:nvPicPr>
          <p:cNvPr id="17548" name="Picture 140"/>
          <p:cNvPicPr>
            <a:picLocks noChangeAspect="1" noChangeArrowheads="1"/>
          </p:cNvPicPr>
          <p:nvPr/>
        </p:nvPicPr>
        <p:blipFill>
          <a:blip r:embed="rId13"/>
          <a:srcRect/>
          <a:stretch>
            <a:fillRect/>
          </a:stretch>
        </p:blipFill>
        <p:spPr bwMode="auto">
          <a:xfrm>
            <a:off x="65723" y="5457825"/>
            <a:ext cx="9012555" cy="952977"/>
          </a:xfrm>
          <a:prstGeom prst="rect">
            <a:avLst/>
          </a:prstGeom>
          <a:noFill/>
        </p:spPr>
      </p:pic>
      <p:sp>
        <p:nvSpPr>
          <p:cNvPr id="17549" name="Text Box 141"/>
          <p:cNvSpPr txBox="1">
            <a:spLocks noChangeArrowheads="1"/>
          </p:cNvSpPr>
          <p:nvPr/>
        </p:nvSpPr>
        <p:spPr bwMode="auto">
          <a:xfrm>
            <a:off x="122873" y="5523548"/>
            <a:ext cx="8898255" cy="818686"/>
          </a:xfrm>
          <a:prstGeom prst="rect">
            <a:avLst/>
          </a:prstGeom>
          <a:noFill/>
          <a:ln w="9525">
            <a:noFill/>
            <a:miter lim="800000"/>
            <a:headEnd/>
            <a:tailEnd/>
          </a:ln>
          <a:effectLst/>
        </p:spPr>
        <p:txBody>
          <a:bodyPr lIns="0" tIns="0" rIns="0" bIns="0">
            <a:spAutoFit/>
          </a:bodyPr>
          <a:lstStyle/>
          <a:p>
            <a:pPr>
              <a:lnSpc>
                <a:spcPct val="95000"/>
              </a:lnSpc>
            </a:pPr>
            <a:r>
              <a:rPr lang="en-US" i="1" dirty="0">
                <a:solidFill>
                  <a:srgbClr val="000000"/>
                </a:solidFill>
                <a:latin typeface="Arial" pitchFamily="34" charset="0"/>
              </a:rPr>
              <a:t>Constraints 1: Link AD can be included only if link DE also is included. (penalty:100)</a:t>
            </a:r>
            <a:endParaRPr lang="en-US" dirty="0"/>
          </a:p>
          <a:p>
            <a:pPr>
              <a:lnSpc>
                <a:spcPct val="95000"/>
              </a:lnSpc>
            </a:pPr>
            <a:r>
              <a:rPr lang="en-US" i="1" dirty="0">
                <a:solidFill>
                  <a:srgbClr val="000000"/>
                </a:solidFill>
                <a:latin typeface="Arial" pitchFamily="34" charset="0"/>
              </a:rPr>
              <a:t>Constraints 2: At most one of the three links – AD, CD, and AB – can be included.</a:t>
            </a:r>
            <a:endParaRPr lang="en-US" dirty="0"/>
          </a:p>
          <a:p>
            <a:pPr>
              <a:lnSpc>
                <a:spcPct val="95000"/>
              </a:lnSpc>
            </a:pPr>
            <a:r>
              <a:rPr lang="en-US" i="1" dirty="0">
                <a:solidFill>
                  <a:srgbClr val="000000"/>
                </a:solidFill>
                <a:latin typeface="Arial" pitchFamily="34" charset="0"/>
              </a:rPr>
              <a:t>(Penalty of 100 if selected two of the three, 200 if all three are selected.)</a:t>
            </a:r>
          </a:p>
        </p:txBody>
      </p:sp>
      <p:sp>
        <p:nvSpPr>
          <p:cNvPr id="142" name="Slide Number Placeholder 141"/>
          <p:cNvSpPr>
            <a:spLocks noGrp="1"/>
          </p:cNvSpPr>
          <p:nvPr>
            <p:ph type="sldNum" sz="quarter" idx="12"/>
          </p:nvPr>
        </p:nvSpPr>
        <p:spPr/>
        <p:txBody>
          <a:bodyPr/>
          <a:lstStyle/>
          <a:p>
            <a:fld id="{79C3D34D-2C89-4872-9484-6E5F5D65FE7F}"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304800" y="1371600"/>
            <a:ext cx="8686800" cy="5334000"/>
          </a:xfrm>
        </p:spPr>
        <p:txBody>
          <a:bodyPr>
            <a:normAutofit fontScale="92500" lnSpcReduction="20000"/>
          </a:bodyPr>
          <a:lstStyle/>
          <a:p>
            <a:r>
              <a:rPr lang="en-US" dirty="0" smtClean="0"/>
              <a:t>Introduction to TS</a:t>
            </a:r>
          </a:p>
          <a:p>
            <a:r>
              <a:rPr lang="en-US" dirty="0" smtClean="0"/>
              <a:t>Parameters of TS</a:t>
            </a:r>
          </a:p>
          <a:p>
            <a:r>
              <a:rPr lang="en-US" dirty="0" smtClean="0"/>
              <a:t>Basic concepts of TS</a:t>
            </a:r>
          </a:p>
          <a:p>
            <a:r>
              <a:rPr lang="en-US" dirty="0" smtClean="0"/>
              <a:t>TS vs. other Meta-heuristics</a:t>
            </a:r>
          </a:p>
          <a:p>
            <a:r>
              <a:rPr lang="en-US" dirty="0" smtClean="0"/>
              <a:t>Memory in TS</a:t>
            </a:r>
          </a:p>
          <a:p>
            <a:r>
              <a:rPr lang="en-US" dirty="0" smtClean="0"/>
              <a:t>Use of Memory in TS</a:t>
            </a:r>
          </a:p>
          <a:p>
            <a:r>
              <a:rPr lang="en-US" dirty="0" err="1" smtClean="0"/>
              <a:t>Tabus</a:t>
            </a:r>
            <a:endParaRPr lang="en-US" dirty="0" smtClean="0"/>
          </a:p>
          <a:p>
            <a:r>
              <a:rPr lang="en-US" dirty="0" smtClean="0"/>
              <a:t>Aspiration criteria</a:t>
            </a:r>
          </a:p>
          <a:p>
            <a:r>
              <a:rPr lang="en-US" dirty="0" smtClean="0"/>
              <a:t>Stop condition</a:t>
            </a:r>
          </a:p>
          <a:p>
            <a:r>
              <a:rPr lang="en-US" dirty="0" smtClean="0"/>
              <a:t>TS basic algorithm</a:t>
            </a:r>
          </a:p>
          <a:p>
            <a:r>
              <a:rPr lang="en-US" dirty="0" smtClean="0"/>
              <a:t>Search Process </a:t>
            </a:r>
            <a:r>
              <a:rPr lang="en-US" dirty="0"/>
              <a:t>–</a:t>
            </a:r>
            <a:r>
              <a:rPr lang="en-US" dirty="0" smtClean="0"/>
              <a:t> 1</a:t>
            </a:r>
          </a:p>
          <a:p>
            <a:r>
              <a:rPr lang="en-US" dirty="0"/>
              <a:t>Search </a:t>
            </a:r>
            <a:r>
              <a:rPr lang="en-US" dirty="0" smtClean="0"/>
              <a:t>Process – 2</a:t>
            </a:r>
          </a:p>
          <a:p>
            <a:r>
              <a:rPr lang="en-US" dirty="0"/>
              <a:t>Flowchart of a Standard TS Algorithm</a:t>
            </a:r>
          </a:p>
          <a:p>
            <a:r>
              <a:rPr lang="en-US" dirty="0"/>
              <a:t>Example</a:t>
            </a:r>
          </a:p>
          <a:p>
            <a:r>
              <a:rPr lang="en-US" dirty="0"/>
              <a:t>Pros and Cons</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79C3D34D-2C89-4872-9484-6E5F5D65FE7F}" type="slidenum">
              <a:rPr lang="en-US" smtClean="0"/>
              <a:pPr/>
              <a:t>2</a:t>
            </a:fld>
            <a:endParaRPr lang="en-US"/>
          </a:p>
        </p:txBody>
      </p:sp>
    </p:spTree>
    <p:extLst>
      <p:ext uri="{BB962C8B-B14F-4D97-AF65-F5344CB8AC3E}">
        <p14:creationId xmlns:p14="http://schemas.microsoft.com/office/powerpoint/2010/main" val="496164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p:txBody>
          <a:bodyPr lIns="0" tIns="0" rIns="0" bIns="0">
            <a:normAutofit/>
          </a:bodyPr>
          <a:lstStyle/>
          <a:p>
            <a:pPr>
              <a:lnSpc>
                <a:spcPct val="95000"/>
              </a:lnSpc>
            </a:pPr>
            <a:r>
              <a:rPr lang="en-US" dirty="0">
                <a:solidFill>
                  <a:srgbClr val="000000"/>
                </a:solidFill>
                <a:latin typeface="Arial" pitchFamily="34" charset="0"/>
              </a:rPr>
              <a:t>Example</a:t>
            </a:r>
          </a:p>
        </p:txBody>
      </p:sp>
      <p:sp>
        <p:nvSpPr>
          <p:cNvPr id="18434" name="Rectangle 2"/>
          <p:cNvSpPr>
            <a:spLocks noGrp="1" noChangeArrowheads="1"/>
          </p:cNvSpPr>
          <p:nvPr>
            <p:ph idx="1"/>
          </p:nvPr>
        </p:nvSpPr>
        <p:spPr>
          <a:xfrm>
            <a:off x="228600" y="1524000"/>
            <a:ext cx="8686800" cy="4525963"/>
          </a:xfrm>
        </p:spPr>
        <p:txBody>
          <a:bodyPr lIns="0" tIns="0" rIns="0" bIns="0"/>
          <a:lstStyle/>
          <a:p>
            <a:pPr algn="l">
              <a:lnSpc>
                <a:spcPct val="95000"/>
              </a:lnSpc>
              <a:spcBef>
                <a:spcPct val="0"/>
              </a:spcBef>
            </a:pPr>
            <a:r>
              <a:rPr lang="en-US" dirty="0">
                <a:solidFill>
                  <a:srgbClr val="000000"/>
                </a:solidFill>
                <a:latin typeface="Arial" pitchFamily="34" charset="0"/>
              </a:rPr>
              <a:t>Optimal Solution</a:t>
            </a:r>
            <a:endParaRPr lang="en-US" dirty="0"/>
          </a:p>
          <a:p>
            <a:pPr algn="l">
              <a:lnSpc>
                <a:spcPct val="95000"/>
              </a:lnSpc>
              <a:spcBef>
                <a:spcPct val="0"/>
              </a:spcBef>
            </a:pPr>
            <a:r>
              <a:rPr lang="en-US" dirty="0">
                <a:solidFill>
                  <a:srgbClr val="000000"/>
                </a:solidFill>
                <a:latin typeface="Arial" pitchFamily="34" charset="0"/>
              </a:rPr>
              <a:t>Cost = 70</a:t>
            </a:r>
            <a:endParaRPr lang="en-US" dirty="0"/>
          </a:p>
          <a:p>
            <a:pPr lvl="1">
              <a:lnSpc>
                <a:spcPct val="95000"/>
              </a:lnSpc>
              <a:spcBef>
                <a:spcPct val="0"/>
              </a:spcBef>
            </a:pPr>
            <a:r>
              <a:rPr lang="en-US" sz="1800" dirty="0">
                <a:solidFill>
                  <a:srgbClr val="000000"/>
                </a:solidFill>
                <a:latin typeface="Arial" pitchFamily="34" charset="0"/>
              </a:rPr>
              <a:t>Additional iterations only find </a:t>
            </a:r>
            <a:endParaRPr lang="en-US" dirty="0"/>
          </a:p>
          <a:p>
            <a:pPr lvl="1">
              <a:lnSpc>
                <a:spcPct val="95000"/>
              </a:lnSpc>
              <a:spcBef>
                <a:spcPct val="0"/>
              </a:spcBef>
            </a:pPr>
            <a:r>
              <a:rPr lang="en-US" sz="1800" dirty="0">
                <a:solidFill>
                  <a:srgbClr val="000000"/>
                </a:solidFill>
                <a:latin typeface="Arial" pitchFamily="34" charset="0"/>
              </a:rPr>
              <a:t>inferior solutions</a:t>
            </a:r>
          </a:p>
        </p:txBody>
      </p:sp>
      <p:pic>
        <p:nvPicPr>
          <p:cNvPr id="18436" name="Picture 4"/>
          <p:cNvPicPr>
            <a:picLocks noChangeAspect="1" noChangeArrowheads="1"/>
          </p:cNvPicPr>
          <p:nvPr/>
        </p:nvPicPr>
        <p:blipFill>
          <a:blip r:embed="rId2"/>
          <a:srcRect/>
          <a:stretch>
            <a:fillRect/>
          </a:stretch>
        </p:blipFill>
        <p:spPr bwMode="auto">
          <a:xfrm>
            <a:off x="1057275" y="4780598"/>
            <a:ext cx="1153002" cy="401478"/>
          </a:xfrm>
          <a:prstGeom prst="rect">
            <a:avLst/>
          </a:prstGeom>
          <a:noFill/>
        </p:spPr>
      </p:pic>
      <p:sp>
        <p:nvSpPr>
          <p:cNvPr id="18437" name="Text Box 5"/>
          <p:cNvSpPr txBox="1">
            <a:spLocks noChangeArrowheads="1"/>
          </p:cNvSpPr>
          <p:nvPr/>
        </p:nvSpPr>
        <p:spPr bwMode="auto">
          <a:xfrm>
            <a:off x="1128713" y="483631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A</a:t>
            </a:r>
          </a:p>
        </p:txBody>
      </p:sp>
      <p:pic>
        <p:nvPicPr>
          <p:cNvPr id="18438" name="Picture 6"/>
          <p:cNvPicPr>
            <a:picLocks noChangeAspect="1" noChangeArrowheads="1"/>
          </p:cNvPicPr>
          <p:nvPr/>
        </p:nvPicPr>
        <p:blipFill>
          <a:blip r:embed="rId3"/>
          <a:srcRect/>
          <a:stretch>
            <a:fillRect/>
          </a:stretch>
        </p:blipFill>
        <p:spPr bwMode="auto">
          <a:xfrm>
            <a:off x="2590324" y="5009197"/>
            <a:ext cx="762953" cy="20003"/>
          </a:xfrm>
          <a:prstGeom prst="rect">
            <a:avLst/>
          </a:prstGeom>
          <a:noFill/>
        </p:spPr>
      </p:pic>
      <p:pic>
        <p:nvPicPr>
          <p:cNvPr id="18439" name="Picture 7"/>
          <p:cNvPicPr>
            <a:picLocks noChangeAspect="1" noChangeArrowheads="1"/>
          </p:cNvPicPr>
          <p:nvPr/>
        </p:nvPicPr>
        <p:blipFill>
          <a:blip r:embed="rId4"/>
          <a:srcRect/>
          <a:stretch>
            <a:fillRect/>
          </a:stretch>
        </p:blipFill>
        <p:spPr bwMode="auto">
          <a:xfrm>
            <a:off x="2200275" y="4019073"/>
            <a:ext cx="400050" cy="400050"/>
          </a:xfrm>
          <a:prstGeom prst="rect">
            <a:avLst/>
          </a:prstGeom>
          <a:noFill/>
        </p:spPr>
      </p:pic>
      <p:sp>
        <p:nvSpPr>
          <p:cNvPr id="18440" name="Text Box 8"/>
          <p:cNvSpPr txBox="1">
            <a:spLocks noChangeArrowheads="1"/>
          </p:cNvSpPr>
          <p:nvPr/>
        </p:nvSpPr>
        <p:spPr bwMode="auto">
          <a:xfrm>
            <a:off x="2271713" y="4073366"/>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B</a:t>
            </a:r>
          </a:p>
        </p:txBody>
      </p:sp>
      <p:pic>
        <p:nvPicPr>
          <p:cNvPr id="18441" name="Picture 9"/>
          <p:cNvPicPr>
            <a:picLocks noChangeAspect="1" noChangeArrowheads="1"/>
          </p:cNvPicPr>
          <p:nvPr/>
        </p:nvPicPr>
        <p:blipFill>
          <a:blip r:embed="rId4"/>
          <a:srcRect/>
          <a:stretch>
            <a:fillRect/>
          </a:stretch>
        </p:blipFill>
        <p:spPr bwMode="auto">
          <a:xfrm>
            <a:off x="2200275" y="5542121"/>
            <a:ext cx="400050" cy="401479"/>
          </a:xfrm>
          <a:prstGeom prst="rect">
            <a:avLst/>
          </a:prstGeom>
          <a:noFill/>
        </p:spPr>
      </p:pic>
      <p:sp>
        <p:nvSpPr>
          <p:cNvPr id="18442" name="Text Box 10"/>
          <p:cNvSpPr txBox="1">
            <a:spLocks noChangeArrowheads="1"/>
          </p:cNvSpPr>
          <p:nvPr/>
        </p:nvSpPr>
        <p:spPr bwMode="auto">
          <a:xfrm>
            <a:off x="2271713" y="5597843"/>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D</a:t>
            </a:r>
          </a:p>
        </p:txBody>
      </p:sp>
      <p:pic>
        <p:nvPicPr>
          <p:cNvPr id="18443" name="Picture 11"/>
          <p:cNvPicPr>
            <a:picLocks noChangeAspect="1" noChangeArrowheads="1"/>
          </p:cNvPicPr>
          <p:nvPr/>
        </p:nvPicPr>
        <p:blipFill>
          <a:blip r:embed="rId4"/>
          <a:srcRect/>
          <a:stretch>
            <a:fillRect/>
          </a:stretch>
        </p:blipFill>
        <p:spPr bwMode="auto">
          <a:xfrm>
            <a:off x="2200275" y="4780598"/>
            <a:ext cx="400050" cy="401478"/>
          </a:xfrm>
          <a:prstGeom prst="rect">
            <a:avLst/>
          </a:prstGeom>
          <a:noFill/>
        </p:spPr>
      </p:pic>
      <p:sp>
        <p:nvSpPr>
          <p:cNvPr id="18444" name="Text Box 12"/>
          <p:cNvSpPr txBox="1">
            <a:spLocks noChangeArrowheads="1"/>
          </p:cNvSpPr>
          <p:nvPr/>
        </p:nvSpPr>
        <p:spPr bwMode="auto">
          <a:xfrm>
            <a:off x="2271713" y="483631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C</a:t>
            </a:r>
          </a:p>
        </p:txBody>
      </p:sp>
      <p:pic>
        <p:nvPicPr>
          <p:cNvPr id="18445" name="Picture 13"/>
          <p:cNvPicPr>
            <a:picLocks noChangeAspect="1" noChangeArrowheads="1"/>
          </p:cNvPicPr>
          <p:nvPr/>
        </p:nvPicPr>
        <p:blipFill>
          <a:blip r:embed="rId5"/>
          <a:srcRect/>
          <a:stretch>
            <a:fillRect/>
          </a:stretch>
        </p:blipFill>
        <p:spPr bwMode="auto">
          <a:xfrm>
            <a:off x="2580323" y="4780598"/>
            <a:ext cx="1163003" cy="858678"/>
          </a:xfrm>
          <a:prstGeom prst="rect">
            <a:avLst/>
          </a:prstGeom>
          <a:noFill/>
        </p:spPr>
      </p:pic>
      <p:sp>
        <p:nvSpPr>
          <p:cNvPr id="18446" name="Text Box 14"/>
          <p:cNvSpPr txBox="1">
            <a:spLocks noChangeArrowheads="1"/>
          </p:cNvSpPr>
          <p:nvPr/>
        </p:nvSpPr>
        <p:spPr bwMode="auto">
          <a:xfrm>
            <a:off x="3414713" y="4836318"/>
            <a:ext cx="148590" cy="263149"/>
          </a:xfrm>
          <a:prstGeom prst="rect">
            <a:avLst/>
          </a:prstGeom>
          <a:noFill/>
          <a:ln w="9525">
            <a:noFill/>
            <a:miter lim="800000"/>
            <a:headEnd/>
            <a:tailEnd/>
          </a:ln>
          <a:effectLst/>
        </p:spPr>
        <p:txBody>
          <a:bodyPr lIns="0" tIns="0" rIns="0" bIns="0">
            <a:spAutoFit/>
          </a:bodyPr>
          <a:lstStyle/>
          <a:p>
            <a:pPr>
              <a:lnSpc>
                <a:spcPct val="95000"/>
              </a:lnSpc>
            </a:pPr>
            <a:r>
              <a:rPr lang="en-US" dirty="0">
                <a:solidFill>
                  <a:srgbClr val="000000"/>
                </a:solidFill>
                <a:latin typeface="Arial" pitchFamily="34" charset="0"/>
              </a:rPr>
              <a:t>E</a:t>
            </a:r>
          </a:p>
        </p:txBody>
      </p:sp>
      <p:pic>
        <p:nvPicPr>
          <p:cNvPr id="18447" name="Picture 15"/>
          <p:cNvPicPr>
            <a:picLocks noChangeAspect="1" noChangeArrowheads="1"/>
          </p:cNvPicPr>
          <p:nvPr/>
        </p:nvPicPr>
        <p:blipFill>
          <a:blip r:embed="rId6"/>
          <a:srcRect/>
          <a:stretch>
            <a:fillRect/>
          </a:stretch>
        </p:blipFill>
        <p:spPr bwMode="auto">
          <a:xfrm>
            <a:off x="1285875" y="5162073"/>
            <a:ext cx="905828" cy="534353"/>
          </a:xfrm>
          <a:prstGeom prst="rect">
            <a:avLst/>
          </a:prstGeom>
          <a:noFill/>
        </p:spPr>
      </p:pic>
      <p:pic>
        <p:nvPicPr>
          <p:cNvPr id="18448" name="Picture 16"/>
          <p:cNvPicPr>
            <a:picLocks noChangeAspect="1" noChangeArrowheads="1"/>
          </p:cNvPicPr>
          <p:nvPr/>
        </p:nvPicPr>
        <p:blipFill>
          <a:blip r:embed="rId7"/>
          <a:srcRect/>
          <a:stretch>
            <a:fillRect/>
          </a:stretch>
        </p:blipFill>
        <p:spPr bwMode="auto">
          <a:xfrm>
            <a:off x="2580323" y="4247673"/>
            <a:ext cx="934403" cy="552927"/>
          </a:xfrm>
          <a:prstGeom prst="rect">
            <a:avLst/>
          </a:prstGeom>
          <a:noFill/>
        </p:spPr>
      </p:pic>
      <p:pic>
        <p:nvPicPr>
          <p:cNvPr id="18449" name="Picture 17"/>
          <p:cNvPicPr>
            <a:picLocks noChangeAspect="1" noChangeArrowheads="1"/>
          </p:cNvPicPr>
          <p:nvPr/>
        </p:nvPicPr>
        <p:blipFill>
          <a:blip r:embed="rId8"/>
          <a:srcRect/>
          <a:stretch>
            <a:fillRect/>
          </a:stretch>
        </p:blipFill>
        <p:spPr bwMode="auto">
          <a:xfrm>
            <a:off x="1285875" y="4266247"/>
            <a:ext cx="905828" cy="534353"/>
          </a:xfrm>
          <a:prstGeom prst="rect">
            <a:avLst/>
          </a:prstGeom>
          <a:noFill/>
        </p:spPr>
      </p:pic>
      <p:pic>
        <p:nvPicPr>
          <p:cNvPr id="18450" name="Picture 18"/>
          <p:cNvPicPr>
            <a:picLocks noChangeAspect="1" noChangeArrowheads="1"/>
          </p:cNvPicPr>
          <p:nvPr/>
        </p:nvPicPr>
        <p:blipFill>
          <a:blip r:embed="rId9"/>
          <a:srcRect/>
          <a:stretch>
            <a:fillRect/>
          </a:stretch>
        </p:blipFill>
        <p:spPr bwMode="auto">
          <a:xfrm>
            <a:off x="2351723" y="5170646"/>
            <a:ext cx="20003" cy="382905"/>
          </a:xfrm>
          <a:prstGeom prst="rect">
            <a:avLst/>
          </a:prstGeom>
          <a:noFill/>
        </p:spPr>
      </p:pic>
      <p:sp>
        <p:nvSpPr>
          <p:cNvPr id="18451" name="Text Box 19"/>
          <p:cNvSpPr txBox="1">
            <a:spLocks noChangeArrowheads="1"/>
          </p:cNvSpPr>
          <p:nvPr/>
        </p:nvSpPr>
        <p:spPr bwMode="auto">
          <a:xfrm>
            <a:off x="1411605" y="4316253"/>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20</a:t>
            </a:r>
          </a:p>
        </p:txBody>
      </p:sp>
      <p:sp>
        <p:nvSpPr>
          <p:cNvPr id="18452" name="Text Box 20"/>
          <p:cNvSpPr txBox="1">
            <a:spLocks noChangeArrowheads="1"/>
          </p:cNvSpPr>
          <p:nvPr/>
        </p:nvSpPr>
        <p:spPr bwMode="auto">
          <a:xfrm>
            <a:off x="3011805" y="4316253"/>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30</a:t>
            </a:r>
          </a:p>
        </p:txBody>
      </p:sp>
      <p:sp>
        <p:nvSpPr>
          <p:cNvPr id="18453" name="Text Box 21"/>
          <p:cNvSpPr txBox="1">
            <a:spLocks noChangeArrowheads="1"/>
          </p:cNvSpPr>
          <p:nvPr/>
        </p:nvSpPr>
        <p:spPr bwMode="auto">
          <a:xfrm>
            <a:off x="1564482" y="5459253"/>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15</a:t>
            </a:r>
          </a:p>
        </p:txBody>
      </p:sp>
      <p:sp>
        <p:nvSpPr>
          <p:cNvPr id="18454" name="Text Box 22"/>
          <p:cNvSpPr txBox="1">
            <a:spLocks noChangeArrowheads="1"/>
          </p:cNvSpPr>
          <p:nvPr/>
        </p:nvSpPr>
        <p:spPr bwMode="auto">
          <a:xfrm>
            <a:off x="2783205" y="5459253"/>
            <a:ext cx="452914"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009900"/>
                </a:solidFill>
                <a:latin typeface="Arial" pitchFamily="34" charset="0"/>
              </a:rPr>
              <a:t>40</a:t>
            </a:r>
          </a:p>
        </p:txBody>
      </p:sp>
      <p:sp>
        <p:nvSpPr>
          <p:cNvPr id="18455" name="Text Box 23"/>
          <p:cNvSpPr txBox="1">
            <a:spLocks noChangeArrowheads="1"/>
          </p:cNvSpPr>
          <p:nvPr/>
        </p:nvSpPr>
        <p:spPr bwMode="auto">
          <a:xfrm>
            <a:off x="1715929" y="4759166"/>
            <a:ext cx="45434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10</a:t>
            </a:r>
          </a:p>
        </p:txBody>
      </p:sp>
      <p:sp>
        <p:nvSpPr>
          <p:cNvPr id="18456" name="Text Box 24"/>
          <p:cNvSpPr txBox="1">
            <a:spLocks noChangeArrowheads="1"/>
          </p:cNvSpPr>
          <p:nvPr/>
        </p:nvSpPr>
        <p:spPr bwMode="auto">
          <a:xfrm>
            <a:off x="2707482" y="4773453"/>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5</a:t>
            </a:r>
          </a:p>
        </p:txBody>
      </p:sp>
      <p:sp>
        <p:nvSpPr>
          <p:cNvPr id="18457" name="Text Box 25"/>
          <p:cNvSpPr txBox="1">
            <a:spLocks noChangeArrowheads="1"/>
          </p:cNvSpPr>
          <p:nvPr/>
        </p:nvSpPr>
        <p:spPr bwMode="auto">
          <a:xfrm>
            <a:off x="2021682" y="5140642"/>
            <a:ext cx="452913" cy="233910"/>
          </a:xfrm>
          <a:prstGeom prst="rect">
            <a:avLst/>
          </a:prstGeom>
          <a:noFill/>
          <a:ln w="9525">
            <a:noFill/>
            <a:miter lim="800000"/>
            <a:headEnd/>
            <a:tailEnd/>
          </a:ln>
          <a:effectLst/>
        </p:spPr>
        <p:txBody>
          <a:bodyPr lIns="0" tIns="0" rIns="0" bIns="0">
            <a:spAutoFit/>
          </a:bodyPr>
          <a:lstStyle/>
          <a:p>
            <a:pPr>
              <a:lnSpc>
                <a:spcPct val="95000"/>
              </a:lnSpc>
            </a:pPr>
            <a:r>
              <a:rPr lang="en-US" sz="1600" dirty="0">
                <a:solidFill>
                  <a:srgbClr val="FF0066"/>
                </a:solidFill>
                <a:latin typeface="Arial" pitchFamily="34" charset="0"/>
              </a:rPr>
              <a:t>25</a:t>
            </a:r>
          </a:p>
        </p:txBody>
      </p:sp>
      <p:sp>
        <p:nvSpPr>
          <p:cNvPr id="26" name="Slide Number Placeholder 25"/>
          <p:cNvSpPr>
            <a:spLocks noGrp="1"/>
          </p:cNvSpPr>
          <p:nvPr>
            <p:ph type="sldNum" sz="quarter" idx="12"/>
          </p:nvPr>
        </p:nvSpPr>
        <p:spPr/>
        <p:txBody>
          <a:bodyPr/>
          <a:lstStyle/>
          <a:p>
            <a:fld id="{79C3D34D-2C89-4872-9484-6E5F5D65FE7F}"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lIns="0" tIns="0" rIns="0" bIns="0">
            <a:normAutofit/>
          </a:bodyPr>
          <a:lstStyle/>
          <a:p>
            <a:pPr>
              <a:lnSpc>
                <a:spcPct val="95000"/>
              </a:lnSpc>
            </a:pPr>
            <a:r>
              <a:rPr lang="en-US" dirty="0">
                <a:solidFill>
                  <a:srgbClr val="000000"/>
                </a:solidFill>
                <a:latin typeface="Arial" pitchFamily="34" charset="0"/>
              </a:rPr>
              <a:t>Pros and Cons</a:t>
            </a:r>
          </a:p>
        </p:txBody>
      </p:sp>
      <p:sp>
        <p:nvSpPr>
          <p:cNvPr id="19458" name="Rectangle 2"/>
          <p:cNvSpPr>
            <a:spLocks noGrp="1" noChangeArrowheads="1"/>
          </p:cNvSpPr>
          <p:nvPr>
            <p:ph idx="1"/>
          </p:nvPr>
        </p:nvSpPr>
        <p:spPr>
          <a:xfrm>
            <a:off x="304800" y="1295400"/>
            <a:ext cx="8686800" cy="5334000"/>
          </a:xfrm>
        </p:spPr>
        <p:txBody>
          <a:bodyPr lIns="0" tIns="0" rIns="0" bIns="0">
            <a:noAutofit/>
          </a:bodyPr>
          <a:lstStyle/>
          <a:p>
            <a:pPr indent="-308610">
              <a:lnSpc>
                <a:spcPct val="95000"/>
              </a:lnSpc>
              <a:spcBef>
                <a:spcPct val="0"/>
              </a:spcBef>
              <a:spcAft>
                <a:spcPts val="600"/>
              </a:spcAft>
            </a:pPr>
            <a:r>
              <a:rPr lang="en-US" dirty="0" smtClean="0"/>
              <a:t>Pros:</a:t>
            </a:r>
          </a:p>
          <a:p>
            <a:pPr lvl="1" indent="-308610">
              <a:lnSpc>
                <a:spcPct val="95000"/>
              </a:lnSpc>
              <a:spcBef>
                <a:spcPct val="0"/>
              </a:spcBef>
              <a:spcAft>
                <a:spcPts val="600"/>
              </a:spcAft>
            </a:pPr>
            <a:r>
              <a:rPr lang="en-US" sz="2200" dirty="0" smtClean="0"/>
              <a:t>Allows </a:t>
            </a:r>
            <a:r>
              <a:rPr lang="en-US" sz="2200" dirty="0"/>
              <a:t>non-improving solution to be accepted in order to </a:t>
            </a:r>
            <a:r>
              <a:rPr lang="en-US" sz="2200" b="1" dirty="0"/>
              <a:t>escape from a local </a:t>
            </a:r>
            <a:r>
              <a:rPr lang="en-US" sz="2200" b="1" dirty="0" smtClean="0"/>
              <a:t>optimum</a:t>
            </a:r>
          </a:p>
          <a:p>
            <a:pPr lvl="1" indent="-308610">
              <a:lnSpc>
                <a:spcPct val="95000"/>
              </a:lnSpc>
              <a:spcBef>
                <a:spcPct val="0"/>
              </a:spcBef>
              <a:spcAft>
                <a:spcPts val="600"/>
              </a:spcAft>
            </a:pPr>
            <a:r>
              <a:rPr lang="en-US" sz="2200" dirty="0" smtClean="0"/>
              <a:t>The </a:t>
            </a:r>
            <a:r>
              <a:rPr lang="en-US" sz="2200" dirty="0"/>
              <a:t>use of </a:t>
            </a:r>
            <a:r>
              <a:rPr lang="en-US" sz="2200" b="1" dirty="0" err="1"/>
              <a:t>Tabu</a:t>
            </a:r>
            <a:r>
              <a:rPr lang="en-US" sz="2200" b="1" dirty="0"/>
              <a:t> </a:t>
            </a:r>
            <a:r>
              <a:rPr lang="en-US" sz="2200" b="1" dirty="0" smtClean="0"/>
              <a:t>list</a:t>
            </a:r>
          </a:p>
          <a:p>
            <a:pPr lvl="1" indent="-308610">
              <a:lnSpc>
                <a:spcPct val="95000"/>
              </a:lnSpc>
              <a:spcBef>
                <a:spcPct val="0"/>
              </a:spcBef>
              <a:spcAft>
                <a:spcPts val="600"/>
              </a:spcAft>
            </a:pPr>
            <a:r>
              <a:rPr lang="en-US" sz="2200" dirty="0" smtClean="0"/>
              <a:t>For </a:t>
            </a:r>
            <a:r>
              <a:rPr lang="en-US" sz="2200" dirty="0"/>
              <a:t>larger and more difficult problems </a:t>
            </a:r>
            <a:r>
              <a:rPr lang="en-US" sz="2200" dirty="0" err="1"/>
              <a:t>tabu</a:t>
            </a:r>
            <a:r>
              <a:rPr lang="en-US" sz="2200" dirty="0"/>
              <a:t> search </a:t>
            </a:r>
            <a:r>
              <a:rPr lang="en-US" sz="2200" dirty="0" smtClean="0"/>
              <a:t>can beat </a:t>
            </a:r>
            <a:r>
              <a:rPr lang="en-US" sz="2200" dirty="0"/>
              <a:t>other approaches</a:t>
            </a:r>
          </a:p>
          <a:p>
            <a:pPr>
              <a:lnSpc>
                <a:spcPct val="95000"/>
              </a:lnSpc>
              <a:spcBef>
                <a:spcPct val="0"/>
              </a:spcBef>
              <a:spcAft>
                <a:spcPts val="600"/>
              </a:spcAft>
            </a:pPr>
            <a:endParaRPr lang="en-US" dirty="0"/>
          </a:p>
          <a:p>
            <a:pPr indent="-308610">
              <a:lnSpc>
                <a:spcPct val="95000"/>
              </a:lnSpc>
              <a:spcBef>
                <a:spcPct val="0"/>
              </a:spcBef>
              <a:spcAft>
                <a:spcPts val="600"/>
              </a:spcAft>
            </a:pPr>
            <a:r>
              <a:rPr lang="en-US" dirty="0" smtClean="0"/>
              <a:t>Cons:</a:t>
            </a:r>
          </a:p>
          <a:p>
            <a:pPr lvl="1" indent="-308610">
              <a:lnSpc>
                <a:spcPct val="95000"/>
              </a:lnSpc>
              <a:spcBef>
                <a:spcPct val="0"/>
              </a:spcBef>
              <a:spcAft>
                <a:spcPts val="600"/>
              </a:spcAft>
            </a:pPr>
            <a:r>
              <a:rPr lang="en-US" sz="2200" b="1" dirty="0" smtClean="0"/>
              <a:t>Too </a:t>
            </a:r>
            <a:r>
              <a:rPr lang="en-US" sz="2200" b="1" dirty="0"/>
              <a:t>many parameters</a:t>
            </a:r>
            <a:r>
              <a:rPr lang="en-US" sz="2200" dirty="0"/>
              <a:t> to be </a:t>
            </a:r>
            <a:r>
              <a:rPr lang="en-US" sz="2200" dirty="0" smtClean="0"/>
              <a:t>determined</a:t>
            </a:r>
          </a:p>
          <a:p>
            <a:pPr lvl="1" indent="-308610">
              <a:lnSpc>
                <a:spcPct val="95000"/>
              </a:lnSpc>
              <a:spcBef>
                <a:spcPct val="0"/>
              </a:spcBef>
              <a:spcAft>
                <a:spcPts val="600"/>
              </a:spcAft>
            </a:pPr>
            <a:r>
              <a:rPr lang="en-US" sz="2200" dirty="0" smtClean="0"/>
              <a:t>Number </a:t>
            </a:r>
            <a:r>
              <a:rPr lang="en-US" sz="2200" dirty="0"/>
              <a:t>of iterations could be very </a:t>
            </a:r>
            <a:r>
              <a:rPr lang="en-US" sz="2200" dirty="0" smtClean="0"/>
              <a:t>large</a:t>
            </a:r>
          </a:p>
          <a:p>
            <a:pPr lvl="1" indent="-308610">
              <a:lnSpc>
                <a:spcPct val="95000"/>
              </a:lnSpc>
              <a:spcBef>
                <a:spcPct val="0"/>
              </a:spcBef>
              <a:spcAft>
                <a:spcPts val="600"/>
              </a:spcAft>
            </a:pPr>
            <a:r>
              <a:rPr lang="en-US" sz="2200" dirty="0" smtClean="0"/>
              <a:t>Global </a:t>
            </a:r>
            <a:r>
              <a:rPr lang="en-US" sz="2200" dirty="0"/>
              <a:t>optimum may not be found, depends on parameter </a:t>
            </a:r>
            <a:r>
              <a:rPr lang="en-US" sz="2200" dirty="0" smtClean="0"/>
              <a:t>settings</a:t>
            </a:r>
          </a:p>
          <a:p>
            <a:pPr lvl="1" indent="-308610">
              <a:lnSpc>
                <a:spcPct val="95000"/>
              </a:lnSpc>
              <a:spcBef>
                <a:spcPct val="0"/>
              </a:spcBef>
              <a:spcAft>
                <a:spcPts val="600"/>
              </a:spcAft>
            </a:pPr>
            <a:r>
              <a:rPr lang="en-US" sz="2200" b="1" dirty="0" smtClean="0"/>
              <a:t>Too </a:t>
            </a:r>
            <a:r>
              <a:rPr lang="en-US" sz="2200" b="1" dirty="0"/>
              <a:t>complex</a:t>
            </a:r>
          </a:p>
        </p:txBody>
      </p:sp>
      <p:sp>
        <p:nvSpPr>
          <p:cNvPr id="4" name="Slide Number Placeholder 3"/>
          <p:cNvSpPr>
            <a:spLocks noGrp="1"/>
          </p:cNvSpPr>
          <p:nvPr>
            <p:ph type="sldNum" sz="quarter" idx="12"/>
          </p:nvPr>
        </p:nvSpPr>
        <p:spPr/>
        <p:txBody>
          <a:bodyPr/>
          <a:lstStyle/>
          <a:p>
            <a:fld id="{79C3D34D-2C89-4872-9484-6E5F5D65FE7F}"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p:txBody>
          <a:bodyPr lIns="0" tIns="0" rIns="0" bIns="0">
            <a:normAutofit/>
          </a:bodyPr>
          <a:lstStyle/>
          <a:p>
            <a:pPr>
              <a:lnSpc>
                <a:spcPct val="95000"/>
              </a:lnSpc>
            </a:pPr>
            <a:r>
              <a:rPr lang="en-US" dirty="0">
                <a:solidFill>
                  <a:srgbClr val="000000"/>
                </a:solidFill>
                <a:latin typeface="Arial" pitchFamily="34" charset="0"/>
              </a:rPr>
              <a:t>References</a:t>
            </a:r>
          </a:p>
        </p:txBody>
      </p:sp>
      <p:sp>
        <p:nvSpPr>
          <p:cNvPr id="20482" name="Rectangle 2"/>
          <p:cNvSpPr>
            <a:spLocks noGrp="1" noChangeArrowheads="1"/>
          </p:cNvSpPr>
          <p:nvPr>
            <p:ph idx="1"/>
          </p:nvPr>
        </p:nvSpPr>
        <p:spPr/>
        <p:txBody>
          <a:bodyPr lIns="0" tIns="0" rIns="0" bIns="0">
            <a:normAutofit fontScale="77500" lnSpcReduction="20000"/>
          </a:bodyPr>
          <a:lstStyle/>
          <a:p>
            <a:pPr algn="l">
              <a:lnSpc>
                <a:spcPct val="95000"/>
              </a:lnSpc>
              <a:spcBef>
                <a:spcPct val="0"/>
              </a:spcBef>
            </a:pPr>
            <a:r>
              <a:rPr lang="en-US" dirty="0" smtClean="0"/>
              <a:t>Glover</a:t>
            </a:r>
            <a:r>
              <a:rPr lang="en-US" dirty="0"/>
              <a:t>, F., Kelly, J. P., and Laguna, M. 1995. Genetic Algorithms and </a:t>
            </a:r>
            <a:r>
              <a:rPr lang="en-US" dirty="0" err="1"/>
              <a:t>Tabu</a:t>
            </a:r>
            <a:r>
              <a:rPr lang="en-US" dirty="0"/>
              <a:t> Search: Hybrids for Optimization. Computers and Operations Research. Vol. 22, No. 1, pp. 111 – 134.</a:t>
            </a:r>
          </a:p>
          <a:p>
            <a:pPr algn="l">
              <a:lnSpc>
                <a:spcPct val="95000"/>
              </a:lnSpc>
              <a:spcBef>
                <a:spcPct val="0"/>
              </a:spcBef>
            </a:pPr>
            <a:endParaRPr lang="en-US" dirty="0"/>
          </a:p>
          <a:p>
            <a:pPr algn="l">
              <a:lnSpc>
                <a:spcPct val="95000"/>
              </a:lnSpc>
              <a:spcBef>
                <a:spcPct val="0"/>
              </a:spcBef>
            </a:pPr>
            <a:r>
              <a:rPr lang="en-US" dirty="0" smtClean="0"/>
              <a:t>Glover</a:t>
            </a:r>
            <a:r>
              <a:rPr lang="en-US" dirty="0"/>
              <a:t>, F. and Laguna, M. 1997. </a:t>
            </a:r>
            <a:r>
              <a:rPr lang="en-US" dirty="0" err="1"/>
              <a:t>Tabu</a:t>
            </a:r>
            <a:r>
              <a:rPr lang="en-US" dirty="0"/>
              <a:t> Search. Norwell, MA: </a:t>
            </a:r>
            <a:r>
              <a:rPr lang="en-US" dirty="0" err="1"/>
              <a:t>Kluwer</a:t>
            </a:r>
            <a:r>
              <a:rPr lang="en-US" dirty="0"/>
              <a:t> Academic Publishers.</a:t>
            </a:r>
          </a:p>
          <a:p>
            <a:pPr algn="l">
              <a:lnSpc>
                <a:spcPct val="95000"/>
              </a:lnSpc>
              <a:spcBef>
                <a:spcPct val="0"/>
              </a:spcBef>
            </a:pPr>
            <a:endParaRPr lang="en-US" dirty="0"/>
          </a:p>
          <a:p>
            <a:pPr algn="l">
              <a:lnSpc>
                <a:spcPct val="95000"/>
              </a:lnSpc>
              <a:spcBef>
                <a:spcPct val="0"/>
              </a:spcBef>
            </a:pPr>
            <a:r>
              <a:rPr lang="en-US" dirty="0" err="1" smtClean="0"/>
              <a:t>Hanafi</a:t>
            </a:r>
            <a:r>
              <a:rPr lang="en-US" dirty="0"/>
              <a:t>, S. 2001. On the Convergence of </a:t>
            </a:r>
            <a:r>
              <a:rPr lang="en-US" dirty="0" err="1"/>
              <a:t>Tabu</a:t>
            </a:r>
            <a:r>
              <a:rPr lang="en-US" dirty="0"/>
              <a:t> Search. Journal of Heuristics. Vol. 7, pp. 47 – 58.</a:t>
            </a:r>
          </a:p>
          <a:p>
            <a:pPr algn="l">
              <a:lnSpc>
                <a:spcPct val="95000"/>
              </a:lnSpc>
              <a:spcBef>
                <a:spcPct val="0"/>
              </a:spcBef>
            </a:pPr>
            <a:endParaRPr lang="en-US" dirty="0"/>
          </a:p>
          <a:p>
            <a:pPr algn="l">
              <a:lnSpc>
                <a:spcPct val="95000"/>
              </a:lnSpc>
              <a:spcBef>
                <a:spcPct val="0"/>
              </a:spcBef>
            </a:pPr>
            <a:r>
              <a:rPr lang="en-US" dirty="0" smtClean="0"/>
              <a:t>Hertz</a:t>
            </a:r>
            <a:r>
              <a:rPr lang="en-US" dirty="0"/>
              <a:t>, A., </a:t>
            </a:r>
            <a:r>
              <a:rPr lang="en-US" dirty="0" err="1"/>
              <a:t>Taillard</a:t>
            </a:r>
            <a:r>
              <a:rPr lang="en-US" dirty="0"/>
              <a:t>, E. and Werra, D. A Tutorial on </a:t>
            </a:r>
            <a:r>
              <a:rPr lang="en-US" dirty="0" err="1"/>
              <a:t>Tabu</a:t>
            </a:r>
            <a:r>
              <a:rPr lang="en-US" dirty="0"/>
              <a:t> Search. Accessed on April 14, 2005: http://www.cs.colostate.edu/~whitley/CS640/hertz92tutorial.</a:t>
            </a:r>
            <a:r>
              <a:rPr lang="en-US" dirty="0" smtClean="0"/>
              <a:t>pdf</a:t>
            </a:r>
          </a:p>
          <a:p>
            <a:pPr algn="l">
              <a:lnSpc>
                <a:spcPct val="95000"/>
              </a:lnSpc>
              <a:spcBef>
                <a:spcPct val="0"/>
              </a:spcBef>
            </a:pPr>
            <a:endParaRPr lang="en-US" dirty="0" smtClean="0"/>
          </a:p>
          <a:p>
            <a:pPr>
              <a:lnSpc>
                <a:spcPct val="95000"/>
              </a:lnSpc>
              <a:spcBef>
                <a:spcPct val="0"/>
              </a:spcBef>
            </a:pPr>
            <a:r>
              <a:rPr lang="pt-PT" sz="2500" dirty="0" err="1"/>
              <a:t>Gendreau</a:t>
            </a:r>
            <a:r>
              <a:rPr lang="pt-PT" sz="2500" dirty="0"/>
              <a:t>, </a:t>
            </a:r>
            <a:r>
              <a:rPr lang="pt-PT" sz="2500" dirty="0" smtClean="0"/>
              <a:t>M. 2002. </a:t>
            </a:r>
            <a:r>
              <a:rPr lang="pt-PT" sz="2500" dirty="0" err="1" smtClean="0"/>
              <a:t>An</a:t>
            </a:r>
            <a:r>
              <a:rPr lang="pt-PT" sz="2500" dirty="0" smtClean="0"/>
              <a:t> </a:t>
            </a:r>
            <a:r>
              <a:rPr lang="pt-PT" sz="2500" dirty="0" err="1"/>
              <a:t>Introduction</a:t>
            </a:r>
            <a:r>
              <a:rPr lang="pt-PT" sz="2500" dirty="0"/>
              <a:t> To Tabu </a:t>
            </a:r>
            <a:r>
              <a:rPr lang="pt-PT" sz="2500" dirty="0" err="1" smtClean="0"/>
              <a:t>Search</a:t>
            </a:r>
            <a:r>
              <a:rPr lang="pt-PT" sz="2500" dirty="0" smtClean="0"/>
              <a:t>, </a:t>
            </a:r>
            <a:r>
              <a:rPr lang="fr-CA" sz="2500" dirty="0"/>
              <a:t>Centre de Recherche sur les Transports et Département d´informatique et de Recherche opérationnelle, </a:t>
            </a:r>
            <a:r>
              <a:rPr lang="en-US" sz="2500" dirty="0" err="1"/>
              <a:t>Université</a:t>
            </a:r>
            <a:r>
              <a:rPr lang="en-US" sz="2500" dirty="0"/>
              <a:t> de Montréal. </a:t>
            </a:r>
            <a:endParaRPr lang="pt-PT" sz="2500" dirty="0"/>
          </a:p>
          <a:p>
            <a:pPr algn="l">
              <a:lnSpc>
                <a:spcPct val="95000"/>
              </a:lnSpc>
              <a:spcBef>
                <a:spcPct val="0"/>
              </a:spcBef>
            </a:pPr>
            <a:endParaRPr lang="en-US" dirty="0" smtClean="0"/>
          </a:p>
          <a:p>
            <a:pPr algn="l">
              <a:lnSpc>
                <a:spcPct val="95000"/>
              </a:lnSpc>
              <a:spcBef>
                <a:spcPct val="0"/>
              </a:spcBef>
            </a:pPr>
            <a:endParaRPr lang="en-US" dirty="0"/>
          </a:p>
          <a:p>
            <a:pPr algn="l">
              <a:lnSpc>
                <a:spcPct val="95000"/>
              </a:lnSpc>
              <a:spcBef>
                <a:spcPct val="0"/>
              </a:spcBef>
            </a:pPr>
            <a:r>
              <a:rPr lang="en-US" dirty="0" smtClean="0"/>
              <a:t>Hillier</a:t>
            </a:r>
            <a:r>
              <a:rPr lang="en-US" dirty="0"/>
              <a:t>, F.S. and Lieberman, G.J. 2005. Introduction to Operations Research. New York, NY: McGraw-Hill. 8th Ed.</a:t>
            </a:r>
          </a:p>
          <a:p>
            <a:pPr algn="l">
              <a:lnSpc>
                <a:spcPct val="95000"/>
              </a:lnSpc>
              <a:spcBef>
                <a:spcPct val="0"/>
              </a:spcBef>
            </a:pPr>
            <a:endParaRPr lang="en-US" sz="600" dirty="0">
              <a:solidFill>
                <a:srgbClr val="000000"/>
              </a:solidFill>
              <a:latin typeface="Arial" pitchFamily="34" charset="0"/>
            </a:endParaRPr>
          </a:p>
          <a:p>
            <a:pPr algn="l">
              <a:lnSpc>
                <a:spcPct val="95000"/>
              </a:lnSpc>
              <a:spcBef>
                <a:spcPct val="0"/>
              </a:spcBef>
            </a:pPr>
            <a:endParaRPr lang="en-US" sz="600" dirty="0">
              <a:solidFill>
                <a:srgbClr val="000000"/>
              </a:solidFill>
              <a:latin typeface="Arial" pitchFamily="34" charset="0"/>
            </a:endParaRPr>
          </a:p>
          <a:p>
            <a:pPr algn="l">
              <a:lnSpc>
                <a:spcPct val="95000"/>
              </a:lnSpc>
              <a:spcBef>
                <a:spcPct val="0"/>
              </a:spcBef>
            </a:pPr>
            <a:endParaRPr lang="en-US" sz="900" dirty="0">
              <a:solidFill>
                <a:srgbClr val="000000"/>
              </a:solidFill>
              <a:latin typeface="Arial" pitchFamily="34" charset="0"/>
            </a:endParaRPr>
          </a:p>
          <a:p>
            <a:pPr algn="l">
              <a:lnSpc>
                <a:spcPct val="95000"/>
              </a:lnSpc>
              <a:spcBef>
                <a:spcPct val="0"/>
              </a:spcBef>
            </a:pPr>
            <a:endParaRPr lang="en-US" sz="1600" dirty="0">
              <a:solidFill>
                <a:srgbClr val="000000"/>
              </a:solidFill>
              <a:latin typeface="Arial" pitchFamily="34" charset="0"/>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457200" y="1676400"/>
            <a:ext cx="8458200" cy="1222375"/>
          </a:xfrm>
        </p:spPr>
        <p:txBody>
          <a:bodyPr>
            <a:normAutofit fontScale="90000"/>
            <a:scene3d>
              <a:camera prst="obliqueTopRight"/>
              <a:lightRig rig="threePt" dir="t"/>
            </a:scene3d>
          </a:bodyPr>
          <a:lstStyle/>
          <a:p>
            <a:pPr algn="ctr"/>
            <a:r>
              <a:rPr lang="en-US" b="1" dirty="0" smtClean="0">
                <a:solidFill>
                  <a:srgbClr val="000000"/>
                </a:solidFill>
                <a:latin typeface="Arial" pitchFamily="34" charset="0"/>
              </a:rPr>
              <a:t>Multi-Dimensional Packing by </a:t>
            </a:r>
            <a:r>
              <a:rPr lang="en-US" b="1" dirty="0" err="1" smtClean="0">
                <a:solidFill>
                  <a:srgbClr val="000000"/>
                </a:solidFill>
                <a:latin typeface="Arial" pitchFamily="34" charset="0"/>
              </a:rPr>
              <a:t>Tabu</a:t>
            </a:r>
            <a:r>
              <a:rPr lang="en-US" b="1" dirty="0" smtClean="0">
                <a:solidFill>
                  <a:srgbClr val="000000"/>
                </a:solidFill>
                <a:latin typeface="Arial" pitchFamily="34" charset="0"/>
              </a:rPr>
              <a:t> Search</a:t>
            </a:r>
            <a:br>
              <a:rPr lang="en-US" b="1" dirty="0" smtClean="0">
                <a:solidFill>
                  <a:srgbClr val="000000"/>
                </a:solidFill>
                <a:latin typeface="Arial" pitchFamily="34" charset="0"/>
              </a:rPr>
            </a:br>
            <a:r>
              <a:rPr lang="en-US" b="1" dirty="0" smtClean="0">
                <a:solidFill>
                  <a:srgbClr val="000000"/>
                </a:solidFill>
                <a:latin typeface="Arial" pitchFamily="34" charset="0"/>
              </a:rPr>
              <a:t/>
            </a:r>
            <a:br>
              <a:rPr lang="en-US" b="1" dirty="0" smtClean="0">
                <a:solidFill>
                  <a:srgbClr val="000000"/>
                </a:solidFill>
                <a:latin typeface="Arial" pitchFamily="34" charset="0"/>
              </a:rPr>
            </a:br>
            <a:r>
              <a:rPr lang="en-US" b="1" dirty="0" smtClean="0"/>
              <a:t/>
            </a:r>
            <a:br>
              <a:rPr lang="en-US" b="1" dirty="0" smtClean="0"/>
            </a:br>
            <a:r>
              <a:rPr lang="en-US" b="1" dirty="0" smtClean="0">
                <a:solidFill>
                  <a:srgbClr val="000000"/>
                </a:solidFill>
                <a:latin typeface="Arial" pitchFamily="34" charset="0"/>
              </a:rPr>
              <a:t>written by Andrea Lodi</a:t>
            </a:r>
            <a:br>
              <a:rPr lang="en-US" b="1" dirty="0" smtClean="0">
                <a:solidFill>
                  <a:srgbClr val="000000"/>
                </a:solidFill>
                <a:latin typeface="Arial" pitchFamily="34" charset="0"/>
              </a:rPr>
            </a:br>
            <a:endParaRPr lang="en-US" b="1" dirty="0"/>
          </a:p>
        </p:txBody>
      </p:sp>
      <p:sp>
        <p:nvSpPr>
          <p:cNvPr id="7" name="Slide Number Placeholder 6"/>
          <p:cNvSpPr>
            <a:spLocks noGrp="1"/>
          </p:cNvSpPr>
          <p:nvPr>
            <p:ph type="sldNum" sz="quarter" idx="12"/>
          </p:nvPr>
        </p:nvSpPr>
        <p:spPr/>
        <p:txBody>
          <a:bodyPr/>
          <a:lstStyle/>
          <a:p>
            <a:fld id="{79C3D34D-2C89-4872-9484-6E5F5D65FE7F}" type="slidenum">
              <a:rPr lang="en-US" smtClean="0"/>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err="1" smtClean="0"/>
              <a:t>Tabu</a:t>
            </a:r>
            <a:r>
              <a:rPr lang="en-US" dirty="0" smtClean="0"/>
              <a:t> Search</a:t>
            </a:r>
          </a:p>
          <a:p>
            <a:r>
              <a:rPr lang="en-US" dirty="0" smtClean="0"/>
              <a:t>Basic Approach – 1</a:t>
            </a:r>
          </a:p>
          <a:p>
            <a:r>
              <a:rPr lang="en-US" dirty="0" smtClean="0"/>
              <a:t>Basic Approach – 2</a:t>
            </a:r>
          </a:p>
          <a:p>
            <a:r>
              <a:rPr lang="en-US" dirty="0">
                <a:latin typeface="Arial"/>
                <a:cs typeface="Arial"/>
              </a:rPr>
              <a:t>The TS framework for multi-dimensional bin </a:t>
            </a:r>
            <a:r>
              <a:rPr lang="en-US" dirty="0" smtClean="0">
                <a:latin typeface="Arial"/>
                <a:cs typeface="Arial"/>
              </a:rPr>
              <a:t>packing</a:t>
            </a:r>
          </a:p>
          <a:p>
            <a:r>
              <a:rPr lang="en-US" dirty="0" smtClean="0">
                <a:latin typeface="Arial"/>
                <a:cs typeface="Arial"/>
              </a:rPr>
              <a:t>Search methods</a:t>
            </a:r>
          </a:p>
          <a:p>
            <a:r>
              <a:rPr lang="en-US" dirty="0" smtClean="0">
                <a:latin typeface="Arial"/>
                <a:cs typeface="Arial"/>
              </a:rPr>
              <a:t>Computational test - Dataset</a:t>
            </a:r>
          </a:p>
          <a:p>
            <a:r>
              <a:rPr lang="en-US" dirty="0">
                <a:latin typeface="Arial"/>
                <a:cs typeface="Arial"/>
              </a:rPr>
              <a:t>Computational </a:t>
            </a:r>
            <a:r>
              <a:rPr lang="en-US" dirty="0" smtClean="0">
                <a:latin typeface="Arial"/>
                <a:cs typeface="Arial"/>
              </a:rPr>
              <a:t>test</a:t>
            </a:r>
          </a:p>
          <a:p>
            <a:r>
              <a:rPr lang="en-US" dirty="0" smtClean="0">
                <a:latin typeface="Arial"/>
                <a:cs typeface="Arial"/>
              </a:rPr>
              <a:t>Sample of results</a:t>
            </a:r>
          </a:p>
          <a:p>
            <a:r>
              <a:rPr lang="en-US" dirty="0" smtClean="0">
                <a:latin typeface="Arial"/>
                <a:cs typeface="Arial"/>
              </a:rPr>
              <a:t>Conclusions</a:t>
            </a:r>
          </a:p>
          <a:p>
            <a:endParaRPr lang="en-US" dirty="0" smtClean="0">
              <a:latin typeface="Arial"/>
              <a:cs typeface="Aria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79C3D34D-2C89-4872-9484-6E5F5D65FE7F}" type="slidenum">
              <a:rPr lang="en-US" smtClean="0"/>
              <a:pPr/>
              <a:t>24</a:t>
            </a:fld>
            <a:endParaRPr lang="en-US"/>
          </a:p>
        </p:txBody>
      </p:sp>
    </p:spTree>
    <p:extLst>
      <p:ext uri="{BB962C8B-B14F-4D97-AF65-F5344CB8AC3E}">
        <p14:creationId xmlns:p14="http://schemas.microsoft.com/office/powerpoint/2010/main" val="3889839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p:txBody>
          <a:bodyPr lIns="0" tIns="0" rIns="0" bIns="0" anchor="t">
            <a:normAutofit/>
          </a:bodyPr>
          <a:lstStyle/>
          <a:p>
            <a:pPr algn="l">
              <a:lnSpc>
                <a:spcPct val="95000"/>
              </a:lnSpc>
            </a:pPr>
            <a:r>
              <a:rPr lang="en-US" dirty="0">
                <a:solidFill>
                  <a:srgbClr val="000000"/>
                </a:solidFill>
                <a:latin typeface="Arial" pitchFamily="34" charset="0"/>
              </a:rPr>
              <a:t>Introduction</a:t>
            </a:r>
          </a:p>
        </p:txBody>
      </p:sp>
      <p:sp>
        <p:nvSpPr>
          <p:cNvPr id="23554" name="Rectangle 2"/>
          <p:cNvSpPr>
            <a:spLocks noGrp="1" noChangeArrowheads="1"/>
          </p:cNvSpPr>
          <p:nvPr>
            <p:ph idx="1"/>
          </p:nvPr>
        </p:nvSpPr>
        <p:spPr/>
        <p:txBody>
          <a:bodyPr lIns="0" tIns="0" rIns="0" bIns="0">
            <a:normAutofit/>
          </a:bodyPr>
          <a:lstStyle/>
          <a:p>
            <a:pPr marL="11430" indent="-308610">
              <a:lnSpc>
                <a:spcPct val="95000"/>
              </a:lnSpc>
              <a:spcBef>
                <a:spcPct val="0"/>
              </a:spcBef>
            </a:pPr>
            <a:r>
              <a:rPr lang="en-US" dirty="0">
                <a:solidFill>
                  <a:srgbClr val="000000"/>
                </a:solidFill>
                <a:latin typeface="Arial" pitchFamily="34" charset="0"/>
              </a:rPr>
              <a:t>The paper deals with </a:t>
            </a:r>
            <a:r>
              <a:rPr lang="en-US" b="1" dirty="0">
                <a:solidFill>
                  <a:srgbClr val="000000"/>
                </a:solidFill>
                <a:latin typeface="Arial" pitchFamily="34" charset="0"/>
              </a:rPr>
              <a:t>multi-dimensional</a:t>
            </a:r>
            <a:r>
              <a:rPr lang="en-US" dirty="0">
                <a:solidFill>
                  <a:srgbClr val="000000"/>
                </a:solidFill>
                <a:latin typeface="Arial" pitchFamily="34" charset="0"/>
              </a:rPr>
              <a:t> cutting and packing algorithms</a:t>
            </a:r>
            <a:endParaRPr lang="en-US" dirty="0"/>
          </a:p>
          <a:p>
            <a:pPr marL="0" indent="0">
              <a:lnSpc>
                <a:spcPct val="95000"/>
              </a:lnSpc>
              <a:spcBef>
                <a:spcPct val="0"/>
              </a:spcBef>
            </a:pPr>
            <a:endParaRPr lang="en-US" dirty="0">
              <a:solidFill>
                <a:srgbClr val="000000"/>
              </a:solidFill>
              <a:latin typeface="Arial" pitchFamily="34" charset="0"/>
            </a:endParaRPr>
          </a:p>
          <a:p>
            <a:pPr marL="11430" indent="-308610">
              <a:lnSpc>
                <a:spcPct val="95000"/>
              </a:lnSpc>
              <a:spcBef>
                <a:spcPct val="0"/>
              </a:spcBef>
            </a:pPr>
            <a:r>
              <a:rPr lang="en-US" dirty="0">
                <a:solidFill>
                  <a:srgbClr val="000000"/>
                </a:solidFill>
                <a:latin typeface="Arial" pitchFamily="34" charset="0"/>
              </a:rPr>
              <a:t>Assumes that the item will be packed with </a:t>
            </a:r>
            <a:r>
              <a:rPr lang="en-US" b="1" dirty="0">
                <a:solidFill>
                  <a:srgbClr val="000000"/>
                </a:solidFill>
                <a:latin typeface="Arial" pitchFamily="34" charset="0"/>
              </a:rPr>
              <a:t>fixed orientation </a:t>
            </a:r>
            <a:r>
              <a:rPr lang="en-US" dirty="0">
                <a:solidFill>
                  <a:srgbClr val="000000"/>
                </a:solidFill>
                <a:latin typeface="Arial" pitchFamily="34" charset="0"/>
              </a:rPr>
              <a:t>(no rotation)</a:t>
            </a:r>
            <a:endParaRPr lang="en-US" dirty="0"/>
          </a:p>
          <a:p>
            <a:pPr marL="0" indent="0">
              <a:lnSpc>
                <a:spcPct val="95000"/>
              </a:lnSpc>
              <a:spcBef>
                <a:spcPct val="0"/>
              </a:spcBef>
            </a:pPr>
            <a:endParaRPr lang="en-US" dirty="0">
              <a:solidFill>
                <a:srgbClr val="000000"/>
              </a:solidFill>
              <a:latin typeface="Arial" pitchFamily="34" charset="0"/>
            </a:endParaRPr>
          </a:p>
          <a:p>
            <a:pPr marL="11430" indent="-308610">
              <a:lnSpc>
                <a:spcPct val="95000"/>
              </a:lnSpc>
              <a:spcBef>
                <a:spcPct val="0"/>
              </a:spcBef>
            </a:pPr>
            <a:r>
              <a:rPr lang="en-US" dirty="0">
                <a:solidFill>
                  <a:srgbClr val="000000"/>
                </a:solidFill>
                <a:latin typeface="Arial" pitchFamily="34" charset="0"/>
              </a:rPr>
              <a:t>Lodi, Martello and Vigo present </a:t>
            </a:r>
            <a:r>
              <a:rPr lang="en-US" dirty="0" smtClean="0">
                <a:solidFill>
                  <a:srgbClr val="000000"/>
                </a:solidFill>
                <a:latin typeface="Arial" pitchFamily="34" charset="0"/>
              </a:rPr>
              <a:t>an </a:t>
            </a:r>
            <a:r>
              <a:rPr lang="en-US" dirty="0">
                <a:solidFill>
                  <a:srgbClr val="000000"/>
                </a:solidFill>
                <a:latin typeface="Arial" pitchFamily="34" charset="0"/>
              </a:rPr>
              <a:t>effective </a:t>
            </a:r>
            <a:r>
              <a:rPr lang="en-US" b="1" dirty="0">
                <a:solidFill>
                  <a:srgbClr val="000000"/>
                </a:solidFill>
                <a:latin typeface="Arial" pitchFamily="34" charset="0"/>
              </a:rPr>
              <a:t>BP </a:t>
            </a:r>
            <a:r>
              <a:rPr lang="en-US" b="1" dirty="0" err="1">
                <a:solidFill>
                  <a:srgbClr val="000000"/>
                </a:solidFill>
                <a:latin typeface="Arial" pitchFamily="34" charset="0"/>
              </a:rPr>
              <a:t>Tabu</a:t>
            </a:r>
            <a:r>
              <a:rPr lang="en-US" b="1" dirty="0">
                <a:solidFill>
                  <a:srgbClr val="000000"/>
                </a:solidFill>
                <a:latin typeface="Arial" pitchFamily="34" charset="0"/>
              </a:rPr>
              <a:t> Search framework</a:t>
            </a:r>
            <a:endParaRPr lang="en-US" b="1" dirty="0"/>
          </a:p>
          <a:p>
            <a:pPr marL="0" indent="0">
              <a:lnSpc>
                <a:spcPct val="95000"/>
              </a:lnSpc>
              <a:spcBef>
                <a:spcPct val="0"/>
              </a:spcBef>
            </a:pPr>
            <a:endParaRPr lang="en-US" dirty="0">
              <a:solidFill>
                <a:srgbClr val="000000"/>
              </a:solidFill>
              <a:latin typeface="Arial" pitchFamily="34" charset="0"/>
            </a:endParaRPr>
          </a:p>
          <a:p>
            <a:pPr marL="11430" indent="-308610">
              <a:lnSpc>
                <a:spcPct val="95000"/>
              </a:lnSpc>
              <a:spcBef>
                <a:spcPct val="0"/>
              </a:spcBef>
            </a:pPr>
            <a:r>
              <a:rPr lang="en-US" dirty="0">
                <a:solidFill>
                  <a:srgbClr val="000000"/>
                </a:solidFill>
                <a:latin typeface="Arial" pitchFamily="34" charset="0"/>
              </a:rPr>
              <a:t>The main characteristic is the adoption of a search scheme and a neighborhood independent of the packing problem to be solved</a:t>
            </a:r>
          </a:p>
        </p:txBody>
      </p:sp>
      <p:sp>
        <p:nvSpPr>
          <p:cNvPr id="4" name="Slide Number Placeholder 3"/>
          <p:cNvSpPr>
            <a:spLocks noGrp="1"/>
          </p:cNvSpPr>
          <p:nvPr>
            <p:ph type="sldNum" sz="quarter" idx="12"/>
          </p:nvPr>
        </p:nvSpPr>
        <p:spPr/>
        <p:txBody>
          <a:bodyPr/>
          <a:lstStyle/>
          <a:p>
            <a:fld id="{79C3D34D-2C89-4872-9484-6E5F5D65FE7F}"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p:txBody>
          <a:bodyPr lIns="0" tIns="0" rIns="0" bIns="0" anchor="t">
            <a:normAutofit/>
          </a:bodyPr>
          <a:lstStyle/>
          <a:p>
            <a:pPr algn="l">
              <a:lnSpc>
                <a:spcPct val="95000"/>
              </a:lnSpc>
            </a:pPr>
            <a:r>
              <a:rPr lang="en-US" dirty="0" err="1">
                <a:solidFill>
                  <a:srgbClr val="000000"/>
                </a:solidFill>
                <a:latin typeface="Arial" pitchFamily="34" charset="0"/>
              </a:rPr>
              <a:t>Tabu</a:t>
            </a:r>
            <a:r>
              <a:rPr lang="en-US" dirty="0">
                <a:solidFill>
                  <a:srgbClr val="000000"/>
                </a:solidFill>
                <a:latin typeface="Arial" pitchFamily="34" charset="0"/>
              </a:rPr>
              <a:t> Search</a:t>
            </a:r>
          </a:p>
        </p:txBody>
      </p:sp>
      <p:sp>
        <p:nvSpPr>
          <p:cNvPr id="24578" name="Rectangle 2"/>
          <p:cNvSpPr>
            <a:spLocks noGrp="1" noChangeArrowheads="1"/>
          </p:cNvSpPr>
          <p:nvPr>
            <p:ph idx="1"/>
          </p:nvPr>
        </p:nvSpPr>
        <p:spPr/>
        <p:txBody>
          <a:bodyPr lIns="0" tIns="0" rIns="0" bIns="0">
            <a:normAutofit/>
          </a:bodyPr>
          <a:lstStyle/>
          <a:p>
            <a:pPr marL="11430" indent="-308610">
              <a:lnSpc>
                <a:spcPct val="95000"/>
              </a:lnSpc>
              <a:spcBef>
                <a:spcPct val="0"/>
              </a:spcBef>
            </a:pPr>
            <a:r>
              <a:rPr lang="en-US" dirty="0" smtClean="0"/>
              <a:t>The </a:t>
            </a:r>
            <a:r>
              <a:rPr lang="en-US" dirty="0"/>
              <a:t>goal is </a:t>
            </a:r>
            <a:r>
              <a:rPr lang="en-US" b="1" dirty="0"/>
              <a:t>empty</a:t>
            </a:r>
            <a:r>
              <a:rPr lang="en-US" dirty="0"/>
              <a:t> a specified target </a:t>
            </a:r>
            <a:r>
              <a:rPr lang="en-US" dirty="0" smtClean="0"/>
              <a:t>bin</a:t>
            </a:r>
          </a:p>
          <a:p>
            <a:pPr marL="11430" indent="-308610">
              <a:lnSpc>
                <a:spcPct val="95000"/>
              </a:lnSpc>
              <a:spcBef>
                <a:spcPct val="0"/>
              </a:spcBef>
            </a:pPr>
            <a:endParaRPr lang="en-US" dirty="0" smtClean="0"/>
          </a:p>
          <a:p>
            <a:pPr marL="11430" indent="-308610">
              <a:lnSpc>
                <a:spcPct val="95000"/>
              </a:lnSpc>
              <a:spcBef>
                <a:spcPct val="0"/>
              </a:spcBef>
            </a:pPr>
            <a:r>
              <a:rPr lang="en-US" dirty="0" smtClean="0"/>
              <a:t>Given </a:t>
            </a:r>
            <a:r>
              <a:rPr lang="en-US" dirty="0"/>
              <a:t>a current solution, the moves modify it by changing the packing of a set S of </a:t>
            </a:r>
            <a:r>
              <a:rPr lang="en-US" dirty="0" smtClean="0"/>
              <a:t>items</a:t>
            </a:r>
            <a:endParaRPr lang="en-US" dirty="0"/>
          </a:p>
          <a:p>
            <a:pPr marL="11430" indent="-308610">
              <a:lnSpc>
                <a:spcPct val="95000"/>
              </a:lnSpc>
              <a:spcBef>
                <a:spcPct val="0"/>
              </a:spcBef>
            </a:pPr>
            <a:endParaRPr lang="en-US" dirty="0" smtClean="0"/>
          </a:p>
          <a:p>
            <a:pPr marL="11430" indent="-308610">
              <a:lnSpc>
                <a:spcPct val="95000"/>
              </a:lnSpc>
              <a:spcBef>
                <a:spcPct val="0"/>
              </a:spcBef>
            </a:pPr>
            <a:r>
              <a:rPr lang="en-US" dirty="0" smtClean="0"/>
              <a:t>The target bin is the one </a:t>
            </a:r>
            <a:r>
              <a:rPr lang="en-US" b="1" dirty="0" smtClean="0"/>
              <a:t>minimizing</a:t>
            </a:r>
            <a:r>
              <a:rPr lang="en-US" dirty="0" smtClean="0"/>
              <a:t> a filling function </a:t>
            </a:r>
            <a:r>
              <a:rPr lang="en-US" dirty="0" err="1" smtClean="0"/>
              <a:t>φ</a:t>
            </a:r>
            <a:r>
              <a:rPr lang="en-US" dirty="0" smtClean="0"/>
              <a:t>(.)</a:t>
            </a:r>
          </a:p>
          <a:p>
            <a:pPr marL="411163" lvl="1" indent="-307975">
              <a:lnSpc>
                <a:spcPct val="95000"/>
              </a:lnSpc>
              <a:spcBef>
                <a:spcPct val="0"/>
              </a:spcBef>
            </a:pPr>
            <a:r>
              <a:rPr lang="el-GR" dirty="0" smtClean="0"/>
              <a:t>φ</a:t>
            </a:r>
            <a:r>
              <a:rPr lang="en-US" dirty="0" smtClean="0"/>
              <a:t>(.) measures the </a:t>
            </a:r>
            <a:r>
              <a:rPr lang="en-US" b="1" dirty="0"/>
              <a:t>easiness of emptying the </a:t>
            </a:r>
            <a:r>
              <a:rPr lang="en-US" b="1" dirty="0" smtClean="0"/>
              <a:t>bin</a:t>
            </a:r>
            <a:endParaRPr lang="en-US" b="1" dirty="0"/>
          </a:p>
          <a:p>
            <a:pPr marL="0" indent="0">
              <a:lnSpc>
                <a:spcPct val="95000"/>
              </a:lnSpc>
              <a:spcBef>
                <a:spcPct val="0"/>
              </a:spcBef>
            </a:pPr>
            <a:endParaRPr lang="en-US" dirty="0"/>
          </a:p>
          <a:p>
            <a:pPr marL="11430" indent="-308610">
              <a:lnSpc>
                <a:spcPct val="95000"/>
              </a:lnSpc>
              <a:spcBef>
                <a:spcPct val="0"/>
              </a:spcBef>
            </a:pPr>
            <a:r>
              <a:rPr lang="en-US" dirty="0"/>
              <a:t>The idea is to favor target bins packing a </a:t>
            </a:r>
            <a:r>
              <a:rPr lang="en-US" b="1" dirty="0"/>
              <a:t>small area </a:t>
            </a:r>
            <a:r>
              <a:rPr lang="en-US" dirty="0"/>
              <a:t>and a relatively </a:t>
            </a:r>
            <a:r>
              <a:rPr lang="en-US" b="1" dirty="0"/>
              <a:t>large</a:t>
            </a:r>
            <a:r>
              <a:rPr lang="en-US" dirty="0"/>
              <a:t> number of </a:t>
            </a:r>
            <a:r>
              <a:rPr lang="en-US" dirty="0" smtClean="0"/>
              <a:t>items</a:t>
            </a:r>
            <a:endParaRPr lang="en-US" dirty="0"/>
          </a:p>
        </p:txBody>
      </p:sp>
      <p:sp>
        <p:nvSpPr>
          <p:cNvPr id="4" name="Slide Number Placeholder 3"/>
          <p:cNvSpPr>
            <a:spLocks noGrp="1"/>
          </p:cNvSpPr>
          <p:nvPr>
            <p:ph type="sldNum" sz="quarter" idx="12"/>
          </p:nvPr>
        </p:nvSpPr>
        <p:spPr/>
        <p:txBody>
          <a:bodyPr/>
          <a:lstStyle/>
          <a:p>
            <a:fld id="{79C3D34D-2C89-4872-9484-6E5F5D65FE7F}"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p:txBody>
          <a:bodyPr lIns="0" tIns="0" rIns="0" bIns="0" anchor="t">
            <a:normAutofit/>
          </a:bodyPr>
          <a:lstStyle/>
          <a:p>
            <a:pPr algn="l">
              <a:lnSpc>
                <a:spcPct val="95000"/>
              </a:lnSpc>
            </a:pPr>
            <a:r>
              <a:rPr lang="en-US" dirty="0">
                <a:solidFill>
                  <a:srgbClr val="000000"/>
                </a:solidFill>
                <a:latin typeface="Arial" pitchFamily="34" charset="0"/>
              </a:rPr>
              <a:t>Basic </a:t>
            </a:r>
            <a:r>
              <a:rPr lang="en-US" dirty="0" smtClean="0">
                <a:solidFill>
                  <a:srgbClr val="000000"/>
                </a:solidFill>
                <a:latin typeface="Arial" pitchFamily="34" charset="0"/>
              </a:rPr>
              <a:t>Approach - 1</a:t>
            </a:r>
            <a:endParaRPr lang="en-US" dirty="0">
              <a:solidFill>
                <a:srgbClr val="000000"/>
              </a:solidFill>
              <a:latin typeface="Arial" pitchFamily="34" charset="0"/>
            </a:endParaRPr>
          </a:p>
        </p:txBody>
      </p:sp>
      <p:sp>
        <p:nvSpPr>
          <p:cNvPr id="25602" name="Rectangle 2"/>
          <p:cNvSpPr>
            <a:spLocks noGrp="1" noChangeArrowheads="1"/>
          </p:cNvSpPr>
          <p:nvPr>
            <p:ph idx="1"/>
          </p:nvPr>
        </p:nvSpPr>
        <p:spPr>
          <a:xfrm>
            <a:off x="304800" y="1219200"/>
            <a:ext cx="8686800" cy="5075238"/>
          </a:xfrm>
        </p:spPr>
        <p:txBody>
          <a:bodyPr lIns="0" tIns="0" rIns="0" bIns="0">
            <a:normAutofit lnSpcReduction="10000"/>
          </a:bodyPr>
          <a:lstStyle/>
          <a:p>
            <a:pPr marL="11430" indent="-308610">
              <a:lnSpc>
                <a:spcPct val="95000"/>
              </a:lnSpc>
              <a:spcBef>
                <a:spcPct val="0"/>
              </a:spcBef>
              <a:spcAft>
                <a:spcPts val="1200"/>
              </a:spcAft>
            </a:pPr>
            <a:r>
              <a:rPr lang="en-US" dirty="0" smtClean="0">
                <a:solidFill>
                  <a:srgbClr val="000000"/>
                </a:solidFill>
                <a:latin typeface="Arial" pitchFamily="34" charset="0"/>
              </a:rPr>
              <a:t>Select </a:t>
            </a:r>
            <a:r>
              <a:rPr lang="en-US" b="1" dirty="0">
                <a:solidFill>
                  <a:srgbClr val="000000"/>
                </a:solidFill>
                <a:latin typeface="Arial" pitchFamily="34" charset="0"/>
              </a:rPr>
              <a:t>target</a:t>
            </a:r>
            <a:r>
              <a:rPr lang="en-US" dirty="0">
                <a:solidFill>
                  <a:srgbClr val="000000"/>
                </a:solidFill>
                <a:latin typeface="Arial" pitchFamily="34" charset="0"/>
              </a:rPr>
              <a:t> bin</a:t>
            </a:r>
            <a:endParaRPr lang="en-US" dirty="0"/>
          </a:p>
          <a:p>
            <a:pPr marL="11430" indent="-308610">
              <a:lnSpc>
                <a:spcPct val="95000"/>
              </a:lnSpc>
              <a:spcBef>
                <a:spcPct val="0"/>
              </a:spcBef>
              <a:spcAft>
                <a:spcPts val="1200"/>
              </a:spcAft>
            </a:pPr>
            <a:r>
              <a:rPr lang="en-US" dirty="0">
                <a:solidFill>
                  <a:srgbClr val="000000"/>
                </a:solidFill>
                <a:latin typeface="Arial" pitchFamily="34" charset="0"/>
              </a:rPr>
              <a:t>Include </a:t>
            </a:r>
            <a:r>
              <a:rPr lang="en-US" b="1" dirty="0">
                <a:solidFill>
                  <a:srgbClr val="000000"/>
                </a:solidFill>
                <a:latin typeface="Arial" pitchFamily="34" charset="0"/>
              </a:rPr>
              <a:t>one item</a:t>
            </a:r>
            <a:r>
              <a:rPr lang="en-US" dirty="0">
                <a:solidFill>
                  <a:srgbClr val="000000"/>
                </a:solidFill>
                <a:latin typeface="Arial" pitchFamily="34" charset="0"/>
              </a:rPr>
              <a:t>, j, from the </a:t>
            </a:r>
            <a:r>
              <a:rPr lang="en-US" b="1" dirty="0">
                <a:solidFill>
                  <a:srgbClr val="000000"/>
                </a:solidFill>
                <a:latin typeface="Arial" pitchFamily="34" charset="0"/>
              </a:rPr>
              <a:t>target</a:t>
            </a:r>
            <a:r>
              <a:rPr lang="en-US" dirty="0">
                <a:solidFill>
                  <a:srgbClr val="000000"/>
                </a:solidFill>
                <a:latin typeface="Arial" pitchFamily="34" charset="0"/>
              </a:rPr>
              <a:t> bin, and contents of </a:t>
            </a:r>
            <a:r>
              <a:rPr lang="en-US" b="1" dirty="0">
                <a:solidFill>
                  <a:srgbClr val="000000"/>
                </a:solidFill>
                <a:latin typeface="Arial" pitchFamily="34" charset="0"/>
              </a:rPr>
              <a:t>k</a:t>
            </a:r>
            <a:r>
              <a:rPr lang="en-US" dirty="0">
                <a:solidFill>
                  <a:srgbClr val="000000"/>
                </a:solidFill>
                <a:latin typeface="Arial" pitchFamily="34" charset="0"/>
              </a:rPr>
              <a:t> other bins in a set S</a:t>
            </a:r>
            <a:endParaRPr lang="en-US" dirty="0"/>
          </a:p>
          <a:p>
            <a:pPr marL="11430" indent="-308610">
              <a:lnSpc>
                <a:spcPct val="95000"/>
              </a:lnSpc>
              <a:spcBef>
                <a:spcPct val="0"/>
              </a:spcBef>
              <a:spcAft>
                <a:spcPts val="1200"/>
              </a:spcAft>
            </a:pPr>
            <a:r>
              <a:rPr lang="en-US" dirty="0">
                <a:solidFill>
                  <a:srgbClr val="000000"/>
                </a:solidFill>
                <a:latin typeface="Arial" pitchFamily="34" charset="0"/>
              </a:rPr>
              <a:t>Execute an </a:t>
            </a:r>
            <a:r>
              <a:rPr lang="en-US" dirty="0" smtClean="0">
                <a:solidFill>
                  <a:srgbClr val="000000"/>
                </a:solidFill>
                <a:latin typeface="Arial" pitchFamily="34" charset="0"/>
              </a:rPr>
              <a:t>greedy-type </a:t>
            </a:r>
            <a:r>
              <a:rPr lang="en-US" dirty="0">
                <a:solidFill>
                  <a:srgbClr val="000000"/>
                </a:solidFill>
                <a:latin typeface="Arial" pitchFamily="34" charset="0"/>
              </a:rPr>
              <a:t>heuristic A on S</a:t>
            </a:r>
            <a:endParaRPr lang="en-US" dirty="0"/>
          </a:p>
          <a:p>
            <a:pPr marL="11430" indent="-308610">
              <a:lnSpc>
                <a:spcPct val="95000"/>
              </a:lnSpc>
              <a:spcBef>
                <a:spcPct val="0"/>
              </a:spcBef>
              <a:spcAft>
                <a:spcPts val="1200"/>
              </a:spcAft>
            </a:pPr>
            <a:r>
              <a:rPr lang="en-US" dirty="0">
                <a:solidFill>
                  <a:srgbClr val="000000"/>
                </a:solidFill>
                <a:latin typeface="Arial" pitchFamily="34" charset="0"/>
              </a:rPr>
              <a:t>The size of the </a:t>
            </a:r>
            <a:r>
              <a:rPr lang="en-US" dirty="0" smtClean="0">
                <a:solidFill>
                  <a:srgbClr val="000000"/>
                </a:solidFill>
                <a:latin typeface="Arial" pitchFamily="34" charset="0"/>
              </a:rPr>
              <a:t>neighborhood </a:t>
            </a:r>
            <a:r>
              <a:rPr lang="en-US" b="1" dirty="0" smtClean="0">
                <a:solidFill>
                  <a:srgbClr val="000000"/>
                </a:solidFill>
                <a:latin typeface="Arial" pitchFamily="34" charset="0"/>
              </a:rPr>
              <a:t>k</a:t>
            </a:r>
            <a:r>
              <a:rPr lang="en-US" dirty="0" smtClean="0">
                <a:solidFill>
                  <a:srgbClr val="000000"/>
                </a:solidFill>
                <a:latin typeface="Arial" pitchFamily="34" charset="0"/>
              </a:rPr>
              <a:t> </a:t>
            </a:r>
            <a:r>
              <a:rPr lang="en-US" dirty="0">
                <a:solidFill>
                  <a:srgbClr val="000000"/>
                </a:solidFill>
                <a:latin typeface="Arial" pitchFamily="34" charset="0"/>
              </a:rPr>
              <a:t>is automatically updated</a:t>
            </a:r>
            <a:endParaRPr lang="en-US" dirty="0"/>
          </a:p>
          <a:p>
            <a:pPr marL="11430" indent="-308610">
              <a:lnSpc>
                <a:spcPct val="95000"/>
              </a:lnSpc>
              <a:spcBef>
                <a:spcPct val="0"/>
              </a:spcBef>
              <a:spcAft>
                <a:spcPts val="1200"/>
              </a:spcAft>
            </a:pPr>
            <a:r>
              <a:rPr lang="en-US" dirty="0" smtClean="0">
                <a:solidFill>
                  <a:srgbClr val="000000"/>
                </a:solidFill>
                <a:latin typeface="Arial" pitchFamily="34" charset="0"/>
              </a:rPr>
              <a:t>If </a:t>
            </a:r>
            <a:r>
              <a:rPr lang="en-US" dirty="0">
                <a:solidFill>
                  <a:srgbClr val="000000"/>
                </a:solidFill>
                <a:latin typeface="Arial" pitchFamily="34" charset="0"/>
              </a:rPr>
              <a:t>the items of S are packed into k (or less) bins, item j </a:t>
            </a:r>
            <a:r>
              <a:rPr lang="en-US" dirty="0" smtClean="0">
                <a:solidFill>
                  <a:srgbClr val="000000"/>
                </a:solidFill>
                <a:latin typeface="Arial" pitchFamily="34" charset="0"/>
              </a:rPr>
              <a:t>is </a:t>
            </a:r>
            <a:r>
              <a:rPr lang="en-US" b="1" dirty="0">
                <a:solidFill>
                  <a:srgbClr val="000000"/>
                </a:solidFill>
                <a:latin typeface="Arial" pitchFamily="34" charset="0"/>
              </a:rPr>
              <a:t>removed</a:t>
            </a:r>
            <a:r>
              <a:rPr lang="en-US" dirty="0">
                <a:solidFill>
                  <a:srgbClr val="000000"/>
                </a:solidFill>
                <a:latin typeface="Arial" pitchFamily="34" charset="0"/>
              </a:rPr>
              <a:t> from the target </a:t>
            </a:r>
            <a:r>
              <a:rPr lang="en-US" dirty="0" smtClean="0">
                <a:solidFill>
                  <a:srgbClr val="000000"/>
                </a:solidFill>
                <a:latin typeface="Arial" pitchFamily="34" charset="0"/>
              </a:rPr>
              <a:t>bin. </a:t>
            </a:r>
            <a:r>
              <a:rPr lang="en-US" dirty="0">
                <a:solidFill>
                  <a:srgbClr val="000000"/>
                </a:solidFill>
              </a:rPr>
              <a:t>Otherwise</a:t>
            </a:r>
            <a:r>
              <a:rPr lang="en-US" dirty="0" smtClean="0">
                <a:solidFill>
                  <a:srgbClr val="000000"/>
                </a:solidFill>
              </a:rPr>
              <a:t>, S </a:t>
            </a:r>
            <a:r>
              <a:rPr lang="en-US" dirty="0">
                <a:solidFill>
                  <a:srgbClr val="000000"/>
                </a:solidFill>
              </a:rPr>
              <a:t>is changed by selecting a different set of </a:t>
            </a:r>
            <a:r>
              <a:rPr lang="en-US" dirty="0" smtClean="0">
                <a:solidFill>
                  <a:srgbClr val="000000"/>
                </a:solidFill>
              </a:rPr>
              <a:t> k bins</a:t>
            </a:r>
            <a:r>
              <a:rPr lang="en-US" dirty="0">
                <a:solidFill>
                  <a:srgbClr val="000000"/>
                </a:solidFill>
              </a:rPr>
              <a:t>, or a different item from the target </a:t>
            </a:r>
            <a:r>
              <a:rPr lang="en-US" dirty="0" smtClean="0">
                <a:solidFill>
                  <a:srgbClr val="000000"/>
                </a:solidFill>
              </a:rPr>
              <a:t>bin</a:t>
            </a:r>
            <a:endParaRPr lang="en-US" dirty="0"/>
          </a:p>
          <a:p>
            <a:pPr marL="11430" indent="-308610">
              <a:lnSpc>
                <a:spcPct val="95000"/>
              </a:lnSpc>
              <a:spcBef>
                <a:spcPct val="0"/>
              </a:spcBef>
              <a:spcAft>
                <a:spcPts val="1200"/>
              </a:spcAft>
            </a:pPr>
            <a:r>
              <a:rPr lang="en-US" dirty="0">
                <a:solidFill>
                  <a:srgbClr val="000000"/>
                </a:solidFill>
                <a:latin typeface="Arial" pitchFamily="34" charset="0"/>
              </a:rPr>
              <a:t>Then, a new item is selected, a new set S is defined and a new move is performed</a:t>
            </a:r>
            <a:endParaRPr lang="en-US" dirty="0"/>
          </a:p>
          <a:p>
            <a:pPr marL="11430" indent="-308610">
              <a:lnSpc>
                <a:spcPct val="95000"/>
              </a:lnSpc>
              <a:spcBef>
                <a:spcPct val="0"/>
              </a:spcBef>
              <a:spcAft>
                <a:spcPts val="1200"/>
              </a:spcAft>
            </a:pPr>
            <a:r>
              <a:rPr lang="en-US" dirty="0" smtClean="0">
                <a:solidFill>
                  <a:srgbClr val="000000"/>
                </a:solidFill>
                <a:latin typeface="Arial" pitchFamily="34" charset="0"/>
              </a:rPr>
              <a:t>The </a:t>
            </a:r>
            <a:r>
              <a:rPr lang="en-US" dirty="0">
                <a:solidFill>
                  <a:srgbClr val="000000"/>
                </a:solidFill>
                <a:latin typeface="Arial" pitchFamily="34" charset="0"/>
              </a:rPr>
              <a:t>execution is </a:t>
            </a:r>
            <a:r>
              <a:rPr lang="en-US" b="1" dirty="0">
                <a:solidFill>
                  <a:srgbClr val="000000"/>
                </a:solidFill>
                <a:latin typeface="Arial" pitchFamily="34" charset="0"/>
              </a:rPr>
              <a:t>halted</a:t>
            </a:r>
            <a:r>
              <a:rPr lang="en-US" dirty="0">
                <a:solidFill>
                  <a:srgbClr val="000000"/>
                </a:solidFill>
                <a:latin typeface="Arial" pitchFamily="34" charset="0"/>
              </a:rPr>
              <a:t> as soon as a proven optimal solution is found, or a time limit is reached</a:t>
            </a:r>
          </a:p>
        </p:txBody>
      </p:sp>
      <p:sp>
        <p:nvSpPr>
          <p:cNvPr id="4" name="Slide Number Placeholder 3"/>
          <p:cNvSpPr>
            <a:spLocks noGrp="1"/>
          </p:cNvSpPr>
          <p:nvPr>
            <p:ph type="sldNum" sz="quarter" idx="12"/>
          </p:nvPr>
        </p:nvSpPr>
        <p:spPr/>
        <p:txBody>
          <a:bodyPr/>
          <a:lstStyle/>
          <a:p>
            <a:fld id="{79C3D34D-2C89-4872-9484-6E5F5D65FE7F}" type="slidenum">
              <a:rPr lang="en-US" smtClean="0"/>
              <a:pPr/>
              <a:t>27</a:t>
            </a:fld>
            <a:endParaRPr lang="en-US"/>
          </a:p>
        </p:txBody>
      </p:sp>
    </p:spTree>
    <p:extLst>
      <p:ext uri="{BB962C8B-B14F-4D97-AF65-F5344CB8AC3E}">
        <p14:creationId xmlns:p14="http://schemas.microsoft.com/office/powerpoint/2010/main" val="154393652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p:txBody>
          <a:bodyPr lIns="0" tIns="0" rIns="0" bIns="0" anchor="t">
            <a:normAutofit/>
          </a:bodyPr>
          <a:lstStyle/>
          <a:p>
            <a:pPr algn="l">
              <a:lnSpc>
                <a:spcPct val="95000"/>
              </a:lnSpc>
            </a:pPr>
            <a:r>
              <a:rPr lang="en-US" dirty="0">
                <a:solidFill>
                  <a:srgbClr val="000000"/>
                </a:solidFill>
                <a:latin typeface="Arial" pitchFamily="34" charset="0"/>
              </a:rPr>
              <a:t>Basic </a:t>
            </a:r>
            <a:r>
              <a:rPr lang="en-US" dirty="0" smtClean="0">
                <a:solidFill>
                  <a:srgbClr val="000000"/>
                </a:solidFill>
                <a:latin typeface="Arial" pitchFamily="34" charset="0"/>
              </a:rPr>
              <a:t>Approach - 2</a:t>
            </a:r>
            <a:endParaRPr lang="en-US" dirty="0">
              <a:solidFill>
                <a:srgbClr val="000000"/>
              </a:solidFill>
              <a:latin typeface="Arial" pitchFamily="34" charset="0"/>
            </a:endParaRPr>
          </a:p>
        </p:txBody>
      </p:sp>
      <p:sp>
        <p:nvSpPr>
          <p:cNvPr id="25602" name="Rectangle 2"/>
          <p:cNvSpPr>
            <a:spLocks noGrp="1" noChangeArrowheads="1"/>
          </p:cNvSpPr>
          <p:nvPr>
            <p:ph idx="1"/>
          </p:nvPr>
        </p:nvSpPr>
        <p:spPr>
          <a:xfrm>
            <a:off x="304800" y="1219200"/>
            <a:ext cx="8686800" cy="5075238"/>
          </a:xfrm>
        </p:spPr>
        <p:txBody>
          <a:bodyPr lIns="0" tIns="0" rIns="0" bIns="0">
            <a:normAutofit fontScale="92500" lnSpcReduction="10000"/>
          </a:bodyPr>
          <a:lstStyle/>
          <a:p>
            <a:pPr marL="11430" indent="-308610">
              <a:lnSpc>
                <a:spcPct val="95000"/>
              </a:lnSpc>
              <a:spcBef>
                <a:spcPct val="0"/>
              </a:spcBef>
              <a:spcAft>
                <a:spcPts val="1200"/>
              </a:spcAft>
            </a:pPr>
            <a:r>
              <a:rPr lang="en-US" dirty="0" smtClean="0">
                <a:solidFill>
                  <a:srgbClr val="000000"/>
                </a:solidFill>
              </a:rPr>
              <a:t>If the algorithm gets stuck</a:t>
            </a:r>
          </a:p>
          <a:p>
            <a:pPr marL="411480" lvl="1" indent="-308610">
              <a:lnSpc>
                <a:spcPct val="95000"/>
              </a:lnSpc>
              <a:spcBef>
                <a:spcPct val="0"/>
              </a:spcBef>
              <a:spcAft>
                <a:spcPts val="1200"/>
              </a:spcAft>
            </a:pPr>
            <a:r>
              <a:rPr lang="en-US" dirty="0" smtClean="0">
                <a:solidFill>
                  <a:srgbClr val="000000"/>
                </a:solidFill>
              </a:rPr>
              <a:t> The target bin is not emptied, the neighborhood is enlarged by increasing the value of up to a preﬁxed upper limit</a:t>
            </a:r>
          </a:p>
          <a:p>
            <a:r>
              <a:rPr lang="en-US" dirty="0" err="1" smtClean="0">
                <a:solidFill>
                  <a:srgbClr val="000000"/>
                </a:solidFill>
              </a:rPr>
              <a:t>Tabu</a:t>
            </a:r>
            <a:r>
              <a:rPr lang="en-US" dirty="0" smtClean="0">
                <a:solidFill>
                  <a:srgbClr val="000000"/>
                </a:solidFill>
              </a:rPr>
              <a:t> </a:t>
            </a:r>
            <a:r>
              <a:rPr lang="en-US" dirty="0">
                <a:solidFill>
                  <a:srgbClr val="000000"/>
                </a:solidFill>
              </a:rPr>
              <a:t>list </a:t>
            </a:r>
            <a:r>
              <a:rPr lang="en-US" dirty="0" err="1">
                <a:solidFill>
                  <a:srgbClr val="000000"/>
                </a:solidFill>
              </a:rPr>
              <a:t>stores,for</a:t>
            </a:r>
            <a:r>
              <a:rPr lang="en-US" dirty="0">
                <a:solidFill>
                  <a:srgbClr val="000000"/>
                </a:solidFill>
              </a:rPr>
              <a:t> each forbidden move, the sum of the ﬁlling function values of the k+1 involved </a:t>
            </a:r>
            <a:r>
              <a:rPr lang="en-US" dirty="0" smtClean="0">
                <a:solidFill>
                  <a:srgbClr val="000000"/>
                </a:solidFill>
              </a:rPr>
              <a:t>bins</a:t>
            </a:r>
          </a:p>
          <a:p>
            <a:endParaRPr lang="en-US" dirty="0">
              <a:solidFill>
                <a:srgbClr val="000000"/>
              </a:solidFill>
            </a:endParaRPr>
          </a:p>
          <a:p>
            <a:r>
              <a:rPr lang="en-US" dirty="0">
                <a:solidFill>
                  <a:srgbClr val="000000"/>
                </a:solidFill>
              </a:rPr>
              <a:t>Variable Neighborhood </a:t>
            </a:r>
            <a:r>
              <a:rPr lang="en-US" dirty="0" smtClean="0">
                <a:solidFill>
                  <a:srgbClr val="000000"/>
                </a:solidFill>
              </a:rPr>
              <a:t>Search strategy</a:t>
            </a:r>
          </a:p>
          <a:p>
            <a:pPr lvl="1"/>
            <a:r>
              <a:rPr lang="en-US" dirty="0" smtClean="0">
                <a:solidFill>
                  <a:srgbClr val="000000"/>
                </a:solidFill>
              </a:rPr>
              <a:t>Small values of k = Small neighborhoods, fast to explore</a:t>
            </a:r>
          </a:p>
          <a:p>
            <a:pPr lvl="1"/>
            <a:r>
              <a:rPr lang="en-US" dirty="0" smtClean="0">
                <a:solidFill>
                  <a:srgbClr val="000000"/>
                </a:solidFill>
              </a:rPr>
              <a:t>Accepting moves dealing with increased k = Enlarged neighborhood, more chances to improve solution</a:t>
            </a:r>
          </a:p>
          <a:p>
            <a:pPr lvl="1"/>
            <a:r>
              <a:rPr lang="en-US" dirty="0" smtClean="0">
                <a:solidFill>
                  <a:srgbClr val="000000"/>
                </a:solidFill>
              </a:rPr>
              <a:t>By changing the size of the neighborhood, the algorithm plays “Intensification” and “Diversification”</a:t>
            </a:r>
            <a:endParaRPr lang="en-US" dirty="0">
              <a:solidFill>
                <a:srgbClr val="000000"/>
              </a:solidFill>
            </a:endParaRPr>
          </a:p>
          <a:p>
            <a:pPr marL="0" indent="0">
              <a:buNone/>
            </a:pPr>
            <a:endParaRPr lang="en-US" dirty="0">
              <a:solidFill>
                <a:srgbClr val="000000"/>
              </a:solidFill>
            </a:endParaRPr>
          </a:p>
          <a:p>
            <a:pPr marL="11430" indent="-308610">
              <a:lnSpc>
                <a:spcPct val="95000"/>
              </a:lnSpc>
              <a:spcBef>
                <a:spcPct val="0"/>
              </a:spcBef>
              <a:spcAft>
                <a:spcPts val="1200"/>
              </a:spcAft>
            </a:pPr>
            <a:r>
              <a:rPr lang="en-US" dirty="0" smtClean="0">
                <a:solidFill>
                  <a:srgbClr val="000000"/>
                </a:solidFill>
                <a:latin typeface="Arial" pitchFamily="34" charset="0"/>
              </a:rPr>
              <a:t>The </a:t>
            </a:r>
            <a:r>
              <a:rPr lang="en-US" dirty="0">
                <a:solidFill>
                  <a:srgbClr val="000000"/>
                </a:solidFill>
                <a:latin typeface="Arial" pitchFamily="34" charset="0"/>
              </a:rPr>
              <a:t>execution is </a:t>
            </a:r>
            <a:r>
              <a:rPr lang="en-US" b="1" dirty="0">
                <a:solidFill>
                  <a:srgbClr val="000000"/>
                </a:solidFill>
                <a:latin typeface="Arial" pitchFamily="34" charset="0"/>
              </a:rPr>
              <a:t>halted</a:t>
            </a:r>
            <a:r>
              <a:rPr lang="en-US" dirty="0">
                <a:solidFill>
                  <a:srgbClr val="000000"/>
                </a:solidFill>
                <a:latin typeface="Arial" pitchFamily="34" charset="0"/>
              </a:rPr>
              <a:t> </a:t>
            </a:r>
            <a:r>
              <a:rPr lang="en-US" dirty="0" smtClean="0">
                <a:solidFill>
                  <a:srgbClr val="000000"/>
                </a:solidFill>
                <a:latin typeface="Arial" pitchFamily="34" charset="0"/>
              </a:rPr>
              <a:t>as soon as a proven optimal solution is found, or a time limit is reached</a:t>
            </a:r>
            <a:endParaRPr lang="en-US" dirty="0">
              <a:solidFill>
                <a:srgbClr val="000000"/>
              </a:solidFill>
              <a:latin typeface="Arial" pitchFamily="34" charset="0"/>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28</a:t>
            </a:fld>
            <a:endParaRPr lang="en-US"/>
          </a:p>
        </p:txBody>
      </p:sp>
    </p:spTree>
    <p:extLst>
      <p:ext uri="{BB962C8B-B14F-4D97-AF65-F5344CB8AC3E}">
        <p14:creationId xmlns:p14="http://schemas.microsoft.com/office/powerpoint/2010/main" val="178405910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Arial"/>
                <a:cs typeface="Arial"/>
              </a:rPr>
              <a:t>The </a:t>
            </a:r>
            <a:r>
              <a:rPr lang="en-US" sz="2000" dirty="0" smtClean="0">
                <a:latin typeface="Arial"/>
                <a:cs typeface="Arial"/>
              </a:rPr>
              <a:t>TS </a:t>
            </a:r>
            <a:r>
              <a:rPr lang="en-US" sz="2000" dirty="0">
                <a:latin typeface="Arial"/>
                <a:cs typeface="Arial"/>
              </a:rPr>
              <a:t>framework for multi-dimensional bin packing</a:t>
            </a:r>
            <a:endParaRPr lang="en-US" sz="2000" dirty="0">
              <a:latin typeface="Arial"/>
              <a:cs typeface="Arial"/>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29</a:t>
            </a:fld>
            <a:endParaRPr lang="en-US"/>
          </a:p>
        </p:txBody>
      </p:sp>
      <p:pic>
        <p:nvPicPr>
          <p:cNvPr id="26" name="Content Placeholder 25"/>
          <p:cNvPicPr>
            <a:picLocks noGrp="1" noChangeAspect="1"/>
          </p:cNvPicPr>
          <p:nvPr>
            <p:ph idx="1"/>
          </p:nvPr>
        </p:nvPicPr>
        <p:blipFill>
          <a:blip r:embed="rId2"/>
          <a:srcRect t="18815" b="18815"/>
          <a:stretch>
            <a:fillRect/>
          </a:stretch>
        </p:blipFill>
        <p:spPr>
          <a:xfrm>
            <a:off x="304800" y="2057400"/>
            <a:ext cx="8686800" cy="4419600"/>
          </a:xfrm>
        </p:spPr>
      </p:pic>
      <p:pic>
        <p:nvPicPr>
          <p:cNvPr id="28" name="Picture 27"/>
          <p:cNvPicPr>
            <a:picLocks noChangeAspect="1"/>
          </p:cNvPicPr>
          <p:nvPr/>
        </p:nvPicPr>
        <p:blipFill>
          <a:blip r:embed="rId3"/>
          <a:stretch>
            <a:fillRect/>
          </a:stretch>
        </p:blipFill>
        <p:spPr>
          <a:xfrm>
            <a:off x="838200" y="1219200"/>
            <a:ext cx="4965700" cy="800100"/>
          </a:xfrm>
          <a:prstGeom prst="rect">
            <a:avLst/>
          </a:prstGeom>
        </p:spPr>
      </p:pic>
    </p:spTree>
    <p:extLst>
      <p:ext uri="{BB962C8B-B14F-4D97-AF65-F5344CB8AC3E}">
        <p14:creationId xmlns:p14="http://schemas.microsoft.com/office/powerpoint/2010/main" val="317691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lIns="0" tIns="0" rIns="0" bIns="0">
            <a:normAutofit/>
          </a:bodyPr>
          <a:lstStyle/>
          <a:p>
            <a:pPr>
              <a:lnSpc>
                <a:spcPct val="95000"/>
              </a:lnSpc>
            </a:pPr>
            <a:r>
              <a:rPr lang="en-US" dirty="0" smtClean="0">
                <a:solidFill>
                  <a:srgbClr val="000000"/>
                </a:solidFill>
                <a:latin typeface="Arial" pitchFamily="34" charset="0"/>
              </a:rPr>
              <a:t>Introduction TO TS</a:t>
            </a:r>
            <a:endParaRPr lang="en-US" dirty="0">
              <a:solidFill>
                <a:srgbClr val="000000"/>
              </a:solidFill>
              <a:latin typeface="Arial" pitchFamily="34" charset="0"/>
            </a:endParaRPr>
          </a:p>
        </p:txBody>
      </p:sp>
      <p:sp>
        <p:nvSpPr>
          <p:cNvPr id="3074" name="Rectangle 2"/>
          <p:cNvSpPr>
            <a:spLocks noGrp="1" noChangeArrowheads="1"/>
          </p:cNvSpPr>
          <p:nvPr>
            <p:ph idx="1"/>
          </p:nvPr>
        </p:nvSpPr>
        <p:spPr>
          <a:xfrm>
            <a:off x="152400" y="1341437"/>
            <a:ext cx="8839200" cy="4525963"/>
          </a:xfrm>
        </p:spPr>
        <p:txBody>
          <a:bodyPr lIns="0" tIns="0" rIns="0" bIns="0">
            <a:noAutofit/>
          </a:bodyPr>
          <a:lstStyle/>
          <a:p>
            <a:r>
              <a:rPr lang="en-US" sz="2400" dirty="0" smtClean="0">
                <a:latin typeface="Arial" pitchFamily="34" charset="0"/>
                <a:cs typeface="Arial" pitchFamily="34" charset="0"/>
              </a:rPr>
              <a:t>TS is an iterative procedure designed for the solution of optimization problems</a:t>
            </a:r>
          </a:p>
          <a:p>
            <a:r>
              <a:rPr lang="en-US" sz="2400" dirty="0" smtClean="0">
                <a:latin typeface="Arial" pitchFamily="34" charset="0"/>
                <a:cs typeface="Arial" pitchFamily="34" charset="0"/>
              </a:rPr>
              <a:t>Invented by Glover (1986)</a:t>
            </a:r>
          </a:p>
          <a:p>
            <a:r>
              <a:rPr lang="en-US" sz="2400" dirty="0" smtClean="0">
                <a:latin typeface="Arial" pitchFamily="34" charset="0"/>
                <a:cs typeface="Arial" pitchFamily="34" charset="0"/>
              </a:rPr>
              <a:t>Uses a neighborhood search procedure to iteratively move from a solution x to a solution x* in the neighborhood of x</a:t>
            </a:r>
          </a:p>
          <a:p>
            <a:r>
              <a:rPr lang="en-US" sz="2400" dirty="0" smtClean="0">
                <a:latin typeface="Arial" pitchFamily="34" charset="0"/>
                <a:cs typeface="Arial" pitchFamily="34" charset="0"/>
              </a:rPr>
              <a:t>Uses memory structures so that the algorithm does not visit a given solution repeatedly</a:t>
            </a:r>
          </a:p>
          <a:p>
            <a:r>
              <a:rPr lang="en-US" sz="2400" dirty="0" err="1" smtClean="0">
                <a:latin typeface="Arial" pitchFamily="34" charset="0"/>
                <a:cs typeface="Arial" pitchFamily="34" charset="0"/>
              </a:rPr>
              <a:t>Tabu</a:t>
            </a:r>
            <a:r>
              <a:rPr lang="en-US" sz="2400" dirty="0" smtClean="0">
                <a:latin typeface="Arial" pitchFamily="34" charset="0"/>
                <a:cs typeface="Arial" pitchFamily="34" charset="0"/>
              </a:rPr>
              <a:t> Search Benefits</a:t>
            </a:r>
          </a:p>
          <a:p>
            <a:pPr lvl="1"/>
            <a:r>
              <a:rPr lang="en-US" dirty="0" smtClean="0">
                <a:latin typeface="Arial" pitchFamily="34" charset="0"/>
                <a:cs typeface="Arial" pitchFamily="34" charset="0"/>
              </a:rPr>
              <a:t>Cycle avoidance which also saves time</a:t>
            </a:r>
          </a:p>
          <a:p>
            <a:pPr lvl="1"/>
            <a:r>
              <a:rPr lang="en-US" dirty="0" smtClean="0">
                <a:latin typeface="Arial" pitchFamily="34" charset="0"/>
                <a:cs typeface="Arial" pitchFamily="34" charset="0"/>
              </a:rPr>
              <a:t>Guide search to promising regions of the search space</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p:txBody>
          <a:bodyPr lIns="0" tIns="0" rIns="0" bIns="0" anchor="t">
            <a:normAutofit/>
          </a:bodyPr>
          <a:lstStyle/>
          <a:p>
            <a:pPr algn="l">
              <a:lnSpc>
                <a:spcPct val="95000"/>
              </a:lnSpc>
            </a:pPr>
            <a:r>
              <a:rPr lang="en-US" dirty="0" smtClean="0">
                <a:solidFill>
                  <a:srgbClr val="000000"/>
                </a:solidFill>
                <a:latin typeface="Arial" pitchFamily="34" charset="0"/>
              </a:rPr>
              <a:t>Search METHODS</a:t>
            </a:r>
            <a:endParaRPr lang="en-US" dirty="0">
              <a:solidFill>
                <a:srgbClr val="000000"/>
              </a:solidFill>
              <a:latin typeface="Arial" pitchFamily="34" charset="0"/>
            </a:endParaRPr>
          </a:p>
        </p:txBody>
      </p:sp>
      <p:sp>
        <p:nvSpPr>
          <p:cNvPr id="26626" name="Rectangle 2"/>
          <p:cNvSpPr>
            <a:spLocks noGrp="1" noChangeArrowheads="1"/>
          </p:cNvSpPr>
          <p:nvPr>
            <p:ph idx="1"/>
          </p:nvPr>
        </p:nvSpPr>
        <p:spPr>
          <a:xfrm>
            <a:off x="304800" y="1447800"/>
            <a:ext cx="8686800" cy="4953000"/>
          </a:xfrm>
        </p:spPr>
        <p:txBody>
          <a:bodyPr lIns="0" tIns="0" rIns="0" bIns="0">
            <a:normAutofit/>
          </a:bodyPr>
          <a:lstStyle/>
          <a:p>
            <a:pPr marL="0" indent="0">
              <a:lnSpc>
                <a:spcPct val="110000"/>
              </a:lnSpc>
              <a:spcBef>
                <a:spcPct val="0"/>
              </a:spcBef>
              <a:spcAft>
                <a:spcPts val="600"/>
              </a:spcAft>
            </a:pPr>
            <a:r>
              <a:rPr lang="en-US" dirty="0"/>
              <a:t> </a:t>
            </a:r>
            <a:r>
              <a:rPr lang="en-US" b="1" dirty="0" smtClean="0"/>
              <a:t>Intensification</a:t>
            </a:r>
            <a:r>
              <a:rPr lang="en-US" dirty="0" smtClean="0"/>
              <a:t> procedure explores </a:t>
            </a:r>
            <a:r>
              <a:rPr lang="en-US" dirty="0"/>
              <a:t>the neighborhood of the current </a:t>
            </a:r>
            <a:r>
              <a:rPr lang="en-US" dirty="0" smtClean="0"/>
              <a:t>solution (Inner loop)</a:t>
            </a:r>
            <a:endParaRPr lang="en-US" dirty="0" smtClean="0"/>
          </a:p>
          <a:p>
            <a:pPr marL="0" indent="0">
              <a:lnSpc>
                <a:spcPct val="110000"/>
              </a:lnSpc>
              <a:spcBef>
                <a:spcPct val="0"/>
              </a:spcBef>
              <a:spcAft>
                <a:spcPts val="600"/>
              </a:spcAft>
            </a:pPr>
            <a:r>
              <a:rPr lang="en-US" dirty="0" smtClean="0"/>
              <a:t> Two </a:t>
            </a:r>
            <a:r>
              <a:rPr lang="en-US" dirty="0"/>
              <a:t>types of </a:t>
            </a:r>
            <a:r>
              <a:rPr lang="en-US" b="1" dirty="0"/>
              <a:t>diversification</a:t>
            </a:r>
            <a:r>
              <a:rPr lang="en-US" dirty="0"/>
              <a:t> are defined</a:t>
            </a:r>
            <a:r>
              <a:rPr lang="en-US" dirty="0" smtClean="0"/>
              <a:t>:</a:t>
            </a:r>
            <a:r>
              <a:rPr lang="en-US" dirty="0"/>
              <a:t> </a:t>
            </a:r>
            <a:endParaRPr lang="en-US" dirty="0" smtClean="0"/>
          </a:p>
          <a:p>
            <a:pPr marL="400050" lvl="1" indent="0">
              <a:lnSpc>
                <a:spcPct val="110000"/>
              </a:lnSpc>
              <a:spcBef>
                <a:spcPct val="0"/>
              </a:spcBef>
              <a:spcAft>
                <a:spcPts val="600"/>
              </a:spcAft>
            </a:pPr>
            <a:r>
              <a:rPr lang="en-US" dirty="0" smtClean="0"/>
              <a:t> “</a:t>
            </a:r>
            <a:r>
              <a:rPr lang="en-US" b="1" dirty="0" smtClean="0"/>
              <a:t>soft</a:t>
            </a:r>
            <a:r>
              <a:rPr lang="en-US" dirty="0"/>
              <a:t>” diversification </a:t>
            </a:r>
            <a:r>
              <a:rPr lang="en-US" dirty="0" smtClean="0"/>
              <a:t>- select </a:t>
            </a:r>
            <a:r>
              <a:rPr lang="en-US" dirty="0"/>
              <a:t>as target bin the one having the second smallest filling function </a:t>
            </a:r>
            <a:r>
              <a:rPr lang="en-US" dirty="0" smtClean="0"/>
              <a:t>value</a:t>
            </a:r>
          </a:p>
          <a:p>
            <a:pPr marL="400050" lvl="1" indent="0">
              <a:lnSpc>
                <a:spcPct val="110000"/>
              </a:lnSpc>
              <a:spcBef>
                <a:spcPct val="0"/>
              </a:spcBef>
              <a:spcAft>
                <a:spcPts val="600"/>
              </a:spcAft>
            </a:pPr>
            <a:r>
              <a:rPr lang="en-US" dirty="0"/>
              <a:t> “</a:t>
            </a:r>
            <a:r>
              <a:rPr lang="en-US" b="1" dirty="0"/>
              <a:t>hard</a:t>
            </a:r>
            <a:r>
              <a:rPr lang="en-US" dirty="0"/>
              <a:t>” diversification </a:t>
            </a:r>
            <a:r>
              <a:rPr lang="en-US" dirty="0" smtClean="0"/>
              <a:t>- re-pack </a:t>
            </a:r>
            <a:r>
              <a:rPr lang="en-US" dirty="0"/>
              <a:t>into separate bins the items currently packed in the z/2 bins ( z being the number of bins in the current solution) with smallest </a:t>
            </a:r>
            <a:r>
              <a:rPr lang="en-US" dirty="0" smtClean="0"/>
              <a:t>filling function value</a:t>
            </a:r>
          </a:p>
          <a:p>
            <a:pPr marL="0" indent="0">
              <a:lnSpc>
                <a:spcPct val="110000"/>
              </a:lnSpc>
              <a:spcBef>
                <a:spcPct val="0"/>
              </a:spcBef>
              <a:spcAft>
                <a:spcPts val="600"/>
              </a:spcAft>
            </a:pPr>
            <a:r>
              <a:rPr lang="en-US" dirty="0" smtClean="0"/>
              <a:t> The </a:t>
            </a:r>
            <a:r>
              <a:rPr lang="en-US" b="1" dirty="0" err="1" smtClean="0"/>
              <a:t>tabu</a:t>
            </a:r>
            <a:r>
              <a:rPr lang="en-US" b="1" dirty="0" smtClean="0"/>
              <a:t> list </a:t>
            </a:r>
            <a:r>
              <a:rPr lang="en-US" dirty="0" smtClean="0"/>
              <a:t>stores, for each forbidden move: </a:t>
            </a:r>
          </a:p>
          <a:p>
            <a:pPr marL="400050" lvl="1" indent="0">
              <a:lnSpc>
                <a:spcPct val="110000"/>
              </a:lnSpc>
              <a:spcBef>
                <a:spcPct val="0"/>
              </a:spcBef>
              <a:spcAft>
                <a:spcPts val="600"/>
              </a:spcAft>
            </a:pPr>
            <a:r>
              <a:rPr lang="en-US" dirty="0" smtClean="0"/>
              <a:t> the sum of the </a:t>
            </a:r>
            <a:r>
              <a:rPr lang="en-US" b="1" dirty="0" smtClean="0"/>
              <a:t>filling function values </a:t>
            </a:r>
          </a:p>
          <a:p>
            <a:pPr marL="400050" lvl="1" indent="0">
              <a:lnSpc>
                <a:spcPct val="110000"/>
              </a:lnSpc>
              <a:spcBef>
                <a:spcPct val="0"/>
              </a:spcBef>
              <a:spcAft>
                <a:spcPts val="600"/>
              </a:spcAft>
            </a:pPr>
            <a:r>
              <a:rPr lang="en-US" dirty="0" smtClean="0"/>
              <a:t> the </a:t>
            </a:r>
            <a:r>
              <a:rPr lang="en-US" b="1" dirty="0" smtClean="0"/>
              <a:t>last moves</a:t>
            </a:r>
          </a:p>
          <a:p>
            <a:pPr marL="0" indent="0">
              <a:lnSpc>
                <a:spcPct val="95000"/>
              </a:lnSpc>
              <a:spcBef>
                <a:spcPct val="0"/>
              </a:spcBef>
              <a:buClr>
                <a:srgbClr val="000000"/>
              </a:buClr>
              <a:buSzPct val="80000"/>
              <a:buNone/>
            </a:pPr>
            <a:endParaRPr lang="en-US" sz="2400" dirty="0">
              <a:solidFill>
                <a:srgbClr val="000000"/>
              </a:solidFill>
              <a:latin typeface="Arial" pitchFamily="34" charset="0"/>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30</a:t>
            </a:fld>
            <a:endParaRPr lang="en-US"/>
          </a:p>
        </p:txBody>
      </p:sp>
    </p:spTree>
    <p:extLst>
      <p:ext uri="{BB962C8B-B14F-4D97-AF65-F5344CB8AC3E}">
        <p14:creationId xmlns:p14="http://schemas.microsoft.com/office/powerpoint/2010/main" val="55348945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p:txBody>
          <a:bodyPr lIns="0" tIns="0" rIns="0" bIns="0" anchor="t">
            <a:normAutofit/>
          </a:bodyPr>
          <a:lstStyle/>
          <a:p>
            <a:pPr algn="l">
              <a:lnSpc>
                <a:spcPct val="95000"/>
              </a:lnSpc>
            </a:pPr>
            <a:r>
              <a:rPr lang="en-US" dirty="0">
                <a:solidFill>
                  <a:srgbClr val="000000"/>
                </a:solidFill>
                <a:latin typeface="Arial" pitchFamily="34" charset="0"/>
              </a:rPr>
              <a:t>Computational tests - Dataset</a:t>
            </a:r>
          </a:p>
        </p:txBody>
      </p:sp>
      <p:sp>
        <p:nvSpPr>
          <p:cNvPr id="30722" name="Rectangle 2"/>
          <p:cNvSpPr>
            <a:spLocks noGrp="1" noChangeArrowheads="1"/>
          </p:cNvSpPr>
          <p:nvPr>
            <p:ph idx="1"/>
          </p:nvPr>
        </p:nvSpPr>
        <p:spPr/>
        <p:txBody>
          <a:bodyPr lIns="0" tIns="0" rIns="0" bIns="0"/>
          <a:lstStyle/>
          <a:p>
            <a:pPr marL="445770" lvl="1" indent="-342900">
              <a:lnSpc>
                <a:spcPct val="95000"/>
              </a:lnSpc>
              <a:spcBef>
                <a:spcPct val="0"/>
              </a:spcBef>
              <a:buClr>
                <a:srgbClr val="000000"/>
              </a:buClr>
            </a:pPr>
            <a:r>
              <a:rPr lang="en-US" sz="2400" dirty="0">
                <a:solidFill>
                  <a:srgbClr val="000000"/>
                </a:solidFill>
                <a:latin typeface="Arial" pitchFamily="34" charset="0"/>
              </a:rPr>
              <a:t>The benchmark consists of 500 random instances with n = {20,40,60,80,100}</a:t>
            </a:r>
            <a:endParaRPr lang="en-US" dirty="0"/>
          </a:p>
          <a:p>
            <a:pPr marL="0" indent="0">
              <a:lnSpc>
                <a:spcPct val="95000"/>
              </a:lnSpc>
              <a:spcBef>
                <a:spcPct val="0"/>
              </a:spcBef>
              <a:buNone/>
            </a:pPr>
            <a:r>
              <a:rPr lang="en-US" sz="2400" dirty="0">
                <a:solidFill>
                  <a:srgbClr val="000000"/>
                </a:solidFill>
                <a:latin typeface="Arial" pitchFamily="34" charset="0"/>
              </a:rPr>
              <a:t> </a:t>
            </a:r>
            <a:endParaRPr lang="en-US" dirty="0"/>
          </a:p>
          <a:p>
            <a:pPr marL="445770" lvl="1" indent="-342900">
              <a:lnSpc>
                <a:spcPct val="95000"/>
              </a:lnSpc>
              <a:spcBef>
                <a:spcPct val="0"/>
              </a:spcBef>
              <a:buClr>
                <a:srgbClr val="000000"/>
              </a:buClr>
            </a:pPr>
            <a:r>
              <a:rPr lang="en-US" sz="2400" dirty="0" smtClean="0">
                <a:solidFill>
                  <a:srgbClr val="000000"/>
                </a:solidFill>
                <a:latin typeface="Arial" pitchFamily="34" charset="0"/>
              </a:rPr>
              <a:t>Ten different classes of instances were used</a:t>
            </a:r>
          </a:p>
          <a:p>
            <a:pPr marL="845820" lvl="2" indent="-342900">
              <a:lnSpc>
                <a:spcPct val="95000"/>
              </a:lnSpc>
              <a:spcBef>
                <a:spcPct val="0"/>
              </a:spcBef>
              <a:buClr>
                <a:srgbClr val="000000"/>
              </a:buClr>
            </a:pPr>
            <a:r>
              <a:rPr lang="en-US" dirty="0" err="1" smtClean="0">
                <a:solidFill>
                  <a:srgbClr val="000000"/>
                </a:solidFill>
              </a:rPr>
              <a:t>wi</a:t>
            </a:r>
            <a:r>
              <a:rPr lang="en-US" dirty="0" smtClean="0">
                <a:solidFill>
                  <a:srgbClr val="000000"/>
                </a:solidFill>
              </a:rPr>
              <a:t> (width), hi (height) generated from uniform distribution of varying intervals</a:t>
            </a:r>
            <a:endParaRPr lang="en-US" dirty="0"/>
          </a:p>
          <a:p>
            <a:pPr marL="0" indent="0">
              <a:lnSpc>
                <a:spcPct val="95000"/>
              </a:lnSpc>
              <a:spcBef>
                <a:spcPct val="0"/>
              </a:spcBef>
              <a:buClr>
                <a:srgbClr val="000000"/>
              </a:buClr>
              <a:buNone/>
            </a:pPr>
            <a:endParaRPr lang="en-US" sz="2400" dirty="0">
              <a:solidFill>
                <a:srgbClr val="000000"/>
              </a:solidFill>
              <a:latin typeface="Arial" pitchFamily="34" charset="0"/>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31</a:t>
            </a:fld>
            <a:endParaRPr lang="en-US"/>
          </a:p>
        </p:txBody>
      </p:sp>
    </p:spTree>
    <p:extLst>
      <p:ext uri="{BB962C8B-B14F-4D97-AF65-F5344CB8AC3E}">
        <p14:creationId xmlns:p14="http://schemas.microsoft.com/office/powerpoint/2010/main" val="213285015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lIns="0" tIns="0" rIns="0" bIns="0" anchor="t">
            <a:normAutofit/>
          </a:bodyPr>
          <a:lstStyle/>
          <a:p>
            <a:pPr algn="l">
              <a:lnSpc>
                <a:spcPct val="95000"/>
              </a:lnSpc>
            </a:pPr>
            <a:r>
              <a:rPr lang="en-US" dirty="0">
                <a:solidFill>
                  <a:srgbClr val="000000"/>
                </a:solidFill>
                <a:latin typeface="Arial" pitchFamily="34" charset="0"/>
              </a:rPr>
              <a:t>Computational </a:t>
            </a:r>
            <a:r>
              <a:rPr lang="en-US" dirty="0" smtClean="0">
                <a:solidFill>
                  <a:srgbClr val="000000"/>
                </a:solidFill>
                <a:latin typeface="Arial" pitchFamily="34" charset="0"/>
              </a:rPr>
              <a:t>tests</a:t>
            </a:r>
            <a:endParaRPr lang="en-US" dirty="0">
              <a:solidFill>
                <a:srgbClr val="000000"/>
              </a:solidFill>
              <a:latin typeface="Arial" pitchFamily="34" charset="0"/>
            </a:endParaRPr>
          </a:p>
        </p:txBody>
      </p:sp>
      <p:sp>
        <p:nvSpPr>
          <p:cNvPr id="31746" name="Rectangle 2"/>
          <p:cNvSpPr>
            <a:spLocks noGrp="1" noChangeArrowheads="1"/>
          </p:cNvSpPr>
          <p:nvPr>
            <p:ph idx="1"/>
          </p:nvPr>
        </p:nvSpPr>
        <p:spPr/>
        <p:txBody>
          <a:bodyPr lIns="0" tIns="0" rIns="0" bIns="0"/>
          <a:lstStyle/>
          <a:p>
            <a:pPr marL="11430" indent="-308610">
              <a:lnSpc>
                <a:spcPct val="95000"/>
              </a:lnSpc>
              <a:spcBef>
                <a:spcPct val="0"/>
              </a:spcBef>
              <a:spcAft>
                <a:spcPts val="600"/>
              </a:spcAft>
            </a:pPr>
            <a:r>
              <a:rPr lang="en-US" dirty="0" smtClean="0"/>
              <a:t>Measures </a:t>
            </a:r>
            <a:r>
              <a:rPr lang="en-US" dirty="0"/>
              <a:t>the </a:t>
            </a:r>
            <a:r>
              <a:rPr lang="en-US" b="1" dirty="0"/>
              <a:t>improvement</a:t>
            </a:r>
            <a:r>
              <a:rPr lang="en-US" dirty="0"/>
              <a:t> brought by TS </a:t>
            </a:r>
            <a:r>
              <a:rPr lang="en-US" dirty="0" smtClean="0"/>
              <a:t>when comparing </a:t>
            </a:r>
            <a:r>
              <a:rPr lang="en-US" dirty="0"/>
              <a:t>to three </a:t>
            </a:r>
            <a:r>
              <a:rPr lang="en-US" b="1" dirty="0" smtClean="0"/>
              <a:t>greedy-type</a:t>
            </a:r>
            <a:r>
              <a:rPr lang="en-US" dirty="0" smtClean="0"/>
              <a:t> heuristics:</a:t>
            </a:r>
          </a:p>
          <a:p>
            <a:pPr marL="811530" lvl="2" indent="-308610">
              <a:lnSpc>
                <a:spcPct val="95000"/>
              </a:lnSpc>
              <a:spcBef>
                <a:spcPct val="0"/>
              </a:spcBef>
              <a:spcAft>
                <a:spcPts val="600"/>
              </a:spcAft>
            </a:pPr>
            <a:r>
              <a:rPr lang="en-US" dirty="0" smtClean="0"/>
              <a:t>Hybrid </a:t>
            </a:r>
            <a:r>
              <a:rPr lang="en-US" dirty="0"/>
              <a:t>Best-Fit algorithm (</a:t>
            </a:r>
            <a:r>
              <a:rPr lang="en-US" dirty="0" smtClean="0"/>
              <a:t>HBP)</a:t>
            </a:r>
          </a:p>
          <a:p>
            <a:pPr marL="811530" lvl="2" indent="-308610">
              <a:lnSpc>
                <a:spcPct val="95000"/>
              </a:lnSpc>
              <a:spcBef>
                <a:spcPct val="0"/>
              </a:spcBef>
              <a:spcAft>
                <a:spcPts val="600"/>
              </a:spcAft>
            </a:pPr>
            <a:r>
              <a:rPr lang="en-US" dirty="0" smtClean="0"/>
              <a:t>Knapsack </a:t>
            </a:r>
            <a:r>
              <a:rPr lang="en-US" dirty="0"/>
              <a:t>Packing (KP) </a:t>
            </a:r>
            <a:endParaRPr lang="en-US" dirty="0" smtClean="0"/>
          </a:p>
          <a:p>
            <a:pPr marL="811530" lvl="2" indent="-308610">
              <a:lnSpc>
                <a:spcPct val="95000"/>
              </a:lnSpc>
              <a:spcBef>
                <a:spcPct val="0"/>
              </a:spcBef>
              <a:spcAft>
                <a:spcPts val="600"/>
              </a:spcAft>
            </a:pPr>
            <a:r>
              <a:rPr lang="en-US" dirty="0" smtClean="0"/>
              <a:t>Alternate </a:t>
            </a:r>
            <a:r>
              <a:rPr lang="en-US" dirty="0"/>
              <a:t>Directions (AD</a:t>
            </a:r>
            <a:r>
              <a:rPr lang="en-US" dirty="0" smtClean="0"/>
              <a:t>)</a:t>
            </a:r>
          </a:p>
          <a:p>
            <a:pPr marL="811530" lvl="2" indent="-308610">
              <a:lnSpc>
                <a:spcPct val="95000"/>
              </a:lnSpc>
              <a:spcBef>
                <a:spcPct val="0"/>
              </a:spcBef>
              <a:spcAft>
                <a:spcPts val="600"/>
              </a:spcAft>
            </a:pPr>
            <a:endParaRPr lang="en-US" dirty="0" smtClean="0"/>
          </a:p>
          <a:p>
            <a:pPr marL="11430" indent="-308610">
              <a:lnSpc>
                <a:spcPct val="95000"/>
              </a:lnSpc>
              <a:spcBef>
                <a:spcPct val="0"/>
              </a:spcBef>
              <a:spcAft>
                <a:spcPts val="600"/>
              </a:spcAft>
            </a:pPr>
            <a:r>
              <a:rPr lang="en-US" sz="2400" dirty="0" smtClean="0"/>
              <a:t>Results </a:t>
            </a:r>
            <a:r>
              <a:rPr lang="en-US" sz="2400" dirty="0"/>
              <a:t>show that the TS allows a </a:t>
            </a:r>
            <a:r>
              <a:rPr lang="en-US" sz="2400" b="1" dirty="0"/>
              <a:t>good improvement </a:t>
            </a:r>
            <a:r>
              <a:rPr lang="en-US" sz="2400" dirty="0"/>
              <a:t>in the </a:t>
            </a:r>
            <a:r>
              <a:rPr lang="en-US" sz="2400" dirty="0" smtClean="0"/>
              <a:t>quality </a:t>
            </a:r>
            <a:r>
              <a:rPr lang="en-US" sz="2400" dirty="0"/>
              <a:t>of the solution obtained by the greedy-type heuristics</a:t>
            </a:r>
          </a:p>
          <a:p>
            <a:pPr marL="0" indent="0">
              <a:lnSpc>
                <a:spcPct val="95000"/>
              </a:lnSpc>
              <a:spcBef>
                <a:spcPct val="0"/>
              </a:spcBef>
              <a:buClr>
                <a:srgbClr val="000000"/>
              </a:buClr>
              <a:buNone/>
            </a:pPr>
            <a:endParaRPr lang="en-US" sz="2400" dirty="0">
              <a:solidFill>
                <a:srgbClr val="000000"/>
              </a:solidFill>
              <a:latin typeface="Arial" pitchFamily="34" charset="0"/>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Arial" pitchFamily="34" charset="0"/>
              </a:rPr>
              <a:t>Sample</a:t>
            </a:r>
            <a:r>
              <a:rPr lang="en-US" dirty="0" smtClean="0"/>
              <a:t> of results</a:t>
            </a:r>
            <a:endParaRPr lang="en-US" dirty="0"/>
          </a:p>
        </p:txBody>
      </p:sp>
      <p:sp>
        <p:nvSpPr>
          <p:cNvPr id="4" name="Slide Number Placeholder 3"/>
          <p:cNvSpPr>
            <a:spLocks noGrp="1"/>
          </p:cNvSpPr>
          <p:nvPr>
            <p:ph type="sldNum" sz="quarter" idx="12"/>
          </p:nvPr>
        </p:nvSpPr>
        <p:spPr/>
        <p:txBody>
          <a:bodyPr/>
          <a:lstStyle/>
          <a:p>
            <a:fld id="{79C3D34D-2C89-4872-9484-6E5F5D65FE7F}" type="slidenum">
              <a:rPr lang="en-US" smtClean="0"/>
              <a:pPr/>
              <a:t>33</a:t>
            </a:fld>
            <a:endParaRPr lang="en-US"/>
          </a:p>
        </p:txBody>
      </p:sp>
      <p:pic>
        <p:nvPicPr>
          <p:cNvPr id="7" name="Content Placeholder 6"/>
          <p:cNvPicPr>
            <a:picLocks noGrp="1" noChangeAspect="1"/>
          </p:cNvPicPr>
          <p:nvPr>
            <p:ph idx="1"/>
          </p:nvPr>
        </p:nvPicPr>
        <p:blipFill>
          <a:blip r:embed="rId2"/>
          <a:srcRect t="12360" b="12360"/>
          <a:stretch>
            <a:fillRect/>
          </a:stretch>
        </p:blipFill>
        <p:spPr>
          <a:xfrm>
            <a:off x="304800" y="1371601"/>
            <a:ext cx="8077200" cy="3962400"/>
          </a:xfrm>
        </p:spPr>
      </p:pic>
    </p:spTree>
    <p:extLst>
      <p:ext uri="{BB962C8B-B14F-4D97-AF65-F5344CB8AC3E}">
        <p14:creationId xmlns:p14="http://schemas.microsoft.com/office/powerpoint/2010/main" val="1570311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p:txBody>
          <a:bodyPr lIns="0" tIns="0" rIns="0" bIns="0" anchor="t">
            <a:normAutofit/>
          </a:bodyPr>
          <a:lstStyle/>
          <a:p>
            <a:pPr algn="l">
              <a:lnSpc>
                <a:spcPct val="95000"/>
              </a:lnSpc>
            </a:pPr>
            <a:r>
              <a:rPr lang="en-US" dirty="0" smtClean="0">
                <a:solidFill>
                  <a:srgbClr val="000000"/>
                </a:solidFill>
                <a:latin typeface="Arial" pitchFamily="34" charset="0"/>
              </a:rPr>
              <a:t>Conclusions</a:t>
            </a:r>
            <a:endParaRPr lang="en-US" dirty="0">
              <a:solidFill>
                <a:srgbClr val="000000"/>
              </a:solidFill>
              <a:latin typeface="Arial" pitchFamily="34" charset="0"/>
            </a:endParaRPr>
          </a:p>
        </p:txBody>
      </p:sp>
      <p:sp>
        <p:nvSpPr>
          <p:cNvPr id="32770" name="Rectangle 2"/>
          <p:cNvSpPr>
            <a:spLocks noGrp="1" noChangeArrowheads="1"/>
          </p:cNvSpPr>
          <p:nvPr>
            <p:ph idx="1"/>
          </p:nvPr>
        </p:nvSpPr>
        <p:spPr>
          <a:xfrm>
            <a:off x="304800" y="1554162"/>
            <a:ext cx="8686800" cy="5075238"/>
          </a:xfrm>
        </p:spPr>
        <p:txBody>
          <a:bodyPr lIns="0" tIns="0" rIns="0" bIns="0">
            <a:normAutofit lnSpcReduction="10000"/>
          </a:bodyPr>
          <a:lstStyle/>
          <a:p>
            <a:pPr marL="11430" indent="-308610">
              <a:lnSpc>
                <a:spcPct val="95000"/>
              </a:lnSpc>
              <a:spcBef>
                <a:spcPct val="0"/>
              </a:spcBef>
              <a:spcAft>
                <a:spcPts val="600"/>
              </a:spcAft>
              <a:buClr>
                <a:srgbClr val="000000"/>
              </a:buClr>
            </a:pPr>
            <a:r>
              <a:rPr lang="en-US" dirty="0"/>
              <a:t>The main idea of the </a:t>
            </a:r>
            <a:r>
              <a:rPr lang="en-US" dirty="0" smtClean="0"/>
              <a:t>framework:</a:t>
            </a:r>
          </a:p>
          <a:p>
            <a:pPr marL="811530" lvl="2" indent="-308610">
              <a:lnSpc>
                <a:spcPct val="95000"/>
              </a:lnSpc>
              <a:spcBef>
                <a:spcPct val="0"/>
              </a:spcBef>
              <a:spcAft>
                <a:spcPts val="600"/>
              </a:spcAft>
              <a:buClr>
                <a:srgbClr val="000000"/>
              </a:buClr>
            </a:pPr>
            <a:r>
              <a:rPr lang="en-US" b="1" dirty="0" smtClean="0"/>
              <a:t>Isolate </a:t>
            </a:r>
            <a:r>
              <a:rPr lang="en-US" b="1" dirty="0"/>
              <a:t>the information </a:t>
            </a:r>
            <a:r>
              <a:rPr lang="en-US" dirty="0"/>
              <a:t>concerning the </a:t>
            </a:r>
            <a:r>
              <a:rPr lang="en-US" dirty="0" smtClean="0"/>
              <a:t>problem</a:t>
            </a:r>
          </a:p>
          <a:p>
            <a:pPr marL="811530" lvl="2" indent="-308610">
              <a:lnSpc>
                <a:spcPct val="95000"/>
              </a:lnSpc>
              <a:spcBef>
                <a:spcPct val="0"/>
              </a:spcBef>
              <a:spcAft>
                <a:spcPts val="600"/>
              </a:spcAft>
              <a:buClr>
                <a:srgbClr val="000000"/>
              </a:buClr>
            </a:pPr>
            <a:r>
              <a:rPr lang="en-US" dirty="0" smtClean="0"/>
              <a:t>Let </a:t>
            </a:r>
            <a:r>
              <a:rPr lang="en-US" dirty="0"/>
              <a:t>a </a:t>
            </a:r>
            <a:r>
              <a:rPr lang="en-US" b="1" dirty="0"/>
              <a:t>greedy-type</a:t>
            </a:r>
            <a:r>
              <a:rPr lang="en-US" dirty="0"/>
              <a:t> heuristic </a:t>
            </a:r>
            <a:r>
              <a:rPr lang="en-US" dirty="0" smtClean="0"/>
              <a:t>take </a:t>
            </a:r>
            <a:r>
              <a:rPr lang="en-US" dirty="0"/>
              <a:t>care of the structure and construct </a:t>
            </a:r>
            <a:r>
              <a:rPr lang="en-US" b="1" dirty="0"/>
              <a:t>feasible </a:t>
            </a:r>
            <a:r>
              <a:rPr lang="en-US" b="1" dirty="0" smtClean="0"/>
              <a:t>solutions</a:t>
            </a:r>
            <a:endParaRPr lang="en-US" b="1" dirty="0"/>
          </a:p>
          <a:p>
            <a:pPr marL="11430" indent="-308610">
              <a:lnSpc>
                <a:spcPct val="95000"/>
              </a:lnSpc>
              <a:spcBef>
                <a:spcPct val="0"/>
              </a:spcBef>
              <a:spcAft>
                <a:spcPts val="600"/>
              </a:spcAft>
              <a:buClr>
                <a:srgbClr val="000000"/>
              </a:buClr>
            </a:pPr>
            <a:endParaRPr lang="en-US" dirty="0" smtClean="0"/>
          </a:p>
          <a:p>
            <a:pPr marL="11430" indent="-308610">
              <a:lnSpc>
                <a:spcPct val="95000"/>
              </a:lnSpc>
              <a:spcBef>
                <a:spcPct val="0"/>
              </a:spcBef>
              <a:spcAft>
                <a:spcPts val="600"/>
              </a:spcAft>
              <a:buClr>
                <a:srgbClr val="000000"/>
              </a:buClr>
            </a:pPr>
            <a:r>
              <a:rPr lang="en-US" dirty="0" err="1" smtClean="0"/>
              <a:t>Tabu</a:t>
            </a:r>
            <a:r>
              <a:rPr lang="en-US" dirty="0" smtClean="0"/>
              <a:t> </a:t>
            </a:r>
            <a:r>
              <a:rPr lang="en-US" dirty="0"/>
              <a:t>Search is then used to </a:t>
            </a:r>
            <a:r>
              <a:rPr lang="en-US" b="1" dirty="0"/>
              <a:t>drive the search </a:t>
            </a:r>
            <a:r>
              <a:rPr lang="en-US" dirty="0"/>
              <a:t>through the solution space </a:t>
            </a:r>
            <a:r>
              <a:rPr lang="en-US" dirty="0" smtClean="0"/>
              <a:t>by:</a:t>
            </a:r>
          </a:p>
          <a:p>
            <a:pPr marL="811530" lvl="2" indent="-308610">
              <a:lnSpc>
                <a:spcPct val="95000"/>
              </a:lnSpc>
              <a:spcBef>
                <a:spcPct val="0"/>
              </a:spcBef>
              <a:spcAft>
                <a:spcPts val="600"/>
              </a:spcAft>
              <a:buClr>
                <a:srgbClr val="000000"/>
              </a:buClr>
            </a:pPr>
            <a:r>
              <a:rPr lang="en-US" b="1" dirty="0" smtClean="0"/>
              <a:t>re-combining</a:t>
            </a:r>
            <a:r>
              <a:rPr lang="en-US" dirty="0" smtClean="0"/>
              <a:t> </a:t>
            </a:r>
            <a:r>
              <a:rPr lang="en-US" dirty="0"/>
              <a:t>the packed </a:t>
            </a:r>
            <a:r>
              <a:rPr lang="en-US" dirty="0" smtClean="0"/>
              <a:t>items,</a:t>
            </a:r>
          </a:p>
          <a:p>
            <a:pPr marL="811530" lvl="2" indent="-308610">
              <a:lnSpc>
                <a:spcPct val="95000"/>
              </a:lnSpc>
              <a:spcBef>
                <a:spcPct val="0"/>
              </a:spcBef>
              <a:spcAft>
                <a:spcPts val="600"/>
              </a:spcAft>
              <a:buClr>
                <a:srgbClr val="000000"/>
              </a:buClr>
            </a:pPr>
            <a:r>
              <a:rPr lang="en-US" b="1" dirty="0" smtClean="0"/>
              <a:t>exploring </a:t>
            </a:r>
            <a:r>
              <a:rPr lang="en-US" b="1" dirty="0"/>
              <a:t>a neighborhood </a:t>
            </a:r>
            <a:r>
              <a:rPr lang="en-US" dirty="0" smtClean="0"/>
              <a:t>by alternating between </a:t>
            </a:r>
            <a:r>
              <a:rPr lang="en-US" dirty="0"/>
              <a:t>“</a:t>
            </a:r>
            <a:r>
              <a:rPr lang="en-US" b="1" dirty="0"/>
              <a:t>intensification</a:t>
            </a:r>
            <a:r>
              <a:rPr lang="en-US" dirty="0"/>
              <a:t>” and “</a:t>
            </a:r>
            <a:r>
              <a:rPr lang="en-US" b="1" dirty="0"/>
              <a:t>diversification</a:t>
            </a:r>
            <a:r>
              <a:rPr lang="en-US" dirty="0" smtClean="0"/>
              <a:t>”</a:t>
            </a:r>
            <a:endParaRPr lang="en-US" dirty="0"/>
          </a:p>
          <a:p>
            <a:pPr marL="0" indent="0">
              <a:lnSpc>
                <a:spcPct val="95000"/>
              </a:lnSpc>
              <a:spcBef>
                <a:spcPct val="0"/>
              </a:spcBef>
              <a:spcAft>
                <a:spcPts val="600"/>
              </a:spcAft>
            </a:pPr>
            <a:endParaRPr lang="en-US" dirty="0"/>
          </a:p>
          <a:p>
            <a:pPr marL="11430" indent="-308610">
              <a:lnSpc>
                <a:spcPct val="95000"/>
              </a:lnSpc>
              <a:spcBef>
                <a:spcPct val="0"/>
              </a:spcBef>
              <a:spcAft>
                <a:spcPts val="600"/>
              </a:spcAft>
              <a:buClr>
                <a:srgbClr val="000000"/>
              </a:buClr>
            </a:pPr>
            <a:r>
              <a:rPr lang="en-US" dirty="0"/>
              <a:t>This results in a very general algorithm for </a:t>
            </a:r>
            <a:r>
              <a:rPr lang="en-US" b="1" dirty="0"/>
              <a:t>multidimensional bin packing</a:t>
            </a:r>
          </a:p>
          <a:p>
            <a:pPr marL="0" indent="0">
              <a:lnSpc>
                <a:spcPct val="95000"/>
              </a:lnSpc>
              <a:spcBef>
                <a:spcPct val="0"/>
              </a:spcBef>
              <a:buNone/>
            </a:pPr>
            <a:r>
              <a:rPr lang="en-US" sz="2400" dirty="0">
                <a:solidFill>
                  <a:srgbClr val="000000"/>
                </a:solidFill>
                <a:latin typeface="Arial" pitchFamily="34" charset="0"/>
              </a:rPr>
              <a:t> </a:t>
            </a:r>
            <a:endParaRPr lang="en-US" dirty="0"/>
          </a:p>
          <a:p>
            <a:pPr marL="0" indent="0">
              <a:lnSpc>
                <a:spcPct val="95000"/>
              </a:lnSpc>
              <a:spcBef>
                <a:spcPct val="0"/>
              </a:spcBef>
              <a:buNone/>
            </a:pPr>
            <a:endParaRPr lang="en-US" sz="2400" dirty="0">
              <a:solidFill>
                <a:srgbClr val="000000"/>
              </a:solidFill>
              <a:latin typeface="Arial" pitchFamily="34" charset="0"/>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34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lIns="0" tIns="0" rIns="0" bIns="0"/>
          <a:lstStyle/>
          <a:p>
            <a:pPr>
              <a:lnSpc>
                <a:spcPct val="95000"/>
              </a:lnSpc>
            </a:pPr>
            <a:r>
              <a:rPr lang="en-US" dirty="0">
                <a:solidFill>
                  <a:srgbClr val="000000"/>
                </a:solidFill>
                <a:latin typeface="Arial" pitchFamily="34" charset="0"/>
              </a:rPr>
              <a:t>Parameters of </a:t>
            </a:r>
            <a:r>
              <a:rPr lang="en-US" dirty="0" err="1">
                <a:solidFill>
                  <a:srgbClr val="000000"/>
                </a:solidFill>
                <a:latin typeface="Arial" pitchFamily="34" charset="0"/>
              </a:rPr>
              <a:t>Tabu</a:t>
            </a:r>
            <a:r>
              <a:rPr lang="en-US" dirty="0">
                <a:solidFill>
                  <a:srgbClr val="000000"/>
                </a:solidFill>
                <a:latin typeface="Arial" pitchFamily="34" charset="0"/>
              </a:rPr>
              <a:t> Search</a:t>
            </a:r>
          </a:p>
        </p:txBody>
      </p:sp>
      <p:sp>
        <p:nvSpPr>
          <p:cNvPr id="4098" name="Rectangle 2"/>
          <p:cNvSpPr>
            <a:spLocks noGrp="1" noChangeArrowheads="1"/>
          </p:cNvSpPr>
          <p:nvPr>
            <p:ph idx="1"/>
          </p:nvPr>
        </p:nvSpPr>
        <p:spPr/>
        <p:txBody>
          <a:bodyPr lIns="0" tIns="0" rIns="0" bIns="0">
            <a:normAutofit/>
          </a:bodyPr>
          <a:lstStyle/>
          <a:p>
            <a:pPr indent="-308610">
              <a:lnSpc>
                <a:spcPct val="150000"/>
              </a:lnSpc>
              <a:spcBef>
                <a:spcPct val="0"/>
              </a:spcBef>
            </a:pPr>
            <a:r>
              <a:rPr lang="en-US" dirty="0">
                <a:solidFill>
                  <a:srgbClr val="000000"/>
                </a:solidFill>
                <a:latin typeface="Arial" pitchFamily="34" charset="0"/>
                <a:cs typeface="Arial" pitchFamily="34" charset="0"/>
              </a:rPr>
              <a:t>Space search </a:t>
            </a:r>
            <a:r>
              <a:rPr lang="en-US" dirty="0" smtClean="0">
                <a:solidFill>
                  <a:srgbClr val="000000"/>
                </a:solidFill>
                <a:latin typeface="Arial" pitchFamily="34" charset="0"/>
                <a:cs typeface="Arial" pitchFamily="34" charset="0"/>
              </a:rPr>
              <a:t>procedure</a:t>
            </a:r>
            <a:endParaRPr lang="en-US" dirty="0">
              <a:latin typeface="Arial" pitchFamily="34" charset="0"/>
              <a:cs typeface="Arial" pitchFamily="34" charset="0"/>
            </a:endParaRPr>
          </a:p>
          <a:p>
            <a:pPr indent="-308610">
              <a:lnSpc>
                <a:spcPct val="150000"/>
              </a:lnSpc>
              <a:spcBef>
                <a:spcPct val="0"/>
              </a:spcBef>
            </a:pPr>
            <a:r>
              <a:rPr lang="en-US" dirty="0">
                <a:solidFill>
                  <a:srgbClr val="000000"/>
                </a:solidFill>
                <a:latin typeface="Arial" pitchFamily="34" charset="0"/>
                <a:cs typeface="Arial" pitchFamily="34" charset="0"/>
              </a:rPr>
              <a:t>Neighborhood structure</a:t>
            </a:r>
            <a:endParaRPr lang="en-US" dirty="0">
              <a:latin typeface="Arial" pitchFamily="34" charset="0"/>
              <a:cs typeface="Arial" pitchFamily="34" charset="0"/>
            </a:endParaRPr>
          </a:p>
          <a:p>
            <a:pPr indent="-308610">
              <a:lnSpc>
                <a:spcPct val="150000"/>
              </a:lnSpc>
              <a:spcBef>
                <a:spcPct val="0"/>
              </a:spcBef>
            </a:pPr>
            <a:r>
              <a:rPr lang="en-US" dirty="0">
                <a:solidFill>
                  <a:srgbClr val="000000"/>
                </a:solidFill>
                <a:latin typeface="Arial" pitchFamily="34" charset="0"/>
                <a:cs typeface="Arial" pitchFamily="34" charset="0"/>
              </a:rPr>
              <a:t>Short-term memory: </a:t>
            </a:r>
            <a:r>
              <a:rPr lang="en-US" dirty="0" err="1">
                <a:solidFill>
                  <a:srgbClr val="000000"/>
                </a:solidFill>
                <a:latin typeface="Arial" pitchFamily="34" charset="0"/>
                <a:cs typeface="Arial" pitchFamily="34" charset="0"/>
              </a:rPr>
              <a:t>Tabu</a:t>
            </a:r>
            <a:r>
              <a:rPr lang="en-US" dirty="0">
                <a:solidFill>
                  <a:srgbClr val="000000"/>
                </a:solidFill>
                <a:latin typeface="Arial" pitchFamily="34" charset="0"/>
                <a:cs typeface="Arial" pitchFamily="34" charset="0"/>
              </a:rPr>
              <a:t> list</a:t>
            </a:r>
            <a:endParaRPr lang="en-US" dirty="0">
              <a:latin typeface="Arial" pitchFamily="34" charset="0"/>
              <a:cs typeface="Arial" pitchFamily="34" charset="0"/>
            </a:endParaRPr>
          </a:p>
          <a:p>
            <a:pPr indent="-308610">
              <a:lnSpc>
                <a:spcPct val="150000"/>
              </a:lnSpc>
              <a:spcBef>
                <a:spcPct val="0"/>
              </a:spcBef>
            </a:pPr>
            <a:r>
              <a:rPr lang="en-US" dirty="0" smtClean="0">
                <a:solidFill>
                  <a:srgbClr val="000000"/>
                </a:solidFill>
                <a:latin typeface="Arial" pitchFamily="34" charset="0"/>
                <a:cs typeface="Arial" pitchFamily="34" charset="0"/>
              </a:rPr>
              <a:t>Types of moves</a:t>
            </a:r>
            <a:endParaRPr lang="en-US" dirty="0">
              <a:latin typeface="Arial" pitchFamily="34" charset="0"/>
              <a:cs typeface="Arial" pitchFamily="34" charset="0"/>
            </a:endParaRPr>
          </a:p>
          <a:p>
            <a:pPr indent="-308610">
              <a:lnSpc>
                <a:spcPct val="150000"/>
              </a:lnSpc>
              <a:spcBef>
                <a:spcPct val="0"/>
              </a:spcBef>
            </a:pPr>
            <a:r>
              <a:rPr lang="en-US" dirty="0">
                <a:solidFill>
                  <a:srgbClr val="000000"/>
                </a:solidFill>
                <a:latin typeface="Arial" pitchFamily="34" charset="0"/>
                <a:cs typeface="Arial" pitchFamily="34" charset="0"/>
              </a:rPr>
              <a:t>Addition of a </a:t>
            </a:r>
            <a:r>
              <a:rPr lang="en-US" dirty="0" err="1" smtClean="0">
                <a:solidFill>
                  <a:srgbClr val="000000"/>
                </a:solidFill>
                <a:latin typeface="Arial" pitchFamily="34" charset="0"/>
                <a:cs typeface="Arial" pitchFamily="34" charset="0"/>
              </a:rPr>
              <a:t>Tabu</a:t>
            </a:r>
            <a:r>
              <a:rPr lang="en-US" dirty="0" smtClean="0">
                <a:solidFill>
                  <a:srgbClr val="000000"/>
                </a:solidFill>
                <a:latin typeface="Arial" pitchFamily="34" charset="0"/>
                <a:cs typeface="Arial" pitchFamily="34" charset="0"/>
              </a:rPr>
              <a:t> </a:t>
            </a:r>
            <a:r>
              <a:rPr lang="en-US" dirty="0">
                <a:solidFill>
                  <a:srgbClr val="000000"/>
                </a:solidFill>
                <a:latin typeface="Arial" pitchFamily="34" charset="0"/>
                <a:cs typeface="Arial" pitchFamily="34" charset="0"/>
              </a:rPr>
              <a:t>move</a:t>
            </a:r>
            <a:endParaRPr lang="en-US" dirty="0">
              <a:latin typeface="Arial" pitchFamily="34" charset="0"/>
              <a:cs typeface="Arial" pitchFamily="34" charset="0"/>
            </a:endParaRPr>
          </a:p>
          <a:p>
            <a:pPr indent="-308610">
              <a:lnSpc>
                <a:spcPct val="150000"/>
              </a:lnSpc>
              <a:spcBef>
                <a:spcPct val="0"/>
              </a:spcBef>
            </a:pPr>
            <a:r>
              <a:rPr lang="en-US" dirty="0">
                <a:solidFill>
                  <a:srgbClr val="000000"/>
                </a:solidFill>
                <a:latin typeface="Arial" pitchFamily="34" charset="0"/>
                <a:cs typeface="Arial" pitchFamily="34" charset="0"/>
              </a:rPr>
              <a:t>Maximum size of </a:t>
            </a:r>
            <a:r>
              <a:rPr lang="en-US" dirty="0" err="1" smtClean="0">
                <a:solidFill>
                  <a:srgbClr val="000000"/>
                </a:solidFill>
                <a:latin typeface="Arial" pitchFamily="34" charset="0"/>
                <a:cs typeface="Arial" pitchFamily="34" charset="0"/>
              </a:rPr>
              <a:t>Tabu</a:t>
            </a:r>
            <a:r>
              <a:rPr lang="en-US" dirty="0" smtClean="0">
                <a:solidFill>
                  <a:srgbClr val="000000"/>
                </a:solidFill>
                <a:latin typeface="Arial" pitchFamily="34" charset="0"/>
                <a:cs typeface="Arial" pitchFamily="34" charset="0"/>
              </a:rPr>
              <a:t> </a:t>
            </a:r>
            <a:r>
              <a:rPr lang="en-US" dirty="0">
                <a:solidFill>
                  <a:srgbClr val="000000"/>
                </a:solidFill>
                <a:latin typeface="Arial" pitchFamily="34" charset="0"/>
                <a:cs typeface="Arial" pitchFamily="34" charset="0"/>
              </a:rPr>
              <a:t>list</a:t>
            </a:r>
            <a:endParaRPr lang="en-US" dirty="0">
              <a:latin typeface="Arial" pitchFamily="34" charset="0"/>
              <a:cs typeface="Arial" pitchFamily="34" charset="0"/>
            </a:endParaRPr>
          </a:p>
          <a:p>
            <a:pPr indent="-308610">
              <a:lnSpc>
                <a:spcPct val="150000"/>
              </a:lnSpc>
              <a:spcBef>
                <a:spcPct val="0"/>
              </a:spcBef>
            </a:pPr>
            <a:r>
              <a:rPr lang="en-US" dirty="0">
                <a:solidFill>
                  <a:srgbClr val="000000"/>
                </a:solidFill>
                <a:latin typeface="Arial" pitchFamily="34" charset="0"/>
                <a:cs typeface="Arial" pitchFamily="34" charset="0"/>
              </a:rPr>
              <a:t>Aspiration conditions</a:t>
            </a:r>
            <a:endParaRPr lang="en-US" dirty="0">
              <a:latin typeface="Arial" pitchFamily="34" charset="0"/>
              <a:cs typeface="Arial" pitchFamily="34" charset="0"/>
            </a:endParaRPr>
          </a:p>
          <a:p>
            <a:pPr indent="-308610">
              <a:lnSpc>
                <a:spcPct val="150000"/>
              </a:lnSpc>
              <a:spcBef>
                <a:spcPct val="0"/>
              </a:spcBef>
            </a:pPr>
            <a:r>
              <a:rPr lang="en-US" dirty="0">
                <a:solidFill>
                  <a:srgbClr val="000000"/>
                </a:solidFill>
                <a:latin typeface="Arial" pitchFamily="34" charset="0"/>
                <a:cs typeface="Arial" pitchFamily="34" charset="0"/>
              </a:rPr>
              <a:t>Stopping </a:t>
            </a:r>
            <a:r>
              <a:rPr lang="en-US" dirty="0" smtClean="0">
                <a:solidFill>
                  <a:srgbClr val="000000"/>
                </a:solidFill>
                <a:latin typeface="Arial" pitchFamily="34" charset="0"/>
                <a:cs typeface="Arial" pitchFamily="34" charset="0"/>
              </a:rPr>
              <a:t>rule</a:t>
            </a:r>
          </a:p>
          <a:p>
            <a:pPr lvl="1" indent="-308610">
              <a:lnSpc>
                <a:spcPct val="95000"/>
              </a:lnSpc>
              <a:spcBef>
                <a:spcPct val="0"/>
              </a:spcBef>
              <a:buClr>
                <a:srgbClr val="000000"/>
              </a:buClr>
              <a:buNone/>
            </a:pPr>
            <a:endParaRPr lang="en-US" sz="2400" dirty="0" smtClean="0">
              <a:solidFill>
                <a:srgbClr val="000000"/>
              </a:solidFill>
              <a:latin typeface="Arial" pitchFamily="34" charset="0"/>
              <a:cs typeface="Arial" pitchFamily="34" charset="0"/>
            </a:endParaRPr>
          </a:p>
          <a:p>
            <a:pPr lvl="1" indent="-308610">
              <a:lnSpc>
                <a:spcPct val="95000"/>
              </a:lnSpc>
              <a:spcBef>
                <a:spcPct val="0"/>
              </a:spcBef>
              <a:buClr>
                <a:srgbClr val="000000"/>
              </a:buClr>
              <a:buNone/>
            </a:pPr>
            <a:endParaRPr lang="en-US" sz="2400" dirty="0">
              <a:solidFill>
                <a:srgbClr val="00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79C3D34D-2C89-4872-9484-6E5F5D65FE7F}"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lIns="0" tIns="0" rIns="0" bIns="0"/>
          <a:lstStyle/>
          <a:p>
            <a:pPr>
              <a:lnSpc>
                <a:spcPct val="95000"/>
              </a:lnSpc>
            </a:pPr>
            <a:r>
              <a:rPr lang="en-US" dirty="0">
                <a:solidFill>
                  <a:srgbClr val="000000"/>
                </a:solidFill>
                <a:latin typeface="Arial" pitchFamily="34" charset="0"/>
              </a:rPr>
              <a:t>Basic Concepts of </a:t>
            </a:r>
            <a:r>
              <a:rPr lang="en-US" dirty="0" err="1">
                <a:solidFill>
                  <a:srgbClr val="000000"/>
                </a:solidFill>
                <a:latin typeface="Arial" pitchFamily="34" charset="0"/>
              </a:rPr>
              <a:t>Tabu</a:t>
            </a:r>
            <a:r>
              <a:rPr lang="en-US" dirty="0">
                <a:solidFill>
                  <a:srgbClr val="000000"/>
                </a:solidFill>
                <a:latin typeface="Arial" pitchFamily="34" charset="0"/>
              </a:rPr>
              <a:t> Search</a:t>
            </a:r>
          </a:p>
        </p:txBody>
      </p:sp>
      <p:sp>
        <p:nvSpPr>
          <p:cNvPr id="5122" name="Rectangle 2"/>
          <p:cNvSpPr>
            <a:spLocks noGrp="1" noChangeArrowheads="1"/>
          </p:cNvSpPr>
          <p:nvPr>
            <p:ph idx="1"/>
          </p:nvPr>
        </p:nvSpPr>
        <p:spPr>
          <a:xfrm>
            <a:off x="152400" y="1371600"/>
            <a:ext cx="8839200" cy="5181600"/>
          </a:xfrm>
        </p:spPr>
        <p:txBody>
          <a:bodyPr lIns="0" tIns="0" rIns="0" bIns="0">
            <a:noAutofit/>
          </a:bodyPr>
          <a:lstStyle/>
          <a:p>
            <a:pPr indent="-308610">
              <a:lnSpc>
                <a:spcPct val="95000"/>
              </a:lnSpc>
              <a:spcBef>
                <a:spcPct val="0"/>
              </a:spcBef>
              <a:spcAft>
                <a:spcPts val="600"/>
              </a:spcAft>
            </a:pPr>
            <a:r>
              <a:rPr lang="en-US" b="1" dirty="0"/>
              <a:t>Saves information</a:t>
            </a:r>
            <a:r>
              <a:rPr lang="en-US" dirty="0"/>
              <a:t> according to the exploration </a:t>
            </a:r>
            <a:r>
              <a:rPr lang="en-US" dirty="0" smtClean="0"/>
              <a:t>process</a:t>
            </a:r>
          </a:p>
          <a:p>
            <a:pPr indent="-308610">
              <a:lnSpc>
                <a:spcPct val="95000"/>
              </a:lnSpc>
              <a:spcBef>
                <a:spcPct val="0"/>
              </a:spcBef>
              <a:spcAft>
                <a:spcPts val="600"/>
              </a:spcAft>
            </a:pPr>
            <a:r>
              <a:rPr lang="en-US" dirty="0" smtClean="0"/>
              <a:t>It </a:t>
            </a:r>
            <a:r>
              <a:rPr lang="en-US" dirty="0"/>
              <a:t>will be used to </a:t>
            </a:r>
            <a:r>
              <a:rPr lang="en-US" b="1" dirty="0"/>
              <a:t>limit the moves </a:t>
            </a:r>
            <a:r>
              <a:rPr lang="en-US" dirty="0"/>
              <a:t>through the </a:t>
            </a:r>
            <a:r>
              <a:rPr lang="en-US" dirty="0" smtClean="0"/>
              <a:t>neighborhood</a:t>
            </a:r>
            <a:endParaRPr lang="en-US" dirty="0"/>
          </a:p>
          <a:p>
            <a:pPr indent="-308610">
              <a:lnSpc>
                <a:spcPct val="95000"/>
              </a:lnSpc>
              <a:spcBef>
                <a:spcPct val="0"/>
              </a:spcBef>
              <a:spcAft>
                <a:spcPts val="600"/>
              </a:spcAft>
            </a:pPr>
            <a:r>
              <a:rPr lang="en-US" dirty="0" smtClean="0"/>
              <a:t>Structure </a:t>
            </a:r>
            <a:r>
              <a:rPr lang="en-US" dirty="0"/>
              <a:t>of the neighborhood of the solutions varies from </a:t>
            </a:r>
            <a:r>
              <a:rPr lang="en-US" dirty="0" smtClean="0"/>
              <a:t>iteration to iteration</a:t>
            </a:r>
            <a:endParaRPr lang="en-US" dirty="0"/>
          </a:p>
          <a:p>
            <a:pPr indent="-308610">
              <a:lnSpc>
                <a:spcPct val="95000"/>
              </a:lnSpc>
              <a:spcBef>
                <a:spcPct val="0"/>
              </a:spcBef>
              <a:spcAft>
                <a:spcPts val="600"/>
              </a:spcAft>
            </a:pPr>
            <a:r>
              <a:rPr lang="en-US" dirty="0" smtClean="0"/>
              <a:t>Infeasible </a:t>
            </a:r>
            <a:r>
              <a:rPr lang="en-US" dirty="0"/>
              <a:t>solutions can be accepted and evaluated to </a:t>
            </a:r>
            <a:r>
              <a:rPr lang="en-US" b="1" dirty="0"/>
              <a:t>escape local minimum</a:t>
            </a:r>
            <a:r>
              <a:rPr lang="en-US" dirty="0"/>
              <a:t>.</a:t>
            </a:r>
          </a:p>
          <a:p>
            <a:pPr indent="-308610">
              <a:lnSpc>
                <a:spcPct val="95000"/>
              </a:lnSpc>
              <a:spcBef>
                <a:spcPct val="0"/>
              </a:spcBef>
              <a:spcAft>
                <a:spcPts val="600"/>
              </a:spcAft>
            </a:pPr>
            <a:r>
              <a:rPr lang="en-US" dirty="0" smtClean="0"/>
              <a:t>To </a:t>
            </a:r>
            <a:r>
              <a:rPr lang="en-US" dirty="0"/>
              <a:t>prevent from cycling, </a:t>
            </a:r>
            <a:r>
              <a:rPr lang="en-US" b="1" dirty="0"/>
              <a:t>recent moves are forbidden</a:t>
            </a:r>
            <a:r>
              <a:rPr lang="en-US" dirty="0"/>
              <a:t>.</a:t>
            </a:r>
          </a:p>
          <a:p>
            <a:pPr indent="-308610">
              <a:lnSpc>
                <a:spcPct val="95000"/>
              </a:lnSpc>
              <a:spcBef>
                <a:spcPct val="0"/>
              </a:spcBef>
              <a:spcAft>
                <a:spcPts val="600"/>
              </a:spcAft>
            </a:pPr>
            <a:r>
              <a:rPr lang="en-US" dirty="0" smtClean="0"/>
              <a:t>A </a:t>
            </a:r>
            <a:r>
              <a:rPr lang="en-US" b="1" dirty="0" err="1"/>
              <a:t>tabu</a:t>
            </a:r>
            <a:r>
              <a:rPr lang="en-US" b="1" dirty="0"/>
              <a:t> list </a:t>
            </a:r>
            <a:r>
              <a:rPr lang="en-US" dirty="0"/>
              <a:t>records forbidden moves, which are referred to as </a:t>
            </a:r>
            <a:r>
              <a:rPr lang="en-US" b="1" dirty="0" err="1"/>
              <a:t>tabu</a:t>
            </a:r>
            <a:r>
              <a:rPr lang="en-US" b="1" dirty="0"/>
              <a:t> moves</a:t>
            </a:r>
          </a:p>
          <a:p>
            <a:pPr indent="-308610">
              <a:lnSpc>
                <a:spcPct val="95000"/>
              </a:lnSpc>
              <a:spcBef>
                <a:spcPct val="0"/>
              </a:spcBef>
              <a:spcAft>
                <a:spcPts val="600"/>
              </a:spcAft>
            </a:pPr>
            <a:r>
              <a:rPr lang="en-US" dirty="0" smtClean="0"/>
              <a:t>A </a:t>
            </a:r>
            <a:r>
              <a:rPr lang="en-US" dirty="0" err="1"/>
              <a:t>tabu</a:t>
            </a:r>
            <a:r>
              <a:rPr lang="en-US" dirty="0"/>
              <a:t> move can be accepted </a:t>
            </a:r>
            <a:r>
              <a:rPr lang="en-US" dirty="0" smtClean="0"/>
              <a:t>using </a:t>
            </a:r>
            <a:r>
              <a:rPr lang="en-US" b="1" dirty="0" smtClean="0"/>
              <a:t>aspiration </a:t>
            </a:r>
            <a:r>
              <a:rPr lang="en-US" b="1" dirty="0"/>
              <a:t>criteria</a:t>
            </a:r>
            <a:r>
              <a:rPr lang="en-US" dirty="0"/>
              <a:t>.</a:t>
            </a:r>
          </a:p>
          <a:p>
            <a:pPr indent="-308610">
              <a:lnSpc>
                <a:spcPct val="95000"/>
              </a:lnSpc>
              <a:spcBef>
                <a:spcPct val="0"/>
              </a:spcBef>
              <a:spcAft>
                <a:spcPts val="600"/>
              </a:spcAft>
            </a:pPr>
            <a:r>
              <a:rPr lang="en-US" dirty="0" smtClean="0"/>
              <a:t>Allows </a:t>
            </a:r>
            <a:r>
              <a:rPr lang="en-US" b="1" dirty="0"/>
              <a:t>exploitation</a:t>
            </a:r>
            <a:r>
              <a:rPr lang="en-US" dirty="0"/>
              <a:t> of good solution and </a:t>
            </a:r>
            <a:r>
              <a:rPr lang="en-US" b="1" dirty="0"/>
              <a:t>exploration</a:t>
            </a:r>
            <a:r>
              <a:rPr lang="en-US" dirty="0"/>
              <a:t> of unvisited region of the search space</a:t>
            </a:r>
          </a:p>
        </p:txBody>
      </p:sp>
      <p:sp>
        <p:nvSpPr>
          <p:cNvPr id="4" name="Slide Number Placeholder 3"/>
          <p:cNvSpPr>
            <a:spLocks noGrp="1"/>
          </p:cNvSpPr>
          <p:nvPr>
            <p:ph type="sldNum" sz="quarter" idx="12"/>
          </p:nvPr>
        </p:nvSpPr>
        <p:spPr/>
        <p:txBody>
          <a:bodyPr/>
          <a:lstStyle/>
          <a:p>
            <a:fld id="{79C3D34D-2C89-4872-9484-6E5F5D65FE7F}"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p:txBody>
          <a:bodyPr lIns="0" tIns="0" rIns="0" bIns="0">
            <a:normAutofit/>
          </a:bodyPr>
          <a:lstStyle/>
          <a:p>
            <a:pPr>
              <a:lnSpc>
                <a:spcPct val="95000"/>
              </a:lnSpc>
            </a:pPr>
            <a:r>
              <a:rPr lang="en-US" dirty="0">
                <a:solidFill>
                  <a:srgbClr val="000000"/>
                </a:solidFill>
                <a:latin typeface="Arial" pitchFamily="34" charset="0"/>
              </a:rPr>
              <a:t>TS </a:t>
            </a:r>
            <a:r>
              <a:rPr lang="en-US" dirty="0" err="1">
                <a:solidFill>
                  <a:srgbClr val="000000"/>
                </a:solidFill>
                <a:latin typeface="Arial" pitchFamily="34" charset="0"/>
              </a:rPr>
              <a:t>vs</a:t>
            </a:r>
            <a:r>
              <a:rPr lang="en-US" dirty="0">
                <a:solidFill>
                  <a:srgbClr val="000000"/>
                </a:solidFill>
                <a:latin typeface="Arial" pitchFamily="34" charset="0"/>
              </a:rPr>
              <a:t> Other Meta-heuristics</a:t>
            </a:r>
          </a:p>
        </p:txBody>
      </p:sp>
      <p:sp>
        <p:nvSpPr>
          <p:cNvPr id="4" name="Content Placeholder 3"/>
          <p:cNvSpPr>
            <a:spLocks noGrp="1"/>
          </p:cNvSpPr>
          <p:nvPr>
            <p:ph idx="1"/>
          </p:nvPr>
        </p:nvSpPr>
        <p:spPr/>
        <p:txBody>
          <a:bodyPr>
            <a:normAutofit/>
          </a:bodyPr>
          <a:lstStyle/>
          <a:p>
            <a:pPr indent="-308610">
              <a:lnSpc>
                <a:spcPct val="95000"/>
              </a:lnSpc>
              <a:spcAft>
                <a:spcPts val="600"/>
              </a:spcAft>
            </a:pPr>
            <a:r>
              <a:rPr lang="en-US" dirty="0" smtClean="0"/>
              <a:t>Traditional descent methods cannot allow </a:t>
            </a:r>
            <a:r>
              <a:rPr lang="en-US" b="1" dirty="0" smtClean="0"/>
              <a:t>non-improving moves</a:t>
            </a:r>
            <a:r>
              <a:rPr lang="en-US" dirty="0" smtClean="0"/>
              <a:t>, TS can.</a:t>
            </a:r>
          </a:p>
          <a:p>
            <a:pPr indent="-308610">
              <a:lnSpc>
                <a:spcPct val="95000"/>
              </a:lnSpc>
              <a:spcAft>
                <a:spcPts val="600"/>
              </a:spcAft>
            </a:pPr>
            <a:r>
              <a:rPr lang="en-US" dirty="0" smtClean="0"/>
              <a:t>SA and GA does not have </a:t>
            </a:r>
            <a:r>
              <a:rPr lang="en-US" b="1" dirty="0" smtClean="0"/>
              <a:t>memory</a:t>
            </a:r>
            <a:r>
              <a:rPr lang="en-US" dirty="0" smtClean="0"/>
              <a:t>, TS has.</a:t>
            </a:r>
          </a:p>
          <a:p>
            <a:pPr indent="-308610">
              <a:lnSpc>
                <a:spcPct val="95000"/>
              </a:lnSpc>
              <a:spcAft>
                <a:spcPts val="600"/>
              </a:spcAft>
            </a:pPr>
            <a:r>
              <a:rPr lang="en-US" dirty="0" smtClean="0"/>
              <a:t>SA uses </a:t>
            </a:r>
            <a:r>
              <a:rPr lang="en-US" b="1" dirty="0" smtClean="0"/>
              <a:t>randomness</a:t>
            </a:r>
            <a:r>
              <a:rPr lang="en-US" dirty="0" smtClean="0"/>
              <a:t> to escape local minimum, TS uses </a:t>
            </a:r>
            <a:r>
              <a:rPr lang="en-US" b="1" dirty="0" smtClean="0"/>
              <a:t>forbidden moves</a:t>
            </a:r>
            <a:r>
              <a:rPr lang="en-US" dirty="0" smtClean="0"/>
              <a:t>.</a:t>
            </a:r>
          </a:p>
          <a:p>
            <a:pPr indent="-308610">
              <a:lnSpc>
                <a:spcPct val="95000"/>
              </a:lnSpc>
              <a:spcAft>
                <a:spcPts val="600"/>
              </a:spcAft>
            </a:pPr>
            <a:r>
              <a:rPr lang="en-US" dirty="0" smtClean="0"/>
              <a:t>TS claims that a bad strategic choice can yield more information than a random choice.</a:t>
            </a:r>
          </a:p>
          <a:p>
            <a:endParaRPr lang="en-US" dirty="0"/>
          </a:p>
        </p:txBody>
      </p:sp>
      <p:sp>
        <p:nvSpPr>
          <p:cNvPr id="5" name="Slide Number Placeholder 4"/>
          <p:cNvSpPr>
            <a:spLocks noGrp="1"/>
          </p:cNvSpPr>
          <p:nvPr>
            <p:ph type="sldNum" sz="quarter" idx="12"/>
          </p:nvPr>
        </p:nvSpPr>
        <p:spPr/>
        <p:txBody>
          <a:bodyPr/>
          <a:lstStyle/>
          <a:p>
            <a:fld id="{79C3D34D-2C89-4872-9484-6E5F5D65FE7F}" type="slidenum">
              <a:rPr lang="en-US" smtClean="0"/>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p:txBody>
          <a:bodyPr lIns="0" tIns="0" rIns="0" bIns="0">
            <a:normAutofit/>
          </a:bodyPr>
          <a:lstStyle/>
          <a:p>
            <a:pPr>
              <a:lnSpc>
                <a:spcPct val="95000"/>
              </a:lnSpc>
            </a:pPr>
            <a:r>
              <a:rPr lang="en-US" dirty="0">
                <a:solidFill>
                  <a:srgbClr val="000000"/>
                </a:solidFill>
                <a:latin typeface="Arial" pitchFamily="34" charset="0"/>
              </a:rPr>
              <a:t>Memory in TS</a:t>
            </a:r>
          </a:p>
        </p:txBody>
      </p:sp>
      <p:sp>
        <p:nvSpPr>
          <p:cNvPr id="4" name="Content Placeholder 3"/>
          <p:cNvSpPr>
            <a:spLocks noGrp="1"/>
          </p:cNvSpPr>
          <p:nvPr>
            <p:ph idx="1"/>
          </p:nvPr>
        </p:nvSpPr>
        <p:spPr/>
        <p:txBody>
          <a:bodyPr/>
          <a:lstStyle/>
          <a:p>
            <a:pPr indent="-308610">
              <a:lnSpc>
                <a:spcPct val="95000"/>
              </a:lnSpc>
            </a:pPr>
            <a:r>
              <a:rPr lang="en-US" dirty="0" smtClean="0"/>
              <a:t>TS uses mainly two types of memory:</a:t>
            </a:r>
          </a:p>
          <a:p>
            <a:pPr indent="-308610">
              <a:lnSpc>
                <a:spcPct val="95000"/>
              </a:lnSpc>
              <a:buNone/>
            </a:pPr>
            <a:endParaRPr lang="en-US" dirty="0" smtClean="0"/>
          </a:p>
          <a:p>
            <a:pPr indent="-308610">
              <a:lnSpc>
                <a:spcPct val="95000"/>
              </a:lnSpc>
            </a:pPr>
            <a:r>
              <a:rPr lang="en-US" b="1" dirty="0" smtClean="0"/>
              <a:t>Short-term</a:t>
            </a:r>
            <a:r>
              <a:rPr lang="en-US" dirty="0" smtClean="0"/>
              <a:t> memory</a:t>
            </a:r>
          </a:p>
          <a:p>
            <a:pPr lvl="1" indent="-308610">
              <a:lnSpc>
                <a:spcPct val="95000"/>
              </a:lnSpc>
            </a:pPr>
            <a:r>
              <a:rPr lang="en-US" dirty="0" smtClean="0"/>
              <a:t>Recent solutions</a:t>
            </a:r>
          </a:p>
          <a:p>
            <a:pPr lvl="1" indent="-308610">
              <a:lnSpc>
                <a:spcPct val="95000"/>
              </a:lnSpc>
            </a:pPr>
            <a:r>
              <a:rPr lang="en-US" dirty="0" smtClean="0"/>
              <a:t>Structure were </a:t>
            </a:r>
            <a:r>
              <a:rPr lang="en-US" dirty="0" err="1" smtClean="0"/>
              <a:t>tabu</a:t>
            </a:r>
            <a:r>
              <a:rPr lang="en-US" dirty="0" smtClean="0"/>
              <a:t> moves are stored</a:t>
            </a:r>
          </a:p>
          <a:p>
            <a:pPr lvl="1" indent="-308610">
              <a:lnSpc>
                <a:spcPct val="95000"/>
              </a:lnSpc>
            </a:pPr>
            <a:r>
              <a:rPr lang="en-US" dirty="0" smtClean="0"/>
              <a:t>Avoids cycling</a:t>
            </a:r>
          </a:p>
          <a:p>
            <a:pPr lvl="1" indent="-308610">
              <a:lnSpc>
                <a:spcPct val="95000"/>
              </a:lnSpc>
              <a:buNone/>
            </a:pPr>
            <a:endParaRPr lang="en-US" dirty="0" smtClean="0"/>
          </a:p>
          <a:p>
            <a:pPr indent="-308610">
              <a:lnSpc>
                <a:spcPct val="95000"/>
              </a:lnSpc>
            </a:pPr>
            <a:r>
              <a:rPr lang="en-US" b="1" dirty="0" smtClean="0"/>
              <a:t>Long-term</a:t>
            </a:r>
            <a:r>
              <a:rPr lang="en-US" dirty="0" smtClean="0"/>
              <a:t> memory (frequency-based)</a:t>
            </a:r>
          </a:p>
          <a:p>
            <a:pPr lvl="1" indent="-308610">
              <a:lnSpc>
                <a:spcPct val="95000"/>
              </a:lnSpc>
            </a:pPr>
            <a:r>
              <a:rPr lang="en-US" dirty="0" smtClean="0"/>
              <a:t>Number of iterations that “solution </a:t>
            </a:r>
            <a:r>
              <a:rPr lang="en-US" b="1" dirty="0" smtClean="0"/>
              <a:t>components</a:t>
            </a:r>
            <a:r>
              <a:rPr lang="en-US" dirty="0" smtClean="0"/>
              <a:t>” have been present in the current solution</a:t>
            </a:r>
          </a:p>
          <a:p>
            <a:pPr marL="771525" lvl="2" indent="-257175">
              <a:lnSpc>
                <a:spcPct val="95000"/>
              </a:lnSpc>
              <a:buClr>
                <a:srgbClr val="000000"/>
              </a:buClr>
              <a:buSzPct val="100000"/>
              <a:buFontTx/>
              <a:buChar char=" "/>
            </a:pPr>
            <a:endParaRPr lang="en-US" sz="2800" dirty="0" smtClean="0">
              <a:solidFill>
                <a:srgbClr val="000000"/>
              </a:solidFill>
              <a:latin typeface="Arial" pitchFamily="34" charset="0"/>
            </a:endParaRPr>
          </a:p>
          <a:p>
            <a:pPr marL="1131570" lvl="3" indent="-205740">
              <a:lnSpc>
                <a:spcPct val="95000"/>
              </a:lnSpc>
              <a:buClr>
                <a:srgbClr val="000000"/>
              </a:buClr>
              <a:buSzPct val="100000"/>
              <a:buFontTx/>
              <a:buChar char=" "/>
            </a:pPr>
            <a:endParaRPr lang="en-US" sz="2400" dirty="0" smtClean="0">
              <a:solidFill>
                <a:srgbClr val="000000"/>
              </a:solidFill>
              <a:latin typeface="Arial" pitchFamily="34" charset="0"/>
            </a:endParaRPr>
          </a:p>
          <a:p>
            <a:pPr>
              <a:lnSpc>
                <a:spcPct val="95000"/>
              </a:lnSpc>
              <a:buClr>
                <a:srgbClr val="000000"/>
              </a:buClr>
              <a:buSzPct val="100000"/>
            </a:pPr>
            <a:endParaRPr lang="en-US" dirty="0" smtClean="0">
              <a:solidFill>
                <a:srgbClr val="000000"/>
              </a:solidFill>
              <a:latin typeface="Arial" pitchFamily="34" charset="0"/>
            </a:endParaRPr>
          </a:p>
          <a:p>
            <a:endParaRPr lang="en-US" dirty="0"/>
          </a:p>
        </p:txBody>
      </p:sp>
      <p:sp>
        <p:nvSpPr>
          <p:cNvPr id="5" name="Slide Number Placeholder 4"/>
          <p:cNvSpPr>
            <a:spLocks noGrp="1"/>
          </p:cNvSpPr>
          <p:nvPr>
            <p:ph type="sldNum" sz="quarter" idx="12"/>
          </p:nvPr>
        </p:nvSpPr>
        <p:spPr/>
        <p:txBody>
          <a:bodyPr/>
          <a:lstStyle/>
          <a:p>
            <a:fld id="{79C3D34D-2C89-4872-9484-6E5F5D65FE7F}" type="slidenum">
              <a:rPr lang="en-US" smtClean="0"/>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p:txBody>
          <a:bodyPr lIns="0" tIns="0" rIns="0" bIns="0">
            <a:normAutofit/>
          </a:bodyPr>
          <a:lstStyle/>
          <a:p>
            <a:pPr>
              <a:lnSpc>
                <a:spcPct val="95000"/>
              </a:lnSpc>
            </a:pPr>
            <a:r>
              <a:rPr lang="en-US" dirty="0">
                <a:solidFill>
                  <a:srgbClr val="000000"/>
                </a:solidFill>
                <a:latin typeface="Arial" pitchFamily="34" charset="0"/>
              </a:rPr>
              <a:t>Use of memory in TS</a:t>
            </a:r>
          </a:p>
        </p:txBody>
      </p:sp>
      <p:sp>
        <p:nvSpPr>
          <p:cNvPr id="4" name="Content Placeholder 3"/>
          <p:cNvSpPr>
            <a:spLocks noGrp="1"/>
          </p:cNvSpPr>
          <p:nvPr>
            <p:ph idx="1"/>
          </p:nvPr>
        </p:nvSpPr>
        <p:spPr/>
        <p:txBody>
          <a:bodyPr/>
          <a:lstStyle/>
          <a:p>
            <a:pPr indent="-308610">
              <a:lnSpc>
                <a:spcPct val="150000"/>
              </a:lnSpc>
            </a:pPr>
            <a:r>
              <a:rPr lang="en-US" dirty="0" smtClean="0"/>
              <a:t>Use of memory leads to </a:t>
            </a:r>
            <a:r>
              <a:rPr lang="en-US" b="1" dirty="0" smtClean="0"/>
              <a:t>learning</a:t>
            </a:r>
          </a:p>
          <a:p>
            <a:pPr indent="-308610">
              <a:lnSpc>
                <a:spcPct val="150000"/>
              </a:lnSpc>
            </a:pPr>
            <a:r>
              <a:rPr lang="en-US" dirty="0" smtClean="0"/>
              <a:t>Prevent the search from </a:t>
            </a:r>
            <a:r>
              <a:rPr lang="en-US" b="1" dirty="0" smtClean="0"/>
              <a:t>repeating</a:t>
            </a:r>
            <a:r>
              <a:rPr lang="en-US" dirty="0" smtClean="0"/>
              <a:t> moves</a:t>
            </a:r>
          </a:p>
          <a:p>
            <a:pPr indent="-308610">
              <a:lnSpc>
                <a:spcPct val="150000"/>
              </a:lnSpc>
            </a:pPr>
            <a:r>
              <a:rPr lang="en-US" b="1" dirty="0" smtClean="0"/>
              <a:t>Explore</a:t>
            </a:r>
            <a:r>
              <a:rPr lang="en-US" dirty="0" smtClean="0"/>
              <a:t> the unvisited area of the solution space</a:t>
            </a:r>
          </a:p>
          <a:p>
            <a:pPr indent="-308610">
              <a:lnSpc>
                <a:spcPct val="150000"/>
              </a:lnSpc>
            </a:pPr>
            <a:r>
              <a:rPr lang="en-US" dirty="0" smtClean="0"/>
              <a:t>By using memory to avoid certain moves, TS can be seen as </a:t>
            </a:r>
            <a:r>
              <a:rPr lang="en-US" b="1" dirty="0" smtClean="0"/>
              <a:t>global optimizer</a:t>
            </a:r>
            <a:r>
              <a:rPr lang="en-US" dirty="0" smtClean="0"/>
              <a:t> rather than local.</a:t>
            </a:r>
          </a:p>
          <a:p>
            <a:endParaRPr lang="en-US" dirty="0"/>
          </a:p>
        </p:txBody>
      </p:sp>
      <p:sp>
        <p:nvSpPr>
          <p:cNvPr id="5" name="Slide Number Placeholder 4"/>
          <p:cNvSpPr>
            <a:spLocks noGrp="1"/>
          </p:cNvSpPr>
          <p:nvPr>
            <p:ph type="sldNum" sz="quarter" idx="12"/>
          </p:nvPr>
        </p:nvSpPr>
        <p:spPr/>
        <p:txBody>
          <a:bodyPr/>
          <a:lstStyle/>
          <a:p>
            <a:fld id="{79C3D34D-2C89-4872-9484-6E5F5D65FE7F}"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Tabus</a:t>
            </a:r>
            <a:endParaRPr lang="en-US" dirty="0"/>
          </a:p>
        </p:txBody>
      </p:sp>
      <p:sp>
        <p:nvSpPr>
          <p:cNvPr id="3" name="Content Placeholder 2"/>
          <p:cNvSpPr>
            <a:spLocks noGrp="1"/>
          </p:cNvSpPr>
          <p:nvPr>
            <p:ph idx="1"/>
          </p:nvPr>
        </p:nvSpPr>
        <p:spPr/>
        <p:txBody>
          <a:bodyPr>
            <a:normAutofit lnSpcReduction="10000"/>
          </a:bodyPr>
          <a:lstStyle/>
          <a:p>
            <a:r>
              <a:rPr lang="en-US" dirty="0" err="1"/>
              <a:t>Tabus</a:t>
            </a:r>
            <a:r>
              <a:rPr lang="en-US" dirty="0"/>
              <a:t> are one of the distinctive elements of TS when compared to </a:t>
            </a:r>
            <a:r>
              <a:rPr lang="en-US" dirty="0" smtClean="0"/>
              <a:t>LS</a:t>
            </a:r>
          </a:p>
          <a:p>
            <a:endParaRPr lang="en-US" dirty="0" smtClean="0"/>
          </a:p>
          <a:p>
            <a:r>
              <a:rPr lang="en-US" dirty="0" smtClean="0"/>
              <a:t>Prevent </a:t>
            </a:r>
            <a:r>
              <a:rPr lang="en-US" dirty="0"/>
              <a:t>cycling when moving away from local </a:t>
            </a:r>
            <a:r>
              <a:rPr lang="en-US" dirty="0" smtClean="0"/>
              <a:t>minimum </a:t>
            </a:r>
            <a:r>
              <a:rPr lang="en-US" dirty="0"/>
              <a:t>through non-improving </a:t>
            </a:r>
            <a:r>
              <a:rPr lang="en-US" dirty="0" smtClean="0"/>
              <a:t>moves</a:t>
            </a:r>
          </a:p>
          <a:p>
            <a:endParaRPr lang="en-US" dirty="0" smtClean="0"/>
          </a:p>
          <a:p>
            <a:r>
              <a:rPr lang="en-US" dirty="0" smtClean="0"/>
              <a:t>Stored </a:t>
            </a:r>
            <a:r>
              <a:rPr lang="en-US" dirty="0"/>
              <a:t>in </a:t>
            </a:r>
            <a:r>
              <a:rPr lang="en-US" dirty="0" smtClean="0"/>
              <a:t>the </a:t>
            </a:r>
            <a:r>
              <a:rPr lang="en-US" i="1" dirty="0"/>
              <a:t>short-term </a:t>
            </a:r>
            <a:r>
              <a:rPr lang="en-US" i="1" dirty="0" smtClean="0"/>
              <a:t>memory – </a:t>
            </a:r>
            <a:r>
              <a:rPr lang="en-US" dirty="0" err="1"/>
              <a:t>T</a:t>
            </a:r>
            <a:r>
              <a:rPr lang="en-US" dirty="0" err="1" smtClean="0"/>
              <a:t>abu</a:t>
            </a:r>
            <a:r>
              <a:rPr lang="en-US" dirty="0" smtClean="0"/>
              <a:t> list</a:t>
            </a:r>
          </a:p>
          <a:p>
            <a:endParaRPr lang="en-US" dirty="0" smtClean="0"/>
          </a:p>
          <a:p>
            <a:r>
              <a:rPr lang="en-US" i="1" dirty="0" err="1" smtClean="0"/>
              <a:t>Tabu</a:t>
            </a:r>
            <a:r>
              <a:rPr lang="en-US" i="1" dirty="0" smtClean="0"/>
              <a:t> tenure </a:t>
            </a:r>
            <a:r>
              <a:rPr lang="en-US" dirty="0" smtClean="0"/>
              <a:t>is the number of iteration the move is </a:t>
            </a:r>
            <a:r>
              <a:rPr lang="en-US" dirty="0" err="1" smtClean="0"/>
              <a:t>tabu</a:t>
            </a:r>
            <a:endParaRPr lang="en-US" dirty="0" smtClean="0"/>
          </a:p>
          <a:p>
            <a:endParaRPr lang="en-US" dirty="0"/>
          </a:p>
          <a:p>
            <a:r>
              <a:rPr lang="en-US" dirty="0" err="1" smtClean="0"/>
              <a:t>Tabu</a:t>
            </a:r>
            <a:r>
              <a:rPr lang="en-US" dirty="0" smtClean="0"/>
              <a:t> list can be of fixed-length or dynamically varying</a:t>
            </a:r>
          </a:p>
          <a:p>
            <a:endParaRPr lang="en-US" dirty="0"/>
          </a:p>
        </p:txBody>
      </p:sp>
      <p:sp>
        <p:nvSpPr>
          <p:cNvPr id="4" name="Slide Number Placeholder 3"/>
          <p:cNvSpPr>
            <a:spLocks noGrp="1"/>
          </p:cNvSpPr>
          <p:nvPr>
            <p:ph type="sldNum" sz="quarter" idx="12"/>
          </p:nvPr>
        </p:nvSpPr>
        <p:spPr/>
        <p:txBody>
          <a:bodyPr/>
          <a:lstStyle/>
          <a:p>
            <a:fld id="{79C3D34D-2C89-4872-9484-6E5F5D65FE7F}" type="slidenum">
              <a:rPr lang="en-US" smtClean="0"/>
              <a:pPr/>
              <a:t>9</a:t>
            </a:fld>
            <a:endParaRPr lang="en-US"/>
          </a:p>
        </p:txBody>
      </p:sp>
    </p:spTree>
    <p:extLst>
      <p:ext uri="{BB962C8B-B14F-4D97-AF65-F5344CB8AC3E}">
        <p14:creationId xmlns:p14="http://schemas.microsoft.com/office/powerpoint/2010/main" val="159410268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614</TotalTime>
  <Words>2529</Words>
  <Application>Microsoft Macintosh PowerPoint</Application>
  <PresentationFormat>On-screen Show (4:3)</PresentationFormat>
  <Paragraphs>508</Paragraphs>
  <Slides>34</Slides>
  <Notes>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Trek</vt:lpstr>
      <vt:lpstr>TABU SEARCH</vt:lpstr>
      <vt:lpstr>Outline </vt:lpstr>
      <vt:lpstr>Introduction TO TS</vt:lpstr>
      <vt:lpstr>Parameters of Tabu Search</vt:lpstr>
      <vt:lpstr>Basic Concepts of Tabu Search</vt:lpstr>
      <vt:lpstr>TS vs Other Meta-heuristics</vt:lpstr>
      <vt:lpstr>Memory in TS</vt:lpstr>
      <vt:lpstr>Use of memory in TS</vt:lpstr>
      <vt:lpstr>Tabus</vt:lpstr>
      <vt:lpstr>Aspiration </vt:lpstr>
      <vt:lpstr>Basic Tabu Search Algorithm</vt:lpstr>
      <vt:lpstr>Stopping Conditions</vt:lpstr>
      <vt:lpstr>Search Process - 1 </vt:lpstr>
      <vt:lpstr>Search Process - 2 </vt:lpstr>
      <vt:lpstr>Flowchart of a Standard Tabu Search Algorithm</vt:lpstr>
      <vt:lpstr>Example </vt:lpstr>
      <vt:lpstr>Example</vt:lpstr>
      <vt:lpstr>Example</vt:lpstr>
      <vt:lpstr>Example</vt:lpstr>
      <vt:lpstr>Example</vt:lpstr>
      <vt:lpstr>Pros and Cons</vt:lpstr>
      <vt:lpstr>References</vt:lpstr>
      <vt:lpstr>Multi-Dimensional Packing by Tabu Search   written by Andrea Lodi </vt:lpstr>
      <vt:lpstr>outline</vt:lpstr>
      <vt:lpstr>Introduction</vt:lpstr>
      <vt:lpstr>Tabu Search</vt:lpstr>
      <vt:lpstr>Basic Approach - 1</vt:lpstr>
      <vt:lpstr>Basic Approach - 2</vt:lpstr>
      <vt:lpstr>The TS framework for multi-dimensional bin packing</vt:lpstr>
      <vt:lpstr>Search METHODS</vt:lpstr>
      <vt:lpstr>Computational tests - Dataset</vt:lpstr>
      <vt:lpstr>Computational tests</vt:lpstr>
      <vt:lpstr>Sample of results</vt:lpstr>
      <vt:lpstr>Conclusions</vt:lpstr>
    </vt:vector>
  </TitlesOfParts>
  <Company>PARANDCO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PARAND</dc:creator>
  <cp:lastModifiedBy>zafeiris kokkinogenis</cp:lastModifiedBy>
  <cp:revision>62</cp:revision>
  <dcterms:created xsi:type="dcterms:W3CDTF">2010-12-30T15:08:55Z</dcterms:created>
  <dcterms:modified xsi:type="dcterms:W3CDTF">2011-01-03T05:09:27Z</dcterms:modified>
</cp:coreProperties>
</file>