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57" r:id="rId4"/>
    <p:sldId id="265" r:id="rId5"/>
    <p:sldId id="258" r:id="rId6"/>
    <p:sldId id="266" r:id="rId7"/>
    <p:sldId id="260" r:id="rId8"/>
    <p:sldId id="261" r:id="rId9"/>
    <p:sldId id="262" r:id="rId10"/>
    <p:sldId id="267"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0" autoAdjust="0"/>
  </p:normalViewPr>
  <p:slideViewPr>
    <p:cSldViewPr>
      <p:cViewPr varScale="1">
        <p:scale>
          <a:sx n="87" d="100"/>
          <a:sy n="87" d="100"/>
        </p:scale>
        <p:origin x="13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50C6304-062B-4152-BC21-1F9D7BA501FD}" type="datetimeFigureOut">
              <a:rPr lang="en-US" smtClean="0"/>
              <a:t>7/5/2014</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B985C7C-AAA6-4F54-AED5-8ED7F848937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50C6304-062B-4152-BC21-1F9D7BA501FD}" type="datetimeFigureOut">
              <a:rPr lang="en-US" smtClean="0"/>
              <a:t>7/5/2014</a:t>
            </a:fld>
            <a:endParaRPr lang="en-US" dirty="0"/>
          </a:p>
        </p:txBody>
      </p:sp>
      <p:sp>
        <p:nvSpPr>
          <p:cNvPr id="27" name="Slide Number Placeholder 26"/>
          <p:cNvSpPr>
            <a:spLocks noGrp="1"/>
          </p:cNvSpPr>
          <p:nvPr>
            <p:ph type="sldNum" sz="quarter" idx="11"/>
          </p:nvPr>
        </p:nvSpPr>
        <p:spPr/>
        <p:txBody>
          <a:bodyPr rtlCol="0"/>
          <a:lstStyle/>
          <a:p>
            <a:fld id="{6B985C7C-AAA6-4F54-AED5-8ED7F848937D}"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50C6304-062B-4152-BC21-1F9D7BA501FD}" type="datetimeFigureOut">
              <a:rPr lang="en-US" smtClean="0"/>
              <a:t>7/5/2014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B985C7C-AAA6-4F54-AED5-8ED7F848937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0C6304-062B-4152-BC21-1F9D7BA501FD}" type="datetimeFigureOut">
              <a:rPr lang="en-US" smtClean="0"/>
              <a:t>7/5/2014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85C7C-AAA6-4F54-AED5-8ED7F848937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50C6304-062B-4152-BC21-1F9D7BA501FD}" type="datetimeFigureOut">
              <a:rPr lang="en-US" smtClean="0"/>
              <a:t>7/5/2014</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B985C7C-AAA6-4F54-AED5-8ED7F848937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0"/>
            <a:ext cx="7086600" cy="990600"/>
          </a:xfrm>
        </p:spPr>
        <p:txBody>
          <a:bodyPr>
            <a:normAutofit fontScale="90000"/>
          </a:bodyPr>
          <a:lstStyle/>
          <a:p>
            <a:r>
              <a:rPr lang="en-US" b="1" dirty="0"/>
              <a:t>IMPLEMENTATION OF AN E-LEARNING PLATFORM USING CMS</a:t>
            </a:r>
            <a:r>
              <a:rPr lang="en-US" dirty="0"/>
              <a:t/>
            </a:r>
            <a:br>
              <a:rPr lang="en-US" dirty="0"/>
            </a:br>
            <a:r>
              <a:rPr lang="en-US" dirty="0" smtClean="0"/>
              <a:t/>
            </a:r>
            <a:br>
              <a:rPr lang="en-US" dirty="0" smtClean="0"/>
            </a:br>
            <a:r>
              <a:rPr lang="en-US" dirty="0"/>
              <a:t/>
            </a:r>
            <a:br>
              <a:rPr lang="en-US" dirty="0"/>
            </a:br>
            <a:endParaRPr lang="en-US" dirty="0"/>
          </a:p>
        </p:txBody>
      </p:sp>
      <p:sp>
        <p:nvSpPr>
          <p:cNvPr id="4" name="TextBox 3"/>
          <p:cNvSpPr txBox="1"/>
          <p:nvPr/>
        </p:nvSpPr>
        <p:spPr>
          <a:xfrm>
            <a:off x="2286000" y="5002305"/>
            <a:ext cx="5867400" cy="830997"/>
          </a:xfrm>
          <a:prstGeom prst="rect">
            <a:avLst/>
          </a:prstGeom>
          <a:noFill/>
        </p:spPr>
        <p:txBody>
          <a:bodyPr wrap="square" rtlCol="0">
            <a:spAutoFit/>
          </a:bodyPr>
          <a:lstStyle/>
          <a:p>
            <a:pPr algn="r"/>
            <a:r>
              <a:rPr lang="en-US" sz="2400" dirty="0" smtClean="0">
                <a:latin typeface="+mj-lt"/>
              </a:rPr>
              <a:t>TECHNOLOGIES AND MODERN</a:t>
            </a:r>
          </a:p>
          <a:p>
            <a:pPr algn="r"/>
            <a:r>
              <a:rPr lang="en-US" sz="2400" dirty="0" smtClean="0">
                <a:latin typeface="+mj-lt"/>
              </a:rPr>
              <a:t> E-LEARNING METHODS</a:t>
            </a:r>
            <a:endParaRPr lang="en-US" sz="2400" dirty="0">
              <a:latin typeface="+mj-lt"/>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34000"/>
            <a:ext cx="4800600" cy="1719618"/>
          </a:xfrm>
          <a:prstGeom prst="rect">
            <a:avLst/>
          </a:prstGeom>
        </p:spPr>
      </p:pic>
    </p:spTree>
    <p:extLst>
      <p:ext uri="{BB962C8B-B14F-4D97-AF65-F5344CB8AC3E}">
        <p14:creationId xmlns:p14="http://schemas.microsoft.com/office/powerpoint/2010/main" val="4246077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287963"/>
          </a:xfrm>
        </p:spPr>
        <p:txBody>
          <a:bodyPr>
            <a:normAutofit fontScale="47500" lnSpcReduction="20000"/>
          </a:bodyPr>
          <a:lstStyle/>
          <a:p>
            <a:pPr marL="0" indent="0">
              <a:buNone/>
            </a:pPr>
            <a:r>
              <a:rPr lang="en-US" sz="4000" dirty="0"/>
              <a:t> </a:t>
            </a:r>
            <a:r>
              <a:rPr lang="en-US" sz="5600" dirty="0"/>
              <a:t> </a:t>
            </a:r>
          </a:p>
          <a:p>
            <a:pPr marL="0" indent="0">
              <a:buNone/>
            </a:pPr>
            <a:endParaRPr lang="en-US" sz="5600" dirty="0" smtClean="0"/>
          </a:p>
          <a:p>
            <a:pPr marL="0" indent="0">
              <a:buNone/>
            </a:pPr>
            <a:r>
              <a:rPr lang="en-US" sz="5100" dirty="0" smtClean="0"/>
              <a:t>We </a:t>
            </a:r>
            <a:r>
              <a:rPr lang="en-US" sz="5100" dirty="0"/>
              <a:t>implemented evaluation forms, regarding the levels of evaluation of a common framework used for e-learning </a:t>
            </a:r>
            <a:r>
              <a:rPr lang="en-US" sz="5100" dirty="0" smtClean="0"/>
              <a:t>. </a:t>
            </a:r>
            <a:r>
              <a:rPr lang="en-US" sz="5100" dirty="0"/>
              <a:t>The levels of evaluation are described briefly below:</a:t>
            </a:r>
          </a:p>
          <a:p>
            <a:pPr marL="0" indent="0">
              <a:buNone/>
            </a:pPr>
            <a:r>
              <a:rPr lang="en-US" sz="5100" dirty="0"/>
              <a:t> </a:t>
            </a:r>
          </a:p>
          <a:p>
            <a:pPr lvl="0">
              <a:buFont typeface="Wingdings" pitchFamily="2" charset="2"/>
              <a:buChar char="v"/>
            </a:pPr>
            <a:r>
              <a:rPr lang="en-US" sz="5100" u="none" strike="noStrike" dirty="0" smtClean="0">
                <a:effectLst/>
              </a:rPr>
              <a:t>Tracking Attendance in Training</a:t>
            </a:r>
          </a:p>
          <a:p>
            <a:pPr lvl="0">
              <a:buFont typeface="Wingdings" pitchFamily="2" charset="2"/>
              <a:buChar char="v"/>
            </a:pPr>
            <a:r>
              <a:rPr lang="en-US" sz="5100" u="none" strike="noStrike" dirty="0" smtClean="0">
                <a:effectLst/>
              </a:rPr>
              <a:t>Course Evaluation</a:t>
            </a:r>
          </a:p>
          <a:p>
            <a:pPr lvl="0">
              <a:buFont typeface="Wingdings" pitchFamily="2" charset="2"/>
              <a:buChar char="v"/>
            </a:pPr>
            <a:r>
              <a:rPr lang="en-US" sz="5100" u="none" strike="noStrike" dirty="0" smtClean="0">
                <a:effectLst/>
              </a:rPr>
              <a:t>Satisfaction/Opinion</a:t>
            </a:r>
          </a:p>
          <a:p>
            <a:pPr lvl="0">
              <a:buFont typeface="Wingdings" pitchFamily="2" charset="2"/>
              <a:buChar char="v"/>
            </a:pPr>
            <a:r>
              <a:rPr lang="en-US" sz="5100" u="none" strike="noStrike" dirty="0" smtClean="0">
                <a:effectLst/>
              </a:rPr>
              <a:t>Knowledge</a:t>
            </a:r>
          </a:p>
          <a:p>
            <a:pPr lvl="0">
              <a:buFont typeface="Wingdings" pitchFamily="2" charset="2"/>
              <a:buChar char="v"/>
            </a:pPr>
            <a:r>
              <a:rPr lang="en-US" sz="5100" u="none" strike="noStrike" dirty="0" smtClean="0">
                <a:effectLst/>
              </a:rPr>
              <a:t>Skills</a:t>
            </a:r>
          </a:p>
          <a:p>
            <a:pPr lvl="0">
              <a:buFont typeface="Wingdings" pitchFamily="2" charset="2"/>
              <a:buChar char="v"/>
            </a:pPr>
            <a:r>
              <a:rPr lang="en-US" sz="5100" u="none" strike="noStrike" dirty="0" smtClean="0">
                <a:effectLst/>
              </a:rPr>
              <a:t>Transfer</a:t>
            </a:r>
          </a:p>
          <a:p>
            <a:pPr lvl="0">
              <a:buFont typeface="Wingdings" pitchFamily="2" charset="2"/>
              <a:buChar char="v"/>
            </a:pPr>
            <a:r>
              <a:rPr lang="en-US" sz="5100" u="none" strike="noStrike" dirty="0" smtClean="0">
                <a:effectLst/>
              </a:rPr>
              <a:t>Agency/Client Outcomes</a:t>
            </a:r>
          </a:p>
          <a:p>
            <a:endParaRPr lang="en-US" dirty="0"/>
          </a:p>
        </p:txBody>
      </p:sp>
      <p:sp>
        <p:nvSpPr>
          <p:cNvPr id="4" name="Title 3"/>
          <p:cNvSpPr>
            <a:spLocks noGrp="1"/>
          </p:cNvSpPr>
          <p:nvPr>
            <p:ph type="title"/>
          </p:nvPr>
        </p:nvSpPr>
        <p:spPr>
          <a:xfrm>
            <a:off x="457200" y="838200"/>
            <a:ext cx="8229600" cy="1066800"/>
          </a:xfrm>
        </p:spPr>
        <p:txBody>
          <a:bodyPr>
            <a:normAutofit fontScale="90000"/>
          </a:bodyPr>
          <a:lstStyle/>
          <a:p>
            <a:pPr algn="ctr"/>
            <a:r>
              <a:rPr lang="en-US" b="1" dirty="0"/>
              <a:t>Courses Preparation                       </a:t>
            </a:r>
            <a:r>
              <a:rPr lang="en-GB" b="1" dirty="0"/>
              <a:t>   </a:t>
            </a:r>
            <a:r>
              <a:rPr lang="en-US" b="1" dirty="0"/>
              <a:t/>
            </a:r>
            <a:br>
              <a:rPr lang="en-US" b="1" dirty="0"/>
            </a:br>
            <a:endParaRPr lang="en-US" dirty="0"/>
          </a:p>
        </p:txBody>
      </p:sp>
    </p:spTree>
    <p:extLst>
      <p:ext uri="{BB962C8B-B14F-4D97-AF65-F5344CB8AC3E}">
        <p14:creationId xmlns:p14="http://schemas.microsoft.com/office/powerpoint/2010/main" val="155824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pPr algn="ctr"/>
            <a:r>
              <a:rPr lang="en-US" b="1" cap="all" dirty="0" smtClean="0"/>
              <a:t>Conclusion</a:t>
            </a:r>
            <a:endParaRPr lang="en-US" dirty="0"/>
          </a:p>
        </p:txBody>
      </p:sp>
      <p:sp>
        <p:nvSpPr>
          <p:cNvPr id="3" name="Content Placeholder 2"/>
          <p:cNvSpPr>
            <a:spLocks noGrp="1"/>
          </p:cNvSpPr>
          <p:nvPr>
            <p:ph idx="1"/>
          </p:nvPr>
        </p:nvSpPr>
        <p:spPr>
          <a:xfrm>
            <a:off x="381000" y="1981200"/>
            <a:ext cx="8229600" cy="4325112"/>
          </a:xfrm>
        </p:spPr>
        <p:txBody>
          <a:bodyPr>
            <a:normAutofit fontScale="62500" lnSpcReduction="20000"/>
          </a:bodyPr>
          <a:lstStyle/>
          <a:p>
            <a:pPr marL="457200" lvl="0" indent="-457200">
              <a:buFont typeface="Wingdings" pitchFamily="2" charset="2"/>
              <a:buChar char="v"/>
            </a:pPr>
            <a:endParaRPr lang="en-US" b="1" cap="all" dirty="0"/>
          </a:p>
          <a:p>
            <a:pPr>
              <a:buFont typeface="Wingdings" pitchFamily="2" charset="2"/>
              <a:buChar char="v"/>
            </a:pPr>
            <a:r>
              <a:rPr lang="en-US" dirty="0" smtClean="0"/>
              <a:t>This </a:t>
            </a:r>
            <a:r>
              <a:rPr lang="en-US" dirty="0"/>
              <a:t>paper describes the implementation of an e-learning platform using CMS technologies and modern e-learning methods, in order to fulfill the needs of ashore and onboard seamen. It also points out the evolution and the importance of e-learning in the maritime community and in each student individually</a:t>
            </a:r>
            <a:r>
              <a:rPr lang="en-US" dirty="0" smtClean="0"/>
              <a:t>.</a:t>
            </a:r>
          </a:p>
          <a:p>
            <a:pPr>
              <a:buFont typeface="Wingdings" pitchFamily="2" charset="2"/>
              <a:buChar char="v"/>
            </a:pPr>
            <a:endParaRPr lang="en-US" dirty="0"/>
          </a:p>
          <a:p>
            <a:pPr>
              <a:buFont typeface="Wingdings" pitchFamily="2" charset="2"/>
              <a:buChar char="v"/>
            </a:pPr>
            <a:r>
              <a:rPr lang="en-US" dirty="0"/>
              <a:t>Furthermore, we explain the features Wordpress CMS offers to us and how these features affect the online learning experience of the learners significantly. These features improve the interaction between the students with students, the teachers with students and the students with the material of each course</a:t>
            </a:r>
            <a:r>
              <a:rPr lang="en-US" dirty="0" smtClean="0"/>
              <a:t>.</a:t>
            </a:r>
          </a:p>
          <a:p>
            <a:pPr>
              <a:buFont typeface="Wingdings" pitchFamily="2" charset="2"/>
              <a:buChar char="v"/>
            </a:pPr>
            <a:endParaRPr lang="en-US" dirty="0"/>
          </a:p>
          <a:p>
            <a:pPr>
              <a:buFont typeface="Wingdings" pitchFamily="2" charset="2"/>
              <a:buChar char="v"/>
            </a:pPr>
            <a:r>
              <a:rPr lang="en-US" dirty="0"/>
              <a:t>We designed OMT platform, as an LMS targeted to maritime community for online learning and teaching, in order to be a flexible and scalable web based platform. Also, the platform provides us, through the statistical features, the identification of the personalized user needs and overall performance based on the user profile.</a:t>
            </a:r>
          </a:p>
          <a:p>
            <a:pPr>
              <a:buFont typeface="Wingdings" pitchFamily="2" charset="2"/>
              <a:buChar char="v"/>
            </a:pPr>
            <a:endParaRPr lang="en-US" dirty="0"/>
          </a:p>
        </p:txBody>
      </p:sp>
    </p:spTree>
    <p:extLst>
      <p:ext uri="{BB962C8B-B14F-4D97-AF65-F5344CB8AC3E}">
        <p14:creationId xmlns:p14="http://schemas.microsoft.com/office/powerpoint/2010/main" val="225984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143000"/>
            <a:ext cx="8229600" cy="685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endParaRPr lang="en-US" dirty="0"/>
          </a:p>
        </p:txBody>
      </p:sp>
      <p:sp>
        <p:nvSpPr>
          <p:cNvPr id="7" name="Title 6"/>
          <p:cNvSpPr>
            <a:spLocks noGrp="1"/>
          </p:cNvSpPr>
          <p:nvPr>
            <p:ph type="title"/>
          </p:nvPr>
        </p:nvSpPr>
        <p:spPr>
          <a:xfrm>
            <a:off x="685800" y="764969"/>
            <a:ext cx="8229600" cy="1066800"/>
          </a:xfrm>
        </p:spPr>
        <p:txBody>
          <a:bodyPr/>
          <a:lstStyle/>
          <a:p>
            <a:pPr algn="ctr"/>
            <a:r>
              <a:rPr lang="en-US" dirty="0"/>
              <a:t>Introduction</a:t>
            </a:r>
          </a:p>
        </p:txBody>
      </p:sp>
      <p:sp>
        <p:nvSpPr>
          <p:cNvPr id="8" name="Content Placeholder 7"/>
          <p:cNvSpPr>
            <a:spLocks noGrp="1"/>
          </p:cNvSpPr>
          <p:nvPr>
            <p:ph idx="1"/>
          </p:nvPr>
        </p:nvSpPr>
        <p:spPr>
          <a:xfrm>
            <a:off x="467096" y="1981200"/>
            <a:ext cx="8229600" cy="4325112"/>
          </a:xfrm>
        </p:spPr>
        <p:txBody>
          <a:bodyPr>
            <a:normAutofit/>
          </a:bodyPr>
          <a:lstStyle/>
          <a:p>
            <a:pPr marL="285750" indent="-285750">
              <a:buFont typeface="Wingdings" pitchFamily="2" charset="2"/>
              <a:buChar char="v"/>
            </a:pPr>
            <a:r>
              <a:rPr lang="en-US" sz="2200" dirty="0">
                <a:cs typeface="Calibri" pitchFamily="34" charset="0"/>
              </a:rPr>
              <a:t>In this paper we present an integrated and responsive e-learning platform, in order to meet the need for continuing education of sailors. </a:t>
            </a:r>
          </a:p>
          <a:p>
            <a:pPr marL="285750" indent="-285750">
              <a:buFont typeface="Wingdings" pitchFamily="2" charset="2"/>
              <a:buChar char="v"/>
            </a:pPr>
            <a:endParaRPr lang="en-US" sz="2200" dirty="0">
              <a:cs typeface="Calibri" pitchFamily="34" charset="0"/>
            </a:endParaRPr>
          </a:p>
          <a:p>
            <a:pPr marL="285750" indent="-285750">
              <a:buFont typeface="Wingdings" pitchFamily="2" charset="2"/>
              <a:buChar char="v"/>
            </a:pPr>
            <a:r>
              <a:rPr lang="en-US" sz="2200" dirty="0">
                <a:cs typeface="Calibri" pitchFamily="34" charset="0"/>
              </a:rPr>
              <a:t>The platform, which is named Online Maritime Training (OMT), is based on CMS technologies and modern e-learning methods and features.</a:t>
            </a:r>
          </a:p>
          <a:p>
            <a:pPr marL="285750" indent="-285750">
              <a:buFont typeface="Wingdings" pitchFamily="2" charset="2"/>
              <a:buChar char="v"/>
            </a:pPr>
            <a:endParaRPr lang="en-US" sz="2200" dirty="0">
              <a:cs typeface="Calibri" pitchFamily="34" charset="0"/>
            </a:endParaRPr>
          </a:p>
          <a:p>
            <a:pPr marL="285750" indent="-285750">
              <a:buFont typeface="Wingdings" pitchFamily="2" charset="2"/>
              <a:buChar char="v"/>
            </a:pPr>
            <a:r>
              <a:rPr lang="en-US" sz="2200" dirty="0">
                <a:cs typeface="Calibri" pitchFamily="34" charset="0"/>
              </a:rPr>
              <a:t>OMT covers both synchronous an asynchronous ways of education, using several Web 2.0 tools and Wordpress features, in purpose of improving the learner’s experience and delivering high level educational content.</a:t>
            </a:r>
          </a:p>
          <a:p>
            <a:endParaRPr lang="en-US" sz="2200" dirty="0"/>
          </a:p>
        </p:txBody>
      </p:sp>
    </p:spTree>
    <p:extLst>
      <p:ext uri="{BB962C8B-B14F-4D97-AF65-F5344CB8AC3E}">
        <p14:creationId xmlns:p14="http://schemas.microsoft.com/office/powerpoint/2010/main" val="241848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pPr algn="ctr"/>
            <a:r>
              <a:rPr lang="en-US" dirty="0" smtClean="0"/>
              <a:t>E-learning in action</a:t>
            </a:r>
            <a:endParaRPr lang="en-US" dirty="0"/>
          </a:p>
        </p:txBody>
      </p:sp>
      <p:sp>
        <p:nvSpPr>
          <p:cNvPr id="3" name="Content Placeholder 2"/>
          <p:cNvSpPr>
            <a:spLocks noGrp="1"/>
          </p:cNvSpPr>
          <p:nvPr>
            <p:ph idx="1"/>
          </p:nvPr>
        </p:nvSpPr>
        <p:spPr>
          <a:xfrm>
            <a:off x="609600" y="2209800"/>
            <a:ext cx="7924800" cy="4325112"/>
          </a:xfrm>
        </p:spPr>
        <p:txBody>
          <a:bodyPr>
            <a:normAutofit/>
          </a:bodyPr>
          <a:lstStyle/>
          <a:p>
            <a:pPr marL="507492" indent="-342900">
              <a:buFont typeface="Wingdings" pitchFamily="2" charset="2"/>
              <a:buChar char="v"/>
            </a:pPr>
            <a:r>
              <a:rPr lang="en-US" sz="2200" dirty="0" smtClean="0"/>
              <a:t>E-learning has gained strong foothold in the delivery and management of courses.</a:t>
            </a:r>
          </a:p>
          <a:p>
            <a:pPr marL="507492" indent="-342900">
              <a:buFont typeface="Wingdings" pitchFamily="2" charset="2"/>
              <a:buChar char="v"/>
            </a:pPr>
            <a:endParaRPr lang="en-US" sz="2200" dirty="0"/>
          </a:p>
          <a:p>
            <a:pPr marL="507492" indent="-342900">
              <a:buFont typeface="Wingdings" pitchFamily="2" charset="2"/>
              <a:buChar char="v"/>
            </a:pPr>
            <a:r>
              <a:rPr lang="en-US" sz="2200" dirty="0" smtClean="0"/>
              <a:t>As we are getting more familiarized with e-learning, we tend to understand the impact of many factors on e-learning effectiveness.</a:t>
            </a:r>
          </a:p>
          <a:p>
            <a:pPr marL="507492" indent="-342900">
              <a:buFont typeface="Wingdings" pitchFamily="2" charset="2"/>
              <a:buChar char="v"/>
            </a:pPr>
            <a:endParaRPr lang="en-US" sz="2200" dirty="0"/>
          </a:p>
          <a:p>
            <a:pPr marL="507492" indent="-342900">
              <a:buFont typeface="Wingdings" pitchFamily="2" charset="2"/>
              <a:buChar char="v"/>
            </a:pPr>
            <a:r>
              <a:rPr lang="en-US" sz="2200" dirty="0" smtClean="0"/>
              <a:t>In many professional fields, the implementation of –e-learning is becoming more and more useful and necessary. More specifically, sailors need to continuously update their skills during their professional career.</a:t>
            </a:r>
            <a:endParaRPr lang="en-US" sz="2200" dirty="0"/>
          </a:p>
        </p:txBody>
      </p:sp>
    </p:spTree>
    <p:extLst>
      <p:ext uri="{BB962C8B-B14F-4D97-AF65-F5344CB8AC3E}">
        <p14:creationId xmlns:p14="http://schemas.microsoft.com/office/powerpoint/2010/main" val="15133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lstStyle/>
          <a:p>
            <a:pPr algn="ctr"/>
            <a:r>
              <a:rPr lang="en-US" dirty="0" smtClean="0"/>
              <a:t>OMT Objective</a:t>
            </a:r>
            <a:endParaRPr lang="en-US" dirty="0"/>
          </a:p>
        </p:txBody>
      </p:sp>
      <p:sp>
        <p:nvSpPr>
          <p:cNvPr id="3" name="Content Placeholder 2"/>
          <p:cNvSpPr>
            <a:spLocks noGrp="1"/>
          </p:cNvSpPr>
          <p:nvPr>
            <p:ph idx="1"/>
          </p:nvPr>
        </p:nvSpPr>
        <p:spPr>
          <a:xfrm>
            <a:off x="609600" y="1828800"/>
            <a:ext cx="7924800" cy="4325112"/>
          </a:xfrm>
        </p:spPr>
        <p:txBody>
          <a:bodyPr>
            <a:normAutofit fontScale="85000" lnSpcReduction="10000"/>
          </a:bodyPr>
          <a:lstStyle/>
          <a:p>
            <a:pPr marL="164592" indent="0">
              <a:buNone/>
            </a:pPr>
            <a:r>
              <a:rPr lang="en-US" sz="2400" dirty="0"/>
              <a:t>The main objective of this project is to create and design an integrated e-learning platform for ashore and onboard users. </a:t>
            </a:r>
            <a:endParaRPr lang="en-US" sz="2400" dirty="0" smtClean="0"/>
          </a:p>
          <a:p>
            <a:pPr marL="164592" indent="0">
              <a:buNone/>
            </a:pPr>
            <a:endParaRPr lang="en-US" sz="2400" dirty="0" smtClean="0"/>
          </a:p>
          <a:p>
            <a:pPr marL="164592" indent="0">
              <a:buNone/>
            </a:pPr>
            <a:r>
              <a:rPr lang="en-US" sz="2400" dirty="0" smtClean="0"/>
              <a:t>OMT combines :</a:t>
            </a:r>
          </a:p>
          <a:p>
            <a:pPr marL="507492" indent="-342900">
              <a:buFont typeface="Wingdings" pitchFamily="2" charset="2"/>
              <a:buChar char="v"/>
            </a:pPr>
            <a:r>
              <a:rPr lang="en-US" sz="2400" dirty="0" smtClean="0"/>
              <a:t>CMS technologies, Web 2.0 tools</a:t>
            </a:r>
          </a:p>
          <a:p>
            <a:pPr marL="507492" indent="-342900">
              <a:buFont typeface="Wingdings" pitchFamily="2" charset="2"/>
              <a:buChar char="v"/>
            </a:pPr>
            <a:r>
              <a:rPr lang="el-GR" sz="2400" dirty="0" smtClean="0"/>
              <a:t>Μ</a:t>
            </a:r>
            <a:r>
              <a:rPr lang="en-US" sz="2400" dirty="0" err="1" smtClean="0"/>
              <a:t>odern</a:t>
            </a:r>
            <a:r>
              <a:rPr lang="en-US" sz="2400" dirty="0" smtClean="0"/>
              <a:t> </a:t>
            </a:r>
            <a:r>
              <a:rPr lang="en-US" sz="2400" dirty="0" smtClean="0"/>
              <a:t>e-learning methods</a:t>
            </a:r>
          </a:p>
          <a:p>
            <a:pPr marL="164592" indent="0">
              <a:buNone/>
            </a:pPr>
            <a:endParaRPr lang="en-US" sz="2400" dirty="0"/>
          </a:p>
          <a:p>
            <a:pPr marL="164592" indent="0">
              <a:buNone/>
            </a:pPr>
            <a:r>
              <a:rPr lang="en-US" sz="2400" dirty="0" smtClean="0"/>
              <a:t>OMT supports synchronous and asynchronous ways of learning.</a:t>
            </a:r>
          </a:p>
          <a:p>
            <a:pPr marL="164592" indent="0">
              <a:buNone/>
            </a:pPr>
            <a:endParaRPr lang="en-US" sz="2400" dirty="0" smtClean="0"/>
          </a:p>
          <a:p>
            <a:pPr marL="164592" indent="0">
              <a:buNone/>
            </a:pPr>
            <a:r>
              <a:rPr lang="en-US" sz="2400" dirty="0" smtClean="0"/>
              <a:t>In synchronous online learning, </a:t>
            </a:r>
            <a:r>
              <a:rPr lang="en-US" sz="2400" dirty="0"/>
              <a:t>real-time interaction and communication between learner and instructor is </a:t>
            </a:r>
            <a:r>
              <a:rPr lang="en-US" sz="2400" dirty="0" smtClean="0"/>
              <a:t>provided.</a:t>
            </a:r>
          </a:p>
          <a:p>
            <a:pPr marL="164592" indent="0">
              <a:buNone/>
            </a:pPr>
            <a:endParaRPr lang="en-US" sz="2400" dirty="0"/>
          </a:p>
          <a:p>
            <a:pPr marL="164592" indent="0">
              <a:buNone/>
            </a:pPr>
            <a:r>
              <a:rPr lang="en-US" sz="2400" dirty="0" smtClean="0"/>
              <a:t>Asynchronous </a:t>
            </a:r>
            <a:r>
              <a:rPr lang="en-US" sz="2400" dirty="0"/>
              <a:t>online learning allows learners to access the online materials anytime, as long as they have Internet </a:t>
            </a:r>
            <a:r>
              <a:rPr lang="en-US" sz="2400" dirty="0" smtClean="0"/>
              <a:t>access. </a:t>
            </a:r>
            <a:endParaRPr lang="en-US" sz="2400" dirty="0"/>
          </a:p>
          <a:p>
            <a:pPr marL="164592" indent="0">
              <a:buNone/>
            </a:pPr>
            <a:endParaRPr lang="en-US" sz="2400" dirty="0" smtClean="0"/>
          </a:p>
          <a:p>
            <a:pPr marL="164592" indent="0">
              <a:buNone/>
            </a:pPr>
            <a:endParaRPr lang="en-US" sz="2400" dirty="0" smtClean="0"/>
          </a:p>
          <a:p>
            <a:pPr marL="164592" indent="0">
              <a:buNone/>
            </a:pPr>
            <a:endParaRPr lang="en-US" sz="2400" dirty="0" smtClean="0"/>
          </a:p>
        </p:txBody>
      </p:sp>
    </p:spTree>
    <p:extLst>
      <p:ext uri="{BB962C8B-B14F-4D97-AF65-F5344CB8AC3E}">
        <p14:creationId xmlns:p14="http://schemas.microsoft.com/office/powerpoint/2010/main" val="246401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066800"/>
          </a:xfrm>
        </p:spPr>
        <p:txBody>
          <a:bodyPr/>
          <a:lstStyle/>
          <a:p>
            <a:pPr lvl="0" algn="ctr"/>
            <a:r>
              <a:rPr lang="en-US" b="1" cap="all" dirty="0" smtClean="0"/>
              <a:t>E-learning technologies</a:t>
            </a:r>
          </a:p>
        </p:txBody>
      </p:sp>
      <p:sp>
        <p:nvSpPr>
          <p:cNvPr id="5" name="Content Placeholder 4"/>
          <p:cNvSpPr>
            <a:spLocks noGrp="1"/>
          </p:cNvSpPr>
          <p:nvPr>
            <p:ph idx="1"/>
          </p:nvPr>
        </p:nvSpPr>
        <p:spPr>
          <a:xfrm>
            <a:off x="381000" y="1828800"/>
            <a:ext cx="8229600" cy="4706112"/>
          </a:xfrm>
        </p:spPr>
        <p:txBody>
          <a:bodyPr>
            <a:normAutofit/>
          </a:bodyPr>
          <a:lstStyle/>
          <a:p>
            <a:pPr marL="457200" lvl="1" indent="0">
              <a:buNone/>
            </a:pPr>
            <a:endParaRPr lang="en-US" sz="3000" b="1" dirty="0" smtClean="0"/>
          </a:p>
          <a:p>
            <a:pPr marL="457200" lvl="1" indent="0">
              <a:buNone/>
            </a:pPr>
            <a:r>
              <a:rPr lang="en-US" sz="3000" b="1" dirty="0" smtClean="0"/>
              <a:t>CMS Technologies Applied</a:t>
            </a:r>
          </a:p>
          <a:p>
            <a:pPr marL="457200" lvl="1" indent="0">
              <a:buNone/>
            </a:pPr>
            <a:endParaRPr lang="en-US" sz="2400" b="1" dirty="0" smtClean="0"/>
          </a:p>
          <a:p>
            <a:pPr marL="109728" indent="0">
              <a:buNone/>
            </a:pPr>
            <a:r>
              <a:rPr lang="en-US" sz="2000" dirty="0"/>
              <a:t>W</a:t>
            </a:r>
            <a:r>
              <a:rPr lang="en-US" sz="2000" dirty="0" smtClean="0"/>
              <a:t>e </a:t>
            </a:r>
            <a:r>
              <a:rPr lang="en-US" sz="2000" dirty="0"/>
              <a:t>primarily </a:t>
            </a:r>
            <a:r>
              <a:rPr lang="en-US" sz="2000" dirty="0" smtClean="0"/>
              <a:t>utilized Wordpress, as it has already been proven it can </a:t>
            </a:r>
            <a:r>
              <a:rPr lang="en-US" sz="2000" dirty="0"/>
              <a:t>be used as a higher educational tool for </a:t>
            </a:r>
            <a:r>
              <a:rPr lang="en-US" sz="2000" dirty="0" smtClean="0"/>
              <a:t>learners. </a:t>
            </a:r>
          </a:p>
          <a:p>
            <a:pPr marL="109728" indent="0">
              <a:buNone/>
            </a:pPr>
            <a:endParaRPr lang="en-US" sz="2000" dirty="0" smtClean="0"/>
          </a:p>
          <a:p>
            <a:pPr marL="109728" indent="0">
              <a:buNone/>
            </a:pPr>
            <a:r>
              <a:rPr lang="en-US" sz="2000" dirty="0" smtClean="0"/>
              <a:t>Wordpress </a:t>
            </a:r>
          </a:p>
          <a:p>
            <a:pPr>
              <a:buFont typeface="Wingdings" pitchFamily="2" charset="2"/>
              <a:buChar char="v"/>
            </a:pPr>
            <a:r>
              <a:rPr lang="en-US" sz="2000" dirty="0" smtClean="0"/>
              <a:t>User </a:t>
            </a:r>
            <a:r>
              <a:rPr lang="en-US" sz="2000" dirty="0"/>
              <a:t>friendly </a:t>
            </a:r>
            <a:r>
              <a:rPr lang="en-US" sz="2000" dirty="0" smtClean="0"/>
              <a:t>environment </a:t>
            </a:r>
          </a:p>
          <a:p>
            <a:pPr>
              <a:buFont typeface="Wingdings" pitchFamily="2" charset="2"/>
              <a:buChar char="v"/>
            </a:pPr>
            <a:r>
              <a:rPr lang="en-US" sz="2000" dirty="0" smtClean="0"/>
              <a:t>Based on PHP and MySQL</a:t>
            </a:r>
          </a:p>
          <a:p>
            <a:pPr>
              <a:buFont typeface="Wingdings" pitchFamily="2" charset="2"/>
              <a:buChar char="v"/>
            </a:pPr>
            <a:r>
              <a:rPr lang="en-US" sz="2000" dirty="0" smtClean="0"/>
              <a:t>Additional features include plugin architecture and template system</a:t>
            </a:r>
          </a:p>
          <a:p>
            <a:pPr marL="109728" indent="0">
              <a:buNone/>
            </a:pPr>
            <a:endParaRPr lang="en-US" dirty="0" smtClean="0"/>
          </a:p>
          <a:p>
            <a:pPr>
              <a:buFont typeface="Wingdings" pitchFamily="2" charset="2"/>
              <a:buChar char="v"/>
            </a:pPr>
            <a:endParaRPr lang="en-US" dirty="0" smtClean="0"/>
          </a:p>
          <a:p>
            <a:pPr marL="109728" indent="0">
              <a:buNone/>
            </a:pPr>
            <a:endParaRPr lang="en-US" dirty="0" smtClean="0"/>
          </a:p>
          <a:p>
            <a:endParaRPr lang="en-US" dirty="0"/>
          </a:p>
        </p:txBody>
      </p:sp>
    </p:spTree>
    <p:extLst>
      <p:ext uri="{BB962C8B-B14F-4D97-AF65-F5344CB8AC3E}">
        <p14:creationId xmlns:p14="http://schemas.microsoft.com/office/powerpoint/2010/main" val="60676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229600" cy="1066800"/>
          </a:xfrm>
        </p:spPr>
        <p:txBody>
          <a:bodyPr/>
          <a:lstStyle/>
          <a:p>
            <a:pPr lvl="0" algn="ctr"/>
            <a:r>
              <a:rPr lang="en-US" b="1" cap="all" dirty="0" smtClean="0"/>
              <a:t>E-learning technologies</a:t>
            </a:r>
          </a:p>
        </p:txBody>
      </p:sp>
      <p:sp>
        <p:nvSpPr>
          <p:cNvPr id="5" name="Content Placeholder 4"/>
          <p:cNvSpPr>
            <a:spLocks noGrp="1"/>
          </p:cNvSpPr>
          <p:nvPr>
            <p:ph idx="1"/>
          </p:nvPr>
        </p:nvSpPr>
        <p:spPr>
          <a:xfrm>
            <a:off x="304800" y="1752600"/>
            <a:ext cx="8229600" cy="4495800"/>
          </a:xfrm>
        </p:spPr>
        <p:txBody>
          <a:bodyPr>
            <a:normAutofit fontScale="25000" lnSpcReduction="20000"/>
          </a:bodyPr>
          <a:lstStyle/>
          <a:p>
            <a:pPr marL="457200" lvl="1" indent="0">
              <a:buNone/>
            </a:pPr>
            <a:r>
              <a:rPr lang="en-US" sz="9600" b="1" dirty="0" smtClean="0"/>
              <a:t>Platform Key Features</a:t>
            </a:r>
          </a:p>
          <a:p>
            <a:pPr marL="457200" lvl="1" indent="0">
              <a:buNone/>
            </a:pPr>
            <a:endParaRPr lang="en-US" sz="6400" b="1" dirty="0" smtClean="0"/>
          </a:p>
          <a:p>
            <a:pPr>
              <a:buFont typeface="Wingdings" pitchFamily="2" charset="2"/>
              <a:buChar char="v"/>
            </a:pPr>
            <a:r>
              <a:rPr lang="en-US" sz="6400" b="1" dirty="0"/>
              <a:t>User Pro Login </a:t>
            </a:r>
            <a:r>
              <a:rPr lang="en-US" sz="6400" dirty="0"/>
              <a:t>- Each student creates his own account in which students and professors can track students </a:t>
            </a:r>
            <a:r>
              <a:rPr lang="en-US" sz="6400" dirty="0" smtClean="0"/>
              <a:t>activity,</a:t>
            </a:r>
            <a:r>
              <a:rPr lang="el-GR" sz="6400" dirty="0" smtClean="0"/>
              <a:t> </a:t>
            </a:r>
            <a:r>
              <a:rPr lang="en-US" sz="6400" dirty="0" smtClean="0"/>
              <a:t>etc</a:t>
            </a:r>
            <a:r>
              <a:rPr lang="en-US" sz="6400" dirty="0"/>
              <a:t>.. Moreover, we added an extra functionality which allows users to register to the platform by using their social media accounts</a:t>
            </a:r>
            <a:r>
              <a:rPr lang="en-US" sz="6400" dirty="0" smtClean="0"/>
              <a:t>.</a:t>
            </a:r>
            <a:endParaRPr lang="en-US" sz="6400" dirty="0"/>
          </a:p>
          <a:p>
            <a:pPr>
              <a:buFont typeface="Wingdings" pitchFamily="2" charset="2"/>
              <a:buChar char="v"/>
            </a:pPr>
            <a:r>
              <a:rPr lang="en-US" sz="6400" b="1" dirty="0"/>
              <a:t>Quiz </a:t>
            </a:r>
            <a:r>
              <a:rPr lang="en-US" sz="6400" dirty="0"/>
              <a:t>- Quizzes are part of the student examination process, in which they include questions created specifically for the purpose of examining the learning material of the corresponding course. </a:t>
            </a:r>
          </a:p>
          <a:p>
            <a:pPr>
              <a:buFont typeface="Wingdings" pitchFamily="2" charset="2"/>
              <a:buChar char="v"/>
            </a:pPr>
            <a:r>
              <a:rPr lang="en-US" sz="6400" b="1" dirty="0" smtClean="0"/>
              <a:t>Questions </a:t>
            </a:r>
            <a:r>
              <a:rPr lang="en-US" sz="6400" dirty="0"/>
              <a:t>- They are included in quizzes and they can be answered in different ways. </a:t>
            </a:r>
          </a:p>
          <a:p>
            <a:pPr>
              <a:buFont typeface="Wingdings" pitchFamily="2" charset="2"/>
              <a:buChar char="v"/>
            </a:pPr>
            <a:r>
              <a:rPr lang="en-US" sz="6400" b="1" dirty="0" smtClean="0"/>
              <a:t>Test </a:t>
            </a:r>
            <a:r>
              <a:rPr lang="en-US" sz="6400" dirty="0"/>
              <a:t>- It is the unit that includes quizzes created by the professors for a specific course. </a:t>
            </a:r>
            <a:endParaRPr lang="en-US" sz="6400" dirty="0" smtClean="0"/>
          </a:p>
          <a:p>
            <a:pPr>
              <a:buFont typeface="Wingdings" pitchFamily="2" charset="2"/>
              <a:buChar char="v"/>
            </a:pPr>
            <a:r>
              <a:rPr lang="en-US" sz="6400" b="1" dirty="0" smtClean="0"/>
              <a:t>Forum </a:t>
            </a:r>
            <a:r>
              <a:rPr lang="en-US" sz="6400" dirty="0"/>
              <a:t>- The area where the students and professors can exchange information, opinions and discuss about a topic regarding the courses.</a:t>
            </a:r>
          </a:p>
          <a:p>
            <a:pPr>
              <a:buFont typeface="Wingdings" pitchFamily="2" charset="2"/>
              <a:buChar char="v"/>
            </a:pPr>
            <a:r>
              <a:rPr lang="en-US" sz="6400" b="1" dirty="0"/>
              <a:t>Blog </a:t>
            </a:r>
            <a:r>
              <a:rPr lang="en-US" sz="6400" dirty="0"/>
              <a:t>- Blog as a feature in our LMS is a unit tracking the recent activity of a student.</a:t>
            </a:r>
          </a:p>
          <a:p>
            <a:pPr>
              <a:buFont typeface="Wingdings" pitchFamily="2" charset="2"/>
              <a:buChar char="v"/>
            </a:pPr>
            <a:r>
              <a:rPr lang="en-US" sz="6400" b="1" dirty="0"/>
              <a:t>Live Video </a:t>
            </a:r>
            <a:r>
              <a:rPr lang="en-US" sz="6400" dirty="0"/>
              <a:t>- Allows students and instructors for synchronous communication and conferences in real time. </a:t>
            </a:r>
          </a:p>
          <a:p>
            <a:pPr>
              <a:buFont typeface="Wingdings" pitchFamily="2" charset="2"/>
              <a:buChar char="v"/>
            </a:pPr>
            <a:r>
              <a:rPr lang="en-US" sz="6400" b="1" dirty="0"/>
              <a:t>Course Curriculum </a:t>
            </a:r>
            <a:r>
              <a:rPr lang="en-US" sz="6400" dirty="0"/>
              <a:t>- Every course created needs to have a table of contents, in order students to be able to see if it matches their criteria.</a:t>
            </a:r>
          </a:p>
          <a:p>
            <a:pPr>
              <a:buFont typeface="Wingdings" pitchFamily="2" charset="2"/>
              <a:buChar char="v"/>
            </a:pPr>
            <a:r>
              <a:rPr lang="en-US" sz="6400" b="1" dirty="0"/>
              <a:t>Platform Security</a:t>
            </a:r>
            <a:r>
              <a:rPr lang="en-US" sz="6400" dirty="0"/>
              <a:t> - For the security of the platform different techniques are used which prevents attacks such as </a:t>
            </a:r>
            <a:r>
              <a:rPr lang="en-US" sz="6400" dirty="0" smtClean="0"/>
              <a:t>SQL injections</a:t>
            </a:r>
            <a:r>
              <a:rPr lang="en-US" sz="6400" dirty="0"/>
              <a:t>, dos attacks and cross site scripting</a:t>
            </a:r>
            <a:r>
              <a:rPr lang="en-US" sz="6400" dirty="0" smtClean="0"/>
              <a:t>.</a:t>
            </a:r>
            <a:endParaRPr lang="en-US" sz="6400" dirty="0"/>
          </a:p>
        </p:txBody>
      </p:sp>
    </p:spTree>
    <p:extLst>
      <p:ext uri="{BB962C8B-B14F-4D97-AF65-F5344CB8AC3E}">
        <p14:creationId xmlns:p14="http://schemas.microsoft.com/office/powerpoint/2010/main" val="303150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25112"/>
          </a:xfrm>
        </p:spPr>
        <p:txBody>
          <a:bodyPr>
            <a:noAutofit/>
          </a:bodyPr>
          <a:lstStyle/>
          <a:p>
            <a:pPr marL="457200" lvl="1" indent="0">
              <a:buNone/>
            </a:pPr>
            <a:r>
              <a:rPr lang="en-GB" sz="900" b="1" dirty="0" smtClean="0"/>
              <a:t>  </a:t>
            </a:r>
            <a:endParaRPr lang="en-US" sz="900" b="1" dirty="0"/>
          </a:p>
          <a:p>
            <a:pPr marL="0" indent="0">
              <a:buNone/>
            </a:pPr>
            <a:r>
              <a:rPr lang="en-GB" sz="2000" b="1" dirty="0"/>
              <a:t>                          </a:t>
            </a:r>
            <a:endParaRPr lang="en-US" sz="2000" b="1" dirty="0"/>
          </a:p>
          <a:p>
            <a:pPr marL="0" indent="0">
              <a:buNone/>
            </a:pPr>
            <a:r>
              <a:rPr lang="en-US" sz="2000" dirty="0" smtClean="0"/>
              <a:t>OMT as an LMS provides the following features:</a:t>
            </a:r>
            <a:endParaRPr lang="en-US" sz="2000" dirty="0"/>
          </a:p>
          <a:p>
            <a:pPr marL="0" indent="0">
              <a:buNone/>
            </a:pPr>
            <a:r>
              <a:rPr lang="en-US" sz="2000" dirty="0"/>
              <a:t> </a:t>
            </a:r>
          </a:p>
          <a:p>
            <a:pPr lvl="0"/>
            <a:r>
              <a:rPr lang="en-US" sz="2000" u="none" strike="noStrike" dirty="0" smtClean="0">
                <a:effectLst/>
              </a:rPr>
              <a:t>Integrated login system (easier tracking of students)</a:t>
            </a:r>
          </a:p>
          <a:p>
            <a:pPr lvl="0"/>
            <a:r>
              <a:rPr lang="en-US" sz="2000" dirty="0"/>
              <a:t>C</a:t>
            </a:r>
            <a:r>
              <a:rPr lang="en-US" sz="2000" u="none" strike="noStrike" dirty="0" smtClean="0">
                <a:effectLst/>
              </a:rPr>
              <a:t>reate and manage the courses </a:t>
            </a:r>
          </a:p>
          <a:p>
            <a:pPr lvl="0"/>
            <a:r>
              <a:rPr lang="en-US" sz="2000" dirty="0"/>
              <a:t>C</a:t>
            </a:r>
            <a:r>
              <a:rPr lang="en-US" sz="2000" u="none" strike="noStrike" dirty="0" smtClean="0">
                <a:effectLst/>
              </a:rPr>
              <a:t>reate assessments </a:t>
            </a:r>
          </a:p>
          <a:p>
            <a:pPr lvl="0"/>
            <a:r>
              <a:rPr lang="en-US" sz="2000" u="none" strike="noStrike" dirty="0" smtClean="0">
                <a:effectLst/>
              </a:rPr>
              <a:t>Manage course’s curriculum</a:t>
            </a:r>
          </a:p>
          <a:p>
            <a:pPr lvl="0"/>
            <a:r>
              <a:rPr lang="en-US" sz="2000" u="none" strike="noStrike" dirty="0" smtClean="0">
                <a:effectLst/>
              </a:rPr>
              <a:t>Provide the ability for learners to exchange information and discuss (forum, blog, chat, emails)</a:t>
            </a:r>
          </a:p>
          <a:p>
            <a:pPr lvl="0"/>
            <a:r>
              <a:rPr lang="en-US" sz="2000" dirty="0"/>
              <a:t>T</a:t>
            </a:r>
            <a:r>
              <a:rPr lang="en-US" sz="2000" u="none" strike="noStrike" dirty="0" smtClean="0">
                <a:effectLst/>
              </a:rPr>
              <a:t>rack learner’s needs and preferences </a:t>
            </a:r>
          </a:p>
          <a:p>
            <a:pPr lvl="0"/>
            <a:r>
              <a:rPr lang="en-US" sz="2000" dirty="0"/>
              <a:t>T</a:t>
            </a:r>
            <a:r>
              <a:rPr lang="en-US" sz="2000" u="none" strike="noStrike" dirty="0" smtClean="0">
                <a:effectLst/>
              </a:rPr>
              <a:t>rack students’ scores, quizzes, grades, course completion </a:t>
            </a:r>
          </a:p>
          <a:p>
            <a:pPr marL="0" indent="0">
              <a:buNone/>
            </a:pPr>
            <a:r>
              <a:rPr lang="en-US" sz="900" dirty="0"/>
              <a:t> </a:t>
            </a:r>
          </a:p>
          <a:p>
            <a:pPr marL="0" indent="0">
              <a:buNone/>
            </a:pPr>
            <a:r>
              <a:rPr lang="en-US" sz="900" dirty="0"/>
              <a:t> </a:t>
            </a:r>
          </a:p>
          <a:p>
            <a:endParaRPr lang="en-US" sz="900" dirty="0"/>
          </a:p>
        </p:txBody>
      </p:sp>
      <p:sp>
        <p:nvSpPr>
          <p:cNvPr id="4" name="Title 3"/>
          <p:cNvSpPr>
            <a:spLocks noGrp="1"/>
          </p:cNvSpPr>
          <p:nvPr>
            <p:ph type="title"/>
          </p:nvPr>
        </p:nvSpPr>
        <p:spPr/>
        <p:txBody>
          <a:bodyPr>
            <a:normAutofit fontScale="90000"/>
          </a:bodyPr>
          <a:lstStyle/>
          <a:p>
            <a:pPr algn="ctr"/>
            <a:r>
              <a:rPr lang="en-GB" sz="4400" b="1" dirty="0"/>
              <a:t>Analysis Procedures </a:t>
            </a:r>
            <a:br>
              <a:rPr lang="en-GB" sz="4400" b="1" dirty="0"/>
            </a:br>
            <a:r>
              <a:rPr lang="en-GB" sz="4400" b="1" dirty="0"/>
              <a:t>(Teaching Use Cases/Scenarios)   </a:t>
            </a:r>
            <a:r>
              <a:rPr lang="en-US" b="1" dirty="0"/>
              <a:t/>
            </a:r>
            <a:br>
              <a:rPr lang="en-US" b="1" dirty="0"/>
            </a:br>
            <a:r>
              <a:rPr lang="en-GB" b="1" dirty="0"/>
              <a:t> </a:t>
            </a:r>
            <a:endParaRPr lang="en-US" dirty="0"/>
          </a:p>
        </p:txBody>
      </p:sp>
    </p:spTree>
    <p:extLst>
      <p:ext uri="{BB962C8B-B14F-4D97-AF65-F5344CB8AC3E}">
        <p14:creationId xmlns:p14="http://schemas.microsoft.com/office/powerpoint/2010/main" val="241494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25112"/>
          </a:xfrm>
        </p:spPr>
        <p:txBody>
          <a:bodyPr>
            <a:normAutofit fontScale="70000" lnSpcReduction="20000"/>
          </a:bodyPr>
          <a:lstStyle/>
          <a:p>
            <a:pPr marL="0" indent="0">
              <a:buNone/>
            </a:pPr>
            <a:r>
              <a:rPr lang="en-US" dirty="0"/>
              <a:t> </a:t>
            </a:r>
          </a:p>
          <a:p>
            <a:pPr>
              <a:buFont typeface="Wingdings" pitchFamily="2" charset="2"/>
              <a:buChar char="v"/>
            </a:pPr>
            <a:r>
              <a:rPr lang="en-US" dirty="0"/>
              <a:t>The implemented e-learning module is consisted by 3 different course categories, which are Standards for Training, Certificate &amp; Watch keeping, Operational &amp; Technical and Executive Management Soft Skills courses.</a:t>
            </a:r>
            <a:r>
              <a:rPr lang="en-US" b="1" dirty="0"/>
              <a:t> </a:t>
            </a:r>
            <a:endParaRPr lang="en-US" b="1" dirty="0" smtClean="0"/>
          </a:p>
          <a:p>
            <a:pPr>
              <a:buFont typeface="Wingdings" pitchFamily="2" charset="2"/>
              <a:buChar char="v"/>
            </a:pPr>
            <a:endParaRPr lang="en-US" b="1" dirty="0" smtClean="0"/>
          </a:p>
          <a:p>
            <a:pPr>
              <a:buFont typeface="Wingdings" pitchFamily="2" charset="2"/>
              <a:buChar char="v"/>
            </a:pPr>
            <a:r>
              <a:rPr lang="en-US" dirty="0" smtClean="0"/>
              <a:t>OMT </a:t>
            </a:r>
            <a:r>
              <a:rPr lang="en-US" dirty="0"/>
              <a:t>provides online material for these courses (pdf, PowerPoint presentations, quiz, forum, live-video, etc.), in order to keep the courses always updated and accessible to the learners. In this way, it becomes feasible for seamen to constantly enhance and refresh their knowledge about the new essential safety rules and </a:t>
            </a:r>
            <a:r>
              <a:rPr lang="en-US" dirty="0" smtClean="0"/>
              <a:t>guidelines.</a:t>
            </a:r>
          </a:p>
          <a:p>
            <a:pPr marL="0" indent="0">
              <a:buNone/>
            </a:pPr>
            <a:r>
              <a:rPr lang="en-US" dirty="0" smtClean="0"/>
              <a:t> </a:t>
            </a:r>
            <a:endParaRPr lang="en-US" dirty="0"/>
          </a:p>
          <a:p>
            <a:pPr>
              <a:buFont typeface="Wingdings" pitchFamily="2" charset="2"/>
              <a:buChar char="v"/>
            </a:pPr>
            <a:r>
              <a:rPr lang="en-US" dirty="0"/>
              <a:t>The integrated platform offers to maritime community benefits that exceed the typical classroom instructions. OMT grants cost-efficiency and geographical flexibility, as the courses can be taken in any location even ashore or onboard. </a:t>
            </a:r>
          </a:p>
        </p:txBody>
      </p:sp>
      <p:sp>
        <p:nvSpPr>
          <p:cNvPr id="4" name="Title 3"/>
          <p:cNvSpPr>
            <a:spLocks noGrp="1"/>
          </p:cNvSpPr>
          <p:nvPr>
            <p:ph type="title"/>
          </p:nvPr>
        </p:nvSpPr>
        <p:spPr>
          <a:xfrm>
            <a:off x="457200" y="838200"/>
            <a:ext cx="8229600" cy="1066800"/>
          </a:xfrm>
        </p:spPr>
        <p:txBody>
          <a:bodyPr/>
          <a:lstStyle/>
          <a:p>
            <a:pPr algn="ctr"/>
            <a:r>
              <a:rPr lang="en-US" b="1" dirty="0"/>
              <a:t>Implemented e-learning module</a:t>
            </a:r>
            <a:endParaRPr lang="en-US" dirty="0"/>
          </a:p>
        </p:txBody>
      </p:sp>
    </p:spTree>
    <p:extLst>
      <p:ext uri="{BB962C8B-B14F-4D97-AF65-F5344CB8AC3E}">
        <p14:creationId xmlns:p14="http://schemas.microsoft.com/office/powerpoint/2010/main" val="1561790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5059363"/>
          </a:xfrm>
        </p:spPr>
        <p:txBody>
          <a:bodyPr>
            <a:normAutofit fontScale="32500" lnSpcReduction="20000"/>
          </a:bodyPr>
          <a:lstStyle/>
          <a:p>
            <a:pPr marL="0" indent="0">
              <a:buNone/>
            </a:pPr>
            <a:r>
              <a:rPr lang="en-US" sz="4000" dirty="0"/>
              <a:t> </a:t>
            </a:r>
            <a:endParaRPr lang="en-US" sz="5600" dirty="0"/>
          </a:p>
          <a:p>
            <a:pPr marL="0" indent="0">
              <a:buNone/>
            </a:pPr>
            <a:endParaRPr lang="en-US" sz="5600" dirty="0" smtClean="0"/>
          </a:p>
          <a:p>
            <a:pPr marL="0" indent="0">
              <a:buNone/>
            </a:pPr>
            <a:r>
              <a:rPr lang="en-US" sz="5600" dirty="0" smtClean="0"/>
              <a:t>Interactive </a:t>
            </a:r>
            <a:r>
              <a:rPr lang="en-US" sz="5600" dirty="0"/>
              <a:t>instructional </a:t>
            </a:r>
            <a:r>
              <a:rPr lang="en-US" sz="5600" dirty="0" smtClean="0"/>
              <a:t>design and the interaction between learners can lead to learning satisfaction, which is crucial for our purpose.</a:t>
            </a:r>
          </a:p>
          <a:p>
            <a:pPr marL="0" indent="0">
              <a:buNone/>
            </a:pPr>
            <a:endParaRPr lang="en-US" sz="5600" dirty="0" smtClean="0"/>
          </a:p>
          <a:p>
            <a:pPr marL="0" indent="0">
              <a:buNone/>
            </a:pPr>
            <a:r>
              <a:rPr lang="en-US" sz="5600" dirty="0" smtClean="0"/>
              <a:t>In </a:t>
            </a:r>
            <a:r>
              <a:rPr lang="en-US" sz="5600" dirty="0"/>
              <a:t>the process of creating an online e-learning course our aim is to make the learner interact with the material or the instructor as much as </a:t>
            </a:r>
            <a:r>
              <a:rPr lang="en-US" sz="5600" dirty="0" smtClean="0"/>
              <a:t>possible. That's </a:t>
            </a:r>
            <a:r>
              <a:rPr lang="en-US" sz="5600" dirty="0"/>
              <a:t>why our goal is to create a user-friendly environment for the learners, in order to achieve the aforementioned. </a:t>
            </a:r>
          </a:p>
          <a:p>
            <a:pPr marL="0" indent="0">
              <a:buNone/>
            </a:pPr>
            <a:r>
              <a:rPr lang="en-US" sz="5600" dirty="0"/>
              <a:t> </a:t>
            </a:r>
          </a:p>
          <a:p>
            <a:pPr marL="0" indent="0">
              <a:buNone/>
            </a:pPr>
            <a:r>
              <a:rPr lang="en-US" sz="5600" dirty="0"/>
              <a:t>The course’s preparation and the content presented in each course should be carefully selected and modified accordingly to the appropriate consultations of the professors. Course flexibility and quality are both taken under consideration before a course is created, since flexibility and quality play a major role on a perceived learner’s </a:t>
            </a:r>
            <a:r>
              <a:rPr lang="en-US" sz="5600" dirty="0" smtClean="0"/>
              <a:t>satisfaction. </a:t>
            </a:r>
            <a:endParaRPr lang="en-US" sz="5600" dirty="0"/>
          </a:p>
          <a:p>
            <a:pPr marL="0" indent="0">
              <a:buNone/>
            </a:pPr>
            <a:r>
              <a:rPr lang="en-US" sz="5600" dirty="0"/>
              <a:t>  </a:t>
            </a:r>
          </a:p>
          <a:p>
            <a:pPr marL="0" indent="0">
              <a:buNone/>
            </a:pPr>
            <a:r>
              <a:rPr lang="en-US" sz="5600" dirty="0"/>
              <a:t>There are three types of interactions in learning activities: student with teacher, student with materials, student with </a:t>
            </a:r>
            <a:r>
              <a:rPr lang="en-US" sz="5600" dirty="0" smtClean="0"/>
              <a:t>students. </a:t>
            </a:r>
            <a:endParaRPr lang="en-US" sz="5600" dirty="0"/>
          </a:p>
          <a:p>
            <a:pPr marL="0" indent="0">
              <a:buNone/>
            </a:pPr>
            <a:r>
              <a:rPr lang="en-US" sz="5600" dirty="0"/>
              <a:t> </a:t>
            </a:r>
          </a:p>
          <a:p>
            <a:endParaRPr lang="en-US" dirty="0"/>
          </a:p>
        </p:txBody>
      </p:sp>
      <p:sp>
        <p:nvSpPr>
          <p:cNvPr id="4" name="Title 3"/>
          <p:cNvSpPr>
            <a:spLocks noGrp="1"/>
          </p:cNvSpPr>
          <p:nvPr>
            <p:ph type="title"/>
          </p:nvPr>
        </p:nvSpPr>
        <p:spPr>
          <a:xfrm>
            <a:off x="457200" y="990600"/>
            <a:ext cx="8153400" cy="762000"/>
          </a:xfrm>
        </p:spPr>
        <p:txBody>
          <a:bodyPr>
            <a:normAutofit fontScale="90000"/>
          </a:bodyPr>
          <a:lstStyle/>
          <a:p>
            <a:pPr algn="ctr"/>
            <a:r>
              <a:rPr lang="en-US" b="1" dirty="0"/>
              <a:t>Courses Preparation                       </a:t>
            </a:r>
            <a:r>
              <a:rPr lang="en-GB" b="1" dirty="0"/>
              <a:t>   </a:t>
            </a:r>
            <a:r>
              <a:rPr lang="en-US" b="1" dirty="0"/>
              <a:t/>
            </a:r>
            <a:br>
              <a:rPr lang="en-US" b="1" dirty="0"/>
            </a:br>
            <a:endParaRPr lang="en-US" dirty="0"/>
          </a:p>
        </p:txBody>
      </p:sp>
    </p:spTree>
    <p:extLst>
      <p:ext uri="{BB962C8B-B14F-4D97-AF65-F5344CB8AC3E}">
        <p14:creationId xmlns:p14="http://schemas.microsoft.com/office/powerpoint/2010/main" val="1980223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355</TotalTime>
  <Words>701</Words>
  <Application>Microsoft Office PowerPoint</Application>
  <PresentationFormat>Προβολή στην οθόνη (4:3)</PresentationFormat>
  <Paragraphs>103</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Calibri</vt:lpstr>
      <vt:lpstr>Georgia</vt:lpstr>
      <vt:lpstr>Trebuchet MS</vt:lpstr>
      <vt:lpstr>Wingdings</vt:lpstr>
      <vt:lpstr>Wingdings 2</vt:lpstr>
      <vt:lpstr>Urban</vt:lpstr>
      <vt:lpstr>IMPLEMENTATION OF AN E-LEARNING PLATFORM USING CMS   </vt:lpstr>
      <vt:lpstr>Introduction</vt:lpstr>
      <vt:lpstr>E-learning in action</vt:lpstr>
      <vt:lpstr>OMT Objective</vt:lpstr>
      <vt:lpstr>E-learning technologies</vt:lpstr>
      <vt:lpstr>E-learning technologies</vt:lpstr>
      <vt:lpstr>Analysis Procedures  (Teaching Use Cases/Scenarios)     </vt:lpstr>
      <vt:lpstr>Implemented e-learning module</vt:lpstr>
      <vt:lpstr>Courses Preparation                           </vt:lpstr>
      <vt:lpstr>Courses Preparation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AN E-LEARNING PLATFORM USING CMS TECHNOLOGIES AND MODERN E-LEARNING METHODS</dc:title>
  <dc:creator>George</dc:creator>
  <cp:lastModifiedBy>Konstadinos Chimos</cp:lastModifiedBy>
  <cp:revision>21</cp:revision>
  <dcterms:created xsi:type="dcterms:W3CDTF">2014-07-01T18:49:29Z</dcterms:created>
  <dcterms:modified xsi:type="dcterms:W3CDTF">2014-07-04T23:50:01Z</dcterms:modified>
</cp:coreProperties>
</file>