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57"/>
  </p:notesMasterIdLst>
  <p:handoutMasterIdLst>
    <p:handoutMasterId r:id="rId58"/>
  </p:handoutMasterIdLst>
  <p:sldIdLst>
    <p:sldId id="257" r:id="rId3"/>
    <p:sldId id="258" r:id="rId4"/>
    <p:sldId id="263" r:id="rId5"/>
    <p:sldId id="291" r:id="rId6"/>
    <p:sldId id="292" r:id="rId7"/>
    <p:sldId id="293" r:id="rId8"/>
    <p:sldId id="259" r:id="rId9"/>
    <p:sldId id="284" r:id="rId10"/>
    <p:sldId id="322" r:id="rId11"/>
    <p:sldId id="297" r:id="rId12"/>
    <p:sldId id="309" r:id="rId13"/>
    <p:sldId id="310" r:id="rId14"/>
    <p:sldId id="311" r:id="rId15"/>
    <p:sldId id="298" r:id="rId16"/>
    <p:sldId id="299" r:id="rId17"/>
    <p:sldId id="312" r:id="rId18"/>
    <p:sldId id="260" r:id="rId19"/>
    <p:sldId id="264" r:id="rId20"/>
    <p:sldId id="276" r:id="rId21"/>
    <p:sldId id="314" r:id="rId22"/>
    <p:sldId id="315" r:id="rId23"/>
    <p:sldId id="282" r:id="rId24"/>
    <p:sldId id="261" r:id="rId25"/>
    <p:sldId id="295" r:id="rId26"/>
    <p:sldId id="285" r:id="rId27"/>
    <p:sldId id="278" r:id="rId28"/>
    <p:sldId id="296" r:id="rId29"/>
    <p:sldId id="313" r:id="rId30"/>
    <p:sldId id="321" r:id="rId31"/>
    <p:sldId id="266" r:id="rId32"/>
    <p:sldId id="267" r:id="rId33"/>
    <p:sldId id="268" r:id="rId34"/>
    <p:sldId id="269" r:id="rId35"/>
    <p:sldId id="270" r:id="rId36"/>
    <p:sldId id="271" r:id="rId37"/>
    <p:sldId id="280" r:id="rId38"/>
    <p:sldId id="281" r:id="rId39"/>
    <p:sldId id="316" r:id="rId40"/>
    <p:sldId id="317" r:id="rId41"/>
    <p:sldId id="318" r:id="rId42"/>
    <p:sldId id="319" r:id="rId43"/>
    <p:sldId id="304" r:id="rId44"/>
    <p:sldId id="323" r:id="rId45"/>
    <p:sldId id="300" r:id="rId46"/>
    <p:sldId id="301" r:id="rId47"/>
    <p:sldId id="302" r:id="rId48"/>
    <p:sldId id="308" r:id="rId49"/>
    <p:sldId id="320" r:id="rId50"/>
    <p:sldId id="303" r:id="rId51"/>
    <p:sldId id="306" r:id="rId52"/>
    <p:sldId id="307" r:id="rId53"/>
    <p:sldId id="305" r:id="rId54"/>
    <p:sldId id="265" r:id="rId55"/>
    <p:sldId id="26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9" autoAdjust="0"/>
  </p:normalViewPr>
  <p:slideViewPr>
    <p:cSldViewPr>
      <p:cViewPr varScale="1">
        <p:scale>
          <a:sx n="59" d="100"/>
          <a:sy n="59" d="100"/>
        </p:scale>
        <p:origin x="-112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7127E-BDBF-41A5-AFA9-3474B1077267}" type="datetimeFigureOut">
              <a:rPr lang="en-US" smtClean="0"/>
              <a:t>9/21/2011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Basil Hamed</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41AF2A-1079-4AB7-87E0-4EAA25204A49}" type="slidenum">
              <a:rPr lang="en-US" smtClean="0"/>
              <a:t>‹#›</a:t>
            </a:fld>
            <a:endParaRPr lang="en-US"/>
          </a:p>
        </p:txBody>
      </p:sp>
    </p:spTree>
    <p:extLst>
      <p:ext uri="{BB962C8B-B14F-4D97-AF65-F5344CB8AC3E}">
        <p14:creationId xmlns:p14="http://schemas.microsoft.com/office/powerpoint/2010/main" val="29420395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BD589-B2DC-4EA9-8431-EA520FAD9C26}" type="datetimeFigureOut">
              <a:rPr lang="en-US" smtClean="0"/>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Basil Hamed</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00E3F-421E-4270-9A21-342314B27098}" type="slidenum">
              <a:rPr lang="en-US" smtClean="0"/>
              <a:t>‹#›</a:t>
            </a:fld>
            <a:endParaRPr lang="en-US"/>
          </a:p>
        </p:txBody>
      </p:sp>
    </p:spTree>
    <p:extLst>
      <p:ext uri="{BB962C8B-B14F-4D97-AF65-F5344CB8AC3E}">
        <p14:creationId xmlns:p14="http://schemas.microsoft.com/office/powerpoint/2010/main" val="20499100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r>
              <a:rPr lang="en-US" smtClean="0"/>
              <a:t>Dr. Basil Hamed</a:t>
            </a:r>
            <a:endParaRPr lang="en-US"/>
          </a:p>
        </p:txBody>
      </p:sp>
      <p:sp>
        <p:nvSpPr>
          <p:cNvPr id="6" name="Slide Number Placeholder 5"/>
          <p:cNvSpPr>
            <a:spLocks noGrp="1"/>
          </p:cNvSpPr>
          <p:nvPr>
            <p:ph type="sldNum" sz="quarter" idx="11"/>
          </p:nvPr>
        </p:nvSpPr>
        <p:spPr/>
        <p:txBody>
          <a:bodyPr/>
          <a:lstStyle/>
          <a:p>
            <a:fld id="{BD700E3F-421E-4270-9A21-342314B27098}" type="slidenum">
              <a:rPr lang="en-US" smtClean="0"/>
              <a:t>7</a:t>
            </a:fld>
            <a:endParaRPr lang="en-US"/>
          </a:p>
        </p:txBody>
      </p:sp>
    </p:spTree>
    <p:extLst>
      <p:ext uri="{BB962C8B-B14F-4D97-AF65-F5344CB8AC3E}">
        <p14:creationId xmlns:p14="http://schemas.microsoft.com/office/powerpoint/2010/main" val="10059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Dr. Basil Hamed</a:t>
            </a:r>
            <a:endParaRPr lang="en-US"/>
          </a:p>
        </p:txBody>
      </p:sp>
      <p:sp>
        <p:nvSpPr>
          <p:cNvPr id="5" name="Slide Number Placeholder 4"/>
          <p:cNvSpPr>
            <a:spLocks noGrp="1"/>
          </p:cNvSpPr>
          <p:nvPr>
            <p:ph type="sldNum" sz="quarter" idx="11"/>
          </p:nvPr>
        </p:nvSpPr>
        <p:spPr/>
        <p:txBody>
          <a:bodyPr/>
          <a:lstStyle/>
          <a:p>
            <a:fld id="{BD700E3F-421E-4270-9A21-342314B27098}" type="slidenum">
              <a:rPr lang="en-US" smtClean="0"/>
              <a:t>17</a:t>
            </a:fld>
            <a:endParaRPr lang="en-US"/>
          </a:p>
        </p:txBody>
      </p:sp>
    </p:spTree>
    <p:extLst>
      <p:ext uri="{BB962C8B-B14F-4D97-AF65-F5344CB8AC3E}">
        <p14:creationId xmlns:p14="http://schemas.microsoft.com/office/powerpoint/2010/main" val="246195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Dr. Basil Hamed</a:t>
            </a:r>
            <a:endParaRPr lang="en-US"/>
          </a:p>
        </p:txBody>
      </p:sp>
      <p:sp>
        <p:nvSpPr>
          <p:cNvPr id="5" name="Slide Number Placeholder 4"/>
          <p:cNvSpPr>
            <a:spLocks noGrp="1"/>
          </p:cNvSpPr>
          <p:nvPr>
            <p:ph type="sldNum" sz="quarter" idx="11"/>
          </p:nvPr>
        </p:nvSpPr>
        <p:spPr/>
        <p:txBody>
          <a:bodyPr/>
          <a:lstStyle/>
          <a:p>
            <a:fld id="{BD700E3F-421E-4270-9A21-342314B27098}" type="slidenum">
              <a:rPr lang="en-US" smtClean="0"/>
              <a:t>48</a:t>
            </a:fld>
            <a:endParaRPr lang="en-US"/>
          </a:p>
        </p:txBody>
      </p:sp>
    </p:spTree>
    <p:extLst>
      <p:ext uri="{BB962C8B-B14F-4D97-AF65-F5344CB8AC3E}">
        <p14:creationId xmlns:p14="http://schemas.microsoft.com/office/powerpoint/2010/main" val="241075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4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he-IL" altLang="en-US" noProof="0" smtClean="0"/>
              <a:t>לחץ כדי לערוך סגנון כותרת של תבנית בסיס</a:t>
            </a:r>
            <a:endParaRPr lang="en-US" altLang="en-US" noProof="0" smtClean="0"/>
          </a:p>
        </p:txBody>
      </p:sp>
      <p:sp>
        <p:nvSpPr>
          <p:cNvPr id="194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pPr lvl="0"/>
            <a:r>
              <a:rPr lang="he-IL" altLang="en-US" noProof="0" smtClean="0"/>
              <a:t>לחץ כדי לערוך סגנון כותרת משנה של תבנית בסיס</a:t>
            </a:r>
            <a:endParaRPr lang="en-US" altLang="en-US" noProof="0" smtClean="0"/>
          </a:p>
        </p:txBody>
      </p:sp>
      <p:sp>
        <p:nvSpPr>
          <p:cNvPr id="19461" name="Rectangle 5"/>
          <p:cNvSpPr>
            <a:spLocks noGrp="1" noChangeArrowheads="1"/>
          </p:cNvSpPr>
          <p:nvPr>
            <p:ph type="dt" sz="half" idx="2"/>
          </p:nvPr>
        </p:nvSpPr>
        <p:spPr>
          <a:xfrm>
            <a:off x="457200" y="6248400"/>
            <a:ext cx="2133600" cy="457200"/>
          </a:xfrm>
        </p:spPr>
        <p:txBody>
          <a:bodyPr/>
          <a:lstStyle>
            <a:lvl1pPr>
              <a:defRPr sz="1000"/>
            </a:lvl1pPr>
          </a:lstStyle>
          <a:p>
            <a:endParaRPr lang="en-US" altLang="en-US">
              <a:solidFill>
                <a:srgbClr val="000000"/>
              </a:solidFill>
            </a:endParaRPr>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a:solidFill>
                <a:srgbClr val="000000"/>
              </a:solidFill>
            </a:endParaRPr>
          </a:p>
        </p:txBody>
      </p:sp>
      <p:sp>
        <p:nvSpPr>
          <p:cNvPr id="19463" name="Rectangle 7"/>
          <p:cNvSpPr>
            <a:spLocks noGrp="1" noChangeArrowheads="1"/>
          </p:cNvSpPr>
          <p:nvPr>
            <p:ph type="sldNum" sz="quarter" idx="4"/>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9459C631-1089-4C16-B13E-DEF9A6C2A905}" type="slidenum">
              <a:rPr lang="he-IL" altLang="en-US">
                <a:solidFill>
                  <a:srgbClr val="000000"/>
                </a:solidFill>
              </a:rPr>
              <a:pPr fontAlgn="base">
                <a:spcBef>
                  <a:spcPct val="0"/>
                </a:spcBef>
                <a:spcAft>
                  <a:spcPct val="0"/>
                </a:spcAft>
              </a:pPr>
              <a:t>‹#›</a:t>
            </a:fld>
            <a:endParaRPr lang="en-US" altLang="en-US">
              <a:solidFill>
                <a:srgbClr val="000000"/>
              </a:solidFill>
            </a:endParaRPr>
          </a:p>
        </p:txBody>
      </p:sp>
      <p:grpSp>
        <p:nvGrpSpPr>
          <p:cNvPr id="19464" name="Group 8"/>
          <p:cNvGrpSpPr>
            <a:grpSpLocks/>
          </p:cNvGrpSpPr>
          <p:nvPr/>
        </p:nvGrpSpPr>
        <p:grpSpPr bwMode="auto">
          <a:xfrm>
            <a:off x="7493000" y="2992438"/>
            <a:ext cx="1338263" cy="2189162"/>
            <a:chOff x="4704" y="1885"/>
            <a:chExt cx="843" cy="1379"/>
          </a:xfrm>
        </p:grpSpPr>
        <p:sp>
          <p:nvSpPr>
            <p:cNvPr id="1946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949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439874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07913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2238"/>
            <a:ext cx="21717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22238"/>
            <a:ext cx="63627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89654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46175"/>
          </a:xfrm>
        </p:spPr>
        <p:txBody>
          <a:bodyPr/>
          <a:lstStyle/>
          <a:p>
            <a:r>
              <a:rPr lang="en-US"/>
              <a:t>Click to edit Master title style</a:t>
            </a:r>
          </a:p>
        </p:txBody>
      </p:sp>
      <p:sp>
        <p:nvSpPr>
          <p:cNvPr id="3" name="Text Placeholder 2"/>
          <p:cNvSpPr>
            <a:spLocks noGrp="1"/>
          </p:cNvSpPr>
          <p:nvPr>
            <p:ph type="body" sz="half" idx="1"/>
          </p:nvPr>
        </p:nvSpPr>
        <p:spPr>
          <a:xfrm>
            <a:off x="0" y="1412875"/>
            <a:ext cx="4267200" cy="471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419600" y="1412875"/>
            <a:ext cx="4267200" cy="4718050"/>
          </a:xfrm>
        </p:spPr>
        <p:txBody>
          <a:bodyPr/>
          <a:lstStyle/>
          <a:p>
            <a:endParaRPr lang="en-US"/>
          </a:p>
        </p:txBody>
      </p:sp>
      <p:sp>
        <p:nvSpPr>
          <p:cNvPr id="5" name="Date Placeholder 4"/>
          <p:cNvSpPr>
            <a:spLocks noGrp="1"/>
          </p:cNvSpPr>
          <p:nvPr>
            <p:ph type="dt" sz="half" idx="10"/>
          </p:nvPr>
        </p:nvSpPr>
        <p:spPr>
          <a:xfrm>
            <a:off x="179388" y="6489700"/>
            <a:ext cx="2133600" cy="368300"/>
          </a:xfrm>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34982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4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he-IL" altLang="en-US" noProof="0" smtClean="0"/>
              <a:t>לחץ כדי לערוך סגנון כותרת של תבנית בסיס</a:t>
            </a:r>
            <a:endParaRPr lang="en-US" altLang="en-US" noProof="0" smtClean="0"/>
          </a:p>
        </p:txBody>
      </p:sp>
      <p:sp>
        <p:nvSpPr>
          <p:cNvPr id="194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pPr lvl="0"/>
            <a:r>
              <a:rPr lang="he-IL" altLang="en-US" noProof="0" smtClean="0"/>
              <a:t>לחץ כדי לערוך סגנון כותרת משנה של תבנית בסיס</a:t>
            </a:r>
            <a:endParaRPr lang="en-US" altLang="en-US" noProof="0" smtClean="0"/>
          </a:p>
        </p:txBody>
      </p:sp>
      <p:sp>
        <p:nvSpPr>
          <p:cNvPr id="19461" name="Rectangle 5"/>
          <p:cNvSpPr>
            <a:spLocks noGrp="1" noChangeArrowheads="1"/>
          </p:cNvSpPr>
          <p:nvPr>
            <p:ph type="dt" sz="half" idx="2"/>
          </p:nvPr>
        </p:nvSpPr>
        <p:spPr>
          <a:xfrm>
            <a:off x="457200" y="6248400"/>
            <a:ext cx="2133600" cy="457200"/>
          </a:xfrm>
        </p:spPr>
        <p:txBody>
          <a:bodyPr/>
          <a:lstStyle>
            <a:lvl1pPr>
              <a:defRPr sz="1000"/>
            </a:lvl1pPr>
          </a:lstStyle>
          <a:p>
            <a:endParaRPr lang="en-US" altLang="en-US">
              <a:solidFill>
                <a:srgbClr val="000000"/>
              </a:solidFill>
            </a:endParaRPr>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a:solidFill>
                <a:srgbClr val="000000"/>
              </a:solidFill>
            </a:endParaRPr>
          </a:p>
        </p:txBody>
      </p:sp>
      <p:sp>
        <p:nvSpPr>
          <p:cNvPr id="19463" name="Rectangle 7"/>
          <p:cNvSpPr>
            <a:spLocks noGrp="1" noChangeArrowheads="1"/>
          </p:cNvSpPr>
          <p:nvPr>
            <p:ph type="sldNum" sz="quarter" idx="4"/>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9459C631-1089-4C16-B13E-DEF9A6C2A905}" type="slidenum">
              <a:rPr lang="he-IL" altLang="en-US">
                <a:solidFill>
                  <a:srgbClr val="000000"/>
                </a:solidFill>
              </a:rPr>
              <a:pPr fontAlgn="base">
                <a:spcBef>
                  <a:spcPct val="0"/>
                </a:spcBef>
                <a:spcAft>
                  <a:spcPct val="0"/>
                </a:spcAft>
              </a:pPr>
              <a:t>‹#›</a:t>
            </a:fld>
            <a:endParaRPr lang="en-US" altLang="en-US">
              <a:solidFill>
                <a:srgbClr val="000000"/>
              </a:solidFill>
            </a:endParaRPr>
          </a:p>
        </p:txBody>
      </p:sp>
      <p:grpSp>
        <p:nvGrpSpPr>
          <p:cNvPr id="19464" name="Group 8"/>
          <p:cNvGrpSpPr>
            <a:grpSpLocks/>
          </p:cNvGrpSpPr>
          <p:nvPr/>
        </p:nvGrpSpPr>
        <p:grpSpPr bwMode="auto">
          <a:xfrm>
            <a:off x="7493000" y="2992438"/>
            <a:ext cx="1338263" cy="2189162"/>
            <a:chOff x="4704" y="1885"/>
            <a:chExt cx="843" cy="1379"/>
          </a:xfrm>
        </p:grpSpPr>
        <p:sp>
          <p:nvSpPr>
            <p:cNvPr id="19465"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6"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7"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8"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69"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0"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1"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2"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3"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4"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5"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6"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7"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8"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79"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0"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1"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2"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3"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4"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5"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6"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7"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8"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89"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0"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1"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2"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3"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4"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9495"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9496"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3096715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95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7867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412875"/>
            <a:ext cx="42672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412875"/>
            <a:ext cx="42672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009230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08334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693491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69373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078263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07361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50497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68040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2238"/>
            <a:ext cx="21717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22238"/>
            <a:ext cx="63627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959707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46175"/>
          </a:xfrm>
        </p:spPr>
        <p:txBody>
          <a:bodyPr/>
          <a:lstStyle/>
          <a:p>
            <a:r>
              <a:rPr lang="en-US"/>
              <a:t>Click to edit Master title style</a:t>
            </a:r>
          </a:p>
        </p:txBody>
      </p:sp>
      <p:sp>
        <p:nvSpPr>
          <p:cNvPr id="3" name="Text Placeholder 2"/>
          <p:cNvSpPr>
            <a:spLocks noGrp="1"/>
          </p:cNvSpPr>
          <p:nvPr>
            <p:ph type="body" sz="half" idx="1"/>
          </p:nvPr>
        </p:nvSpPr>
        <p:spPr>
          <a:xfrm>
            <a:off x="0" y="1412875"/>
            <a:ext cx="4267200" cy="471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419600" y="1412875"/>
            <a:ext cx="4267200" cy="4718050"/>
          </a:xfrm>
        </p:spPr>
        <p:txBody>
          <a:bodyPr/>
          <a:lstStyle/>
          <a:p>
            <a:endParaRPr lang="en-US"/>
          </a:p>
        </p:txBody>
      </p:sp>
      <p:sp>
        <p:nvSpPr>
          <p:cNvPr id="5" name="Date Placeholder 4"/>
          <p:cNvSpPr>
            <a:spLocks noGrp="1"/>
          </p:cNvSpPr>
          <p:nvPr>
            <p:ph type="dt" sz="half" idx="10"/>
          </p:nvPr>
        </p:nvSpPr>
        <p:spPr>
          <a:xfrm>
            <a:off x="179388" y="6489700"/>
            <a:ext cx="2133600" cy="368300"/>
          </a:xfrm>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57308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4186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412875"/>
            <a:ext cx="42672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412875"/>
            <a:ext cx="426720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24703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71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2491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15978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2221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3190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8435" name="Rectangle 3"/>
          <p:cNvSpPr>
            <a:spLocks noGrp="1" noChangeArrowheads="1"/>
          </p:cNvSpPr>
          <p:nvPr>
            <p:ph type="title"/>
          </p:nvPr>
        </p:nvSpPr>
        <p:spPr bwMode="auto">
          <a:xfrm>
            <a:off x="457200" y="122238"/>
            <a:ext cx="7543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en-US" smtClean="0"/>
              <a:t>לחץ כדי לערוך סגנון כותרת של תבנית בסיס</a:t>
            </a:r>
            <a:endParaRPr lang="en-US" altLang="en-US" smtClean="0"/>
          </a:p>
        </p:txBody>
      </p:sp>
      <p:sp>
        <p:nvSpPr>
          <p:cNvPr id="18436" name="Rectangle 4"/>
          <p:cNvSpPr>
            <a:spLocks noGrp="1" noChangeArrowheads="1"/>
          </p:cNvSpPr>
          <p:nvPr>
            <p:ph type="body" idx="1"/>
          </p:nvPr>
        </p:nvSpPr>
        <p:spPr bwMode="auto">
          <a:xfrm>
            <a:off x="0" y="1412875"/>
            <a:ext cx="86868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endParaRPr lang="en-US" altLang="en-US" smtClean="0"/>
          </a:p>
          <a:p>
            <a:pPr lvl="1"/>
            <a:r>
              <a:rPr lang="he-IL" altLang="en-US" smtClean="0"/>
              <a:t>רמה שנייה</a:t>
            </a:r>
            <a:endParaRPr lang="en-US" altLang="en-US" smtClean="0"/>
          </a:p>
          <a:p>
            <a:pPr lvl="2"/>
            <a:r>
              <a:rPr lang="he-IL" altLang="en-US" smtClean="0"/>
              <a:t>רמה שלישית</a:t>
            </a:r>
            <a:endParaRPr lang="en-US" altLang="en-US" smtClean="0"/>
          </a:p>
          <a:p>
            <a:pPr lvl="3"/>
            <a:r>
              <a:rPr lang="he-IL" altLang="en-US" smtClean="0"/>
              <a:t>רמה רביעית</a:t>
            </a:r>
            <a:endParaRPr lang="en-US" altLang="en-US" smtClean="0"/>
          </a:p>
          <a:p>
            <a:pPr lvl="4"/>
            <a:r>
              <a:rPr lang="he-IL" altLang="en-US" smtClean="0"/>
              <a:t>רמה חמישית</a:t>
            </a:r>
            <a:endParaRPr lang="en-US" altLang="en-US" smtClean="0"/>
          </a:p>
        </p:txBody>
      </p:sp>
      <p:sp>
        <p:nvSpPr>
          <p:cNvPr id="18437" name="Rectangle 5"/>
          <p:cNvSpPr>
            <a:spLocks noGrp="1" noChangeArrowheads="1"/>
          </p:cNvSpPr>
          <p:nvPr>
            <p:ph type="dt" sz="half" idx="2"/>
          </p:nvPr>
        </p:nvSpPr>
        <p:spPr bwMode="auto">
          <a:xfrm>
            <a:off x="179388" y="6489700"/>
            <a:ext cx="2133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grpSp>
        <p:nvGrpSpPr>
          <p:cNvPr id="18440" name="Group 8"/>
          <p:cNvGrpSpPr>
            <a:grpSpLocks/>
          </p:cNvGrpSpPr>
          <p:nvPr/>
        </p:nvGrpSpPr>
        <p:grpSpPr bwMode="auto">
          <a:xfrm>
            <a:off x="8153400" y="152400"/>
            <a:ext cx="792163" cy="1295400"/>
            <a:chOff x="5136" y="960"/>
            <a:chExt cx="528" cy="864"/>
          </a:xfrm>
        </p:grpSpPr>
        <p:sp>
          <p:nvSpPr>
            <p:cNvPr id="1844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7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7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88795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28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4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8435" name="Rectangle 3"/>
          <p:cNvSpPr>
            <a:spLocks noGrp="1" noChangeArrowheads="1"/>
          </p:cNvSpPr>
          <p:nvPr>
            <p:ph type="title"/>
          </p:nvPr>
        </p:nvSpPr>
        <p:spPr bwMode="auto">
          <a:xfrm>
            <a:off x="457200" y="122238"/>
            <a:ext cx="7543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en-US" smtClean="0"/>
              <a:t>לחץ כדי לערוך סגנון כותרת של תבנית בסיס</a:t>
            </a:r>
            <a:endParaRPr lang="en-US" altLang="en-US" smtClean="0"/>
          </a:p>
        </p:txBody>
      </p:sp>
      <p:sp>
        <p:nvSpPr>
          <p:cNvPr id="18436" name="Rectangle 4"/>
          <p:cNvSpPr>
            <a:spLocks noGrp="1" noChangeArrowheads="1"/>
          </p:cNvSpPr>
          <p:nvPr>
            <p:ph type="body" idx="1"/>
          </p:nvPr>
        </p:nvSpPr>
        <p:spPr bwMode="auto">
          <a:xfrm>
            <a:off x="0" y="1412875"/>
            <a:ext cx="86868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endParaRPr lang="en-US" altLang="en-US" smtClean="0"/>
          </a:p>
          <a:p>
            <a:pPr lvl="1"/>
            <a:r>
              <a:rPr lang="he-IL" altLang="en-US" smtClean="0"/>
              <a:t>רמה שנייה</a:t>
            </a:r>
            <a:endParaRPr lang="en-US" altLang="en-US" smtClean="0"/>
          </a:p>
          <a:p>
            <a:pPr lvl="2"/>
            <a:r>
              <a:rPr lang="he-IL" altLang="en-US" smtClean="0"/>
              <a:t>רמה שלישית</a:t>
            </a:r>
            <a:endParaRPr lang="en-US" altLang="en-US" smtClean="0"/>
          </a:p>
          <a:p>
            <a:pPr lvl="3"/>
            <a:r>
              <a:rPr lang="he-IL" altLang="en-US" smtClean="0"/>
              <a:t>רמה רביעית</a:t>
            </a:r>
            <a:endParaRPr lang="en-US" altLang="en-US" smtClean="0"/>
          </a:p>
          <a:p>
            <a:pPr lvl="4"/>
            <a:r>
              <a:rPr lang="he-IL" altLang="en-US" smtClean="0"/>
              <a:t>רמה חמישית</a:t>
            </a:r>
            <a:endParaRPr lang="en-US" altLang="en-US" smtClean="0"/>
          </a:p>
        </p:txBody>
      </p:sp>
      <p:sp>
        <p:nvSpPr>
          <p:cNvPr id="18437" name="Rectangle 5"/>
          <p:cNvSpPr>
            <a:spLocks noGrp="1" noChangeArrowheads="1"/>
          </p:cNvSpPr>
          <p:nvPr>
            <p:ph type="dt" sz="half" idx="2"/>
          </p:nvPr>
        </p:nvSpPr>
        <p:spPr bwMode="auto">
          <a:xfrm>
            <a:off x="179388" y="6489700"/>
            <a:ext cx="2133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grpSp>
        <p:nvGrpSpPr>
          <p:cNvPr id="18440" name="Group 8"/>
          <p:cNvGrpSpPr>
            <a:grpSpLocks/>
          </p:cNvGrpSpPr>
          <p:nvPr/>
        </p:nvGrpSpPr>
        <p:grpSpPr bwMode="auto">
          <a:xfrm>
            <a:off x="8153400" y="152400"/>
            <a:ext cx="792163" cy="1295400"/>
            <a:chOff x="5136" y="960"/>
            <a:chExt cx="528" cy="864"/>
          </a:xfrm>
        </p:grpSpPr>
        <p:sp>
          <p:nvSpPr>
            <p:cNvPr id="1844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2"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3"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4"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5"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6"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7"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8"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49"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0"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1"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2"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4"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5"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6"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8"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59"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0"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2"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3"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4"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5"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6"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7"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8"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69"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70"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8471"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8639182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28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4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ontrol_theory"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uzzy_logic" TargetMode="External"/><Relationship Id="rId2" Type="http://schemas.openxmlformats.org/officeDocument/2006/relationships/hyperlink" Target="http://en.wikipedia.org/wiki/Neural_network" TargetMode="External"/><Relationship Id="rId1" Type="http://schemas.openxmlformats.org/officeDocument/2006/relationships/slideLayout" Target="../slideLayouts/slideLayout14.xml"/><Relationship Id="rId5" Type="http://schemas.openxmlformats.org/officeDocument/2006/relationships/hyperlink" Target="http://en.wikipedia.org/wiki/Expert_System" TargetMode="External"/><Relationship Id="rId4" Type="http://schemas.openxmlformats.org/officeDocument/2006/relationships/hyperlink" Target="http://en.wikipedia.org/wiki/Neuro-fuzz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algn="ctr"/>
            <a:r>
              <a:rPr lang="en-US" sz="3600" dirty="0">
                <a:solidFill>
                  <a:schemeClr val="accent2"/>
                </a:solidFill>
              </a:rPr>
              <a:t>Fuzzy Control</a:t>
            </a:r>
            <a:br>
              <a:rPr lang="en-US" sz="3600" dirty="0">
                <a:solidFill>
                  <a:schemeClr val="accent2"/>
                </a:solidFill>
              </a:rPr>
            </a:br>
            <a:endParaRPr lang="en-US" sz="3200" dirty="0">
              <a:solidFill>
                <a:schemeClr val="accent2"/>
              </a:solidFill>
            </a:endParaRPr>
          </a:p>
        </p:txBody>
      </p:sp>
      <p:sp>
        <p:nvSpPr>
          <p:cNvPr id="13315" name="Rectangle 3"/>
          <p:cNvSpPr>
            <a:spLocks noGrp="1" noChangeArrowheads="1"/>
          </p:cNvSpPr>
          <p:nvPr>
            <p:ph type="subTitle" idx="1"/>
          </p:nvPr>
        </p:nvSpPr>
        <p:spPr>
          <a:xfrm>
            <a:off x="287338" y="2895600"/>
            <a:ext cx="6810375" cy="3089275"/>
          </a:xfrm>
        </p:spPr>
        <p:txBody>
          <a:bodyPr/>
          <a:lstStyle/>
          <a:p>
            <a:pPr algn="ctr"/>
            <a:r>
              <a:rPr lang="en-US" dirty="0" smtClean="0">
                <a:solidFill>
                  <a:srgbClr val="FF0000"/>
                </a:solidFill>
              </a:rPr>
              <a:t>Lecture 1 Introduction</a:t>
            </a:r>
          </a:p>
          <a:p>
            <a:pPr lvl="0" algn="ctr">
              <a:buClrTx/>
              <a:buSzTx/>
            </a:pPr>
            <a:endParaRPr lang="en-US" dirty="0" smtClean="0">
              <a:solidFill>
                <a:srgbClr val="FF0000"/>
              </a:solidFill>
            </a:endParaRPr>
          </a:p>
          <a:p>
            <a:pPr lvl="0" algn="ctr">
              <a:buClrTx/>
              <a:buSzTx/>
            </a:pPr>
            <a:r>
              <a:rPr lang="en-US" dirty="0" smtClean="0">
                <a:solidFill>
                  <a:srgbClr val="002060"/>
                </a:solidFill>
              </a:rPr>
              <a:t>Basil Hamed</a:t>
            </a:r>
          </a:p>
          <a:p>
            <a:pPr lvl="0" algn="ctr">
              <a:buClrTx/>
              <a:buSzTx/>
            </a:pPr>
            <a:r>
              <a:rPr lang="en-US" sz="3200" dirty="0" smtClean="0">
                <a:solidFill>
                  <a:srgbClr val="002060"/>
                </a:solidFill>
                <a:latin typeface="Times New Roman"/>
              </a:rPr>
              <a:t>Electrical  </a:t>
            </a:r>
            <a:r>
              <a:rPr lang="en-US" sz="3200" dirty="0">
                <a:solidFill>
                  <a:srgbClr val="002060"/>
                </a:solidFill>
                <a:latin typeface="Times New Roman"/>
              </a:rPr>
              <a:t>Engineering </a:t>
            </a:r>
          </a:p>
          <a:p>
            <a:pPr lvl="0" algn="ctr">
              <a:buClrTx/>
              <a:buSzTx/>
            </a:pPr>
            <a:r>
              <a:rPr lang="en-US" sz="3200" dirty="0">
                <a:solidFill>
                  <a:srgbClr val="002060"/>
                </a:solidFill>
                <a:latin typeface="Times New Roman"/>
              </a:rPr>
              <a:t>Islamic University of Gaza</a:t>
            </a:r>
          </a:p>
          <a:p>
            <a:pPr algn="ctr"/>
            <a:endParaRPr lang="en-US" dirty="0" smtClean="0">
              <a:solidFill>
                <a:srgbClr val="FF0000"/>
              </a:solidFill>
            </a:endParaRPr>
          </a:p>
          <a:p>
            <a:pPr algn="ctr"/>
            <a:endParaRPr lang="en-US" dirty="0" smtClean="0">
              <a:solidFill>
                <a:srgbClr val="FF0000"/>
              </a:solidFill>
            </a:endParaRPr>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29710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249"/>
                                          </p:stCondLst>
                                        </p:cTn>
                                        <p:tgtEl>
                                          <p:spTgt spid="13315">
                                            <p:txEl>
                                              <p:pRg st="0" end="0"/>
                                            </p:txEl>
                                          </p:spTgt>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0"/>
                                  </p:stCondLst>
                                  <p:childTnLst>
                                    <p:set>
                                      <p:cBhvr>
                                        <p:cTn id="9" dur="1" fill="hold">
                                          <p:stCondLst>
                                            <p:cond delay="1249"/>
                                          </p:stCondLst>
                                        </p:cTn>
                                        <p:tgtEl>
                                          <p:spTgt spid="13315">
                                            <p:txEl>
                                              <p:pRg st="2" end="2"/>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1249"/>
                                          </p:stCondLst>
                                        </p:cTn>
                                        <p:tgtEl>
                                          <p:spTgt spid="13315">
                                            <p:txEl>
                                              <p:pRg st="3" end="3"/>
                                            </p:txEl>
                                          </p:spTgt>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nodeType="afterEffect">
                                  <p:stCondLst>
                                    <p:cond delay="0"/>
                                  </p:stCondLst>
                                  <p:childTnLst>
                                    <p:set>
                                      <p:cBhvr>
                                        <p:cTn id="15" dur="1" fill="hold">
                                          <p:stCondLst>
                                            <p:cond delay="124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7848600"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930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err="1">
                <a:solidFill>
                  <a:srgbClr val="C00000"/>
                </a:solidFill>
                <a:latin typeface="Times New Roman" pitchFamily="18" charset="0"/>
                <a:ea typeface="+mn-ea"/>
                <a:cs typeface="Times New Roman" pitchFamily="18" charset="0"/>
              </a:rPr>
              <a:t>Lotfi</a:t>
            </a:r>
            <a:r>
              <a:rPr lang="en-US" sz="4400" b="0" dirty="0">
                <a:solidFill>
                  <a:srgbClr val="C00000"/>
                </a:solidFill>
                <a:latin typeface="Times New Roman" pitchFamily="18" charset="0"/>
                <a:ea typeface="+mn-ea"/>
                <a:cs typeface="Times New Roman" pitchFamily="18" charset="0"/>
              </a:rPr>
              <a:t> Zadeh</a:t>
            </a:r>
            <a:endParaRPr lang="en-US" sz="4400" dirty="0">
              <a:solidFill>
                <a:srgbClr val="C00000"/>
              </a:solidFill>
            </a:endParaRPr>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dirty="0">
                <a:solidFill>
                  <a:srgbClr val="000081"/>
                </a:solidFill>
                <a:latin typeface="Times New Roman" pitchFamily="18" charset="0"/>
                <a:cs typeface="Times New Roman" pitchFamily="18" charset="0"/>
              </a:rPr>
              <a:t>The concept of Fuzzy Logic (FL) was first conceived by </a:t>
            </a:r>
            <a:r>
              <a:rPr lang="en-US" sz="2400" dirty="0" err="1">
                <a:solidFill>
                  <a:srgbClr val="000081"/>
                </a:solidFill>
                <a:latin typeface="Times New Roman" pitchFamily="18" charset="0"/>
                <a:cs typeface="Times New Roman" pitchFamily="18" charset="0"/>
              </a:rPr>
              <a:t>Lotfi</a:t>
            </a:r>
            <a:r>
              <a:rPr lang="en-US" sz="2400" dirty="0">
                <a:solidFill>
                  <a:srgbClr val="000081"/>
                </a:solidFill>
                <a:latin typeface="Times New Roman" pitchFamily="18" charset="0"/>
                <a:cs typeface="Times New Roman" pitchFamily="18" charset="0"/>
              </a:rPr>
              <a:t> Zadeh, </a:t>
            </a:r>
            <a:r>
              <a:rPr lang="en-US" sz="2400" dirty="0" smtClean="0">
                <a:solidFill>
                  <a:srgbClr val="000081"/>
                </a:solidFill>
                <a:latin typeface="Times New Roman" pitchFamily="18" charset="0"/>
                <a:cs typeface="Times New Roman" pitchFamily="18" charset="0"/>
              </a:rPr>
              <a:t>a professor </a:t>
            </a:r>
            <a:r>
              <a:rPr lang="en-US" sz="2400" dirty="0">
                <a:solidFill>
                  <a:srgbClr val="000081"/>
                </a:solidFill>
                <a:latin typeface="Times New Roman" pitchFamily="18" charset="0"/>
                <a:cs typeface="Times New Roman" pitchFamily="18" charset="0"/>
              </a:rPr>
              <a:t>at the University of California at Berkley, and presented not </a:t>
            </a:r>
            <a:r>
              <a:rPr lang="en-US" sz="2400" dirty="0" smtClean="0">
                <a:solidFill>
                  <a:srgbClr val="000081"/>
                </a:solidFill>
                <a:latin typeface="Times New Roman" pitchFamily="18" charset="0"/>
                <a:cs typeface="Times New Roman" pitchFamily="18" charset="0"/>
              </a:rPr>
              <a:t>as a </a:t>
            </a:r>
            <a:r>
              <a:rPr lang="en-US" sz="2400" dirty="0">
                <a:solidFill>
                  <a:srgbClr val="000081"/>
                </a:solidFill>
                <a:latin typeface="Times New Roman" pitchFamily="18" charset="0"/>
                <a:cs typeface="Times New Roman" pitchFamily="18" charset="0"/>
              </a:rPr>
              <a:t>control methodology, but as a way of processing data by </a:t>
            </a:r>
            <a:r>
              <a:rPr lang="en-US" sz="2400" dirty="0" smtClean="0">
                <a:solidFill>
                  <a:srgbClr val="000081"/>
                </a:solidFill>
                <a:latin typeface="Times New Roman" pitchFamily="18" charset="0"/>
                <a:cs typeface="Times New Roman" pitchFamily="18" charset="0"/>
              </a:rPr>
              <a:t>allowing partial </a:t>
            </a:r>
            <a:r>
              <a:rPr lang="en-US" sz="2400" dirty="0">
                <a:solidFill>
                  <a:srgbClr val="000081"/>
                </a:solidFill>
                <a:latin typeface="Times New Roman" pitchFamily="18" charset="0"/>
                <a:cs typeface="Times New Roman" pitchFamily="18" charset="0"/>
              </a:rPr>
              <a:t>set membership rather than crisp set membership or </a:t>
            </a:r>
            <a:r>
              <a:rPr lang="en-US" sz="2400" dirty="0" err="1">
                <a:solidFill>
                  <a:srgbClr val="000081"/>
                </a:solidFill>
                <a:latin typeface="Times New Roman" pitchFamily="18" charset="0"/>
                <a:cs typeface="Times New Roman" pitchFamily="18" charset="0"/>
              </a:rPr>
              <a:t>nonmembership</a:t>
            </a:r>
            <a:r>
              <a:rPr lang="en-US" sz="2400" dirty="0" smtClean="0">
                <a:solidFill>
                  <a:srgbClr val="000081"/>
                </a:solidFill>
                <a:latin typeface="Times New Roman" pitchFamily="18" charset="0"/>
                <a:cs typeface="Times New Roman" pitchFamily="18" charset="0"/>
              </a:rPr>
              <a:t>.</a:t>
            </a:r>
            <a:endParaRPr lang="en-US" sz="2400" dirty="0">
              <a:solidFill>
                <a:srgbClr val="000081"/>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05200"/>
            <a:ext cx="136604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5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3000" fill="hold"/>
                                        <p:tgtEl>
                                          <p:spTgt spid="6147"/>
                                        </p:tgtEl>
                                        <p:attrNameLst>
                                          <p:attrName>ppt_x</p:attrName>
                                        </p:attrNameLst>
                                      </p:cBhvr>
                                      <p:tavLst>
                                        <p:tav tm="0">
                                          <p:val>
                                            <p:strVal val="#ppt_x"/>
                                          </p:val>
                                        </p:tav>
                                        <p:tav tm="100000">
                                          <p:val>
                                            <p:strVal val="#ppt_x"/>
                                          </p:val>
                                        </p:tav>
                                      </p:tavLst>
                                    </p:anim>
                                    <p:anim calcmode="lin" valueType="num">
                                      <p:cBhvr additive="base">
                                        <p:cTn id="13" dur="30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ct val="20000"/>
              </a:spcBef>
            </a:pPr>
            <a:r>
              <a:rPr lang="en-US" sz="3600" b="0" dirty="0">
                <a:solidFill>
                  <a:srgbClr val="C00000"/>
                </a:solidFill>
                <a:latin typeface="Times New Roman" pitchFamily="18" charset="0"/>
                <a:ea typeface="+mn-ea"/>
                <a:cs typeface="Times New Roman" pitchFamily="18" charset="0"/>
              </a:rPr>
              <a:t>Brief history of FL The </a:t>
            </a:r>
            <a:r>
              <a:rPr lang="en-US" sz="3600" b="0" dirty="0" smtClean="0">
                <a:solidFill>
                  <a:srgbClr val="C00000"/>
                </a:solidFill>
                <a:latin typeface="Times New Roman" pitchFamily="18" charset="0"/>
                <a:ea typeface="+mn-ea"/>
                <a:cs typeface="Times New Roman" pitchFamily="18" charset="0"/>
              </a:rPr>
              <a:t>Beginning</a:t>
            </a:r>
            <a:r>
              <a:rPr lang="en-US" sz="2400" b="0" dirty="0">
                <a:solidFill>
                  <a:srgbClr val="000000"/>
                </a:solidFill>
                <a:latin typeface="Times New Roman" pitchFamily="18" charset="0"/>
                <a:ea typeface="+mn-ea"/>
                <a:cs typeface="Times New Roman" pitchFamily="18" charset="0"/>
              </a:rPr>
              <a:t/>
            </a:r>
            <a:br>
              <a:rPr lang="en-US" sz="2400" b="0" dirty="0">
                <a:solidFill>
                  <a:srgbClr val="000000"/>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76200" y="1219200"/>
            <a:ext cx="8610600" cy="4911725"/>
          </a:xfrm>
        </p:spPr>
        <p:txBody>
          <a:bodyPr/>
          <a:lstStyle/>
          <a:p>
            <a:pPr marL="0" lvl="0" indent="0" algn="just">
              <a:buClr>
                <a:srgbClr val="330066"/>
              </a:buClr>
              <a:buNone/>
            </a:pPr>
            <a:r>
              <a:rPr lang="en-US" sz="2400" dirty="0" smtClean="0">
                <a:solidFill>
                  <a:srgbClr val="000081"/>
                </a:solidFill>
                <a:latin typeface="Times New Roman" pitchFamily="18" charset="0"/>
                <a:cs typeface="Times New Roman" pitchFamily="18" charset="0"/>
              </a:rPr>
              <a:t>This </a:t>
            </a:r>
            <a:r>
              <a:rPr lang="en-US" sz="2400" dirty="0">
                <a:solidFill>
                  <a:srgbClr val="000081"/>
                </a:solidFill>
                <a:latin typeface="Times New Roman" pitchFamily="18" charset="0"/>
                <a:cs typeface="Times New Roman" pitchFamily="18" charset="0"/>
              </a:rPr>
              <a:t>approach to set theory was not applied to control systems until the 70's due to insufficient small-computer capability prior to that time. </a:t>
            </a:r>
            <a:endParaRPr lang="en-US" sz="2400" dirty="0" smtClean="0">
              <a:solidFill>
                <a:srgbClr val="000081"/>
              </a:solidFill>
              <a:latin typeface="Times New Roman" pitchFamily="18" charset="0"/>
              <a:cs typeface="Times New Roman" pitchFamily="18" charset="0"/>
            </a:endParaRPr>
          </a:p>
          <a:p>
            <a:pPr marL="0" lvl="0" indent="0" algn="just">
              <a:buClr>
                <a:srgbClr val="330066"/>
              </a:buClr>
              <a:buNone/>
            </a:pPr>
            <a:r>
              <a:rPr lang="en-US" sz="2400" dirty="0" smtClean="0">
                <a:solidFill>
                  <a:srgbClr val="000081"/>
                </a:solidFill>
                <a:latin typeface="Times New Roman" pitchFamily="18" charset="0"/>
                <a:cs typeface="Times New Roman" pitchFamily="18" charset="0"/>
              </a:rPr>
              <a:t>Unfortunately</a:t>
            </a:r>
            <a:r>
              <a:rPr lang="en-US" sz="2400" dirty="0">
                <a:solidFill>
                  <a:srgbClr val="000081"/>
                </a:solidFill>
                <a:latin typeface="Times New Roman" pitchFamily="18" charset="0"/>
                <a:cs typeface="Times New Roman" pitchFamily="18" charset="0"/>
              </a:rPr>
              <a:t>, U.S. manufacturers have not been so quick to embrace this technology while the Europeans and Japanese have been aggressively building real products around it. </a:t>
            </a:r>
            <a:endParaRPr lang="en-US" sz="2400" dirty="0" smtClean="0">
              <a:solidFill>
                <a:srgbClr val="000081"/>
              </a:solidFill>
              <a:latin typeface="Times New Roman" pitchFamily="18" charset="0"/>
              <a:cs typeface="Times New Roman" pitchFamily="18" charset="0"/>
            </a:endParaRPr>
          </a:p>
          <a:p>
            <a:pPr marL="0" lvl="0" indent="0" algn="just">
              <a:buClr>
                <a:srgbClr val="330066"/>
              </a:buClr>
              <a:buNone/>
            </a:pPr>
            <a:r>
              <a:rPr lang="en-US" sz="2400" dirty="0" smtClean="0">
                <a:solidFill>
                  <a:srgbClr val="000081"/>
                </a:solidFill>
                <a:latin typeface="Times New Roman" pitchFamily="18" charset="0"/>
                <a:cs typeface="Times New Roman" pitchFamily="18" charset="0"/>
              </a:rPr>
              <a:t>Professor </a:t>
            </a:r>
            <a:r>
              <a:rPr lang="en-US" sz="2400" dirty="0">
                <a:solidFill>
                  <a:srgbClr val="000081"/>
                </a:solidFill>
                <a:latin typeface="Times New Roman" pitchFamily="18" charset="0"/>
                <a:cs typeface="Times New Roman" pitchFamily="18" charset="0"/>
              </a:rPr>
              <a:t>Zadeh reasoned that people do not require precise, numerical information input, and yet they are capable of highly adaptive control</a:t>
            </a:r>
            <a:r>
              <a:rPr lang="en-US" sz="2400" dirty="0" smtClean="0">
                <a:solidFill>
                  <a:srgbClr val="000081"/>
                </a:solidFill>
                <a:latin typeface="Times New Roman" pitchFamily="18" charset="0"/>
                <a:cs typeface="Times New Roman" pitchFamily="18" charset="0"/>
              </a:rPr>
              <a:t>.</a:t>
            </a:r>
          </a:p>
          <a:p>
            <a:pPr marL="0" lvl="0" indent="0" algn="just">
              <a:buClr>
                <a:srgbClr val="330066"/>
              </a:buClr>
              <a:buNone/>
            </a:pPr>
            <a:endParaRPr lang="en-US" dirty="0"/>
          </a:p>
        </p:txBody>
      </p:sp>
    </p:spTree>
    <p:extLst>
      <p:ext uri="{BB962C8B-B14F-4D97-AF65-F5344CB8AC3E}">
        <p14:creationId xmlns:p14="http://schemas.microsoft.com/office/powerpoint/2010/main" val="42068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35013"/>
          </a:xfrm>
        </p:spPr>
        <p:txBody>
          <a:bodyPr/>
          <a:lstStyle/>
          <a:p>
            <a:pPr algn="ctr"/>
            <a:r>
              <a:rPr lang="en-US" sz="3600" b="0" dirty="0">
                <a:solidFill>
                  <a:srgbClr val="C00000"/>
                </a:solidFill>
                <a:latin typeface="Times New Roman" pitchFamily="18" charset="0"/>
                <a:cs typeface="Times New Roman" pitchFamily="18" charset="0"/>
              </a:rPr>
              <a:t>Brief history of FL</a:t>
            </a:r>
            <a:endParaRPr lang="en-US" dirty="0"/>
          </a:p>
        </p:txBody>
      </p:sp>
      <p:sp>
        <p:nvSpPr>
          <p:cNvPr id="3" name="Content Placeholder 2"/>
          <p:cNvSpPr>
            <a:spLocks noGrp="1"/>
          </p:cNvSpPr>
          <p:nvPr>
            <p:ph idx="1"/>
          </p:nvPr>
        </p:nvSpPr>
        <p:spPr>
          <a:xfrm>
            <a:off x="0" y="990600"/>
            <a:ext cx="8686800" cy="4718050"/>
          </a:xfrm>
        </p:spPr>
        <p:txBody>
          <a:bodyPr/>
          <a:lstStyle/>
          <a:p>
            <a:pPr marL="0" indent="0" algn="just">
              <a:buNone/>
            </a:pPr>
            <a:r>
              <a:rPr lang="en-US" sz="2400" dirty="0">
                <a:solidFill>
                  <a:srgbClr val="000081"/>
                </a:solidFill>
                <a:latin typeface="Times New Roman" pitchFamily="18" charset="0"/>
                <a:cs typeface="Times New Roman" pitchFamily="18" charset="0"/>
              </a:rPr>
              <a:t>In the year 1987, the first subway system was built which worked with </a:t>
            </a:r>
            <a:r>
              <a:rPr lang="en-US" sz="2400" dirty="0" smtClean="0">
                <a:solidFill>
                  <a:srgbClr val="000081"/>
                </a:solidFill>
                <a:latin typeface="Times New Roman" pitchFamily="18" charset="0"/>
                <a:cs typeface="Times New Roman" pitchFamily="18" charset="0"/>
              </a:rPr>
              <a:t>a fuzzy </a:t>
            </a:r>
            <a:r>
              <a:rPr lang="en-US" sz="2400" dirty="0">
                <a:solidFill>
                  <a:srgbClr val="000081"/>
                </a:solidFill>
                <a:latin typeface="Times New Roman" pitchFamily="18" charset="0"/>
                <a:cs typeface="Times New Roman" pitchFamily="18" charset="0"/>
              </a:rPr>
              <a:t>logic-based automatic train operation control system in Japan. </a:t>
            </a:r>
            <a:r>
              <a:rPr lang="en-US" sz="2400" dirty="0" smtClean="0">
                <a:solidFill>
                  <a:srgbClr val="000081"/>
                </a:solidFill>
                <a:latin typeface="Times New Roman" pitchFamily="18" charset="0"/>
                <a:cs typeface="Times New Roman" pitchFamily="18" charset="0"/>
              </a:rPr>
              <a:t>It was </a:t>
            </a:r>
            <a:r>
              <a:rPr lang="en-US" sz="2400" dirty="0">
                <a:solidFill>
                  <a:srgbClr val="000081"/>
                </a:solidFill>
                <a:latin typeface="Times New Roman" pitchFamily="18" charset="0"/>
                <a:cs typeface="Times New Roman" pitchFamily="18" charset="0"/>
              </a:rPr>
              <a:t>a big success and resulted in a fuzzy </a:t>
            </a:r>
            <a:r>
              <a:rPr lang="en-US" sz="2400" dirty="0" smtClean="0">
                <a:solidFill>
                  <a:srgbClr val="000081"/>
                </a:solidFill>
                <a:latin typeface="Times New Roman" pitchFamily="18" charset="0"/>
                <a:cs typeface="Times New Roman" pitchFamily="18" charset="0"/>
              </a:rPr>
              <a:t>boom.</a:t>
            </a:r>
          </a:p>
          <a:p>
            <a:pPr marL="0" indent="0" algn="just">
              <a:buNone/>
            </a:pPr>
            <a:r>
              <a:rPr lang="en-US" sz="2400" dirty="0" smtClean="0">
                <a:solidFill>
                  <a:srgbClr val="FF0000"/>
                </a:solidFill>
                <a:latin typeface="Times New Roman" pitchFamily="18" charset="0"/>
                <a:cs typeface="Times New Roman" pitchFamily="18" charset="0"/>
              </a:rPr>
              <a:t>For </a:t>
            </a:r>
            <a:r>
              <a:rPr lang="en-US" sz="2400" dirty="0">
                <a:solidFill>
                  <a:srgbClr val="FF0000"/>
                </a:solidFill>
                <a:latin typeface="Times New Roman" pitchFamily="18" charset="0"/>
                <a:cs typeface="Times New Roman" pitchFamily="18" charset="0"/>
              </a:rPr>
              <a:t>a long time, a lot of Western scientists have been reluctant to </a:t>
            </a:r>
            <a:r>
              <a:rPr lang="en-US" sz="2400" dirty="0" smtClean="0">
                <a:solidFill>
                  <a:srgbClr val="FF0000"/>
                </a:solidFill>
                <a:latin typeface="Times New Roman" pitchFamily="18" charset="0"/>
                <a:cs typeface="Times New Roman" pitchFamily="18" charset="0"/>
              </a:rPr>
              <a:t>use fuzzy </a:t>
            </a:r>
            <a:r>
              <a:rPr lang="en-US" sz="2400" dirty="0">
                <a:solidFill>
                  <a:srgbClr val="FF0000"/>
                </a:solidFill>
                <a:latin typeface="Times New Roman" pitchFamily="18" charset="0"/>
                <a:cs typeface="Times New Roman" pitchFamily="18" charset="0"/>
              </a:rPr>
              <a:t>logic because they felt that it threatened the integrity of </a:t>
            </a:r>
            <a:r>
              <a:rPr lang="en-US" sz="2400" dirty="0" smtClean="0">
                <a:solidFill>
                  <a:srgbClr val="FF0000"/>
                </a:solidFill>
                <a:latin typeface="Times New Roman" pitchFamily="18" charset="0"/>
                <a:cs typeface="Times New Roman" pitchFamily="18" charset="0"/>
              </a:rPr>
              <a:t>scientific thought</a:t>
            </a:r>
            <a:r>
              <a:rPr lang="en-US" sz="2400" dirty="0">
                <a:solidFill>
                  <a:srgbClr val="FF0000"/>
                </a:solidFill>
                <a:latin typeface="Times New Roman" pitchFamily="18" charset="0"/>
                <a:cs typeface="Times New Roman" pitchFamily="18" charset="0"/>
              </a:rPr>
              <a:t>. The term ‘fuzzy’ also didn’t helped to spread the new </a:t>
            </a:r>
            <a:r>
              <a:rPr lang="en-US" sz="2400" dirty="0" smtClean="0">
                <a:solidFill>
                  <a:srgbClr val="FF0000"/>
                </a:solidFill>
                <a:latin typeface="Times New Roman" pitchFamily="18" charset="0"/>
                <a:cs typeface="Times New Roman" pitchFamily="18" charset="0"/>
              </a:rPr>
              <a:t>approach</a:t>
            </a:r>
            <a:r>
              <a:rPr lang="en-US" sz="2400" dirty="0" smtClean="0">
                <a:solidFill>
                  <a:srgbClr val="000081"/>
                </a:solidFill>
                <a:latin typeface="Times New Roman" pitchFamily="18" charset="0"/>
                <a:cs typeface="Times New Roman" pitchFamily="18" charset="0"/>
              </a:rPr>
              <a:t>. </a:t>
            </a:r>
          </a:p>
          <a:p>
            <a:pPr marL="0" indent="0" algn="just">
              <a:buNone/>
            </a:pPr>
            <a:r>
              <a:rPr lang="en-US" sz="2400" dirty="0" smtClean="0">
                <a:solidFill>
                  <a:srgbClr val="000081"/>
                </a:solidFill>
                <a:latin typeface="Times New Roman" pitchFamily="18" charset="0"/>
                <a:cs typeface="Times New Roman" pitchFamily="18" charset="0"/>
              </a:rPr>
              <a:t>Today</a:t>
            </a:r>
            <a:r>
              <a:rPr lang="en-US" sz="2400" dirty="0">
                <a:solidFill>
                  <a:srgbClr val="000081"/>
                </a:solidFill>
                <a:latin typeface="Times New Roman" pitchFamily="18" charset="0"/>
                <a:cs typeface="Times New Roman" pitchFamily="18" charset="0"/>
              </a:rPr>
              <a:t>, Fuzzy Logic concept used widely in many implementations </a:t>
            </a:r>
            <a:r>
              <a:rPr lang="en-US" sz="2400" dirty="0" smtClean="0">
                <a:solidFill>
                  <a:srgbClr val="000081"/>
                </a:solidFill>
                <a:latin typeface="Times New Roman" pitchFamily="18" charset="0"/>
                <a:cs typeface="Times New Roman" pitchFamily="18" charset="0"/>
              </a:rPr>
              <a:t>like automobile </a:t>
            </a:r>
            <a:r>
              <a:rPr lang="en-US" sz="2400" dirty="0">
                <a:solidFill>
                  <a:srgbClr val="000081"/>
                </a:solidFill>
                <a:latin typeface="Times New Roman" pitchFamily="18" charset="0"/>
                <a:cs typeface="Times New Roman" pitchFamily="18" charset="0"/>
              </a:rPr>
              <a:t>engine &amp; automatic gear control systems, air </a:t>
            </a:r>
            <a:r>
              <a:rPr lang="en-US" sz="2400" dirty="0" smtClean="0">
                <a:solidFill>
                  <a:srgbClr val="000081"/>
                </a:solidFill>
                <a:latin typeface="Times New Roman" pitchFamily="18" charset="0"/>
                <a:cs typeface="Times New Roman" pitchFamily="18" charset="0"/>
              </a:rPr>
              <a:t>conditioners, </a:t>
            </a:r>
            <a:r>
              <a:rPr lang="en-US" sz="2400" dirty="0">
                <a:solidFill>
                  <a:srgbClr val="000081"/>
                </a:solidFill>
                <a:latin typeface="Times New Roman" pitchFamily="18" charset="0"/>
                <a:cs typeface="Times New Roman" pitchFamily="18" charset="0"/>
              </a:rPr>
              <a:t>video enhancement in TV sets, </a:t>
            </a:r>
            <a:r>
              <a:rPr lang="en-US" sz="2400" dirty="0" smtClean="0">
                <a:solidFill>
                  <a:srgbClr val="000081"/>
                </a:solidFill>
                <a:latin typeface="Times New Roman" pitchFamily="18" charset="0"/>
                <a:cs typeface="Times New Roman" pitchFamily="18" charset="0"/>
              </a:rPr>
              <a:t>washing machines, </a:t>
            </a:r>
            <a:r>
              <a:rPr lang="en-US" sz="2400" dirty="0">
                <a:solidFill>
                  <a:srgbClr val="000081"/>
                </a:solidFill>
                <a:latin typeface="Times New Roman" pitchFamily="18" charset="0"/>
                <a:cs typeface="Times New Roman" pitchFamily="18" charset="0"/>
              </a:rPr>
              <a:t>mobile robots, sorting and handling </a:t>
            </a:r>
            <a:r>
              <a:rPr lang="en-US" sz="2400" dirty="0" smtClean="0">
                <a:solidFill>
                  <a:srgbClr val="000081"/>
                </a:solidFill>
                <a:latin typeface="Times New Roman" pitchFamily="18" charset="0"/>
                <a:cs typeface="Times New Roman" pitchFamily="18" charset="0"/>
              </a:rPr>
              <a:t>data, Information Systems, </a:t>
            </a:r>
            <a:r>
              <a:rPr lang="en-US" sz="2400" dirty="0">
                <a:solidFill>
                  <a:srgbClr val="000081"/>
                </a:solidFill>
                <a:latin typeface="Times New Roman" pitchFamily="18" charset="0"/>
                <a:cs typeface="Times New Roman" pitchFamily="18" charset="0"/>
              </a:rPr>
              <a:t>Pattern </a:t>
            </a:r>
            <a:r>
              <a:rPr lang="en-US" sz="2400" dirty="0" smtClean="0">
                <a:solidFill>
                  <a:srgbClr val="000081"/>
                </a:solidFill>
                <a:latin typeface="Times New Roman" pitchFamily="18" charset="0"/>
                <a:cs typeface="Times New Roman" pitchFamily="18" charset="0"/>
              </a:rPr>
              <a:t>Recognition (Image </a:t>
            </a:r>
            <a:r>
              <a:rPr lang="en-US" sz="2400" dirty="0">
                <a:solidFill>
                  <a:srgbClr val="000081"/>
                </a:solidFill>
                <a:latin typeface="Times New Roman" pitchFamily="18" charset="0"/>
                <a:cs typeface="Times New Roman" pitchFamily="18" charset="0"/>
              </a:rPr>
              <a:t>Processing, Machine Vision</a:t>
            </a:r>
            <a:r>
              <a:rPr lang="en-US" sz="2400" dirty="0" smtClean="0">
                <a:solidFill>
                  <a:srgbClr val="000081"/>
                </a:solidFill>
                <a:latin typeface="Times New Roman" pitchFamily="18" charset="0"/>
                <a:cs typeface="Times New Roman" pitchFamily="18" charset="0"/>
              </a:rPr>
              <a:t>), decision support, </a:t>
            </a:r>
            <a:r>
              <a:rPr lang="en-US" sz="2400" dirty="0">
                <a:solidFill>
                  <a:srgbClr val="000081"/>
                </a:solidFill>
                <a:latin typeface="Times New Roman" pitchFamily="18" charset="0"/>
                <a:cs typeface="Times New Roman" pitchFamily="18" charset="0"/>
              </a:rPr>
              <a:t>traffic control systems </a:t>
            </a:r>
            <a:r>
              <a:rPr lang="en-US" sz="2400" dirty="0" smtClean="0">
                <a:solidFill>
                  <a:srgbClr val="000081"/>
                </a:solidFill>
                <a:latin typeface="Times New Roman" pitchFamily="18" charset="0"/>
                <a:cs typeface="Times New Roman" pitchFamily="18" charset="0"/>
              </a:rPr>
              <a:t>and many</a:t>
            </a:r>
            <a:r>
              <a:rPr lang="en-US" sz="2400" dirty="0">
                <a:solidFill>
                  <a:srgbClr val="000081"/>
                </a:solidFill>
                <a:latin typeface="Times New Roman" pitchFamily="18" charset="0"/>
                <a:cs typeface="Times New Roman" pitchFamily="18" charset="0"/>
              </a:rPr>
              <a:t>, many others.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555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620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5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772400" cy="78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9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dirty="0">
                <a:solidFill>
                  <a:srgbClr val="C00000"/>
                </a:solidFill>
                <a:latin typeface="Times New Roman"/>
                <a:ea typeface="Times New Roman"/>
              </a:rPr>
              <a:t>Fuzzy Logic</a:t>
            </a:r>
            <a:endParaRPr lang="en-US" dirty="0"/>
          </a:p>
        </p:txBody>
      </p:sp>
      <p:sp>
        <p:nvSpPr>
          <p:cNvPr id="3" name="Content Placeholder 2"/>
          <p:cNvSpPr>
            <a:spLocks noGrp="1"/>
          </p:cNvSpPr>
          <p:nvPr>
            <p:ph idx="1"/>
          </p:nvPr>
        </p:nvSpPr>
        <p:spPr>
          <a:xfrm>
            <a:off x="152400" y="1600200"/>
            <a:ext cx="8534400" cy="4495800"/>
          </a:xfrm>
        </p:spPr>
        <p:txBody>
          <a:bodyPr/>
          <a:lstStyle/>
          <a:p>
            <a:pPr algn="just">
              <a:buFont typeface="Wingdings" pitchFamily="2" charset="2"/>
              <a:buChar char="§"/>
            </a:pPr>
            <a:r>
              <a:rPr lang="en-US" dirty="0">
                <a:solidFill>
                  <a:srgbClr val="000081"/>
                </a:solidFill>
                <a:latin typeface="Times New Roman" pitchFamily="18" charset="0"/>
                <a:cs typeface="Times New Roman" pitchFamily="18" charset="0"/>
              </a:rPr>
              <a:t>Fuzzy logic makes use of human common sense. It lets novices </a:t>
            </a:r>
            <a:r>
              <a:rPr lang="en-US" dirty="0" smtClean="0">
                <a:solidFill>
                  <a:srgbClr val="000081"/>
                </a:solidFill>
                <a:latin typeface="Times New Roman" pitchFamily="18" charset="0"/>
                <a:cs typeface="Times New Roman" pitchFamily="18" charset="0"/>
              </a:rPr>
              <a:t>build control </a:t>
            </a:r>
            <a:r>
              <a:rPr lang="en-US" dirty="0">
                <a:solidFill>
                  <a:srgbClr val="000081"/>
                </a:solidFill>
                <a:latin typeface="Times New Roman" pitchFamily="18" charset="0"/>
                <a:cs typeface="Times New Roman" pitchFamily="18" charset="0"/>
              </a:rPr>
              <a:t>systems that work in places where even the </a:t>
            </a:r>
            <a:r>
              <a:rPr lang="en-US" dirty="0" smtClean="0">
                <a:solidFill>
                  <a:srgbClr val="000081"/>
                </a:solidFill>
                <a:latin typeface="Times New Roman" pitchFamily="18" charset="0"/>
                <a:cs typeface="Times New Roman" pitchFamily="18" charset="0"/>
              </a:rPr>
              <a:t>best mathematicians </a:t>
            </a:r>
            <a:r>
              <a:rPr lang="en-US" dirty="0">
                <a:solidFill>
                  <a:srgbClr val="000081"/>
                </a:solidFill>
                <a:latin typeface="Times New Roman" pitchFamily="18" charset="0"/>
                <a:cs typeface="Times New Roman" pitchFamily="18" charset="0"/>
              </a:rPr>
              <a:t>and engineers, using conventional approaches </a:t>
            </a:r>
            <a:r>
              <a:rPr lang="en-US" dirty="0" smtClean="0">
                <a:solidFill>
                  <a:srgbClr val="000081"/>
                </a:solidFill>
                <a:latin typeface="Times New Roman" pitchFamily="18" charset="0"/>
                <a:cs typeface="Times New Roman" pitchFamily="18" charset="0"/>
              </a:rPr>
              <a:t>to control</a:t>
            </a:r>
            <a:r>
              <a:rPr lang="en-US" dirty="0">
                <a:solidFill>
                  <a:srgbClr val="000081"/>
                </a:solidFill>
                <a:latin typeface="Times New Roman" pitchFamily="18" charset="0"/>
                <a:cs typeface="Times New Roman" pitchFamily="18" charset="0"/>
              </a:rPr>
              <a:t>, cannot define and solve the problem</a:t>
            </a:r>
            <a:r>
              <a:rPr lang="en-US" dirty="0" smtClean="0">
                <a:solidFill>
                  <a:srgbClr val="000081"/>
                </a:solidFill>
                <a:latin typeface="Times New Roman" pitchFamily="18" charset="0"/>
                <a:cs typeface="Times New Roman" pitchFamily="18" charset="0"/>
              </a:rPr>
              <a:t>.</a:t>
            </a:r>
            <a:r>
              <a:rPr lang="en-US" b="1" dirty="0">
                <a:solidFill>
                  <a:srgbClr val="000081"/>
                </a:solidFill>
                <a:latin typeface="Times New Roman" pitchFamily="18" charset="0"/>
                <a:cs typeface="Times New Roman" pitchFamily="18" charset="0"/>
              </a:rPr>
              <a:t> </a:t>
            </a:r>
            <a:endParaRPr lang="en-US" b="1" dirty="0" smtClean="0">
              <a:solidFill>
                <a:srgbClr val="000081"/>
              </a:solidFill>
              <a:latin typeface="Times New Roman" pitchFamily="18" charset="0"/>
              <a:cs typeface="Times New Roman" pitchFamily="18" charset="0"/>
            </a:endParaRPr>
          </a:p>
          <a:p>
            <a:pPr algn="just">
              <a:buFont typeface="Wingdings" pitchFamily="2" charset="2"/>
              <a:buChar char="§"/>
            </a:pPr>
            <a:r>
              <a:rPr lang="en-US" dirty="0" smtClean="0">
                <a:solidFill>
                  <a:srgbClr val="000081"/>
                </a:solidFill>
                <a:latin typeface="Times New Roman" pitchFamily="18" charset="0"/>
                <a:cs typeface="Times New Roman" pitchFamily="18" charset="0"/>
              </a:rPr>
              <a:t>Fuzzy </a:t>
            </a:r>
            <a:r>
              <a:rPr lang="en-US" dirty="0">
                <a:solidFill>
                  <a:srgbClr val="000081"/>
                </a:solidFill>
                <a:latin typeface="Times New Roman" pitchFamily="18" charset="0"/>
                <a:cs typeface="Times New Roman" pitchFamily="18" charset="0"/>
              </a:rPr>
              <a:t>Logic approach is mostly useful in solving cases where </a:t>
            </a:r>
            <a:r>
              <a:rPr lang="en-US" dirty="0" smtClean="0">
                <a:solidFill>
                  <a:srgbClr val="000081"/>
                </a:solidFill>
                <a:latin typeface="Times New Roman" pitchFamily="18" charset="0"/>
                <a:cs typeface="Times New Roman" pitchFamily="18" charset="0"/>
              </a:rPr>
              <a:t>no deterministic </a:t>
            </a:r>
            <a:r>
              <a:rPr lang="en-US" dirty="0">
                <a:solidFill>
                  <a:srgbClr val="000081"/>
                </a:solidFill>
                <a:latin typeface="Times New Roman" pitchFamily="18" charset="0"/>
                <a:cs typeface="Times New Roman" pitchFamily="18" charset="0"/>
              </a:rPr>
              <a:t>algorithm available or it is simply too difficult to </a:t>
            </a:r>
            <a:r>
              <a:rPr lang="en-US" dirty="0" smtClean="0">
                <a:solidFill>
                  <a:srgbClr val="000081"/>
                </a:solidFill>
                <a:latin typeface="Times New Roman" pitchFamily="18" charset="0"/>
                <a:cs typeface="Times New Roman" pitchFamily="18" charset="0"/>
              </a:rPr>
              <a:t>define or </a:t>
            </a:r>
            <a:r>
              <a:rPr lang="en-US" dirty="0">
                <a:solidFill>
                  <a:srgbClr val="000081"/>
                </a:solidFill>
                <a:latin typeface="Times New Roman" pitchFamily="18" charset="0"/>
                <a:cs typeface="Times New Roman" pitchFamily="18" charset="0"/>
              </a:rPr>
              <a:t>to implement, while some intuitive knowledge about the </a:t>
            </a:r>
            <a:r>
              <a:rPr lang="en-US" dirty="0" smtClean="0">
                <a:solidFill>
                  <a:srgbClr val="000081"/>
                </a:solidFill>
                <a:latin typeface="Times New Roman" pitchFamily="18" charset="0"/>
                <a:cs typeface="Times New Roman" pitchFamily="18" charset="0"/>
              </a:rPr>
              <a:t>behavior is </a:t>
            </a:r>
            <a:r>
              <a:rPr lang="en-US" dirty="0">
                <a:solidFill>
                  <a:srgbClr val="000081"/>
                </a:solidFill>
                <a:latin typeface="Times New Roman" pitchFamily="18" charset="0"/>
                <a:cs typeface="Times New Roman" pitchFamily="18" charset="0"/>
              </a:rPr>
              <a:t>present.</a:t>
            </a:r>
            <a:endParaRPr lang="en-US" dirty="0" smtClean="0">
              <a:solidFill>
                <a:srgbClr val="000081"/>
              </a:solidFill>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040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eaLnBrk="0" hangingPunct="0">
              <a:spcBef>
                <a:spcPts val="0"/>
              </a:spcBef>
              <a:spcAft>
                <a:spcPts val="0"/>
              </a:spcAft>
              <a:defRPr/>
            </a:pPr>
            <a:r>
              <a:rPr lang="en-US" sz="3600" b="0" dirty="0">
                <a:solidFill>
                  <a:srgbClr val="C00000"/>
                </a:solidFill>
                <a:latin typeface="Times New Roman"/>
                <a:ea typeface="Times New Roman"/>
              </a:rPr>
              <a:t>Fuzzy Logic</a:t>
            </a:r>
            <a:r>
              <a:rPr lang="en-US" sz="1600" b="0" dirty="0">
                <a:solidFill>
                  <a:srgbClr val="000000"/>
                </a:solidFill>
                <a:latin typeface="Times New Roman"/>
                <a:ea typeface="Times New Roman"/>
              </a:rPr>
              <a:t/>
            </a:r>
            <a:br>
              <a:rPr lang="en-US" sz="1600" b="0" dirty="0">
                <a:solidFill>
                  <a:srgbClr val="000000"/>
                </a:solidFill>
                <a:latin typeface="Times New Roman"/>
                <a:ea typeface="Times New Roman"/>
              </a:rPr>
            </a:br>
            <a:endParaRPr lang="en-US" dirty="0"/>
          </a:p>
        </p:txBody>
      </p:sp>
      <p:sp>
        <p:nvSpPr>
          <p:cNvPr id="3" name="Content Placeholder 2"/>
          <p:cNvSpPr>
            <a:spLocks noGrp="1"/>
          </p:cNvSpPr>
          <p:nvPr>
            <p:ph idx="1"/>
          </p:nvPr>
        </p:nvSpPr>
        <p:spPr>
          <a:xfrm>
            <a:off x="228600" y="1066800"/>
            <a:ext cx="8458200" cy="4870450"/>
          </a:xfrm>
        </p:spPr>
        <p:txBody>
          <a:bodyPr/>
          <a:lstStyle/>
          <a:p>
            <a:pPr lvl="0">
              <a:buClr>
                <a:srgbClr val="330066"/>
              </a:buClr>
            </a:pPr>
            <a:r>
              <a:rPr lang="en-US" dirty="0">
                <a:solidFill>
                  <a:srgbClr val="000000"/>
                </a:solidFill>
              </a:rPr>
              <a:t>Traditional “</a:t>
            </a:r>
            <a:r>
              <a:rPr lang="en-US" dirty="0" err="1">
                <a:solidFill>
                  <a:srgbClr val="000000"/>
                </a:solidFill>
              </a:rPr>
              <a:t>Aristotlean</a:t>
            </a:r>
            <a:r>
              <a:rPr lang="en-US" dirty="0">
                <a:solidFill>
                  <a:srgbClr val="000000"/>
                </a:solidFill>
              </a:rPr>
              <a:t>” (crisp) Logic </a:t>
            </a:r>
          </a:p>
          <a:p>
            <a:pPr lvl="1">
              <a:buClr>
                <a:srgbClr val="669999"/>
              </a:buClr>
            </a:pPr>
            <a:r>
              <a:rPr lang="en-US" dirty="0">
                <a:solidFill>
                  <a:srgbClr val="000000"/>
                </a:solidFill>
              </a:rPr>
              <a:t>Builds on traditional set theory</a:t>
            </a:r>
          </a:p>
          <a:p>
            <a:pPr lvl="1">
              <a:buClr>
                <a:srgbClr val="669999"/>
              </a:buClr>
            </a:pPr>
            <a:r>
              <a:rPr lang="en-US" dirty="0">
                <a:solidFill>
                  <a:srgbClr val="000000"/>
                </a:solidFill>
              </a:rPr>
              <a:t>Maps propositions to sets T (true) and F (false)</a:t>
            </a:r>
          </a:p>
          <a:p>
            <a:pPr lvl="1">
              <a:buClr>
                <a:srgbClr val="669999"/>
              </a:buClr>
            </a:pPr>
            <a:r>
              <a:rPr lang="en-US" dirty="0">
                <a:solidFill>
                  <a:srgbClr val="000000"/>
                </a:solidFill>
              </a:rPr>
              <a:t>Proposition P cannot be both true and </a:t>
            </a:r>
            <a:r>
              <a:rPr lang="en-US" dirty="0" smtClean="0">
                <a:solidFill>
                  <a:srgbClr val="000000"/>
                </a:solidFill>
              </a:rPr>
              <a:t>false</a:t>
            </a:r>
          </a:p>
          <a:p>
            <a:pPr marL="344487" lvl="1" indent="0">
              <a:buClr>
                <a:srgbClr val="669999"/>
              </a:buClr>
              <a:buNone/>
            </a:pPr>
            <a:endParaRPr lang="en-US" dirty="0">
              <a:solidFill>
                <a:srgbClr val="000000"/>
              </a:solidFill>
            </a:endParaRPr>
          </a:p>
          <a:p>
            <a:pPr lvl="0">
              <a:buClr>
                <a:srgbClr val="330066"/>
              </a:buClr>
            </a:pPr>
            <a:r>
              <a:rPr lang="en-US" dirty="0">
                <a:solidFill>
                  <a:srgbClr val="000000"/>
                </a:solidFill>
              </a:rPr>
              <a:t>Fuzzy Logic admits degrees of truth</a:t>
            </a:r>
          </a:p>
          <a:p>
            <a:pPr lvl="1">
              <a:buClr>
                <a:srgbClr val="669999"/>
              </a:buClr>
            </a:pPr>
            <a:r>
              <a:rPr lang="en-US" dirty="0">
                <a:solidFill>
                  <a:srgbClr val="000000"/>
                </a:solidFill>
              </a:rPr>
              <a:t>Determined by membership </a:t>
            </a:r>
            <a:r>
              <a:rPr lang="en-US" dirty="0" smtClean="0">
                <a:solidFill>
                  <a:srgbClr val="000000"/>
                </a:solidFill>
              </a:rPr>
              <a:t>function</a:t>
            </a:r>
          </a:p>
          <a:p>
            <a:pPr marL="344487" lvl="1" indent="0">
              <a:buClr>
                <a:srgbClr val="669999"/>
              </a:buClr>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7010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944562"/>
          </a:xfrm>
        </p:spPr>
        <p:txBody>
          <a:bodyPr/>
          <a:lstStyle/>
          <a:p>
            <a:pPr algn="ctr"/>
            <a:r>
              <a:rPr lang="en-US" sz="3600" b="0" dirty="0" smtClean="0">
                <a:solidFill>
                  <a:srgbClr val="C00000"/>
                </a:solidFill>
                <a:latin typeface="Times New Roman"/>
                <a:ea typeface="Times New Roman"/>
              </a:rPr>
              <a:t>Fuzzy </a:t>
            </a:r>
            <a:r>
              <a:rPr lang="en-US" sz="3600" b="0" dirty="0">
                <a:solidFill>
                  <a:srgbClr val="C00000"/>
                </a:solidFill>
                <a:latin typeface="Times New Roman"/>
                <a:ea typeface="Times New Roman"/>
              </a:rPr>
              <a:t>Logic</a:t>
            </a:r>
            <a:endParaRPr lang="en-US" dirty="0">
              <a:solidFill>
                <a:srgbClr val="C00000"/>
              </a:solidFill>
            </a:endParaRPr>
          </a:p>
        </p:txBody>
      </p:sp>
      <p:sp>
        <p:nvSpPr>
          <p:cNvPr id="3" name="Content Placeholder 2"/>
          <p:cNvSpPr>
            <a:spLocks noGrp="1"/>
          </p:cNvSpPr>
          <p:nvPr>
            <p:ph idx="1"/>
          </p:nvPr>
        </p:nvSpPr>
        <p:spPr>
          <a:xfrm>
            <a:off x="228600" y="1066800"/>
            <a:ext cx="8458200" cy="4946650"/>
          </a:xfrm>
        </p:spPr>
        <p:txBody>
          <a:bodyPr/>
          <a:lstStyle/>
          <a:p>
            <a:pPr lvl="0">
              <a:buClrTx/>
              <a:buSzTx/>
              <a:buFontTx/>
              <a:buChar char="•"/>
            </a:pPr>
            <a:r>
              <a:rPr lang="en-US" dirty="0">
                <a:solidFill>
                  <a:srgbClr val="000000"/>
                </a:solidFill>
                <a:latin typeface="Times New Roman"/>
              </a:rPr>
              <a:t>Fuzzy logic: </a:t>
            </a:r>
          </a:p>
          <a:p>
            <a:pPr marL="742950" lvl="1" indent="-285750">
              <a:buClrTx/>
              <a:buSzTx/>
              <a:buFontTx/>
              <a:buChar char="•"/>
            </a:pPr>
            <a:r>
              <a:rPr lang="en-US" dirty="0">
                <a:solidFill>
                  <a:srgbClr val="000000"/>
                </a:solidFill>
                <a:latin typeface="Times New Roman"/>
              </a:rPr>
              <a:t>A way to represent variation or imprecision in logic</a:t>
            </a:r>
          </a:p>
          <a:p>
            <a:pPr marL="742950" lvl="1" indent="-285750">
              <a:buClrTx/>
              <a:buSzTx/>
              <a:buFontTx/>
              <a:buChar char="•"/>
            </a:pPr>
            <a:r>
              <a:rPr lang="en-US" dirty="0">
                <a:solidFill>
                  <a:srgbClr val="000000"/>
                </a:solidFill>
                <a:latin typeface="Times New Roman"/>
              </a:rPr>
              <a:t>A way to make use of natural language in logic</a:t>
            </a:r>
          </a:p>
          <a:p>
            <a:pPr marL="742950" lvl="1" indent="-285750">
              <a:buClrTx/>
              <a:buSzTx/>
              <a:buFontTx/>
              <a:buChar char="•"/>
            </a:pPr>
            <a:r>
              <a:rPr lang="en-US" dirty="0">
                <a:solidFill>
                  <a:srgbClr val="000000"/>
                </a:solidFill>
                <a:latin typeface="Times New Roman"/>
              </a:rPr>
              <a:t>Approximate </a:t>
            </a:r>
            <a:r>
              <a:rPr lang="en-US" dirty="0" smtClean="0">
                <a:solidFill>
                  <a:srgbClr val="000000"/>
                </a:solidFill>
                <a:latin typeface="Times New Roman"/>
              </a:rPr>
              <a:t>reasoning</a:t>
            </a:r>
          </a:p>
          <a:p>
            <a:pPr marL="457200" lvl="1" indent="0">
              <a:buClrTx/>
              <a:buSzTx/>
              <a:buNone/>
            </a:pPr>
            <a:endParaRPr lang="en-US" dirty="0">
              <a:solidFill>
                <a:srgbClr val="000000"/>
              </a:solidFill>
              <a:latin typeface="Times New Roman"/>
            </a:endParaRPr>
          </a:p>
          <a:p>
            <a:pPr lvl="0">
              <a:buClrTx/>
              <a:buSzTx/>
              <a:buFontTx/>
              <a:buChar char="•"/>
            </a:pPr>
            <a:r>
              <a:rPr lang="en-US" dirty="0">
                <a:solidFill>
                  <a:srgbClr val="000000"/>
                </a:solidFill>
                <a:latin typeface="Times New Roman"/>
              </a:rPr>
              <a:t>Humans say things like "If it is sunny and warm today, I will drive </a:t>
            </a:r>
            <a:r>
              <a:rPr lang="en-US" dirty="0" smtClean="0">
                <a:solidFill>
                  <a:srgbClr val="000000"/>
                </a:solidFill>
                <a:latin typeface="Times New Roman"/>
              </a:rPr>
              <a:t>fast“</a:t>
            </a:r>
          </a:p>
          <a:p>
            <a:pPr marL="0" lvl="0" indent="0">
              <a:buClrTx/>
              <a:buSzTx/>
              <a:buNone/>
            </a:pPr>
            <a:endParaRPr lang="en-US" dirty="0">
              <a:solidFill>
                <a:srgbClr val="000000"/>
              </a:solidFill>
              <a:latin typeface="Times New Roman"/>
            </a:endParaRPr>
          </a:p>
          <a:p>
            <a:pPr lvl="0">
              <a:buClrTx/>
              <a:buSzTx/>
              <a:buFontTx/>
              <a:buChar char="•"/>
            </a:pPr>
            <a:r>
              <a:rPr lang="en-US" dirty="0">
                <a:solidFill>
                  <a:srgbClr val="000000"/>
                </a:solidFill>
                <a:latin typeface="Times New Roman"/>
              </a:rPr>
              <a:t>Linguistic variables:</a:t>
            </a:r>
          </a:p>
          <a:p>
            <a:pPr marL="742950" lvl="1" indent="-285750">
              <a:buClrTx/>
              <a:buSzTx/>
              <a:buFontTx/>
              <a:buChar char="•"/>
            </a:pPr>
            <a:r>
              <a:rPr lang="en-US" dirty="0">
                <a:solidFill>
                  <a:srgbClr val="000000"/>
                </a:solidFill>
                <a:latin typeface="Times New Roman"/>
              </a:rPr>
              <a:t>Temp: {freezing, cool, warm, hot}</a:t>
            </a:r>
          </a:p>
          <a:p>
            <a:pPr marL="742950" lvl="1" indent="-285750">
              <a:buClrTx/>
              <a:buSzTx/>
              <a:buFontTx/>
              <a:buChar char="•"/>
            </a:pPr>
            <a:r>
              <a:rPr lang="en-US" dirty="0">
                <a:solidFill>
                  <a:srgbClr val="000000"/>
                </a:solidFill>
                <a:latin typeface="Times New Roman"/>
              </a:rPr>
              <a:t>Cloud Cover: {overcast, partly cloudy, sunny}</a:t>
            </a:r>
          </a:p>
          <a:p>
            <a:pPr marL="742950" lvl="1" indent="-285750">
              <a:buClrTx/>
              <a:buSzTx/>
              <a:buFontTx/>
              <a:buChar char="•"/>
            </a:pPr>
            <a:r>
              <a:rPr lang="en-US" dirty="0">
                <a:solidFill>
                  <a:srgbClr val="000000"/>
                </a:solidFill>
                <a:latin typeface="Times New Roman"/>
              </a:rPr>
              <a:t>Speed: {slow, fast}</a:t>
            </a:r>
          </a:p>
          <a:p>
            <a:endParaRPr lang="en-US" dirty="0"/>
          </a:p>
        </p:txBody>
      </p:sp>
    </p:spTree>
    <p:extLst>
      <p:ext uri="{BB962C8B-B14F-4D97-AF65-F5344CB8AC3E}">
        <p14:creationId xmlns:p14="http://schemas.microsoft.com/office/powerpoint/2010/main" val="36684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dirty="0">
                <a:solidFill>
                  <a:srgbClr val="C00000"/>
                </a:solidFill>
                <a:latin typeface="Times New Roman"/>
                <a:ea typeface="Times New Roman"/>
              </a:rPr>
              <a:t>Fuzzy Logic</a:t>
            </a:r>
            <a:endParaRPr lang="en-US" dirty="0"/>
          </a:p>
        </p:txBody>
      </p:sp>
      <p:sp>
        <p:nvSpPr>
          <p:cNvPr id="3" name="Content Placeholder 2"/>
          <p:cNvSpPr>
            <a:spLocks noGrp="1"/>
          </p:cNvSpPr>
          <p:nvPr>
            <p:ph idx="1"/>
          </p:nvPr>
        </p:nvSpPr>
        <p:spPr>
          <a:xfrm>
            <a:off x="152400" y="1412875"/>
            <a:ext cx="8534400" cy="4718050"/>
          </a:xfrm>
        </p:spPr>
        <p:txBody>
          <a:bodyPr/>
          <a:lstStyle/>
          <a:p>
            <a:pPr algn="just">
              <a:spcBef>
                <a:spcPts val="0"/>
              </a:spcBef>
              <a:spcAft>
                <a:spcPts val="0"/>
              </a:spcAft>
              <a:buFont typeface="Arial" pitchFamily="34" charset="0"/>
              <a:buChar char="•"/>
            </a:pPr>
            <a:r>
              <a:rPr lang="en-US" dirty="0">
                <a:latin typeface="Times New Roman" pitchFamily="18" charset="0"/>
                <a:ea typeface="Times New Roman"/>
                <a:cs typeface="Times New Roman" pitchFamily="18" charset="0"/>
              </a:rPr>
              <a:t>Fuzzy logic is used in system control and analysis design, because it shortens the time for engineering development and sometimes, in the case of highly complex systems, is the only way to solve the problem</a:t>
            </a:r>
            <a:r>
              <a:rPr lang="en-US" b="1" dirty="0" smtClean="0">
                <a:latin typeface="Times New Roman" pitchFamily="18" charset="0"/>
                <a:ea typeface="Times New Roman"/>
                <a:cs typeface="Times New Roman" pitchFamily="18" charset="0"/>
              </a:rPr>
              <a:t>.</a:t>
            </a:r>
          </a:p>
          <a:p>
            <a:pPr marL="0" indent="0" algn="just">
              <a:spcBef>
                <a:spcPts val="0"/>
              </a:spcBef>
              <a:spcAft>
                <a:spcPts val="0"/>
              </a:spcAft>
              <a:buNone/>
            </a:pPr>
            <a:endParaRPr lang="en-US" dirty="0">
              <a:latin typeface="Times New Roman" pitchFamily="18" charset="0"/>
              <a:ea typeface="Times New Roman"/>
              <a:cs typeface="Times New Roman" pitchFamily="18" charset="0"/>
            </a:endParaRPr>
          </a:p>
          <a:p>
            <a:pPr algn="just">
              <a:buFont typeface="Arial" pitchFamily="34" charset="0"/>
              <a:buChar char="•"/>
            </a:pPr>
            <a:r>
              <a:rPr lang="en-US" dirty="0">
                <a:latin typeface="Times New Roman" pitchFamily="18" charset="0"/>
                <a:ea typeface="Times New Roman"/>
                <a:cs typeface="Times New Roman" pitchFamily="18" charset="0"/>
              </a:rPr>
              <a:t>Fuzzy logic is the way the human brain works, and we can mimic this in machines so they will perform somewhat like humans (not to be confused with Artificial Intelligence, where the goal is for machines to perform EXACTLY like humans).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70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dirty="0">
                <a:solidFill>
                  <a:srgbClr val="C00000"/>
                </a:solidFill>
                <a:latin typeface="Times New Roman" pitchFamily="18" charset="0"/>
                <a:cs typeface="Times New Roman" pitchFamily="18" charset="0"/>
              </a:rPr>
              <a:t>Outline</a:t>
            </a:r>
          </a:p>
        </p:txBody>
      </p:sp>
      <p:sp>
        <p:nvSpPr>
          <p:cNvPr id="23555" name="Rectangle 3"/>
          <p:cNvSpPr>
            <a:spLocks noGrp="1" noChangeArrowheads="1"/>
          </p:cNvSpPr>
          <p:nvPr>
            <p:ph type="body" idx="1"/>
          </p:nvPr>
        </p:nvSpPr>
        <p:spPr>
          <a:xfrm>
            <a:off x="533400" y="1412875"/>
            <a:ext cx="8382000" cy="4860925"/>
          </a:xfrm>
        </p:spPr>
        <p:txBody>
          <a:bodyPr/>
          <a:lstStyle/>
          <a:p>
            <a:pPr marL="0" lvl="0" indent="0" eaLnBrk="0" hangingPunct="0">
              <a:spcBef>
                <a:spcPts val="0"/>
              </a:spcBef>
              <a:spcAft>
                <a:spcPts val="0"/>
              </a:spcAft>
              <a:buClrTx/>
              <a:buSzTx/>
              <a:buNone/>
              <a:defRPr/>
            </a:pPr>
            <a:r>
              <a:rPr lang="en-US" sz="2400" dirty="0">
                <a:solidFill>
                  <a:srgbClr val="C00000"/>
                </a:solidFill>
                <a:latin typeface="Times New Roman"/>
                <a:ea typeface="Times New Roman"/>
              </a:rPr>
              <a:t>Introduction, Definitions and </a:t>
            </a:r>
            <a:r>
              <a:rPr lang="en-US" sz="2400" dirty="0" smtClean="0">
                <a:solidFill>
                  <a:srgbClr val="C00000"/>
                </a:solidFill>
                <a:latin typeface="Times New Roman"/>
                <a:ea typeface="Times New Roman"/>
              </a:rPr>
              <a:t>Concepts</a:t>
            </a:r>
          </a:p>
          <a:p>
            <a:pPr lvl="0" eaLnBrk="0" hangingPunct="0">
              <a:spcBef>
                <a:spcPts val="0"/>
              </a:spcBef>
              <a:spcAft>
                <a:spcPts val="0"/>
              </a:spcAft>
              <a:buClrTx/>
              <a:buSzTx/>
              <a:buFont typeface="Arial" pitchFamily="34" charset="0"/>
              <a:buChar char="•"/>
              <a:defRPr/>
            </a:pPr>
            <a:r>
              <a:rPr lang="en-US" sz="2400" dirty="0" smtClean="0">
                <a:latin typeface="Times New Roman"/>
                <a:ea typeface="Times New Roman"/>
              </a:rPr>
              <a:t>Control</a:t>
            </a:r>
            <a:endParaRPr lang="en-US" sz="24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a:latin typeface="Times New Roman"/>
                <a:ea typeface="Times New Roman"/>
              </a:rPr>
              <a:t>Intelligent </a:t>
            </a:r>
            <a:r>
              <a:rPr lang="en-US" sz="2400" dirty="0" smtClean="0">
                <a:latin typeface="Times New Roman"/>
                <a:ea typeface="Times New Roman"/>
              </a:rPr>
              <a:t>Control</a:t>
            </a:r>
          </a:p>
          <a:p>
            <a:pPr lvl="0" eaLnBrk="0" hangingPunct="0">
              <a:spcBef>
                <a:spcPts val="0"/>
              </a:spcBef>
              <a:spcAft>
                <a:spcPts val="0"/>
              </a:spcAft>
              <a:buClrTx/>
              <a:buSzTx/>
              <a:buFont typeface="Arial" pitchFamily="34" charset="0"/>
              <a:buChar char="•"/>
              <a:defRPr/>
            </a:pPr>
            <a:r>
              <a:rPr lang="en-US" sz="2400" dirty="0">
                <a:solidFill>
                  <a:srgbClr val="000000"/>
                </a:solidFill>
                <a:latin typeface="Times New Roman"/>
                <a:ea typeface="Times New Roman"/>
              </a:rPr>
              <a:t>History of Fuzzy </a:t>
            </a:r>
            <a:r>
              <a:rPr lang="en-US" sz="2400" dirty="0" smtClean="0">
                <a:solidFill>
                  <a:srgbClr val="000000"/>
                </a:solidFill>
                <a:latin typeface="Times New Roman"/>
                <a:ea typeface="Times New Roman"/>
              </a:rPr>
              <a:t>Logic</a:t>
            </a:r>
            <a:endParaRPr lang="en-US" sz="16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a:latin typeface="Times New Roman"/>
                <a:ea typeface="Times New Roman"/>
              </a:rPr>
              <a:t>Fuzzy Logic</a:t>
            </a:r>
            <a:endParaRPr lang="en-US" sz="16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a:latin typeface="Times New Roman"/>
                <a:ea typeface="Times New Roman"/>
              </a:rPr>
              <a:t>Fuzzy Control</a:t>
            </a:r>
            <a:endParaRPr lang="en-US" sz="16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smtClean="0">
                <a:latin typeface="Times New Roman"/>
                <a:ea typeface="Times New Roman"/>
              </a:rPr>
              <a:t>Rule </a:t>
            </a:r>
            <a:r>
              <a:rPr lang="en-US" sz="2400" dirty="0">
                <a:latin typeface="Times New Roman"/>
                <a:ea typeface="Times New Roman"/>
              </a:rPr>
              <a:t>Base</a:t>
            </a:r>
            <a:endParaRPr lang="en-US" sz="16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smtClean="0">
                <a:latin typeface="Times New Roman"/>
                <a:ea typeface="Times New Roman"/>
              </a:rPr>
              <a:t>Why Fuzzy system</a:t>
            </a:r>
            <a:endParaRPr lang="en-US" sz="1600" dirty="0">
              <a:latin typeface="Times New Roman"/>
              <a:ea typeface="Times New Roman"/>
            </a:endParaRPr>
          </a:p>
          <a:p>
            <a:pPr lvl="0" eaLnBrk="0" hangingPunct="0">
              <a:spcBef>
                <a:spcPts val="0"/>
              </a:spcBef>
              <a:spcAft>
                <a:spcPts val="0"/>
              </a:spcAft>
              <a:buClrTx/>
              <a:buSzTx/>
              <a:buFont typeface="Arial" pitchFamily="34" charset="0"/>
              <a:buChar char="•"/>
              <a:defRPr/>
            </a:pPr>
            <a:r>
              <a:rPr lang="en-US" sz="2400" dirty="0" smtClean="0">
                <a:latin typeface="Times New Roman"/>
                <a:ea typeface="Times New Roman"/>
              </a:rPr>
              <a:t>Fuzzy Control Applications</a:t>
            </a:r>
          </a:p>
          <a:p>
            <a:pPr lvl="0" eaLnBrk="0" hangingPunct="0">
              <a:spcBef>
                <a:spcPts val="0"/>
              </a:spcBef>
              <a:spcAft>
                <a:spcPts val="0"/>
              </a:spcAft>
              <a:buClrTx/>
              <a:buSzTx/>
              <a:buFont typeface="Arial" pitchFamily="34" charset="0"/>
              <a:buChar char="•"/>
              <a:defRPr/>
            </a:pPr>
            <a:r>
              <a:rPr lang="en-US" sz="2400" kern="1200" dirty="0" smtClean="0">
                <a:latin typeface="Times New Roman" pitchFamily="18" charset="0"/>
                <a:ea typeface="+mj-ea"/>
                <a:cs typeface="Times New Roman" pitchFamily="18" charset="0"/>
              </a:rPr>
              <a:t>Crisp  </a:t>
            </a:r>
            <a:r>
              <a:rPr lang="en-US" sz="2400" kern="1200" dirty="0">
                <a:latin typeface="Times New Roman" pitchFamily="18" charset="0"/>
                <a:ea typeface="+mj-ea"/>
                <a:cs typeface="Times New Roman" pitchFamily="18" charset="0"/>
              </a:rPr>
              <a:t>Vs. </a:t>
            </a:r>
            <a:r>
              <a:rPr lang="en-US" sz="2400" kern="1200" dirty="0" smtClean="0">
                <a:latin typeface="Times New Roman" pitchFamily="18" charset="0"/>
                <a:ea typeface="+mj-ea"/>
                <a:cs typeface="Times New Roman" pitchFamily="18" charset="0"/>
              </a:rPr>
              <a:t>Fuzzy </a:t>
            </a:r>
          </a:p>
          <a:p>
            <a:pPr lvl="0" eaLnBrk="0" hangingPunct="0">
              <a:spcBef>
                <a:spcPts val="0"/>
              </a:spcBef>
              <a:spcAft>
                <a:spcPts val="0"/>
              </a:spcAft>
              <a:buClrTx/>
              <a:buSzTx/>
              <a:buFont typeface="Arial" pitchFamily="34" charset="0"/>
              <a:buChar char="•"/>
              <a:defRPr/>
            </a:pPr>
            <a:r>
              <a:rPr lang="en-US" sz="2400" dirty="0">
                <a:solidFill>
                  <a:srgbClr val="000000"/>
                </a:solidFill>
                <a:latin typeface="Times New Roman"/>
                <a:ea typeface="Times New Roman"/>
              </a:rPr>
              <a:t>Fuzzy Sets</a:t>
            </a:r>
          </a:p>
          <a:p>
            <a:pPr lvl="0" eaLnBrk="0" hangingPunct="0">
              <a:spcBef>
                <a:spcPts val="0"/>
              </a:spcBef>
              <a:spcAft>
                <a:spcPts val="0"/>
              </a:spcAft>
              <a:buClrTx/>
              <a:buSzTx/>
              <a:buFont typeface="Arial" pitchFamily="34" charset="0"/>
              <a:buChar char="•"/>
              <a:defRPr/>
            </a:pPr>
            <a:endParaRPr lang="en-US" sz="2400" kern="1200" dirty="0" smtClean="0">
              <a:latin typeface="Times New Roman" pitchFamily="18" charset="0"/>
              <a:ea typeface="+mj-ea"/>
              <a:cs typeface="Times New Roman" pitchFamily="18" charset="0"/>
            </a:endParaRPr>
          </a:p>
          <a:p>
            <a:pPr lvl="0" eaLnBrk="0" hangingPunct="0">
              <a:spcBef>
                <a:spcPts val="0"/>
              </a:spcBef>
              <a:spcAft>
                <a:spcPts val="0"/>
              </a:spcAft>
              <a:buClrTx/>
              <a:buSzTx/>
              <a:buFont typeface="Arial" pitchFamily="34" charset="0"/>
              <a:buChar char="•"/>
              <a:defRPr/>
            </a:pPr>
            <a:endParaRPr lang="en-US" sz="2400" dirty="0" smtClean="0">
              <a:latin typeface="Times New Roman"/>
              <a:ea typeface="Times New Roman"/>
            </a:endParaRPr>
          </a:p>
          <a:p>
            <a:pPr lvl="0" eaLnBrk="0" hangingPunct="0">
              <a:spcBef>
                <a:spcPts val="0"/>
              </a:spcBef>
              <a:spcAft>
                <a:spcPts val="0"/>
              </a:spcAft>
              <a:buClrTx/>
              <a:buSzTx/>
              <a:buFont typeface="Arial" pitchFamily="34" charset="0"/>
              <a:buChar char="•"/>
              <a:defRPr/>
            </a:pPr>
            <a:endParaRPr lang="en-US" dirty="0"/>
          </a:p>
        </p:txBody>
      </p:sp>
    </p:spTree>
    <p:extLst>
      <p:ext uri="{BB962C8B-B14F-4D97-AF65-F5344CB8AC3E}">
        <p14:creationId xmlns:p14="http://schemas.microsoft.com/office/powerpoint/2010/main" val="3384298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 calcmode="lin" valueType="num">
                                      <p:cBhvr additive="base">
                                        <p:cTn id="16"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555">
                                            <p:txEl>
                                              <p:pRg st="3" end="3"/>
                                            </p:txEl>
                                          </p:spTgt>
                                        </p:tgtEl>
                                        <p:attrNameLst>
                                          <p:attrName>style.visibility</p:attrName>
                                        </p:attrNameLst>
                                      </p:cBhvr>
                                      <p:to>
                                        <p:strVal val="visible"/>
                                      </p:to>
                                    </p:set>
                                    <p:anim calcmode="lin" valueType="num">
                                      <p:cBhvr additive="base">
                                        <p:cTn id="21" dur="125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2" dur="125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2" presetClass="entr" presetSubtype="4" fill="hold" grpId="0" nodeType="afterEffect">
                                  <p:stCondLst>
                                    <p:cond delay="0"/>
                                  </p:stCondLst>
                                  <p:childTnLst>
                                    <p:set>
                                      <p:cBhvr>
                                        <p:cTn id="25" dur="1" fill="hold">
                                          <p:stCondLst>
                                            <p:cond delay="0"/>
                                          </p:stCondLst>
                                        </p:cTn>
                                        <p:tgtEl>
                                          <p:spTgt spid="23555">
                                            <p:txEl>
                                              <p:pRg st="4" end="4"/>
                                            </p:txEl>
                                          </p:spTgt>
                                        </p:tgtEl>
                                        <p:attrNameLst>
                                          <p:attrName>style.visibility</p:attrName>
                                        </p:attrNameLst>
                                      </p:cBhvr>
                                      <p:to>
                                        <p:strVal val="visible"/>
                                      </p:to>
                                    </p:set>
                                    <p:anim calcmode="lin" valueType="num">
                                      <p:cBhvr additive="base">
                                        <p:cTn id="26" dur="125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7" dur="125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125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2" dur="125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250"/>
                            </p:stCondLst>
                            <p:childTnLst>
                              <p:par>
                                <p:cTn id="34" presetID="2" presetClass="entr" presetSubtype="4" fill="hold" grpId="0" nodeType="afterEffect">
                                  <p:stCondLst>
                                    <p:cond delay="0"/>
                                  </p:stCondLst>
                                  <p:childTnLst>
                                    <p:set>
                                      <p:cBhvr>
                                        <p:cTn id="35" dur="1" fill="hold">
                                          <p:stCondLst>
                                            <p:cond delay="0"/>
                                          </p:stCondLst>
                                        </p:cTn>
                                        <p:tgtEl>
                                          <p:spTgt spid="23555">
                                            <p:txEl>
                                              <p:pRg st="6" end="6"/>
                                            </p:txEl>
                                          </p:spTgt>
                                        </p:tgtEl>
                                        <p:attrNameLst>
                                          <p:attrName>style.visibility</p:attrName>
                                        </p:attrNameLst>
                                      </p:cBhvr>
                                      <p:to>
                                        <p:strVal val="visible"/>
                                      </p:to>
                                    </p:set>
                                    <p:anim calcmode="lin" valueType="num">
                                      <p:cBhvr additive="base">
                                        <p:cTn id="36" dur="125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7" dur="125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0" nodeType="afterEffect">
                                  <p:stCondLst>
                                    <p:cond delay="0"/>
                                  </p:stCondLst>
                                  <p:childTnLst>
                                    <p:set>
                                      <p:cBhvr>
                                        <p:cTn id="40" dur="1" fill="hold">
                                          <p:stCondLst>
                                            <p:cond delay="0"/>
                                          </p:stCondLst>
                                        </p:cTn>
                                        <p:tgtEl>
                                          <p:spTgt spid="23555">
                                            <p:txEl>
                                              <p:pRg st="7" end="7"/>
                                            </p:txEl>
                                          </p:spTgt>
                                        </p:tgtEl>
                                        <p:attrNameLst>
                                          <p:attrName>style.visibility</p:attrName>
                                        </p:attrNameLst>
                                      </p:cBhvr>
                                      <p:to>
                                        <p:strVal val="visible"/>
                                      </p:to>
                                    </p:set>
                                    <p:anim calcmode="lin" valueType="num">
                                      <p:cBhvr additive="base">
                                        <p:cTn id="41" dur="125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42" dur="125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7750"/>
                            </p:stCondLst>
                            <p:childTnLst>
                              <p:par>
                                <p:cTn id="44" presetID="2" presetClass="entr" presetSubtype="4" fill="hold" grpId="0" nodeType="afterEffect">
                                  <p:stCondLst>
                                    <p:cond delay="0"/>
                                  </p:stCondLst>
                                  <p:childTnLst>
                                    <p:set>
                                      <p:cBhvr>
                                        <p:cTn id="45" dur="1" fill="hold">
                                          <p:stCondLst>
                                            <p:cond delay="0"/>
                                          </p:stCondLst>
                                        </p:cTn>
                                        <p:tgtEl>
                                          <p:spTgt spid="23555">
                                            <p:txEl>
                                              <p:pRg st="8" end="8"/>
                                            </p:txEl>
                                          </p:spTgt>
                                        </p:tgtEl>
                                        <p:attrNameLst>
                                          <p:attrName>style.visibility</p:attrName>
                                        </p:attrNameLst>
                                      </p:cBhvr>
                                      <p:to>
                                        <p:strVal val="visible"/>
                                      </p:to>
                                    </p:set>
                                    <p:anim calcmode="lin" valueType="num">
                                      <p:cBhvr additive="base">
                                        <p:cTn id="46" dur="125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7" dur="125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par>
                          <p:cTn id="48" fill="hold">
                            <p:stCondLst>
                              <p:cond delay="9000"/>
                            </p:stCondLst>
                            <p:childTnLst>
                              <p:par>
                                <p:cTn id="49" presetID="2" presetClass="entr" presetSubtype="4" fill="hold" grpId="0" nodeType="afterEffect">
                                  <p:stCondLst>
                                    <p:cond delay="0"/>
                                  </p:stCondLst>
                                  <p:childTnLst>
                                    <p:set>
                                      <p:cBhvr>
                                        <p:cTn id="50" dur="1" fill="hold">
                                          <p:stCondLst>
                                            <p:cond delay="0"/>
                                          </p:stCondLst>
                                        </p:cTn>
                                        <p:tgtEl>
                                          <p:spTgt spid="23555">
                                            <p:txEl>
                                              <p:pRg st="9" end="9"/>
                                            </p:txEl>
                                          </p:spTgt>
                                        </p:tgtEl>
                                        <p:attrNameLst>
                                          <p:attrName>style.visibility</p:attrName>
                                        </p:attrNameLst>
                                      </p:cBhvr>
                                      <p:to>
                                        <p:strVal val="visible"/>
                                      </p:to>
                                    </p:set>
                                    <p:anim calcmode="lin" valueType="num">
                                      <p:cBhvr additive="base">
                                        <p:cTn id="51" dur="125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52" dur="1250" fill="hold"/>
                                        <p:tgtEl>
                                          <p:spTgt spid="23555">
                                            <p:txEl>
                                              <p:pRg st="9" end="9"/>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0250"/>
                            </p:stCondLst>
                            <p:childTnLst>
                              <p:par>
                                <p:cTn id="54" presetID="2" presetClass="entr" presetSubtype="4" fill="hold" grpId="0" nodeType="afterEffect">
                                  <p:stCondLst>
                                    <p:cond delay="0"/>
                                  </p:stCondLst>
                                  <p:childTnLst>
                                    <p:set>
                                      <p:cBhvr>
                                        <p:cTn id="55" dur="1" fill="hold">
                                          <p:stCondLst>
                                            <p:cond delay="0"/>
                                          </p:stCondLst>
                                        </p:cTn>
                                        <p:tgtEl>
                                          <p:spTgt spid="23555">
                                            <p:txEl>
                                              <p:pRg st="10" end="10"/>
                                            </p:txEl>
                                          </p:spTgt>
                                        </p:tgtEl>
                                        <p:attrNameLst>
                                          <p:attrName>style.visibility</p:attrName>
                                        </p:attrNameLst>
                                      </p:cBhvr>
                                      <p:to>
                                        <p:strVal val="visible"/>
                                      </p:to>
                                    </p:set>
                                    <p:anim calcmode="lin" valueType="num">
                                      <p:cBhvr additive="base">
                                        <p:cTn id="56" dur="125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57" dur="125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811213"/>
          </a:xfrm>
        </p:spPr>
        <p:txBody>
          <a:bodyPr/>
          <a:lstStyle/>
          <a:p>
            <a:pPr algn="ctr"/>
            <a:r>
              <a:rPr lang="en-US" sz="4400" dirty="0" smtClean="0">
                <a:solidFill>
                  <a:srgbClr val="C00000"/>
                </a:solidFill>
                <a:latin typeface="Times New Roman" pitchFamily="18" charset="0"/>
                <a:cs typeface="Times New Roman" pitchFamily="18" charset="0"/>
              </a:rPr>
              <a:t>Fuzzy Logic</a:t>
            </a:r>
            <a:endParaRPr lang="en-US" sz="4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22375"/>
            <a:ext cx="8534400" cy="4718050"/>
          </a:xfrm>
        </p:spPr>
        <p:txBody>
          <a:bodyPr/>
          <a:lstStyle/>
          <a:p>
            <a:pPr marL="0" indent="0" algn="just">
              <a:buNone/>
            </a:pPr>
            <a:r>
              <a:rPr lang="en-US" sz="2400" dirty="0">
                <a:latin typeface="Times New Roman" pitchFamily="18" charset="0"/>
                <a:cs typeface="Times New Roman" pitchFamily="18" charset="0"/>
              </a:rPr>
              <a:t>A type of logic that recognizes more </a:t>
            </a:r>
            <a:r>
              <a:rPr lang="en-US" sz="2400" dirty="0" smtClean="0">
                <a:latin typeface="Times New Roman" pitchFamily="18" charset="0"/>
                <a:cs typeface="Times New Roman" pitchFamily="18" charset="0"/>
              </a:rPr>
              <a:t>than simple </a:t>
            </a:r>
            <a:r>
              <a:rPr lang="en-US" sz="2400" dirty="0">
                <a:latin typeface="Times New Roman" pitchFamily="18" charset="0"/>
                <a:cs typeface="Times New Roman" pitchFamily="18" charset="0"/>
              </a:rPr>
              <a:t>true and false values. With </a:t>
            </a:r>
            <a:r>
              <a:rPr lang="en-US" sz="2400" dirty="0" smtClean="0">
                <a:latin typeface="Times New Roman" pitchFamily="18" charset="0"/>
                <a:cs typeface="Times New Roman" pitchFamily="18" charset="0"/>
              </a:rPr>
              <a:t>fuzzy logic</a:t>
            </a:r>
            <a:r>
              <a:rPr lang="en-US" sz="2400" dirty="0">
                <a:latin typeface="Times New Roman" pitchFamily="18" charset="0"/>
                <a:cs typeface="Times New Roman" pitchFamily="18" charset="0"/>
              </a:rPr>
              <a:t>, propositions can be </a:t>
            </a:r>
            <a:r>
              <a:rPr lang="en-US" sz="2400" dirty="0" smtClean="0">
                <a:latin typeface="Times New Roman" pitchFamily="18" charset="0"/>
                <a:cs typeface="Times New Roman" pitchFamily="18" charset="0"/>
              </a:rPr>
              <a:t>represented with </a:t>
            </a:r>
            <a:r>
              <a:rPr lang="en-US" sz="2400" dirty="0">
                <a:latin typeface="Times New Roman" pitchFamily="18" charset="0"/>
                <a:cs typeface="Times New Roman" pitchFamily="18" charset="0"/>
              </a:rPr>
              <a:t>degrees of truthfulness </a:t>
            </a:r>
            <a:r>
              <a:rPr lang="en-US" sz="2400" dirty="0" smtClean="0">
                <a:latin typeface="Times New Roman" pitchFamily="18" charset="0"/>
                <a:cs typeface="Times New Roman" pitchFamily="18" charset="0"/>
              </a:rPr>
              <a:t>and falsehood</a:t>
            </a:r>
            <a:r>
              <a:rPr lang="en-US" sz="2400" dirty="0">
                <a:latin typeface="Times New Roman" pitchFamily="18" charset="0"/>
                <a:cs typeface="Times New Roman" pitchFamily="18" charset="0"/>
              </a:rPr>
              <a:t>. For example, the </a:t>
            </a:r>
            <a:r>
              <a:rPr lang="en-US" sz="2400" dirty="0" smtClean="0">
                <a:latin typeface="Times New Roman" pitchFamily="18" charset="0"/>
                <a:cs typeface="Times New Roman" pitchFamily="18" charset="0"/>
              </a:rPr>
              <a:t>statement, today </a:t>
            </a:r>
            <a:r>
              <a:rPr lang="en-US" sz="2400" dirty="0">
                <a:latin typeface="Times New Roman" pitchFamily="18" charset="0"/>
                <a:cs typeface="Times New Roman" pitchFamily="18" charset="0"/>
              </a:rPr>
              <a:t>is sunny, might be 100% true </a:t>
            </a:r>
            <a:r>
              <a:rPr lang="en-US" sz="2400" dirty="0" smtClean="0">
                <a:latin typeface="Times New Roman" pitchFamily="18" charset="0"/>
                <a:cs typeface="Times New Roman" pitchFamily="18" charset="0"/>
              </a:rPr>
              <a:t>if there </a:t>
            </a:r>
            <a:r>
              <a:rPr lang="en-US" sz="2400" dirty="0">
                <a:latin typeface="Times New Roman" pitchFamily="18" charset="0"/>
                <a:cs typeface="Times New Roman" pitchFamily="18" charset="0"/>
              </a:rPr>
              <a:t>are no clouds, 80% true if there </a:t>
            </a:r>
            <a:r>
              <a:rPr lang="en-US" sz="2400" dirty="0" smtClean="0">
                <a:latin typeface="Times New Roman" pitchFamily="18" charset="0"/>
                <a:cs typeface="Times New Roman" pitchFamily="18" charset="0"/>
              </a:rPr>
              <a:t>are a </a:t>
            </a:r>
            <a:r>
              <a:rPr lang="en-US" sz="2400" dirty="0">
                <a:latin typeface="Times New Roman" pitchFamily="18" charset="0"/>
                <a:cs typeface="Times New Roman" pitchFamily="18" charset="0"/>
              </a:rPr>
              <a:t>few clouds, 50% true if it's hazy and </a:t>
            </a:r>
            <a:r>
              <a:rPr lang="en-US" sz="2400" dirty="0" smtClean="0">
                <a:latin typeface="Times New Roman" pitchFamily="18" charset="0"/>
                <a:cs typeface="Times New Roman" pitchFamily="18" charset="0"/>
              </a:rPr>
              <a:t>0% true </a:t>
            </a:r>
            <a:r>
              <a:rPr lang="en-US" sz="2400" dirty="0">
                <a:latin typeface="Times New Roman" pitchFamily="18" charset="0"/>
                <a:cs typeface="Times New Roman" pitchFamily="18" charset="0"/>
              </a:rPr>
              <a:t>if it rains all day.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38500"/>
            <a:ext cx="548639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9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1500" fill="hold"/>
                                        <p:tgtEl>
                                          <p:spTgt spid="6146"/>
                                        </p:tgtEl>
                                        <p:attrNameLst>
                                          <p:attrName>ppt_x</p:attrName>
                                        </p:attrNameLst>
                                      </p:cBhvr>
                                      <p:tavLst>
                                        <p:tav tm="0">
                                          <p:val>
                                            <p:strVal val="#ppt_x"/>
                                          </p:val>
                                        </p:tav>
                                        <p:tav tm="100000">
                                          <p:val>
                                            <p:strVal val="#ppt_x"/>
                                          </p:val>
                                        </p:tav>
                                      </p:tavLst>
                                    </p:anim>
                                    <p:anim calcmode="lin" valueType="num">
                                      <p:cBhvr additive="base">
                                        <p:cTn id="13" dur="1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C00000"/>
                </a:solidFill>
                <a:latin typeface="Times New Roman" pitchFamily="18" charset="0"/>
                <a:cs typeface="Times New Roman" pitchFamily="18" charset="0"/>
              </a:rPr>
              <a:t>Fuzzy Logic</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050" y="1676400"/>
            <a:ext cx="2590800" cy="226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283510"/>
            <a:ext cx="4038600" cy="584775"/>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What about this rose?</a:t>
            </a:r>
            <a:endParaRPr lang="en-US" sz="3200" dirty="0">
              <a:solidFill>
                <a:srgbClr val="FF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2" y="1524000"/>
            <a:ext cx="31146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24400" y="4283510"/>
            <a:ext cx="4318746"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Is this glass full or empty</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23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ppt_x"/>
                                          </p:val>
                                        </p:tav>
                                        <p:tav tm="100000">
                                          <p:val>
                                            <p:strVal val="#ppt_x"/>
                                          </p:val>
                                        </p:tav>
                                      </p:tavLst>
                                    </p:anim>
                                    <p:anim calcmode="lin" valueType="num">
                                      <p:cBhvr additive="base">
                                        <p:cTn id="18" dur="500" fill="hold"/>
                                        <p:tgtEl>
                                          <p:spTgt spid="71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kern="1200" dirty="0">
                <a:solidFill>
                  <a:srgbClr val="C00000"/>
                </a:solidFill>
                <a:latin typeface="Calibri"/>
              </a:rPr>
              <a:t>Fuzzy Vs. Probability</a:t>
            </a:r>
            <a:endParaRPr lang="en-US" dirty="0">
              <a:solidFill>
                <a:srgbClr val="C00000"/>
              </a:solidFill>
            </a:endParaRPr>
          </a:p>
        </p:txBody>
      </p:sp>
      <p:sp>
        <p:nvSpPr>
          <p:cNvPr id="3" name="Content Placeholder 2"/>
          <p:cNvSpPr>
            <a:spLocks noGrp="1"/>
          </p:cNvSpPr>
          <p:nvPr>
            <p:ph idx="1"/>
          </p:nvPr>
        </p:nvSpPr>
        <p:spPr>
          <a:xfrm>
            <a:off x="228600" y="1412875"/>
            <a:ext cx="8458200" cy="4718050"/>
          </a:xfrm>
        </p:spPr>
        <p:txBody>
          <a:bodyPr/>
          <a:lstStyle/>
          <a:p>
            <a:pPr lvl="0" algn="just" fontAlgn="auto">
              <a:spcAft>
                <a:spcPts val="0"/>
              </a:spcAft>
              <a:buClrTx/>
              <a:buSzTx/>
              <a:buNone/>
            </a:pPr>
            <a:r>
              <a:rPr lang="en-US" sz="3200" kern="1200" dirty="0">
                <a:solidFill>
                  <a:prstClr val="black"/>
                </a:solidFill>
                <a:latin typeface="Calibri"/>
              </a:rPr>
              <a:t>Walking in the desert, close to being </a:t>
            </a:r>
            <a:r>
              <a:rPr lang="en-US" sz="3200" kern="1200" dirty="0" smtClean="0">
                <a:solidFill>
                  <a:prstClr val="black"/>
                </a:solidFill>
                <a:latin typeface="Calibri"/>
              </a:rPr>
              <a:t>dehydrated,</a:t>
            </a:r>
          </a:p>
          <a:p>
            <a:pPr lvl="0" algn="just" fontAlgn="auto">
              <a:spcAft>
                <a:spcPts val="0"/>
              </a:spcAft>
              <a:buClrTx/>
              <a:buSzTx/>
              <a:buNone/>
            </a:pPr>
            <a:r>
              <a:rPr lang="en-US" sz="3200" kern="1200" dirty="0" smtClean="0">
                <a:solidFill>
                  <a:prstClr val="black"/>
                </a:solidFill>
                <a:latin typeface="Calibri"/>
              </a:rPr>
              <a:t>you </a:t>
            </a:r>
            <a:r>
              <a:rPr lang="en-US" sz="3200" kern="1200" dirty="0">
                <a:solidFill>
                  <a:prstClr val="black"/>
                </a:solidFill>
                <a:latin typeface="Calibri"/>
              </a:rPr>
              <a:t>find two bottles of water:</a:t>
            </a:r>
          </a:p>
          <a:p>
            <a:pPr lvl="0" fontAlgn="auto">
              <a:spcAft>
                <a:spcPts val="0"/>
              </a:spcAft>
              <a:buClrTx/>
              <a:buSzTx/>
              <a:buNone/>
            </a:pPr>
            <a:r>
              <a:rPr lang="en-US" sz="3200" kern="1200" dirty="0">
                <a:solidFill>
                  <a:prstClr val="black"/>
                </a:solidFill>
                <a:latin typeface="Calibri"/>
              </a:rPr>
              <a:t>The first contains deadly poison with a </a:t>
            </a:r>
            <a:r>
              <a:rPr lang="en-US" sz="3200" kern="1200" dirty="0" smtClean="0">
                <a:solidFill>
                  <a:prstClr val="black"/>
                </a:solidFill>
                <a:latin typeface="Calibri"/>
              </a:rPr>
              <a:t>probability</a:t>
            </a:r>
          </a:p>
          <a:p>
            <a:pPr lvl="0" fontAlgn="auto">
              <a:spcAft>
                <a:spcPts val="0"/>
              </a:spcAft>
              <a:buClrTx/>
              <a:buSzTx/>
              <a:buNone/>
            </a:pPr>
            <a:r>
              <a:rPr lang="en-US" sz="3200" kern="1200" dirty="0" smtClean="0">
                <a:solidFill>
                  <a:prstClr val="black"/>
                </a:solidFill>
                <a:latin typeface="Calibri"/>
              </a:rPr>
              <a:t>of 0.1, The </a:t>
            </a:r>
            <a:r>
              <a:rPr lang="en-US" sz="3200" kern="1200" dirty="0">
                <a:solidFill>
                  <a:prstClr val="black"/>
                </a:solidFill>
                <a:latin typeface="Calibri"/>
              </a:rPr>
              <a:t>second has a 0.9 membership value </a:t>
            </a:r>
            <a:r>
              <a:rPr lang="en-US" sz="3200" kern="1200" dirty="0" smtClean="0">
                <a:solidFill>
                  <a:prstClr val="black"/>
                </a:solidFill>
                <a:latin typeface="Calibri"/>
              </a:rPr>
              <a:t>in</a:t>
            </a:r>
          </a:p>
          <a:p>
            <a:pPr lvl="0" fontAlgn="auto">
              <a:spcAft>
                <a:spcPts val="0"/>
              </a:spcAft>
              <a:buClrTx/>
              <a:buSzTx/>
              <a:buNone/>
            </a:pPr>
            <a:r>
              <a:rPr lang="en-US" sz="3200" kern="1200" dirty="0" smtClean="0">
                <a:solidFill>
                  <a:prstClr val="black"/>
                </a:solidFill>
                <a:latin typeface="Calibri"/>
              </a:rPr>
              <a:t>The Fuzzy </a:t>
            </a:r>
            <a:r>
              <a:rPr lang="en-US" sz="3200" kern="1200" dirty="0">
                <a:solidFill>
                  <a:prstClr val="black"/>
                </a:solidFill>
                <a:latin typeface="Calibri"/>
              </a:rPr>
              <a:t>Set “Safe drinks”</a:t>
            </a:r>
          </a:p>
          <a:p>
            <a:pPr lvl="0" fontAlgn="auto">
              <a:spcAft>
                <a:spcPts val="0"/>
              </a:spcAft>
              <a:buClrTx/>
              <a:buSzTx/>
              <a:buNone/>
            </a:pPr>
            <a:r>
              <a:rPr lang="en-US" sz="3200" kern="1200" dirty="0">
                <a:solidFill>
                  <a:srgbClr val="FF0000"/>
                </a:solidFill>
                <a:latin typeface="Calibri"/>
              </a:rPr>
              <a:t>Which one will you choose to drink from???</a:t>
            </a:r>
          </a:p>
          <a:p>
            <a:pPr marL="0" indent="0">
              <a:buNone/>
            </a:pPr>
            <a:endParaRPr lang="en-US" dirty="0"/>
          </a:p>
        </p:txBody>
      </p:sp>
    </p:spTree>
    <p:extLst>
      <p:ext uri="{BB962C8B-B14F-4D97-AF65-F5344CB8AC3E}">
        <p14:creationId xmlns:p14="http://schemas.microsoft.com/office/powerpoint/2010/main" val="16413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3">
                                            <p:txEl>
                                              <p:pRg st="4" end="4"/>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eaLnBrk="0" hangingPunct="0">
              <a:spcBef>
                <a:spcPts val="0"/>
              </a:spcBef>
              <a:spcAft>
                <a:spcPts val="0"/>
              </a:spcAft>
              <a:defRPr/>
            </a:pPr>
            <a:r>
              <a:rPr lang="en-US" sz="3600" b="0" dirty="0">
                <a:solidFill>
                  <a:srgbClr val="C00000"/>
                </a:solidFill>
                <a:latin typeface="Times New Roman"/>
                <a:ea typeface="Times New Roman"/>
              </a:rPr>
              <a:t>Fuzzy Control</a:t>
            </a:r>
            <a:r>
              <a:rPr lang="en-US" sz="1600" b="0" dirty="0">
                <a:solidFill>
                  <a:srgbClr val="000000"/>
                </a:solidFill>
                <a:latin typeface="Times New Roman"/>
                <a:ea typeface="Times New Roman"/>
              </a:rPr>
              <a:t/>
            </a:r>
            <a:br>
              <a:rPr lang="en-US" sz="1600" b="0" dirty="0">
                <a:solidFill>
                  <a:srgbClr val="000000"/>
                </a:solidFill>
                <a:latin typeface="Times New Roman"/>
                <a:ea typeface="Times New Roman"/>
              </a:rPr>
            </a:br>
            <a:endParaRPr lang="en-US" dirty="0"/>
          </a:p>
        </p:txBody>
      </p:sp>
      <p:sp>
        <p:nvSpPr>
          <p:cNvPr id="3" name="Content Placeholder 2"/>
          <p:cNvSpPr>
            <a:spLocks noGrp="1"/>
          </p:cNvSpPr>
          <p:nvPr>
            <p:ph idx="1"/>
          </p:nvPr>
        </p:nvSpPr>
        <p:spPr>
          <a:xfrm>
            <a:off x="304800" y="914400"/>
            <a:ext cx="8382000" cy="5257800"/>
          </a:xfrm>
        </p:spPr>
        <p:txBody>
          <a:bodyPr/>
          <a:lstStyle/>
          <a:p>
            <a:pPr lvl="0" algn="just">
              <a:buClrTx/>
              <a:buSzTx/>
              <a:buFontTx/>
              <a:buChar char="•"/>
            </a:pPr>
            <a:r>
              <a:rPr lang="en-US" dirty="0">
                <a:latin typeface="Times New Roman" pitchFamily="18" charset="0"/>
                <a:cs typeface="Times New Roman" pitchFamily="18" charset="0"/>
              </a:rPr>
              <a:t>Fuzzy control is a methodology to represent and implement a (smart) human’s knowledge about how to control a </a:t>
            </a:r>
            <a:r>
              <a:rPr lang="en-US" dirty="0" smtClean="0">
                <a:latin typeface="Times New Roman" pitchFamily="18" charset="0"/>
                <a:cs typeface="Times New Roman" pitchFamily="18" charset="0"/>
              </a:rPr>
              <a:t>system</a:t>
            </a:r>
          </a:p>
          <a:p>
            <a:pPr marL="0" lvl="0" indent="0" algn="just">
              <a:buClrTx/>
              <a:buSzTx/>
              <a:buNone/>
            </a:pPr>
            <a:endParaRPr lang="en-US" dirty="0" smtClean="0">
              <a:solidFill>
                <a:srgbClr val="000000"/>
              </a:solidFill>
              <a:latin typeface="Times New Roman" pitchFamily="18" charset="0"/>
              <a:cs typeface="Times New Roman" pitchFamily="18" charset="0"/>
            </a:endParaRPr>
          </a:p>
          <a:p>
            <a:pPr lvl="0" algn="just">
              <a:buClrTx/>
              <a:buSzTx/>
              <a:buFontTx/>
              <a:buChar char="•"/>
            </a:pPr>
            <a:r>
              <a:rPr lang="en-US" dirty="0" smtClean="0">
                <a:solidFill>
                  <a:srgbClr val="000000"/>
                </a:solidFill>
                <a:latin typeface="Times New Roman" pitchFamily="18" charset="0"/>
                <a:cs typeface="Times New Roman" pitchFamily="18" charset="0"/>
              </a:rPr>
              <a:t>Fuzzy </a:t>
            </a:r>
            <a:r>
              <a:rPr lang="en-US" dirty="0">
                <a:solidFill>
                  <a:srgbClr val="000000"/>
                </a:solidFill>
                <a:latin typeface="Times New Roman" pitchFamily="18" charset="0"/>
                <a:cs typeface="Times New Roman" pitchFamily="18" charset="0"/>
              </a:rPr>
              <a:t>Control combines the use of fuzzy linguistic variables with fuzzy </a:t>
            </a:r>
            <a:r>
              <a:rPr lang="en-US" dirty="0" smtClean="0">
                <a:solidFill>
                  <a:srgbClr val="000000"/>
                </a:solidFill>
                <a:latin typeface="Times New Roman" pitchFamily="18" charset="0"/>
                <a:cs typeface="Times New Roman" pitchFamily="18" charset="0"/>
              </a:rPr>
              <a:t>logic</a:t>
            </a:r>
          </a:p>
          <a:p>
            <a:pPr marL="0" lvl="0" indent="0" algn="just">
              <a:buClrTx/>
              <a:buSzTx/>
              <a:buNone/>
            </a:pPr>
            <a:endParaRPr lang="en-US" dirty="0">
              <a:solidFill>
                <a:srgbClr val="000000"/>
              </a:solidFill>
              <a:latin typeface="Times New Roman" pitchFamily="18" charset="0"/>
              <a:cs typeface="Times New Roman" pitchFamily="18" charset="0"/>
            </a:endParaRPr>
          </a:p>
          <a:p>
            <a:pPr lvl="0">
              <a:buClrTx/>
              <a:buSzTx/>
              <a:buFontTx/>
              <a:buChar char="•"/>
            </a:pPr>
            <a:r>
              <a:rPr lang="en-US" dirty="0">
                <a:solidFill>
                  <a:srgbClr val="000000"/>
                </a:solidFill>
                <a:latin typeface="Times New Roman" pitchFamily="18" charset="0"/>
                <a:cs typeface="Times New Roman" pitchFamily="18" charset="0"/>
              </a:rPr>
              <a:t>Example: Speed </a:t>
            </a:r>
            <a:r>
              <a:rPr lang="en-US" dirty="0" smtClean="0">
                <a:solidFill>
                  <a:srgbClr val="000000"/>
                </a:solidFill>
                <a:latin typeface="Times New Roman" pitchFamily="18" charset="0"/>
                <a:cs typeface="Times New Roman" pitchFamily="18" charset="0"/>
              </a:rPr>
              <a:t>Control</a:t>
            </a:r>
          </a:p>
          <a:p>
            <a:pPr marL="0" lvl="0" indent="0">
              <a:buClrTx/>
              <a:buSzTx/>
              <a:buNone/>
            </a:pPr>
            <a:endParaRPr lang="en-US" dirty="0">
              <a:solidFill>
                <a:srgbClr val="000000"/>
              </a:solidFill>
              <a:latin typeface="Times New Roman" pitchFamily="18" charset="0"/>
              <a:cs typeface="Times New Roman" pitchFamily="18" charset="0"/>
            </a:endParaRPr>
          </a:p>
          <a:p>
            <a:pPr lvl="0">
              <a:buClrTx/>
              <a:buSzTx/>
              <a:buFontTx/>
              <a:buChar char="•"/>
            </a:pPr>
            <a:r>
              <a:rPr lang="en-US" dirty="0">
                <a:solidFill>
                  <a:srgbClr val="000000"/>
                </a:solidFill>
                <a:latin typeface="Times New Roman" pitchFamily="18" charset="0"/>
                <a:cs typeface="Times New Roman" pitchFamily="18" charset="0"/>
              </a:rPr>
              <a:t>How fast am I going to drive today</a:t>
            </a:r>
            <a:r>
              <a:rPr lang="en-US" dirty="0" smtClean="0">
                <a:solidFill>
                  <a:srgbClr val="000000"/>
                </a:solidFill>
                <a:latin typeface="Times New Roman" pitchFamily="18" charset="0"/>
                <a:cs typeface="Times New Roman" pitchFamily="18" charset="0"/>
              </a:rPr>
              <a:t>?</a:t>
            </a:r>
          </a:p>
          <a:p>
            <a:pPr marL="0" lvl="0" indent="0">
              <a:buClrTx/>
              <a:buSzTx/>
              <a:buNone/>
            </a:pPr>
            <a:endParaRPr lang="en-US" dirty="0">
              <a:solidFill>
                <a:srgbClr val="000000"/>
              </a:solidFill>
              <a:latin typeface="Times New Roman" pitchFamily="18" charset="0"/>
              <a:cs typeface="Times New Roman" pitchFamily="18" charset="0"/>
            </a:endParaRPr>
          </a:p>
          <a:p>
            <a:pPr lvl="0">
              <a:buClrTx/>
              <a:buSzTx/>
              <a:buFontTx/>
              <a:buChar char="•"/>
            </a:pPr>
            <a:r>
              <a:rPr lang="en-US" dirty="0">
                <a:solidFill>
                  <a:srgbClr val="000000"/>
                </a:solidFill>
                <a:latin typeface="Times New Roman" pitchFamily="18" charset="0"/>
                <a:cs typeface="Times New Roman" pitchFamily="18" charset="0"/>
              </a:rPr>
              <a:t>It depends on the weather.</a:t>
            </a:r>
          </a:p>
          <a:p>
            <a:endParaRPr lang="en-US" dirty="0"/>
          </a:p>
        </p:txBody>
      </p:sp>
    </p:spTree>
    <p:extLst>
      <p:ext uri="{BB962C8B-B14F-4D97-AF65-F5344CB8AC3E}">
        <p14:creationId xmlns:p14="http://schemas.microsoft.com/office/powerpoint/2010/main" val="26760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944562"/>
          </a:xfrm>
        </p:spPr>
        <p:txBody>
          <a:bodyPr/>
          <a:lstStyle/>
          <a:p>
            <a:pPr algn="ctr"/>
            <a:r>
              <a:rPr lang="en-US" sz="3600" b="0" dirty="0">
                <a:solidFill>
                  <a:srgbClr val="C00000"/>
                </a:solidFill>
                <a:latin typeface="Times New Roman"/>
                <a:ea typeface="Times New Roman"/>
              </a:rPr>
              <a:t>Fuzzy Control</a:t>
            </a:r>
            <a:endParaRPr lang="en-US" dirty="0"/>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b="1" dirty="0">
                <a:latin typeface="Times New Roman" pitchFamily="18" charset="0"/>
                <a:cs typeface="Times New Roman" pitchFamily="18" charset="0"/>
              </a:rPr>
              <a:t>Useful cases:</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control processes are too complex to analyze </a:t>
            </a:r>
            <a:r>
              <a:rPr lang="en-US" sz="2400" dirty="0" smtClean="0">
                <a:latin typeface="Times New Roman" pitchFamily="18" charset="0"/>
                <a:cs typeface="Times New Roman" pitchFamily="18" charset="0"/>
              </a:rPr>
              <a:t>by conventional </a:t>
            </a:r>
            <a:r>
              <a:rPr lang="en-US" sz="2400" dirty="0">
                <a:latin typeface="Times New Roman" pitchFamily="18" charset="0"/>
                <a:cs typeface="Times New Roman" pitchFamily="18" charset="0"/>
              </a:rPr>
              <a:t>quantitative techniques.</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available sources of information are </a:t>
            </a:r>
            <a:r>
              <a:rPr lang="en-US" sz="2400" dirty="0" smtClean="0">
                <a:latin typeface="Times New Roman" pitchFamily="18" charset="0"/>
                <a:cs typeface="Times New Roman" pitchFamily="18" charset="0"/>
              </a:rPr>
              <a:t>interpreted qualitatively</a:t>
            </a:r>
            <a:r>
              <a:rPr lang="en-US" sz="2400" dirty="0">
                <a:latin typeface="Times New Roman" pitchFamily="18" charset="0"/>
                <a:cs typeface="Times New Roman" pitchFamily="18" charset="0"/>
              </a:rPr>
              <a:t>, inexactly, or uncertainly.</a:t>
            </a:r>
          </a:p>
          <a:p>
            <a:pPr marL="0" indent="0" algn="just">
              <a:buNone/>
            </a:pPr>
            <a:r>
              <a:rPr lang="en-US" sz="2400" b="1" dirty="0">
                <a:latin typeface="Times New Roman" pitchFamily="18" charset="0"/>
                <a:cs typeface="Times New Roman" pitchFamily="18" charset="0"/>
              </a:rPr>
              <a:t>Advantages of FLC:</a:t>
            </a:r>
          </a:p>
          <a:p>
            <a:pPr algn="just"/>
            <a:r>
              <a:rPr lang="en-US" sz="2400" dirty="0" smtClean="0">
                <a:latin typeface="Times New Roman" pitchFamily="18" charset="0"/>
                <a:cs typeface="Times New Roman" pitchFamily="18" charset="0"/>
              </a:rPr>
              <a:t>Parallel </a:t>
            </a:r>
            <a:r>
              <a:rPr lang="en-US" sz="2400" dirty="0">
                <a:latin typeface="Times New Roman" pitchFamily="18" charset="0"/>
                <a:cs typeface="Times New Roman" pitchFamily="18" charset="0"/>
              </a:rPr>
              <a:t>or distributed control multiple fuzzy rules – </a:t>
            </a:r>
            <a:r>
              <a:rPr lang="en-US" sz="2400" dirty="0" smtClean="0">
                <a:latin typeface="Times New Roman" pitchFamily="18" charset="0"/>
                <a:cs typeface="Times New Roman" pitchFamily="18" charset="0"/>
              </a:rPr>
              <a:t>complex nonlinear </a:t>
            </a:r>
            <a:r>
              <a:rPr lang="en-US" sz="2400" dirty="0">
                <a:latin typeface="Times New Roman" pitchFamily="18" charset="0"/>
                <a:cs typeface="Times New Roman" pitchFamily="18" charset="0"/>
              </a:rPr>
              <a:t>system</a:t>
            </a:r>
          </a:p>
          <a:p>
            <a:pPr algn="just"/>
            <a:r>
              <a:rPr lang="en-US" sz="2400" dirty="0" smtClean="0">
                <a:latin typeface="Times New Roman" pitchFamily="18" charset="0"/>
                <a:cs typeface="Times New Roman" pitchFamily="18" charset="0"/>
              </a:rPr>
              <a:t>Linguistic </a:t>
            </a:r>
            <a:r>
              <a:rPr lang="en-US" sz="2400" dirty="0">
                <a:latin typeface="Times New Roman" pitchFamily="18" charset="0"/>
                <a:cs typeface="Times New Roman" pitchFamily="18" charset="0"/>
              </a:rPr>
              <a:t>control. Linguistic terms - human knowledge</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Robust control. More than 1 control rules – a error of a </a:t>
            </a:r>
            <a:r>
              <a:rPr lang="en-US" sz="2400" dirty="0" smtClean="0">
                <a:latin typeface="Times New Roman" pitchFamily="18" charset="0"/>
                <a:cs typeface="Times New Roman" pitchFamily="18" charset="0"/>
              </a:rPr>
              <a:t>rule is </a:t>
            </a:r>
            <a:r>
              <a:rPr lang="en-US" sz="2400" dirty="0">
                <a:latin typeface="Times New Roman" pitchFamily="18" charset="0"/>
                <a:cs typeface="Times New Roman" pitchFamily="18" charset="0"/>
              </a:rPr>
              <a:t>not fatal</a:t>
            </a:r>
          </a:p>
        </p:txBody>
      </p:sp>
    </p:spTree>
    <p:extLst>
      <p:ext uri="{BB962C8B-B14F-4D97-AF65-F5344CB8AC3E}">
        <p14:creationId xmlns:p14="http://schemas.microsoft.com/office/powerpoint/2010/main" val="15849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868362"/>
          </a:xfrm>
        </p:spPr>
        <p:txBody>
          <a:bodyPr/>
          <a:lstStyle/>
          <a:p>
            <a:pPr algn="ctr"/>
            <a:r>
              <a:rPr lang="en-US" dirty="0">
                <a:solidFill>
                  <a:srgbClr val="C00000"/>
                </a:solidFill>
                <a:latin typeface="Times New Roman" pitchFamily="18" charset="0"/>
                <a:cs typeface="Times New Roman" pitchFamily="18" charset="0"/>
              </a:rPr>
              <a:t>Fuzzy Logic Control</a:t>
            </a:r>
            <a:endParaRPr lang="en-US" dirty="0"/>
          </a:p>
        </p:txBody>
      </p:sp>
      <p:sp>
        <p:nvSpPr>
          <p:cNvPr id="3" name="Content Placeholder 2"/>
          <p:cNvSpPr>
            <a:spLocks noGrp="1"/>
          </p:cNvSpPr>
          <p:nvPr>
            <p:ph idx="1"/>
          </p:nvPr>
        </p:nvSpPr>
        <p:spPr>
          <a:xfrm>
            <a:off x="152400" y="1219200"/>
            <a:ext cx="8534400" cy="4718050"/>
          </a:xfrm>
        </p:spPr>
        <p:txBody>
          <a:bodyPr/>
          <a:lstStyle/>
          <a:p>
            <a:pPr marL="0" indent="0" algn="just">
              <a:buNone/>
            </a:pPr>
            <a:r>
              <a:rPr lang="en-US" sz="2400" b="1" dirty="0">
                <a:latin typeface="Times New Roman" pitchFamily="18" charset="0"/>
                <a:cs typeface="Times New Roman" pitchFamily="18" charset="0"/>
              </a:rPr>
              <a:t>Four main components of a fuzzy controller:</a:t>
            </a:r>
          </a:p>
          <a:p>
            <a:pPr marL="0" indent="0" algn="just">
              <a:buNone/>
            </a:pPr>
            <a:r>
              <a:rPr lang="en-US" sz="2400" dirty="0">
                <a:latin typeface="Times New Roman" pitchFamily="18" charset="0"/>
                <a:cs typeface="Times New Roman" pitchFamily="18" charset="0"/>
              </a:rPr>
              <a:t>(1) The fuzzification interface : transforms input crisp </a:t>
            </a:r>
            <a:r>
              <a:rPr lang="en-US" sz="2400" dirty="0" smtClean="0">
                <a:latin typeface="Times New Roman" pitchFamily="18" charset="0"/>
                <a:cs typeface="Times New Roman" pitchFamily="18" charset="0"/>
              </a:rPr>
              <a:t>values into </a:t>
            </a:r>
            <a:r>
              <a:rPr lang="en-US" sz="2400" dirty="0">
                <a:latin typeface="Times New Roman" pitchFamily="18" charset="0"/>
                <a:cs typeface="Times New Roman" pitchFamily="18" charset="0"/>
              </a:rPr>
              <a:t>fuzzy values</a:t>
            </a:r>
          </a:p>
          <a:p>
            <a:pPr marL="0" indent="0" algn="just">
              <a:buNone/>
            </a:pPr>
            <a:r>
              <a:rPr lang="en-US" sz="2400" dirty="0">
                <a:latin typeface="Times New Roman" pitchFamily="18" charset="0"/>
                <a:cs typeface="Times New Roman" pitchFamily="18" charset="0"/>
              </a:rPr>
              <a:t>(2) The knowledge base : contains a knowledge of </a:t>
            </a:r>
            <a:r>
              <a:rPr lang="en-US" sz="2400" dirty="0" smtClean="0">
                <a:latin typeface="Times New Roman" pitchFamily="18" charset="0"/>
                <a:cs typeface="Times New Roman" pitchFamily="18" charset="0"/>
              </a:rPr>
              <a:t>the application </a:t>
            </a:r>
            <a:r>
              <a:rPr lang="en-US" sz="2400" dirty="0">
                <a:latin typeface="Times New Roman" pitchFamily="18" charset="0"/>
                <a:cs typeface="Times New Roman" pitchFamily="18" charset="0"/>
              </a:rPr>
              <a:t>domain and the control goals.</a:t>
            </a:r>
          </a:p>
          <a:p>
            <a:pPr marL="0" indent="0" algn="just">
              <a:buNone/>
            </a:pPr>
            <a:r>
              <a:rPr lang="en-US" sz="2400" dirty="0">
                <a:latin typeface="Times New Roman" pitchFamily="18" charset="0"/>
                <a:cs typeface="Times New Roman" pitchFamily="18" charset="0"/>
              </a:rPr>
              <a:t>(3) The decision-making logic :performs inference for </a:t>
            </a:r>
            <a:r>
              <a:rPr lang="en-US" sz="2400" dirty="0" smtClean="0">
                <a:latin typeface="Times New Roman" pitchFamily="18" charset="0"/>
                <a:cs typeface="Times New Roman" pitchFamily="18" charset="0"/>
              </a:rPr>
              <a:t>fuzzy control </a:t>
            </a:r>
            <a:r>
              <a:rPr lang="en-US" sz="2400" dirty="0">
                <a:latin typeface="Times New Roman" pitchFamily="18" charset="0"/>
                <a:cs typeface="Times New Roman" pitchFamily="18" charset="0"/>
              </a:rPr>
              <a:t>actions</a:t>
            </a:r>
          </a:p>
          <a:p>
            <a:pPr marL="0" indent="0" algn="just">
              <a:buNone/>
            </a:pPr>
            <a:r>
              <a:rPr lang="en-US" sz="2400" dirty="0">
                <a:latin typeface="Times New Roman" pitchFamily="18" charset="0"/>
                <a:cs typeface="Times New Roman" pitchFamily="18" charset="0"/>
              </a:rPr>
              <a:t>(4) The defuzzification interface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5243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8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944562"/>
          </a:xfrm>
        </p:spPr>
        <p:txBody>
          <a:bodyPr/>
          <a:lstStyle/>
          <a:p>
            <a:pPr algn="ctr"/>
            <a:r>
              <a:rPr lang="en-US" dirty="0" smtClean="0">
                <a:solidFill>
                  <a:srgbClr val="C00000"/>
                </a:solidFill>
                <a:latin typeface="Times New Roman" pitchFamily="18" charset="0"/>
                <a:cs typeface="Times New Roman" pitchFamily="18" charset="0"/>
              </a:rPr>
              <a:t>Fuzzy Logic Control</a:t>
            </a:r>
            <a:endParaRPr lang="en-US" dirty="0">
              <a:solidFill>
                <a:srgbClr val="C00000"/>
              </a:solidFill>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486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3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5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146175"/>
          </a:xfrm>
        </p:spPr>
        <p:txBody>
          <a:bodyPr/>
          <a:lstStyle/>
          <a:p>
            <a:r>
              <a:rPr lang="en-US" dirty="0" smtClean="0">
                <a:solidFill>
                  <a:srgbClr val="C00000"/>
                </a:solidFill>
              </a:rPr>
              <a:t>Types of Fuzzy Control</a:t>
            </a:r>
            <a:endParaRPr lang="en-US" dirty="0">
              <a:solidFill>
                <a:srgbClr val="C00000"/>
              </a:solidFill>
            </a:endParaRPr>
          </a:p>
        </p:txBody>
      </p:sp>
      <p:sp>
        <p:nvSpPr>
          <p:cNvPr id="3" name="Content Placeholder 2"/>
          <p:cNvSpPr>
            <a:spLocks noGrp="1"/>
          </p:cNvSpPr>
          <p:nvPr>
            <p:ph idx="1"/>
          </p:nvPr>
        </p:nvSpPr>
        <p:spPr>
          <a:xfrm>
            <a:off x="304800" y="1600200"/>
            <a:ext cx="8382000" cy="4718050"/>
          </a:xfrm>
        </p:spPr>
        <p:txBody>
          <a:bodyPr/>
          <a:lstStyle/>
          <a:p>
            <a:pPr marL="0" indent="0">
              <a:buNone/>
            </a:pPr>
            <a:r>
              <a:rPr lang="en-US" dirty="0">
                <a:latin typeface="Times New Roman" pitchFamily="18" charset="0"/>
                <a:cs typeface="Times New Roman" pitchFamily="18" charset="0"/>
              </a:rPr>
              <a:t>• Mamdani</a:t>
            </a:r>
          </a:p>
          <a:p>
            <a:pPr marL="0" indent="0">
              <a:buNone/>
            </a:pPr>
            <a:r>
              <a:rPr lang="en-US" dirty="0">
                <a:latin typeface="Times New Roman" pitchFamily="18" charset="0"/>
                <a:cs typeface="Times New Roman" pitchFamily="18" charset="0"/>
              </a:rPr>
              <a:t>• Larsen</a:t>
            </a:r>
          </a:p>
          <a:p>
            <a:pPr marL="0" indent="0">
              <a:buNone/>
            </a:pPr>
            <a:r>
              <a:rPr lang="en-US" dirty="0">
                <a:latin typeface="Times New Roman" pitchFamily="18" charset="0"/>
                <a:cs typeface="Times New Roman" pitchFamily="18" charset="0"/>
              </a:rPr>
              <a:t>• Tsukamoto</a:t>
            </a:r>
          </a:p>
          <a:p>
            <a:pPr marL="0" indent="0">
              <a:buNone/>
            </a:pPr>
            <a:r>
              <a:rPr lang="en-US" dirty="0">
                <a:latin typeface="Times New Roman" pitchFamily="18" charset="0"/>
                <a:cs typeface="Times New Roman" pitchFamily="18" charset="0"/>
              </a:rPr>
              <a:t>• TSK (Takagi Sugeno Kang)</a:t>
            </a:r>
          </a:p>
          <a:p>
            <a:pPr marL="0" indent="0">
              <a:buNone/>
            </a:pPr>
            <a:r>
              <a:rPr lang="en-US" dirty="0">
                <a:latin typeface="Times New Roman" pitchFamily="18" charset="0"/>
                <a:cs typeface="Times New Roman" pitchFamily="18" charset="0"/>
              </a:rPr>
              <a:t>• Other </a:t>
            </a:r>
            <a:r>
              <a:rPr lang="en-US" dirty="0" smtClean="0">
                <a:latin typeface="Times New Roman" pitchFamily="18" charset="0"/>
                <a:cs typeface="Times New Roman" pitchFamily="18" charset="0"/>
              </a:rPr>
              <a:t>methods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842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469900"/>
          </a:xfrm>
        </p:spPr>
        <p:txBody>
          <a:bodyPr/>
          <a:lstStyle/>
          <a:p>
            <a:pPr marL="342900" lvl="0" indent="-342900" algn="ctr" eaLnBrk="0" hangingPunct="0">
              <a:spcBef>
                <a:spcPts val="0"/>
              </a:spcBef>
              <a:spcAft>
                <a:spcPts val="0"/>
              </a:spcAft>
              <a:defRPr/>
            </a:pPr>
            <a:r>
              <a:rPr lang="en-US" sz="1600" b="0" dirty="0">
                <a:solidFill>
                  <a:srgbClr val="000000"/>
                </a:solidFill>
                <a:latin typeface="Times New Roman"/>
                <a:ea typeface="Times New Roman"/>
              </a:rPr>
              <a:t/>
            </a:r>
            <a:br>
              <a:rPr lang="en-US" sz="1600" b="0" dirty="0">
                <a:solidFill>
                  <a:srgbClr val="000000"/>
                </a:solidFill>
                <a:latin typeface="Times New Roman"/>
                <a:ea typeface="Times New Roman"/>
              </a:rPr>
            </a:br>
            <a:r>
              <a:rPr lang="en-US" sz="4000" b="0" dirty="0">
                <a:solidFill>
                  <a:srgbClr val="C00000"/>
                </a:solidFill>
                <a:latin typeface="Times New Roman"/>
                <a:ea typeface="Times New Roman"/>
              </a:rPr>
              <a:t>Rule Base</a:t>
            </a:r>
            <a:endParaRPr lang="en-US" sz="4000" dirty="0">
              <a:solidFill>
                <a:srgbClr val="C00000"/>
              </a:solidFill>
            </a:endParaRPr>
          </a:p>
        </p:txBody>
      </p:sp>
      <p:sp>
        <p:nvSpPr>
          <p:cNvPr id="3" name="Content Placeholder 2"/>
          <p:cNvSpPr>
            <a:spLocks noGrp="1"/>
          </p:cNvSpPr>
          <p:nvPr>
            <p:ph idx="1"/>
          </p:nvPr>
        </p:nvSpPr>
        <p:spPr>
          <a:xfrm>
            <a:off x="76200" y="914400"/>
            <a:ext cx="8763000" cy="4794250"/>
          </a:xfrm>
        </p:spPr>
        <p:txBody>
          <a:bodyPr/>
          <a:lstStyle/>
          <a:p>
            <a:pPr marL="0" indent="0" algn="just">
              <a:buNone/>
            </a:pPr>
            <a:r>
              <a:rPr lang="en-US" sz="2400" dirty="0">
                <a:solidFill>
                  <a:srgbClr val="000081"/>
                </a:solidFill>
                <a:latin typeface="Times New Roman" pitchFamily="18" charset="0"/>
                <a:cs typeface="Times New Roman" pitchFamily="18" charset="0"/>
              </a:rPr>
              <a:t>FL incorporates a simple, rule-based </a:t>
            </a:r>
            <a:r>
              <a:rPr lang="en-US" sz="2400" dirty="0">
                <a:solidFill>
                  <a:srgbClr val="FF0000"/>
                </a:solidFill>
                <a:latin typeface="Times New Roman" pitchFamily="18" charset="0"/>
                <a:cs typeface="Times New Roman" pitchFamily="18" charset="0"/>
              </a:rPr>
              <a:t>IF X AND Y THEN Z </a:t>
            </a:r>
            <a:r>
              <a:rPr lang="en-US" sz="2400" dirty="0">
                <a:solidFill>
                  <a:srgbClr val="000081"/>
                </a:solidFill>
                <a:latin typeface="Times New Roman" pitchFamily="18" charset="0"/>
                <a:cs typeface="Times New Roman" pitchFamily="18" charset="0"/>
              </a:rPr>
              <a:t>approach to </a:t>
            </a:r>
            <a:r>
              <a:rPr lang="en-US" sz="2400" dirty="0" smtClean="0">
                <a:solidFill>
                  <a:srgbClr val="000081"/>
                </a:solidFill>
                <a:latin typeface="Times New Roman" pitchFamily="18" charset="0"/>
                <a:cs typeface="Times New Roman" pitchFamily="18" charset="0"/>
              </a:rPr>
              <a:t>solve </a:t>
            </a:r>
            <a:r>
              <a:rPr lang="en-US" sz="2400" dirty="0">
                <a:solidFill>
                  <a:srgbClr val="000081"/>
                </a:solidFill>
                <a:latin typeface="Times New Roman" pitchFamily="18" charset="0"/>
                <a:cs typeface="Times New Roman" pitchFamily="18" charset="0"/>
              </a:rPr>
              <a:t>control problem rather than attempting to model a </a:t>
            </a:r>
            <a:r>
              <a:rPr lang="en-US" sz="2400" dirty="0" smtClean="0">
                <a:solidFill>
                  <a:srgbClr val="000081"/>
                </a:solidFill>
                <a:latin typeface="Times New Roman" pitchFamily="18" charset="0"/>
                <a:cs typeface="Times New Roman" pitchFamily="18" charset="0"/>
              </a:rPr>
              <a:t>system mathematically</a:t>
            </a:r>
            <a:r>
              <a:rPr lang="en-US" sz="2400" dirty="0">
                <a:solidFill>
                  <a:srgbClr val="000081"/>
                </a:solidFill>
                <a:latin typeface="Times New Roman" pitchFamily="18" charset="0"/>
                <a:cs typeface="Times New Roman" pitchFamily="18" charset="0"/>
              </a:rPr>
              <a:t>. The FL model is empirically-based, relying on an </a:t>
            </a:r>
            <a:r>
              <a:rPr lang="en-US" sz="2400" dirty="0" smtClean="0">
                <a:solidFill>
                  <a:srgbClr val="000081"/>
                </a:solidFill>
                <a:latin typeface="Times New Roman" pitchFamily="18" charset="0"/>
                <a:cs typeface="Times New Roman" pitchFamily="18" charset="0"/>
              </a:rPr>
              <a:t>operator's experience </a:t>
            </a:r>
            <a:r>
              <a:rPr lang="en-US" sz="2400" dirty="0">
                <a:solidFill>
                  <a:srgbClr val="000081"/>
                </a:solidFill>
                <a:latin typeface="Times New Roman" pitchFamily="18" charset="0"/>
                <a:cs typeface="Times New Roman" pitchFamily="18" charset="0"/>
              </a:rPr>
              <a:t>rather than their technical understanding of the system. </a:t>
            </a:r>
            <a:r>
              <a:rPr lang="en-US" sz="2400" dirty="0" smtClean="0">
                <a:solidFill>
                  <a:srgbClr val="000081"/>
                </a:solidFill>
                <a:latin typeface="Times New Roman" pitchFamily="18" charset="0"/>
                <a:cs typeface="Times New Roman" pitchFamily="18" charset="0"/>
              </a:rPr>
              <a:t>For example ,dealing </a:t>
            </a:r>
            <a:r>
              <a:rPr lang="en-US" sz="2400" dirty="0">
                <a:solidFill>
                  <a:srgbClr val="000081"/>
                </a:solidFill>
                <a:latin typeface="Times New Roman" pitchFamily="18" charset="0"/>
                <a:cs typeface="Times New Roman" pitchFamily="18" charset="0"/>
              </a:rPr>
              <a:t>with temperature control in terms such </a:t>
            </a:r>
            <a:r>
              <a:rPr lang="en-US" sz="2400" dirty="0" smtClean="0">
                <a:solidFill>
                  <a:srgbClr val="000081"/>
                </a:solidFill>
                <a:latin typeface="Times New Roman" pitchFamily="18" charset="0"/>
                <a:cs typeface="Times New Roman" pitchFamily="18" charset="0"/>
              </a:rPr>
              <a:t>as:</a:t>
            </a:r>
          </a:p>
          <a:p>
            <a:pPr marL="0" indent="0" algn="just">
              <a:buNone/>
            </a:pPr>
            <a:endParaRPr lang="en-US" sz="2400" dirty="0">
              <a:solidFill>
                <a:srgbClr val="000081"/>
              </a:solidFill>
              <a:latin typeface="Times New Roman" pitchFamily="18" charset="0"/>
              <a:cs typeface="Times New Roman" pitchFamily="18" charset="0"/>
            </a:endParaRPr>
          </a:p>
          <a:p>
            <a:pPr marL="0" indent="0" algn="just">
              <a:buNone/>
            </a:pPr>
            <a:r>
              <a:rPr lang="en-US" sz="2400" dirty="0">
                <a:solidFill>
                  <a:srgbClr val="FF0000"/>
                </a:solidFill>
                <a:latin typeface="Times New Roman" pitchFamily="18" charset="0"/>
                <a:cs typeface="Times New Roman" pitchFamily="18" charset="0"/>
              </a:rPr>
              <a:t>"IF (process is too cool) AND (process is getting </a:t>
            </a:r>
            <a:r>
              <a:rPr lang="en-US" sz="2400" dirty="0" smtClean="0">
                <a:solidFill>
                  <a:srgbClr val="FF0000"/>
                </a:solidFill>
                <a:latin typeface="Times New Roman" pitchFamily="18" charset="0"/>
                <a:cs typeface="Times New Roman" pitchFamily="18" charset="0"/>
              </a:rPr>
              <a:t>colder) THEN </a:t>
            </a:r>
            <a:r>
              <a:rPr lang="en-US" sz="2400" dirty="0">
                <a:solidFill>
                  <a:srgbClr val="FF0000"/>
                </a:solidFill>
                <a:latin typeface="Times New Roman" pitchFamily="18" charset="0"/>
                <a:cs typeface="Times New Roman" pitchFamily="18" charset="0"/>
              </a:rPr>
              <a:t>(add heat to the process)"</a:t>
            </a:r>
          </a:p>
          <a:p>
            <a:pPr marL="0" indent="0" algn="just">
              <a:buNone/>
            </a:pPr>
            <a:r>
              <a:rPr lang="en-US" sz="2400" dirty="0">
                <a:solidFill>
                  <a:srgbClr val="000081"/>
                </a:solidFill>
                <a:latin typeface="Times New Roman" pitchFamily="18" charset="0"/>
                <a:cs typeface="Times New Roman" pitchFamily="18" charset="0"/>
              </a:rPr>
              <a:t>or</a:t>
            </a:r>
            <a:r>
              <a:rPr lang="en-US" sz="2400" dirty="0" smtClean="0">
                <a:solidFill>
                  <a:srgbClr val="000081"/>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IF (process is too hot) AND (process is heating </a:t>
            </a:r>
            <a:r>
              <a:rPr lang="en-US" sz="2400" dirty="0" smtClean="0">
                <a:solidFill>
                  <a:srgbClr val="FF0000"/>
                </a:solidFill>
                <a:latin typeface="Times New Roman" pitchFamily="18" charset="0"/>
                <a:cs typeface="Times New Roman" pitchFamily="18" charset="0"/>
              </a:rPr>
              <a:t>rapidly) THEN </a:t>
            </a:r>
            <a:r>
              <a:rPr lang="en-US" sz="2400" dirty="0">
                <a:solidFill>
                  <a:srgbClr val="FF0000"/>
                </a:solidFill>
                <a:latin typeface="Times New Roman" pitchFamily="18" charset="0"/>
                <a:cs typeface="Times New Roman" pitchFamily="18" charset="0"/>
              </a:rPr>
              <a:t>(cool the process quickly)".</a:t>
            </a:r>
          </a:p>
          <a:p>
            <a:pPr marL="0" indent="0" algn="just">
              <a:buNone/>
            </a:pPr>
            <a:r>
              <a:rPr lang="en-US" sz="2400" dirty="0">
                <a:solidFill>
                  <a:srgbClr val="000081"/>
                </a:solidFill>
                <a:latin typeface="Times New Roman" pitchFamily="18" charset="0"/>
                <a:cs typeface="Times New Roman" pitchFamily="18" charset="0"/>
              </a:rPr>
              <a:t>These terms are imprecise and yet very descriptive of what must </a:t>
            </a:r>
            <a:r>
              <a:rPr lang="en-US" sz="2400" dirty="0" smtClean="0">
                <a:solidFill>
                  <a:srgbClr val="000081"/>
                </a:solidFill>
                <a:latin typeface="Times New Roman" pitchFamily="18" charset="0"/>
                <a:cs typeface="Times New Roman" pitchFamily="18" charset="0"/>
              </a:rPr>
              <a:t>actually happen</a:t>
            </a:r>
            <a:r>
              <a:rPr lang="en-US" sz="2400" dirty="0">
                <a:solidFill>
                  <a:srgbClr val="000081"/>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49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rgbClr val="C00000"/>
                </a:solidFill>
                <a:latin typeface="Times New Roman"/>
                <a:ea typeface="Times New Roman"/>
              </a:rPr>
              <a:t>Rule </a:t>
            </a:r>
            <a:r>
              <a:rPr lang="en-US" sz="4000" b="0" dirty="0" smtClean="0">
                <a:solidFill>
                  <a:srgbClr val="C00000"/>
                </a:solidFill>
                <a:latin typeface="Times New Roman"/>
                <a:ea typeface="Times New Roman"/>
              </a:rPr>
              <a:t>Base Example</a:t>
            </a:r>
            <a:endParaRPr lang="en-US" dirty="0"/>
          </a:p>
        </p:txBody>
      </p:sp>
      <p:sp>
        <p:nvSpPr>
          <p:cNvPr id="3" name="Content Placeholder 2"/>
          <p:cNvSpPr>
            <a:spLocks noGrp="1"/>
          </p:cNvSpPr>
          <p:nvPr>
            <p:ph idx="1"/>
          </p:nvPr>
        </p:nvSpPr>
        <p:spPr>
          <a:xfrm>
            <a:off x="304800" y="1412875"/>
            <a:ext cx="8382000" cy="4718050"/>
          </a:xfrm>
        </p:spPr>
        <p:txBody>
          <a:bodyPr/>
          <a:lstStyle/>
          <a:p>
            <a:pPr marL="0" indent="0" algn="just">
              <a:buNone/>
            </a:pPr>
            <a:r>
              <a:rPr lang="en-US" dirty="0">
                <a:latin typeface="Times New Roman"/>
              </a:rPr>
              <a:t>As an example, the rule base for the two-input and </a:t>
            </a:r>
            <a:r>
              <a:rPr lang="en-US" dirty="0" smtClean="0">
                <a:latin typeface="Times New Roman"/>
              </a:rPr>
              <a:t>one-output controller </a:t>
            </a:r>
            <a:r>
              <a:rPr lang="en-US" dirty="0">
                <a:latin typeface="Times New Roman"/>
              </a:rPr>
              <a:t>consists of a finite collection of rules with </a:t>
            </a:r>
            <a:r>
              <a:rPr lang="en-US" dirty="0" smtClean="0">
                <a:latin typeface="Times New Roman"/>
              </a:rPr>
              <a:t>two antecedents </a:t>
            </a:r>
            <a:r>
              <a:rPr lang="en-US" dirty="0">
                <a:latin typeface="Times New Roman"/>
              </a:rPr>
              <a:t>and one consequent of the form</a:t>
            </a:r>
            <a:r>
              <a:rPr lang="en-US" dirty="0" smtClean="0">
                <a:latin typeface="Times New Roman"/>
              </a:rPr>
              <a:t>:</a:t>
            </a:r>
          </a:p>
          <a:p>
            <a:pPr marL="0" indent="0">
              <a:buNone/>
            </a:pP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19400"/>
            <a:ext cx="88392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Control</a:t>
            </a:r>
          </a:p>
        </p:txBody>
      </p:sp>
      <p:sp>
        <p:nvSpPr>
          <p:cNvPr id="3" name="Content Placeholder 2"/>
          <p:cNvSpPr>
            <a:spLocks noGrp="1"/>
          </p:cNvSpPr>
          <p:nvPr>
            <p:ph idx="1"/>
          </p:nvPr>
        </p:nvSpPr>
        <p:spPr>
          <a:xfrm>
            <a:off x="381000" y="1412875"/>
            <a:ext cx="8305800" cy="4718050"/>
          </a:xfrm>
        </p:spPr>
        <p:txBody>
          <a:bodyPr/>
          <a:lstStyle/>
          <a:p>
            <a:pPr lvl="0">
              <a:buClr>
                <a:srgbClr val="330066"/>
              </a:buClr>
            </a:pPr>
            <a:r>
              <a:rPr lang="en-US" dirty="0">
                <a:solidFill>
                  <a:srgbClr val="000000"/>
                </a:solidFill>
              </a:rPr>
              <a:t>Control: Mapping sensor readings to actuators</a:t>
            </a:r>
          </a:p>
          <a:p>
            <a:pPr lvl="1">
              <a:buClr>
                <a:srgbClr val="669999"/>
              </a:buClr>
            </a:pPr>
            <a:r>
              <a:rPr lang="en-US" dirty="0">
                <a:solidFill>
                  <a:srgbClr val="000000"/>
                </a:solidFill>
              </a:rPr>
              <a:t>Essentially a reactive system</a:t>
            </a:r>
          </a:p>
          <a:p>
            <a:pPr lvl="0">
              <a:buClr>
                <a:srgbClr val="330066"/>
              </a:buClr>
            </a:pPr>
            <a:r>
              <a:rPr lang="en-US" dirty="0">
                <a:solidFill>
                  <a:srgbClr val="000000"/>
                </a:solidFill>
              </a:rPr>
              <a:t>Traditionally, controllers utilize </a:t>
            </a:r>
            <a:r>
              <a:rPr lang="en-US" dirty="0">
                <a:solidFill>
                  <a:srgbClr val="FF3300"/>
                </a:solidFill>
              </a:rPr>
              <a:t>plant model</a:t>
            </a:r>
          </a:p>
          <a:p>
            <a:pPr lvl="1">
              <a:buClr>
                <a:srgbClr val="669999"/>
              </a:buClr>
            </a:pPr>
            <a:r>
              <a:rPr lang="en-US" dirty="0">
                <a:solidFill>
                  <a:srgbClr val="000000"/>
                </a:solidFill>
              </a:rPr>
              <a:t>A model of the system to be controlled</a:t>
            </a:r>
          </a:p>
          <a:p>
            <a:pPr lvl="1">
              <a:buClr>
                <a:srgbClr val="669999"/>
              </a:buClr>
            </a:pPr>
            <a:r>
              <a:rPr lang="en-US" dirty="0">
                <a:solidFill>
                  <a:srgbClr val="000000"/>
                </a:solidFill>
              </a:rPr>
              <a:t>Given in differential equations</a:t>
            </a:r>
          </a:p>
          <a:p>
            <a:pPr lvl="0">
              <a:buClr>
                <a:srgbClr val="330066"/>
              </a:buClr>
            </a:pPr>
            <a:r>
              <a:rPr lang="en-US" dirty="0">
                <a:solidFill>
                  <a:srgbClr val="000000"/>
                </a:solidFill>
              </a:rPr>
              <a:t>Control theory has proven methods using such models</a:t>
            </a:r>
          </a:p>
          <a:p>
            <a:pPr lvl="1">
              <a:buClr>
                <a:srgbClr val="669999"/>
              </a:buClr>
            </a:pPr>
            <a:r>
              <a:rPr lang="en-US" dirty="0">
                <a:solidFill>
                  <a:srgbClr val="000000"/>
                </a:solidFill>
              </a:rPr>
              <a:t>Can show optimality, stability, etc.</a:t>
            </a:r>
          </a:p>
          <a:p>
            <a:pPr lvl="1">
              <a:buClr>
                <a:srgbClr val="669999"/>
              </a:buClr>
            </a:pPr>
            <a:r>
              <a:rPr lang="en-US" dirty="0">
                <a:solidFill>
                  <a:srgbClr val="000000"/>
                </a:solidFill>
              </a:rPr>
              <a:t>Common term: PID (proportional-integral-derivative) control</a:t>
            </a:r>
          </a:p>
          <a:p>
            <a:endParaRPr lang="en-US" dirty="0"/>
          </a:p>
        </p:txBody>
      </p:sp>
    </p:spTree>
    <p:extLst>
      <p:ext uri="{BB962C8B-B14F-4D97-AF65-F5344CB8AC3E}">
        <p14:creationId xmlns:p14="http://schemas.microsoft.com/office/powerpoint/2010/main" val="14142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412875"/>
            <a:ext cx="8534400" cy="4718050"/>
          </a:xfrm>
        </p:spPr>
        <p:txBody>
          <a:bodyPr/>
          <a:lstStyle/>
          <a:p>
            <a:pPr marL="0">
              <a:spcBef>
                <a:spcPts val="0"/>
              </a:spcBef>
              <a:spcAft>
                <a:spcPts val="0"/>
              </a:spcAft>
            </a:pPr>
            <a:endParaRPr lang="en-US" dirty="0">
              <a:solidFill>
                <a:srgbClr val="000000"/>
              </a:solidFill>
              <a:latin typeface="Times New Roman"/>
              <a:ea typeface="Times New Roman"/>
            </a:endParaRPr>
          </a:p>
          <a:p>
            <a:pPr marL="0">
              <a:spcBef>
                <a:spcPts val="0"/>
              </a:spcBef>
              <a:spcAft>
                <a:spcPts val="0"/>
              </a:spcAft>
            </a:pPr>
            <a:endParaRPr lang="en-US" dirty="0">
              <a:solidFill>
                <a:srgbClr val="000000"/>
              </a:solidFill>
              <a:latin typeface="Times New Roman"/>
              <a:ea typeface="Times New Roman"/>
            </a:endParaRPr>
          </a:p>
          <a:p>
            <a:pPr marL="0" indent="0">
              <a:buNone/>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82175"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408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9028"/>
            <a:ext cx="7467600" cy="644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65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7619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76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7924800"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55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7620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449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78486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816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43800" cy="754743"/>
          </a:xfrm>
        </p:spPr>
        <p:txBody>
          <a:bodyPr/>
          <a:lstStyle/>
          <a:p>
            <a:pPr marL="0" marR="0" algn="ctr"/>
            <a:r>
              <a:rPr lang="en-US" sz="4000" dirty="0">
                <a:solidFill>
                  <a:srgbClr val="C00000"/>
                </a:solidFill>
                <a:latin typeface="Times New Roman"/>
                <a:ea typeface="Times New Roman"/>
              </a:rPr>
              <a:t>WHY USE FL?</a:t>
            </a:r>
            <a:r>
              <a:rPr lang="en-US" sz="4000" dirty="0">
                <a:latin typeface="Times New Roman"/>
                <a:ea typeface="Times New Roman"/>
              </a:rPr>
              <a:t/>
            </a:r>
            <a:br>
              <a:rPr lang="en-US" sz="4000" dirty="0">
                <a:latin typeface="Times New Roman"/>
                <a:ea typeface="Times New Roman"/>
              </a:rPr>
            </a:br>
            <a:endParaRPr lang="en-US" dirty="0"/>
          </a:p>
        </p:txBody>
      </p:sp>
      <p:sp>
        <p:nvSpPr>
          <p:cNvPr id="3" name="Content Placeholder 2"/>
          <p:cNvSpPr>
            <a:spLocks noGrp="1"/>
          </p:cNvSpPr>
          <p:nvPr>
            <p:ph idx="1"/>
          </p:nvPr>
        </p:nvSpPr>
        <p:spPr>
          <a:xfrm>
            <a:off x="152400" y="1066800"/>
            <a:ext cx="8534400" cy="5216525"/>
          </a:xfrm>
        </p:spPr>
        <p:txBody>
          <a:bodyPr/>
          <a:lstStyle/>
          <a:p>
            <a:pPr marR="0" algn="just">
              <a:buFont typeface="Arial" pitchFamily="34" charset="0"/>
              <a:buChar char="•"/>
            </a:pPr>
            <a:r>
              <a:rPr lang="en-US" sz="2400" dirty="0" smtClean="0">
                <a:latin typeface="Times New Roman"/>
                <a:ea typeface="Times New Roman"/>
              </a:rPr>
              <a:t> </a:t>
            </a:r>
            <a:r>
              <a:rPr lang="en-US" sz="2400" dirty="0">
                <a:latin typeface="Times New Roman"/>
                <a:ea typeface="Times New Roman"/>
              </a:rPr>
              <a:t>It is inherently robust since it does not require precise, noise-free inputs and can be programmed to fail safely if a feedback sensor quits or is destroyed. </a:t>
            </a:r>
            <a:r>
              <a:rPr lang="en-US" sz="2400" dirty="0" smtClean="0">
                <a:latin typeface="Times New Roman"/>
                <a:ea typeface="Times New Roman"/>
              </a:rPr>
              <a:t> </a:t>
            </a:r>
            <a:endParaRPr lang="en-US" sz="2400" dirty="0">
              <a:latin typeface="Times New Roman"/>
              <a:ea typeface="Times New Roman"/>
            </a:endParaRPr>
          </a:p>
          <a:p>
            <a:pPr marR="0" algn="just">
              <a:buFont typeface="Arial" pitchFamily="34" charset="0"/>
              <a:buChar char="•"/>
            </a:pPr>
            <a:r>
              <a:rPr lang="en-US" sz="2400" dirty="0" smtClean="0">
                <a:latin typeface="Times New Roman"/>
                <a:ea typeface="Times New Roman"/>
              </a:rPr>
              <a:t>Since </a:t>
            </a:r>
            <a:r>
              <a:rPr lang="en-US" sz="2400" dirty="0">
                <a:latin typeface="Times New Roman"/>
                <a:ea typeface="Times New Roman"/>
              </a:rPr>
              <a:t>the FL controller processes user-defined rules governing the target control system, it can be modified and tweaked easily to improve or drastically alter system performance. </a:t>
            </a:r>
          </a:p>
          <a:p>
            <a:pPr marR="0" algn="just">
              <a:buFont typeface="Arial" pitchFamily="34" charset="0"/>
              <a:buChar char="•"/>
            </a:pPr>
            <a:r>
              <a:rPr lang="en-US" sz="2400" dirty="0" smtClean="0">
                <a:latin typeface="Times New Roman"/>
                <a:ea typeface="Times New Roman"/>
              </a:rPr>
              <a:t> </a:t>
            </a:r>
            <a:r>
              <a:rPr lang="en-US" sz="2400" dirty="0">
                <a:latin typeface="Times New Roman"/>
                <a:ea typeface="Times New Roman"/>
              </a:rPr>
              <a:t>FL is not limited to a few feedback inputs and one or two control outputs, nor is it necessary to measure or compute rate-of-change parameters in order for it to be implemented. </a:t>
            </a:r>
            <a:endParaRPr lang="en-US" sz="2400" dirty="0" smtClean="0">
              <a:latin typeface="Times New Roman"/>
              <a:ea typeface="Times New Roman"/>
            </a:endParaRPr>
          </a:p>
          <a:p>
            <a:pPr marR="0" algn="just">
              <a:buFont typeface="Arial" pitchFamily="34" charset="0"/>
              <a:buChar char="•"/>
            </a:pPr>
            <a:r>
              <a:rPr lang="en-US" sz="2400" dirty="0" smtClean="0">
                <a:latin typeface="Times New Roman"/>
                <a:ea typeface="Times New Roman"/>
              </a:rPr>
              <a:t>FL </a:t>
            </a:r>
            <a:r>
              <a:rPr lang="en-US" sz="2400" dirty="0">
                <a:latin typeface="Times New Roman"/>
                <a:ea typeface="Times New Roman"/>
              </a:rPr>
              <a:t>can control nonlinear systems that would be difficult or impossible to model mathematically. </a:t>
            </a:r>
          </a:p>
          <a:p>
            <a:pPr marL="0" indent="0">
              <a:buNone/>
            </a:pPr>
            <a:endParaRPr lang="en-US" sz="2000" dirty="0"/>
          </a:p>
        </p:txBody>
      </p:sp>
    </p:spTree>
    <p:extLst>
      <p:ext uri="{BB962C8B-B14F-4D97-AF65-F5344CB8AC3E}">
        <p14:creationId xmlns:p14="http://schemas.microsoft.com/office/powerpoint/2010/main" val="205188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020762"/>
          </a:xfrm>
        </p:spPr>
        <p:txBody>
          <a:bodyPr/>
          <a:lstStyle/>
          <a:p>
            <a:pPr marL="0" marR="0" algn="ctr"/>
            <a:r>
              <a:rPr lang="en-US" sz="4000" dirty="0">
                <a:solidFill>
                  <a:srgbClr val="C00000"/>
                </a:solidFill>
                <a:latin typeface="Times New Roman"/>
                <a:ea typeface="Times New Roman"/>
              </a:rPr>
              <a:t>HOW IS FL USED?</a:t>
            </a:r>
            <a:r>
              <a:rPr lang="en-US" sz="4000" dirty="0">
                <a:latin typeface="Times New Roman"/>
                <a:ea typeface="Times New Roman"/>
              </a:rPr>
              <a:t/>
            </a:r>
            <a:br>
              <a:rPr lang="en-US" sz="4000" dirty="0">
                <a:latin typeface="Times New Roman"/>
                <a:ea typeface="Times New Roman"/>
              </a:rPr>
            </a:br>
            <a:endParaRPr lang="en-US" dirty="0"/>
          </a:p>
        </p:txBody>
      </p:sp>
      <p:sp>
        <p:nvSpPr>
          <p:cNvPr id="3" name="Content Placeholder 2"/>
          <p:cNvSpPr>
            <a:spLocks noGrp="1"/>
          </p:cNvSpPr>
          <p:nvPr>
            <p:ph idx="1"/>
          </p:nvPr>
        </p:nvSpPr>
        <p:spPr>
          <a:xfrm>
            <a:off x="152400" y="1143000"/>
            <a:ext cx="8632371" cy="5715000"/>
          </a:xfrm>
        </p:spPr>
        <p:txBody>
          <a:bodyPr/>
          <a:lstStyle/>
          <a:p>
            <a:pPr marL="0" marR="0" algn="just"/>
            <a:r>
              <a:rPr lang="en-US" sz="2400" dirty="0" smtClean="0">
                <a:latin typeface="Times New Roman"/>
                <a:ea typeface="Times New Roman"/>
              </a:rPr>
              <a:t> </a:t>
            </a:r>
            <a:r>
              <a:rPr lang="en-US" sz="2400" dirty="0">
                <a:latin typeface="Times New Roman"/>
                <a:ea typeface="Times New Roman"/>
              </a:rPr>
              <a:t>Define the control objectives and criteria: What am I trying to control? What do I have to do to control the system? What kind of response do I need? </a:t>
            </a:r>
          </a:p>
          <a:p>
            <a:pPr marL="0" marR="0" algn="just"/>
            <a:r>
              <a:rPr lang="en-US" sz="2400" dirty="0" smtClean="0">
                <a:latin typeface="Times New Roman"/>
                <a:ea typeface="Times New Roman"/>
              </a:rPr>
              <a:t> </a:t>
            </a:r>
            <a:r>
              <a:rPr lang="en-US" sz="2400" dirty="0">
                <a:latin typeface="Times New Roman"/>
                <a:ea typeface="Times New Roman"/>
              </a:rPr>
              <a:t>Determine the input and output relationships and choose a minimum number of variables for input to the FL engine (typically error and rate-of-change-of-error).</a:t>
            </a:r>
          </a:p>
          <a:p>
            <a:pPr marL="0" marR="0" algn="just"/>
            <a:r>
              <a:rPr lang="en-US" sz="2400" dirty="0" smtClean="0">
                <a:latin typeface="Times New Roman"/>
                <a:ea typeface="Times New Roman"/>
              </a:rPr>
              <a:t> </a:t>
            </a:r>
            <a:r>
              <a:rPr lang="en-US" sz="2400" dirty="0">
                <a:latin typeface="Times New Roman"/>
                <a:ea typeface="Times New Roman"/>
              </a:rPr>
              <a:t>Using the rule-based structure of FL, break the control problem down into a series of IF X AND Y THEN Z rules that define the desired system output response for given system input conditions. </a:t>
            </a:r>
            <a:endParaRPr lang="en-US" sz="2400" dirty="0" smtClean="0">
              <a:latin typeface="Times New Roman"/>
              <a:ea typeface="Times New Roman"/>
            </a:endParaRPr>
          </a:p>
          <a:p>
            <a:pPr marL="0" marR="0" algn="just"/>
            <a:r>
              <a:rPr lang="en-US" sz="2400" dirty="0" smtClean="0">
                <a:latin typeface="Times New Roman"/>
                <a:ea typeface="Times New Roman"/>
              </a:rPr>
              <a:t>Create </a:t>
            </a:r>
            <a:r>
              <a:rPr lang="en-US" sz="2400" dirty="0">
                <a:latin typeface="Times New Roman"/>
                <a:ea typeface="Times New Roman"/>
              </a:rPr>
              <a:t>FL membership functions that define the meaning (values) of </a:t>
            </a:r>
            <a:r>
              <a:rPr lang="en-US" sz="2400" dirty="0" err="1">
                <a:latin typeface="Times New Roman"/>
                <a:ea typeface="Times New Roman"/>
              </a:rPr>
              <a:t>Input/Output</a:t>
            </a:r>
            <a:r>
              <a:rPr lang="en-US" sz="2400" dirty="0">
                <a:latin typeface="Times New Roman"/>
                <a:ea typeface="Times New Roman"/>
              </a:rPr>
              <a:t> terms used in the rules</a:t>
            </a:r>
            <a:r>
              <a:rPr lang="en-US" sz="2400" dirty="0" smtClean="0">
                <a:latin typeface="Times New Roman"/>
                <a:ea typeface="Times New Roman"/>
              </a:rPr>
              <a:t>.</a:t>
            </a:r>
            <a:endParaRPr lang="en-US" sz="2400" dirty="0">
              <a:latin typeface="Times New Roman"/>
              <a:ea typeface="Times New Roman"/>
            </a:endParaRPr>
          </a:p>
          <a:p>
            <a:pPr marL="0" marR="0" algn="just"/>
            <a:r>
              <a:rPr lang="en-US" sz="2400" dirty="0" smtClean="0">
                <a:latin typeface="Times New Roman"/>
                <a:ea typeface="Times New Roman"/>
              </a:rPr>
              <a:t>Test </a:t>
            </a:r>
            <a:r>
              <a:rPr lang="en-US" sz="2400" dirty="0">
                <a:latin typeface="Times New Roman"/>
                <a:ea typeface="Times New Roman"/>
              </a:rPr>
              <a:t>the system, evaluate the results, tune the rules and membership functions, and retest until satisfactory results are obtained.</a:t>
            </a:r>
          </a:p>
          <a:p>
            <a:pPr marL="0" indent="0">
              <a:buNone/>
            </a:pPr>
            <a:endParaRPr lang="en-US" dirty="0"/>
          </a:p>
        </p:txBody>
      </p:sp>
    </p:spTree>
    <p:extLst>
      <p:ext uri="{BB962C8B-B14F-4D97-AF65-F5344CB8AC3E}">
        <p14:creationId xmlns:p14="http://schemas.microsoft.com/office/powerpoint/2010/main" val="15890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43800" cy="811213"/>
          </a:xfrm>
        </p:spPr>
        <p:txBody>
          <a:bodyPr/>
          <a:lstStyle/>
          <a:p>
            <a:pPr algn="ctr"/>
            <a:r>
              <a:rPr lang="en-US" sz="4000" dirty="0" smtClean="0">
                <a:solidFill>
                  <a:srgbClr val="C00000"/>
                </a:solidFill>
                <a:latin typeface="Times New Roman" pitchFamily="18" charset="0"/>
                <a:cs typeface="Times New Roman" pitchFamily="18" charset="0"/>
              </a:rPr>
              <a:t>Fuzzy Logic Applications                </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219200"/>
            <a:ext cx="8610600" cy="4953000"/>
          </a:xfrm>
        </p:spPr>
        <p:txBody>
          <a:bodyPr/>
          <a:lstStyle/>
          <a:p>
            <a:pPr marL="0" indent="0" algn="just">
              <a:buNone/>
            </a:pPr>
            <a:r>
              <a:rPr lang="en-US" sz="2400" b="1" dirty="0">
                <a:solidFill>
                  <a:srgbClr val="FF0000"/>
                </a:solidFill>
                <a:latin typeface="Times New Roman" pitchFamily="18" charset="0"/>
                <a:cs typeface="Times New Roman" pitchFamily="18" charset="0"/>
              </a:rPr>
              <a:t>Aerospace</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Altitude control of spacecraft, satellite </a:t>
            </a:r>
            <a:r>
              <a:rPr lang="en-US" sz="2400" b="1" dirty="0" smtClean="0">
                <a:solidFill>
                  <a:srgbClr val="000065"/>
                </a:solidFill>
                <a:latin typeface="Times New Roman" pitchFamily="18" charset="0"/>
                <a:cs typeface="Times New Roman" pitchFamily="18" charset="0"/>
              </a:rPr>
              <a:t>altitude control</a:t>
            </a:r>
            <a:r>
              <a:rPr lang="en-US" sz="2400" b="1" dirty="0">
                <a:solidFill>
                  <a:srgbClr val="000065"/>
                </a:solidFill>
                <a:latin typeface="Times New Roman" pitchFamily="18" charset="0"/>
                <a:cs typeface="Times New Roman" pitchFamily="18" charset="0"/>
              </a:rPr>
              <a:t>, flow and mixture regulation in </a:t>
            </a:r>
            <a:r>
              <a:rPr lang="en-US" sz="2400" b="1" dirty="0" smtClean="0">
                <a:solidFill>
                  <a:srgbClr val="000065"/>
                </a:solidFill>
                <a:latin typeface="Times New Roman" pitchFamily="18" charset="0"/>
                <a:cs typeface="Times New Roman" pitchFamily="18" charset="0"/>
              </a:rPr>
              <a:t>aircraft deicing </a:t>
            </a:r>
            <a:r>
              <a:rPr lang="en-US" sz="2400" b="1" dirty="0">
                <a:solidFill>
                  <a:srgbClr val="000065"/>
                </a:solidFill>
                <a:latin typeface="Times New Roman" pitchFamily="18" charset="0"/>
                <a:cs typeface="Times New Roman" pitchFamily="18" charset="0"/>
              </a:rPr>
              <a:t>vehicles</a:t>
            </a:r>
            <a:r>
              <a:rPr lang="en-US" sz="2400" b="1" dirty="0" smtClean="0">
                <a:solidFill>
                  <a:srgbClr val="000065"/>
                </a:solidFill>
                <a:latin typeface="Times New Roman" pitchFamily="18" charset="0"/>
                <a:cs typeface="Times New Roman" pitchFamily="18" charset="0"/>
              </a:rPr>
              <a:t>.</a:t>
            </a:r>
          </a:p>
          <a:p>
            <a:pPr marL="0" indent="0" algn="just">
              <a:buNone/>
            </a:pPr>
            <a:endParaRPr lang="en-US" sz="2400" b="1" dirty="0">
              <a:solidFill>
                <a:srgbClr val="000065"/>
              </a:solidFill>
              <a:latin typeface="Times New Roman" pitchFamily="18" charset="0"/>
              <a:cs typeface="Times New Roman" pitchFamily="18" charset="0"/>
            </a:endParaRPr>
          </a:p>
          <a:p>
            <a:pPr marL="0" indent="0" algn="just">
              <a:buNone/>
            </a:pPr>
            <a:r>
              <a:rPr lang="en-US" sz="2400" b="1" dirty="0">
                <a:solidFill>
                  <a:srgbClr val="FF0000"/>
                </a:solidFill>
                <a:latin typeface="Times New Roman" pitchFamily="18" charset="0"/>
                <a:cs typeface="Times New Roman" pitchFamily="18" charset="0"/>
              </a:rPr>
              <a:t>Automotive</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Trainable fuzzy systems for idle speed </a:t>
            </a:r>
            <a:r>
              <a:rPr lang="en-US" sz="2400" b="1" dirty="0" smtClean="0">
                <a:solidFill>
                  <a:srgbClr val="000065"/>
                </a:solidFill>
                <a:latin typeface="Times New Roman" pitchFamily="18" charset="0"/>
                <a:cs typeface="Times New Roman" pitchFamily="18" charset="0"/>
              </a:rPr>
              <a:t>control, shift </a:t>
            </a:r>
            <a:r>
              <a:rPr lang="en-US" sz="2400" b="1" dirty="0">
                <a:solidFill>
                  <a:srgbClr val="000065"/>
                </a:solidFill>
                <a:latin typeface="Times New Roman" pitchFamily="18" charset="0"/>
                <a:cs typeface="Times New Roman" pitchFamily="18" charset="0"/>
              </a:rPr>
              <a:t>scheduling </a:t>
            </a:r>
            <a:r>
              <a:rPr lang="en-US" sz="2400" b="1" dirty="0" smtClean="0">
                <a:solidFill>
                  <a:srgbClr val="000065"/>
                </a:solidFill>
                <a:latin typeface="Times New Roman" pitchFamily="18" charset="0"/>
                <a:cs typeface="Times New Roman" pitchFamily="18" charset="0"/>
              </a:rPr>
              <a:t> method </a:t>
            </a:r>
            <a:r>
              <a:rPr lang="en-US" sz="2400" b="1" dirty="0">
                <a:solidFill>
                  <a:srgbClr val="000065"/>
                </a:solidFill>
                <a:latin typeface="Times New Roman" pitchFamily="18" charset="0"/>
                <a:cs typeface="Times New Roman" pitchFamily="18" charset="0"/>
              </a:rPr>
              <a:t>for </a:t>
            </a:r>
            <a:r>
              <a:rPr lang="en-US" sz="2400" b="1" dirty="0" smtClean="0">
                <a:solidFill>
                  <a:srgbClr val="000065"/>
                </a:solidFill>
                <a:latin typeface="Times New Roman" pitchFamily="18" charset="0"/>
                <a:cs typeface="Times New Roman" pitchFamily="18" charset="0"/>
              </a:rPr>
              <a:t>automatic transmission</a:t>
            </a:r>
            <a:r>
              <a:rPr lang="en-US" sz="2400" b="1" dirty="0">
                <a:solidFill>
                  <a:srgbClr val="000065"/>
                </a:solidFill>
                <a:latin typeface="Times New Roman" pitchFamily="18" charset="0"/>
                <a:cs typeface="Times New Roman" pitchFamily="18" charset="0"/>
              </a:rPr>
              <a:t>, intelligent highway </a:t>
            </a:r>
            <a:r>
              <a:rPr lang="en-US" sz="2400" b="1" dirty="0" smtClean="0">
                <a:solidFill>
                  <a:srgbClr val="000065"/>
                </a:solidFill>
                <a:latin typeface="Times New Roman" pitchFamily="18" charset="0"/>
                <a:cs typeface="Times New Roman" pitchFamily="18" charset="0"/>
              </a:rPr>
              <a:t>systems, traffic </a:t>
            </a:r>
            <a:r>
              <a:rPr lang="en-US" sz="2400" b="1" dirty="0">
                <a:solidFill>
                  <a:srgbClr val="000065"/>
                </a:solidFill>
                <a:latin typeface="Times New Roman" pitchFamily="18" charset="0"/>
                <a:cs typeface="Times New Roman" pitchFamily="18" charset="0"/>
              </a:rPr>
              <a:t>control, improving efficiency </a:t>
            </a:r>
            <a:r>
              <a:rPr lang="en-US" sz="2400" b="1" dirty="0" smtClean="0">
                <a:solidFill>
                  <a:srgbClr val="000065"/>
                </a:solidFill>
                <a:latin typeface="Times New Roman" pitchFamily="18" charset="0"/>
                <a:cs typeface="Times New Roman" pitchFamily="18" charset="0"/>
              </a:rPr>
              <a:t>of automatic transmissions</a:t>
            </a:r>
          </a:p>
          <a:p>
            <a:pPr marL="0" indent="0" algn="just">
              <a:buNone/>
            </a:pPr>
            <a:r>
              <a:rPr lang="en-US" sz="2400" b="1" dirty="0">
                <a:solidFill>
                  <a:srgbClr val="000065"/>
                </a:solidFill>
                <a:latin typeface="Times New Roman" pitchFamily="18" charset="0"/>
                <a:cs typeface="Times New Roman" pitchFamily="18" charset="0"/>
              </a:rPr>
              <a:t> </a:t>
            </a:r>
            <a:r>
              <a:rPr lang="en-US" sz="2400" b="1" dirty="0" smtClean="0">
                <a:solidFill>
                  <a:srgbClr val="000065"/>
                </a:solidFill>
                <a:latin typeface="Times New Roman" pitchFamily="18" charset="0"/>
                <a:cs typeface="Times New Roman" pitchFamily="18" charset="0"/>
              </a:rPr>
              <a:t>            </a:t>
            </a:r>
          </a:p>
          <a:p>
            <a:pPr marL="0" indent="0" algn="just">
              <a:buNone/>
            </a:pPr>
            <a:r>
              <a:rPr lang="en-US" sz="2400" b="1" dirty="0">
                <a:solidFill>
                  <a:srgbClr val="FF0000"/>
                </a:solidFill>
                <a:latin typeface="Times New Roman" pitchFamily="18" charset="0"/>
                <a:cs typeface="Times New Roman" pitchFamily="18" charset="0"/>
              </a:rPr>
              <a:t>Chemical Industry</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Control of pH, drying, chemical </a:t>
            </a:r>
            <a:r>
              <a:rPr lang="en-US" sz="2400" b="1" dirty="0" smtClean="0">
                <a:solidFill>
                  <a:srgbClr val="000065"/>
                </a:solidFill>
                <a:latin typeface="Times New Roman" pitchFamily="18" charset="0"/>
                <a:cs typeface="Times New Roman" pitchFamily="18" charset="0"/>
              </a:rPr>
              <a:t>distillation </a:t>
            </a:r>
            <a:r>
              <a:rPr lang="fr-FR" sz="2400" b="1" dirty="0" err="1" smtClean="0">
                <a:solidFill>
                  <a:srgbClr val="000065"/>
                </a:solidFill>
                <a:latin typeface="Times New Roman" pitchFamily="18" charset="0"/>
                <a:cs typeface="Times New Roman" pitchFamily="18" charset="0"/>
              </a:rPr>
              <a:t>processes</a:t>
            </a:r>
            <a:r>
              <a:rPr lang="fr-FR" sz="2400" b="1" dirty="0">
                <a:solidFill>
                  <a:srgbClr val="000065"/>
                </a:solidFill>
                <a:latin typeface="Times New Roman" pitchFamily="18" charset="0"/>
                <a:cs typeface="Times New Roman" pitchFamily="18" charset="0"/>
              </a:rPr>
              <a:t>, </a:t>
            </a:r>
            <a:r>
              <a:rPr lang="fr-FR" sz="2400" b="1" dirty="0" err="1">
                <a:solidFill>
                  <a:srgbClr val="000065"/>
                </a:solidFill>
                <a:latin typeface="Times New Roman" pitchFamily="18" charset="0"/>
                <a:cs typeface="Times New Roman" pitchFamily="18" charset="0"/>
              </a:rPr>
              <a:t>polymer</a:t>
            </a:r>
            <a:r>
              <a:rPr lang="fr-FR" sz="2400" b="1" dirty="0">
                <a:solidFill>
                  <a:srgbClr val="000065"/>
                </a:solidFill>
                <a:latin typeface="Times New Roman" pitchFamily="18" charset="0"/>
                <a:cs typeface="Times New Roman" pitchFamily="18" charset="0"/>
              </a:rPr>
              <a:t> extrusion production, </a:t>
            </a:r>
            <a:r>
              <a:rPr lang="fr-FR" sz="2400" b="1" dirty="0" smtClean="0">
                <a:solidFill>
                  <a:srgbClr val="000065"/>
                </a:solidFill>
                <a:latin typeface="Times New Roman" pitchFamily="18" charset="0"/>
                <a:cs typeface="Times New Roman" pitchFamily="18" charset="0"/>
              </a:rPr>
              <a:t>a </a:t>
            </a:r>
            <a:r>
              <a:rPr lang="en-US" sz="2400" b="1" dirty="0" smtClean="0">
                <a:solidFill>
                  <a:srgbClr val="000065"/>
                </a:solidFill>
                <a:latin typeface="Times New Roman" pitchFamily="18" charset="0"/>
                <a:cs typeface="Times New Roman" pitchFamily="18" charset="0"/>
              </a:rPr>
              <a:t>coke </a:t>
            </a:r>
            <a:r>
              <a:rPr lang="en-US" sz="2400" b="1" dirty="0">
                <a:solidFill>
                  <a:srgbClr val="000065"/>
                </a:solidFill>
                <a:latin typeface="Times New Roman" pitchFamily="18" charset="0"/>
                <a:cs typeface="Times New Roman" pitchFamily="18" charset="0"/>
              </a:rPr>
              <a:t>oven gas cooling plant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856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887413"/>
          </a:xfrm>
        </p:spPr>
        <p:txBody>
          <a:bodyPr/>
          <a:lstStyle/>
          <a:p>
            <a:pPr algn="ctr"/>
            <a:r>
              <a:rPr lang="en-US" sz="4000" dirty="0">
                <a:solidFill>
                  <a:srgbClr val="C00000"/>
                </a:solidFill>
                <a:latin typeface="Times New Roman" pitchFamily="18" charset="0"/>
                <a:cs typeface="Times New Roman" pitchFamily="18" charset="0"/>
              </a:rPr>
              <a:t>Fuzzy Logic Applications</a:t>
            </a:r>
            <a:endParaRPr lang="en-US" dirty="0"/>
          </a:p>
        </p:txBody>
      </p:sp>
      <p:sp>
        <p:nvSpPr>
          <p:cNvPr id="3" name="Content Placeholder 2"/>
          <p:cNvSpPr>
            <a:spLocks noGrp="1"/>
          </p:cNvSpPr>
          <p:nvPr>
            <p:ph idx="1"/>
          </p:nvPr>
        </p:nvSpPr>
        <p:spPr>
          <a:xfrm>
            <a:off x="0" y="1066800"/>
            <a:ext cx="8686800" cy="4870450"/>
          </a:xfrm>
        </p:spPr>
        <p:txBody>
          <a:bodyPr/>
          <a:lstStyle/>
          <a:p>
            <a:pPr marL="0" indent="0" algn="just">
              <a:buNone/>
            </a:pPr>
            <a:r>
              <a:rPr lang="en-US" sz="2400" b="1" dirty="0">
                <a:solidFill>
                  <a:srgbClr val="FF0000"/>
                </a:solidFill>
                <a:latin typeface="Times New Roman" pitchFamily="18" charset="0"/>
                <a:cs typeface="Times New Roman" pitchFamily="18" charset="0"/>
              </a:rPr>
              <a:t>Robotics</a:t>
            </a:r>
          </a:p>
          <a:p>
            <a:pPr marL="0" indent="0" algn="just">
              <a:buNone/>
            </a:pPr>
            <a:r>
              <a:rPr lang="en-US" sz="2400" dirty="0">
                <a:solidFill>
                  <a:srgbClr val="000065"/>
                </a:solidFill>
                <a:latin typeface="Times New Roman" pitchFamily="18" charset="0"/>
                <a:cs typeface="Times New Roman" pitchFamily="18" charset="0"/>
              </a:rPr>
              <a:t>– </a:t>
            </a:r>
            <a:r>
              <a:rPr lang="en-US" sz="2400" b="1" dirty="0" smtClean="0">
                <a:solidFill>
                  <a:srgbClr val="000065"/>
                </a:solidFill>
                <a:latin typeface="Times New Roman" pitchFamily="18" charset="0"/>
                <a:cs typeface="Times New Roman" pitchFamily="18" charset="0"/>
              </a:rPr>
              <a:t>Fuzzy </a:t>
            </a:r>
            <a:r>
              <a:rPr lang="en-US" sz="2400" b="1" dirty="0">
                <a:solidFill>
                  <a:srgbClr val="000065"/>
                </a:solidFill>
                <a:latin typeface="Times New Roman" pitchFamily="18" charset="0"/>
                <a:cs typeface="Times New Roman" pitchFamily="18" charset="0"/>
              </a:rPr>
              <a:t>control for flexible-link </a:t>
            </a:r>
            <a:r>
              <a:rPr lang="en-US" sz="2400" b="1" dirty="0" smtClean="0">
                <a:solidFill>
                  <a:srgbClr val="000065"/>
                </a:solidFill>
                <a:latin typeface="Times New Roman" pitchFamily="18" charset="0"/>
                <a:cs typeface="Times New Roman" pitchFamily="18" charset="0"/>
              </a:rPr>
              <a:t>manipulators, robot </a:t>
            </a:r>
            <a:r>
              <a:rPr lang="en-US" sz="2400" b="1" dirty="0">
                <a:solidFill>
                  <a:srgbClr val="000065"/>
                </a:solidFill>
                <a:latin typeface="Times New Roman" pitchFamily="18" charset="0"/>
                <a:cs typeface="Times New Roman" pitchFamily="18" charset="0"/>
              </a:rPr>
              <a:t>arm control</a:t>
            </a:r>
            <a:r>
              <a:rPr lang="en-US" sz="2400" b="1" dirty="0" smtClean="0">
                <a:solidFill>
                  <a:srgbClr val="000065"/>
                </a:solidFill>
                <a:latin typeface="Times New Roman" pitchFamily="18" charset="0"/>
                <a:cs typeface="Times New Roman" pitchFamily="18" charset="0"/>
              </a:rPr>
              <a:t>.</a:t>
            </a:r>
          </a:p>
          <a:p>
            <a:pPr marL="0" indent="0" algn="just">
              <a:buNone/>
            </a:pPr>
            <a:endParaRPr lang="en-US" sz="2400" b="1" dirty="0" smtClean="0">
              <a:solidFill>
                <a:srgbClr val="000065"/>
              </a:solidFill>
              <a:latin typeface="Times New Roman" pitchFamily="18" charset="0"/>
              <a:cs typeface="Times New Roman" pitchFamily="18" charset="0"/>
            </a:endParaRPr>
          </a:p>
          <a:p>
            <a:pPr marL="0" indent="0" algn="just">
              <a:buNone/>
            </a:pPr>
            <a:r>
              <a:rPr lang="en-US" sz="2400" b="1" dirty="0">
                <a:solidFill>
                  <a:srgbClr val="FF0000"/>
                </a:solidFill>
                <a:latin typeface="Times New Roman" pitchFamily="18" charset="0"/>
                <a:cs typeface="Times New Roman" pitchFamily="18" charset="0"/>
              </a:rPr>
              <a:t>Electronics</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Control of automatic exposure in </a:t>
            </a:r>
            <a:r>
              <a:rPr lang="en-US" sz="2400" b="1" dirty="0" smtClean="0">
                <a:solidFill>
                  <a:srgbClr val="000065"/>
                </a:solidFill>
                <a:latin typeface="Times New Roman" pitchFamily="18" charset="0"/>
                <a:cs typeface="Times New Roman" pitchFamily="18" charset="0"/>
              </a:rPr>
              <a:t>video cameras</a:t>
            </a:r>
            <a:r>
              <a:rPr lang="en-US" sz="2400" b="1" dirty="0">
                <a:solidFill>
                  <a:srgbClr val="000065"/>
                </a:solidFill>
                <a:latin typeface="Times New Roman" pitchFamily="18" charset="0"/>
                <a:cs typeface="Times New Roman" pitchFamily="18" charset="0"/>
              </a:rPr>
              <a:t>, humidity in a clean room, </a:t>
            </a:r>
            <a:r>
              <a:rPr lang="en-US" sz="2400" b="1" dirty="0" smtClean="0">
                <a:solidFill>
                  <a:srgbClr val="000065"/>
                </a:solidFill>
                <a:latin typeface="Times New Roman" pitchFamily="18" charset="0"/>
                <a:cs typeface="Times New Roman" pitchFamily="18" charset="0"/>
              </a:rPr>
              <a:t>air conditioning </a:t>
            </a:r>
            <a:r>
              <a:rPr lang="en-US" sz="2400" b="1" dirty="0">
                <a:solidFill>
                  <a:srgbClr val="000065"/>
                </a:solidFill>
                <a:latin typeface="Times New Roman" pitchFamily="18" charset="0"/>
                <a:cs typeface="Times New Roman" pitchFamily="18" charset="0"/>
              </a:rPr>
              <a:t>systems, washing </a:t>
            </a:r>
            <a:r>
              <a:rPr lang="en-US" sz="2400" b="1" dirty="0" smtClean="0">
                <a:solidFill>
                  <a:srgbClr val="000065"/>
                </a:solidFill>
                <a:latin typeface="Times New Roman" pitchFamily="18" charset="0"/>
                <a:cs typeface="Times New Roman" pitchFamily="18" charset="0"/>
              </a:rPr>
              <a:t>machine timing</a:t>
            </a:r>
            <a:r>
              <a:rPr lang="en-US" sz="2400" b="1" dirty="0">
                <a:solidFill>
                  <a:srgbClr val="000065"/>
                </a:solidFill>
                <a:latin typeface="Times New Roman" pitchFamily="18" charset="0"/>
                <a:cs typeface="Times New Roman" pitchFamily="18" charset="0"/>
              </a:rPr>
              <a:t>, microwave ovens, vacuum cleaners</a:t>
            </a:r>
            <a:r>
              <a:rPr lang="en-US" sz="2400" b="1" dirty="0" smtClean="0">
                <a:solidFill>
                  <a:srgbClr val="000065"/>
                </a:solidFill>
                <a:latin typeface="Times New Roman" pitchFamily="18" charset="0"/>
                <a:cs typeface="Times New Roman" pitchFamily="18" charset="0"/>
              </a:rPr>
              <a:t>.</a:t>
            </a:r>
          </a:p>
          <a:p>
            <a:pPr marL="0" indent="0" algn="just">
              <a:buNone/>
            </a:pPr>
            <a:endParaRPr lang="en-US" sz="2400" b="1" dirty="0">
              <a:solidFill>
                <a:srgbClr val="000065"/>
              </a:solidFill>
              <a:latin typeface="Times New Roman" pitchFamily="18" charset="0"/>
              <a:cs typeface="Times New Roman" pitchFamily="18" charset="0"/>
            </a:endParaRPr>
          </a:p>
          <a:p>
            <a:pPr marL="0" indent="0" algn="just">
              <a:buNone/>
            </a:pPr>
            <a:r>
              <a:rPr lang="en-US" sz="2400" b="1" dirty="0">
                <a:solidFill>
                  <a:srgbClr val="FF0000"/>
                </a:solidFill>
                <a:latin typeface="Times New Roman" pitchFamily="18" charset="0"/>
                <a:cs typeface="Times New Roman" pitchFamily="18" charset="0"/>
              </a:rPr>
              <a:t>Defense</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Underwater target recognition, </a:t>
            </a:r>
            <a:r>
              <a:rPr lang="en-US" sz="2400" b="1" dirty="0" smtClean="0">
                <a:solidFill>
                  <a:srgbClr val="000065"/>
                </a:solidFill>
                <a:latin typeface="Times New Roman" pitchFamily="18" charset="0"/>
                <a:cs typeface="Times New Roman" pitchFamily="18" charset="0"/>
              </a:rPr>
              <a:t>automatic target </a:t>
            </a:r>
            <a:r>
              <a:rPr lang="en-US" sz="2400" b="1" dirty="0">
                <a:solidFill>
                  <a:srgbClr val="000065"/>
                </a:solidFill>
                <a:latin typeface="Times New Roman" pitchFamily="18" charset="0"/>
                <a:cs typeface="Times New Roman" pitchFamily="18" charset="0"/>
              </a:rPr>
              <a:t>recognition of thermal infrared </a:t>
            </a:r>
            <a:r>
              <a:rPr lang="en-US" sz="2400" b="1" dirty="0" smtClean="0">
                <a:solidFill>
                  <a:srgbClr val="000065"/>
                </a:solidFill>
                <a:latin typeface="Times New Roman" pitchFamily="18" charset="0"/>
                <a:cs typeface="Times New Roman" pitchFamily="18" charset="0"/>
              </a:rPr>
              <a:t>images, naval </a:t>
            </a:r>
            <a:r>
              <a:rPr lang="en-US" sz="2400" b="1" dirty="0">
                <a:solidFill>
                  <a:srgbClr val="000065"/>
                </a:solidFill>
                <a:latin typeface="Times New Roman" pitchFamily="18" charset="0"/>
                <a:cs typeface="Times New Roman" pitchFamily="18" charset="0"/>
              </a:rPr>
              <a:t>decision support aids, control of </a:t>
            </a:r>
            <a:r>
              <a:rPr lang="en-US" sz="2400" b="1" dirty="0" smtClean="0">
                <a:solidFill>
                  <a:srgbClr val="000065"/>
                </a:solidFill>
                <a:latin typeface="Times New Roman" pitchFamily="18" charset="0"/>
                <a:cs typeface="Times New Roman" pitchFamily="18" charset="0"/>
              </a:rPr>
              <a:t>a hypervelocity </a:t>
            </a:r>
            <a:r>
              <a:rPr lang="en-US" sz="2400" b="1" dirty="0">
                <a:solidFill>
                  <a:srgbClr val="000065"/>
                </a:solidFill>
                <a:latin typeface="Times New Roman" pitchFamily="18" charset="0"/>
                <a:cs typeface="Times New Roman" pitchFamily="18" charset="0"/>
              </a:rPr>
              <a:t>interceptor, fuzzy set </a:t>
            </a:r>
            <a:r>
              <a:rPr lang="en-US" sz="2400" b="1" dirty="0" smtClean="0">
                <a:solidFill>
                  <a:srgbClr val="000065"/>
                </a:solidFill>
                <a:latin typeface="Times New Roman" pitchFamily="18" charset="0"/>
                <a:cs typeface="Times New Roman" pitchFamily="18" charset="0"/>
              </a:rPr>
              <a:t>modeling of </a:t>
            </a:r>
            <a:r>
              <a:rPr lang="en-US" sz="2400" b="1" dirty="0">
                <a:solidFill>
                  <a:srgbClr val="000065"/>
                </a:solidFill>
                <a:latin typeface="Times New Roman" pitchFamily="18" charset="0"/>
                <a:cs typeface="Times New Roman" pitchFamily="18" charset="0"/>
              </a:rPr>
              <a:t>NATO decision making.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37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066800"/>
          </a:xfrm>
        </p:spPr>
        <p:txBody>
          <a:bodyPr/>
          <a:lstStyle/>
          <a:p>
            <a:pPr marL="342900" lvl="0" indent="-342900">
              <a:spcBef>
                <a:spcPct val="20000"/>
              </a:spcBef>
            </a:pPr>
            <a:r>
              <a:rPr lang="en-US" sz="4000" b="0" dirty="0">
                <a:solidFill>
                  <a:srgbClr val="C00000"/>
                </a:solidFill>
                <a:latin typeface="Times New Roman" pitchFamily="18" charset="0"/>
                <a:ea typeface="+mn-ea"/>
                <a:cs typeface="Times New Roman" pitchFamily="18" charset="0"/>
              </a:rPr>
              <a:t>CONVENTIONAL CONTROL</a:t>
            </a:r>
            <a:r>
              <a:rPr lang="en-US" sz="4400" b="0" dirty="0">
                <a:solidFill>
                  <a:srgbClr val="000000"/>
                </a:solidFill>
                <a:latin typeface="TTE1E721D0t00"/>
                <a:ea typeface="+mn-ea"/>
              </a:rPr>
              <a:t/>
            </a:r>
            <a:br>
              <a:rPr lang="en-US" sz="4400" b="0" dirty="0">
                <a:solidFill>
                  <a:srgbClr val="000000"/>
                </a:solidFill>
                <a:latin typeface="TTE1E721D0t00"/>
                <a:ea typeface="+mn-ea"/>
              </a:rPr>
            </a:br>
            <a:endParaRPr lang="en-US" dirty="0"/>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b="1" dirty="0" smtClean="0">
                <a:latin typeface="Times New Roman" pitchFamily="18" charset="0"/>
                <a:cs typeface="Times New Roman" pitchFamily="18" charset="0"/>
              </a:rPr>
              <a:t>Controller </a:t>
            </a:r>
            <a:r>
              <a:rPr lang="en-US" sz="2400" b="1" dirty="0">
                <a:latin typeface="Times New Roman" pitchFamily="18" charset="0"/>
                <a:cs typeface="Times New Roman" pitchFamily="18" charset="0"/>
              </a:rPr>
              <a:t>Design:</a:t>
            </a:r>
          </a:p>
          <a:p>
            <a:pPr algn="just">
              <a:buFont typeface="Arial" pitchFamily="34" charset="0"/>
              <a:buChar char="•"/>
            </a:pPr>
            <a:r>
              <a:rPr lang="en-US" sz="2400" dirty="0">
                <a:solidFill>
                  <a:srgbClr val="FF0000"/>
                </a:solidFill>
                <a:latin typeface="Times New Roman" pitchFamily="18" charset="0"/>
                <a:cs typeface="Times New Roman" pitchFamily="18" charset="0"/>
              </a:rPr>
              <a:t>Proportional-integral-derivative (PID) control: </a:t>
            </a:r>
            <a:r>
              <a:rPr lang="en-US" sz="2400" dirty="0">
                <a:latin typeface="Times New Roman" pitchFamily="18" charset="0"/>
                <a:cs typeface="Times New Roman" pitchFamily="18" charset="0"/>
              </a:rPr>
              <a:t>Over 90% of </a:t>
            </a:r>
            <a:r>
              <a:rPr lang="en-US" sz="2400" dirty="0" smtClean="0">
                <a:latin typeface="Times New Roman" pitchFamily="18" charset="0"/>
                <a:cs typeface="Times New Roman" pitchFamily="18" charset="0"/>
              </a:rPr>
              <a:t>the controllers </a:t>
            </a:r>
            <a:r>
              <a:rPr lang="en-US" sz="2400" dirty="0">
                <a:latin typeface="Times New Roman" pitchFamily="18" charset="0"/>
                <a:cs typeface="Times New Roman" pitchFamily="18" charset="0"/>
              </a:rPr>
              <a:t>in operation today are PID controllers. </a:t>
            </a: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heuristics are used to tune </a:t>
            </a:r>
            <a:r>
              <a:rPr lang="en-US" sz="2400" dirty="0" smtClean="0">
                <a:latin typeface="Times New Roman" pitchFamily="18" charset="0"/>
                <a:cs typeface="Times New Roman" pitchFamily="18" charset="0"/>
              </a:rPr>
              <a:t>PID controllers </a:t>
            </a:r>
            <a:r>
              <a:rPr lang="en-US" sz="2400" dirty="0">
                <a:latin typeface="Times New Roman" pitchFamily="18" charset="0"/>
                <a:cs typeface="Times New Roman" pitchFamily="18" charset="0"/>
              </a:rPr>
              <a:t>(e.g., the Zeigler-Nichols tuning rules</a:t>
            </a:r>
            <a:r>
              <a:rPr lang="en-US" sz="2400" dirty="0" smtClean="0">
                <a:latin typeface="Times New Roman" pitchFamily="18" charset="0"/>
                <a:cs typeface="Times New Roman" pitchFamily="18" charset="0"/>
              </a:rPr>
              <a:t>). </a:t>
            </a:r>
          </a:p>
          <a:p>
            <a:pPr algn="just">
              <a:buFont typeface="Arial" pitchFamily="34" charset="0"/>
              <a:buChar char="•"/>
            </a:pPr>
            <a:r>
              <a:rPr lang="en-US" sz="2400" dirty="0" smtClean="0">
                <a:solidFill>
                  <a:srgbClr val="FF0000"/>
                </a:solidFill>
                <a:latin typeface="Times New Roman" pitchFamily="18" charset="0"/>
                <a:cs typeface="Times New Roman" pitchFamily="18" charset="0"/>
              </a:rPr>
              <a:t>Classical </a:t>
            </a:r>
            <a:r>
              <a:rPr lang="en-US" sz="2400" dirty="0">
                <a:solidFill>
                  <a:srgbClr val="FF0000"/>
                </a:solidFill>
                <a:latin typeface="Times New Roman" pitchFamily="18" charset="0"/>
                <a:cs typeface="Times New Roman" pitchFamily="18" charset="0"/>
              </a:rPr>
              <a:t>control: </a:t>
            </a:r>
            <a:r>
              <a:rPr lang="en-US" sz="2400" dirty="0">
                <a:latin typeface="Times New Roman" pitchFamily="18" charset="0"/>
                <a:cs typeface="Times New Roman" pitchFamily="18" charset="0"/>
              </a:rPr>
              <a:t>Lead-lag compensation, Bode and </a:t>
            </a:r>
            <a:r>
              <a:rPr lang="en-US" sz="2400" dirty="0" err="1" smtClean="0">
                <a:latin typeface="Times New Roman" pitchFamily="18" charset="0"/>
                <a:cs typeface="Times New Roman" pitchFamily="18" charset="0"/>
              </a:rPr>
              <a:t>Nyquist</a:t>
            </a:r>
            <a:r>
              <a:rPr lang="en-US" sz="2400" dirty="0" smtClean="0">
                <a:latin typeface="Times New Roman" pitchFamily="18" charset="0"/>
                <a:cs typeface="Times New Roman" pitchFamily="18" charset="0"/>
              </a:rPr>
              <a:t> methods</a:t>
            </a:r>
            <a:r>
              <a:rPr lang="en-US" sz="2400" dirty="0">
                <a:latin typeface="Times New Roman" pitchFamily="18" charset="0"/>
                <a:cs typeface="Times New Roman" pitchFamily="18" charset="0"/>
              </a:rPr>
              <a:t>, root-locus design, and so </a:t>
            </a:r>
            <a:r>
              <a:rPr lang="en-US" sz="2400" dirty="0" smtClean="0">
                <a:latin typeface="Times New Roman" pitchFamily="18" charset="0"/>
                <a:cs typeface="Times New Roman" pitchFamily="18" charset="0"/>
              </a:rPr>
              <a:t>on.</a:t>
            </a:r>
          </a:p>
          <a:p>
            <a:pPr algn="just">
              <a:buFont typeface="Arial" pitchFamily="34" charset="0"/>
              <a:buChar char="•"/>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State-space </a:t>
            </a:r>
            <a:r>
              <a:rPr lang="en-US" sz="2400" dirty="0">
                <a:solidFill>
                  <a:srgbClr val="FF0000"/>
                </a:solidFill>
                <a:latin typeface="Times New Roman" pitchFamily="18" charset="0"/>
                <a:cs typeface="Times New Roman" pitchFamily="18" charset="0"/>
              </a:rPr>
              <a:t>methods</a:t>
            </a:r>
            <a:r>
              <a:rPr lang="en-US" sz="2400" dirty="0">
                <a:latin typeface="Times New Roman" pitchFamily="18" charset="0"/>
                <a:cs typeface="Times New Roman" pitchFamily="18" charset="0"/>
              </a:rPr>
              <a:t>: State feedback, observers, and so on.</a:t>
            </a:r>
          </a:p>
        </p:txBody>
      </p:sp>
    </p:spTree>
    <p:extLst>
      <p:ext uri="{BB962C8B-B14F-4D97-AF65-F5344CB8AC3E}">
        <p14:creationId xmlns:p14="http://schemas.microsoft.com/office/powerpoint/2010/main" val="34042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87413"/>
          </a:xfrm>
        </p:spPr>
        <p:txBody>
          <a:bodyPr/>
          <a:lstStyle/>
          <a:p>
            <a:r>
              <a:rPr lang="en-US" sz="4000" dirty="0">
                <a:solidFill>
                  <a:srgbClr val="C00000"/>
                </a:solidFill>
                <a:latin typeface="Times New Roman" pitchFamily="18" charset="0"/>
                <a:cs typeface="Times New Roman" pitchFamily="18" charset="0"/>
              </a:rPr>
              <a:t>Fuzzy Logic Applications</a:t>
            </a:r>
            <a:endParaRPr lang="en-US" dirty="0"/>
          </a:p>
        </p:txBody>
      </p:sp>
      <p:sp>
        <p:nvSpPr>
          <p:cNvPr id="3" name="Content Placeholder 2"/>
          <p:cNvSpPr>
            <a:spLocks noGrp="1"/>
          </p:cNvSpPr>
          <p:nvPr>
            <p:ph idx="1"/>
          </p:nvPr>
        </p:nvSpPr>
        <p:spPr>
          <a:xfrm>
            <a:off x="0" y="1219200"/>
            <a:ext cx="8763000" cy="4718050"/>
          </a:xfrm>
        </p:spPr>
        <p:txBody>
          <a:bodyPr/>
          <a:lstStyle/>
          <a:p>
            <a:pPr marL="0" indent="0" algn="just">
              <a:buNone/>
            </a:pPr>
            <a:r>
              <a:rPr lang="en-US" sz="2400" b="1" dirty="0">
                <a:solidFill>
                  <a:srgbClr val="FF0000"/>
                </a:solidFill>
                <a:latin typeface="Times New Roman" pitchFamily="18" charset="0"/>
                <a:cs typeface="Times New Roman" pitchFamily="18" charset="0"/>
              </a:rPr>
              <a:t>Industrial</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Cement kiln controls (dating back to 1982</a:t>
            </a:r>
            <a:r>
              <a:rPr lang="en-US" sz="2400" b="1" dirty="0" smtClean="0">
                <a:solidFill>
                  <a:srgbClr val="000065"/>
                </a:solidFill>
                <a:latin typeface="Times New Roman" pitchFamily="18" charset="0"/>
                <a:cs typeface="Times New Roman" pitchFamily="18" charset="0"/>
              </a:rPr>
              <a:t>), heat </a:t>
            </a:r>
            <a:r>
              <a:rPr lang="en-US" sz="2400" b="1" dirty="0">
                <a:solidFill>
                  <a:srgbClr val="000065"/>
                </a:solidFill>
                <a:latin typeface="Times New Roman" pitchFamily="18" charset="0"/>
                <a:cs typeface="Times New Roman" pitchFamily="18" charset="0"/>
              </a:rPr>
              <a:t>exchanger control, activated </a:t>
            </a:r>
            <a:r>
              <a:rPr lang="en-US" sz="2400" b="1" dirty="0" smtClean="0">
                <a:solidFill>
                  <a:srgbClr val="000065"/>
                </a:solidFill>
                <a:latin typeface="Times New Roman" pitchFamily="18" charset="0"/>
                <a:cs typeface="Times New Roman" pitchFamily="18" charset="0"/>
              </a:rPr>
              <a:t>sludge wastewater </a:t>
            </a:r>
            <a:r>
              <a:rPr lang="en-US" sz="2400" b="1" dirty="0">
                <a:solidFill>
                  <a:srgbClr val="000065"/>
                </a:solidFill>
                <a:latin typeface="Times New Roman" pitchFamily="18" charset="0"/>
                <a:cs typeface="Times New Roman" pitchFamily="18" charset="0"/>
              </a:rPr>
              <a:t>treatment process control, </a:t>
            </a:r>
            <a:r>
              <a:rPr lang="en-US" sz="2400" b="1" dirty="0" smtClean="0">
                <a:solidFill>
                  <a:srgbClr val="000065"/>
                </a:solidFill>
                <a:latin typeface="Times New Roman" pitchFamily="18" charset="0"/>
                <a:cs typeface="Times New Roman" pitchFamily="18" charset="0"/>
              </a:rPr>
              <a:t>water purification </a:t>
            </a:r>
            <a:r>
              <a:rPr lang="en-US" sz="2400" b="1" dirty="0">
                <a:solidFill>
                  <a:srgbClr val="000065"/>
                </a:solidFill>
                <a:latin typeface="Times New Roman" pitchFamily="18" charset="0"/>
                <a:cs typeface="Times New Roman" pitchFamily="18" charset="0"/>
              </a:rPr>
              <a:t>plant control, quantitative </a:t>
            </a:r>
            <a:r>
              <a:rPr lang="en-US" sz="2400" b="1" dirty="0" smtClean="0">
                <a:solidFill>
                  <a:srgbClr val="000065"/>
                </a:solidFill>
                <a:latin typeface="Times New Roman" pitchFamily="18" charset="0"/>
                <a:cs typeface="Times New Roman" pitchFamily="18" charset="0"/>
              </a:rPr>
              <a:t>pattern analysis </a:t>
            </a:r>
            <a:r>
              <a:rPr lang="en-US" sz="2400" b="1" dirty="0">
                <a:solidFill>
                  <a:srgbClr val="000065"/>
                </a:solidFill>
                <a:latin typeface="Times New Roman" pitchFamily="18" charset="0"/>
                <a:cs typeface="Times New Roman" pitchFamily="18" charset="0"/>
              </a:rPr>
              <a:t>for industrial quality </a:t>
            </a:r>
            <a:r>
              <a:rPr lang="en-US" sz="2400" b="1" dirty="0" smtClean="0">
                <a:solidFill>
                  <a:srgbClr val="000065"/>
                </a:solidFill>
                <a:latin typeface="Times New Roman" pitchFamily="18" charset="0"/>
                <a:cs typeface="Times New Roman" pitchFamily="18" charset="0"/>
              </a:rPr>
              <a:t>assurance, control </a:t>
            </a:r>
            <a:r>
              <a:rPr lang="en-US" sz="2400" b="1" dirty="0">
                <a:solidFill>
                  <a:srgbClr val="000065"/>
                </a:solidFill>
                <a:latin typeface="Times New Roman" pitchFamily="18" charset="0"/>
                <a:cs typeface="Times New Roman" pitchFamily="18" charset="0"/>
              </a:rPr>
              <a:t>of constraint satisfaction problems </a:t>
            </a:r>
            <a:r>
              <a:rPr lang="en-US" sz="2400" b="1" dirty="0" smtClean="0">
                <a:solidFill>
                  <a:srgbClr val="000065"/>
                </a:solidFill>
                <a:latin typeface="Times New Roman" pitchFamily="18" charset="0"/>
                <a:cs typeface="Times New Roman" pitchFamily="18" charset="0"/>
              </a:rPr>
              <a:t>in structural design, control of water purification plants Signal </a:t>
            </a:r>
            <a:r>
              <a:rPr lang="en-US" sz="2400" b="1" dirty="0">
                <a:solidFill>
                  <a:srgbClr val="000065"/>
                </a:solidFill>
                <a:latin typeface="Times New Roman" pitchFamily="18" charset="0"/>
                <a:cs typeface="Times New Roman" pitchFamily="18" charset="0"/>
              </a:rPr>
              <a:t>Processing and</a:t>
            </a:r>
          </a:p>
          <a:p>
            <a:pPr marL="0" indent="0" algn="just">
              <a:buNone/>
            </a:pPr>
            <a:r>
              <a:rPr lang="en-US" sz="2400" b="1" dirty="0">
                <a:solidFill>
                  <a:srgbClr val="FF0000"/>
                </a:solidFill>
                <a:latin typeface="Times New Roman" pitchFamily="18" charset="0"/>
                <a:cs typeface="Times New Roman" pitchFamily="18" charset="0"/>
              </a:rPr>
              <a:t>Telecommunications</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Adaptive filter for nonlinear </a:t>
            </a:r>
            <a:r>
              <a:rPr lang="en-US" sz="2400" b="1" dirty="0" smtClean="0">
                <a:solidFill>
                  <a:srgbClr val="000065"/>
                </a:solidFill>
                <a:latin typeface="Times New Roman" pitchFamily="18" charset="0"/>
                <a:cs typeface="Times New Roman" pitchFamily="18" charset="0"/>
              </a:rPr>
              <a:t>channel equalization </a:t>
            </a:r>
            <a:r>
              <a:rPr lang="en-US" sz="2400" b="1" dirty="0">
                <a:solidFill>
                  <a:srgbClr val="000065"/>
                </a:solidFill>
                <a:latin typeface="Times New Roman" pitchFamily="18" charset="0"/>
                <a:cs typeface="Times New Roman" pitchFamily="18" charset="0"/>
              </a:rPr>
              <a:t>control of broadband noise</a:t>
            </a:r>
          </a:p>
          <a:p>
            <a:pPr marL="0" indent="0" algn="just">
              <a:buNone/>
            </a:pPr>
            <a:r>
              <a:rPr lang="en-US" sz="2400" b="1" dirty="0">
                <a:solidFill>
                  <a:srgbClr val="FF0000"/>
                </a:solidFill>
                <a:latin typeface="Times New Roman" pitchFamily="18" charset="0"/>
                <a:cs typeface="Times New Roman" pitchFamily="18" charset="0"/>
              </a:rPr>
              <a:t>Transportation</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Automatic underground train operation, </a:t>
            </a:r>
            <a:r>
              <a:rPr lang="en-US" sz="2400" b="1" dirty="0" smtClean="0">
                <a:solidFill>
                  <a:srgbClr val="000065"/>
                </a:solidFill>
                <a:latin typeface="Times New Roman" pitchFamily="18" charset="0"/>
                <a:cs typeface="Times New Roman" pitchFamily="18" charset="0"/>
              </a:rPr>
              <a:t>train schedule </a:t>
            </a:r>
            <a:r>
              <a:rPr lang="en-US" sz="2400" b="1" dirty="0">
                <a:solidFill>
                  <a:srgbClr val="000065"/>
                </a:solidFill>
                <a:latin typeface="Times New Roman" pitchFamily="18" charset="0"/>
                <a:cs typeface="Times New Roman" pitchFamily="18" charset="0"/>
              </a:rPr>
              <a:t>control, railway </a:t>
            </a:r>
            <a:r>
              <a:rPr lang="en-US" sz="2400" b="1" dirty="0" smtClean="0">
                <a:solidFill>
                  <a:srgbClr val="000065"/>
                </a:solidFill>
                <a:latin typeface="Times New Roman" pitchFamily="18" charset="0"/>
                <a:cs typeface="Times New Roman" pitchFamily="18" charset="0"/>
              </a:rPr>
              <a:t>acceleration, braking</a:t>
            </a:r>
            <a:r>
              <a:rPr lang="en-US" sz="2400" b="1" dirty="0">
                <a:solidFill>
                  <a:srgbClr val="000065"/>
                </a:solidFill>
                <a:latin typeface="Times New Roman" pitchFamily="18" charset="0"/>
                <a:cs typeface="Times New Roman" pitchFamily="18" charset="0"/>
              </a:rPr>
              <a:t>, and stopping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95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C00000"/>
                </a:solidFill>
                <a:latin typeface="Times New Roman" pitchFamily="18" charset="0"/>
                <a:cs typeface="Times New Roman" pitchFamily="18" charset="0"/>
              </a:rPr>
              <a:t>Fuzzy Logic Applications</a:t>
            </a:r>
            <a:endParaRPr lang="en-US" dirty="0"/>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b="1" dirty="0">
                <a:solidFill>
                  <a:srgbClr val="FF0000"/>
                </a:solidFill>
                <a:latin typeface="Times New Roman" pitchFamily="18" charset="0"/>
                <a:cs typeface="Times New Roman" pitchFamily="18" charset="0"/>
              </a:rPr>
              <a:t>Marine</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Autopilot for ships, optimal route </a:t>
            </a:r>
            <a:r>
              <a:rPr lang="en-US" sz="2400" b="1" dirty="0" smtClean="0">
                <a:solidFill>
                  <a:srgbClr val="000065"/>
                </a:solidFill>
                <a:latin typeface="Times New Roman" pitchFamily="18" charset="0"/>
                <a:cs typeface="Times New Roman" pitchFamily="18" charset="0"/>
              </a:rPr>
              <a:t>selection, control </a:t>
            </a:r>
            <a:r>
              <a:rPr lang="en-US" sz="2400" b="1" dirty="0">
                <a:solidFill>
                  <a:srgbClr val="000065"/>
                </a:solidFill>
                <a:latin typeface="Times New Roman" pitchFamily="18" charset="0"/>
                <a:cs typeface="Times New Roman" pitchFamily="18" charset="0"/>
              </a:rPr>
              <a:t>of autonomous underwater </a:t>
            </a:r>
            <a:r>
              <a:rPr lang="en-US" sz="2400" b="1" dirty="0" smtClean="0">
                <a:solidFill>
                  <a:srgbClr val="000065"/>
                </a:solidFill>
                <a:latin typeface="Times New Roman" pitchFamily="18" charset="0"/>
                <a:cs typeface="Times New Roman" pitchFamily="18" charset="0"/>
              </a:rPr>
              <a:t>vehicles, ship </a:t>
            </a:r>
            <a:r>
              <a:rPr lang="en-US" sz="2400" b="1" dirty="0">
                <a:solidFill>
                  <a:srgbClr val="000065"/>
                </a:solidFill>
                <a:latin typeface="Times New Roman" pitchFamily="18" charset="0"/>
                <a:cs typeface="Times New Roman" pitchFamily="18" charset="0"/>
              </a:rPr>
              <a:t>steering</a:t>
            </a:r>
            <a:r>
              <a:rPr lang="en-US" sz="2400" b="1" dirty="0" smtClean="0">
                <a:solidFill>
                  <a:srgbClr val="000065"/>
                </a:solidFill>
                <a:latin typeface="Times New Roman" pitchFamily="18" charset="0"/>
                <a:cs typeface="Times New Roman" pitchFamily="18" charset="0"/>
              </a:rPr>
              <a:t>.</a:t>
            </a:r>
          </a:p>
          <a:p>
            <a:pPr marL="0" indent="0" algn="just">
              <a:buNone/>
            </a:pPr>
            <a:r>
              <a:rPr lang="en-US" sz="2400" b="1" dirty="0">
                <a:solidFill>
                  <a:srgbClr val="000065"/>
                </a:solidFill>
                <a:latin typeface="Times New Roman" pitchFamily="18" charset="0"/>
                <a:cs typeface="Times New Roman" pitchFamily="18" charset="0"/>
              </a:rPr>
              <a:t> </a:t>
            </a:r>
            <a:r>
              <a:rPr lang="en-US" sz="2400" b="1" dirty="0" smtClean="0">
                <a:solidFill>
                  <a:srgbClr val="000065"/>
                </a:solidFill>
                <a:latin typeface="Times New Roman" pitchFamily="18" charset="0"/>
                <a:cs typeface="Times New Roman" pitchFamily="18" charset="0"/>
              </a:rPr>
              <a:t>                    </a:t>
            </a:r>
            <a:endParaRPr lang="en-US" sz="2400" b="1" dirty="0">
              <a:solidFill>
                <a:srgbClr val="000065"/>
              </a:solidFill>
              <a:latin typeface="Times New Roman" pitchFamily="18" charset="0"/>
              <a:cs typeface="Times New Roman" pitchFamily="18" charset="0"/>
            </a:endParaRPr>
          </a:p>
          <a:p>
            <a:pPr marL="0" indent="0" algn="just">
              <a:buNone/>
            </a:pPr>
            <a:r>
              <a:rPr lang="en-US" sz="2400" b="1" dirty="0">
                <a:solidFill>
                  <a:srgbClr val="FF0000"/>
                </a:solidFill>
                <a:latin typeface="Times New Roman" pitchFamily="18" charset="0"/>
                <a:cs typeface="Times New Roman" pitchFamily="18" charset="0"/>
              </a:rPr>
              <a:t>Medical</a:t>
            </a:r>
          </a:p>
          <a:p>
            <a:pPr marL="0" indent="0" algn="just">
              <a:buNone/>
            </a:pPr>
            <a:r>
              <a:rPr lang="en-US" sz="2400" dirty="0">
                <a:solidFill>
                  <a:srgbClr val="000065"/>
                </a:solidFill>
                <a:latin typeface="Times New Roman" pitchFamily="18" charset="0"/>
                <a:cs typeface="Times New Roman" pitchFamily="18" charset="0"/>
              </a:rPr>
              <a:t>– </a:t>
            </a:r>
            <a:r>
              <a:rPr lang="en-US" sz="2400" b="1" dirty="0">
                <a:solidFill>
                  <a:srgbClr val="000065"/>
                </a:solidFill>
                <a:latin typeface="Times New Roman" pitchFamily="18" charset="0"/>
                <a:cs typeface="Times New Roman" pitchFamily="18" charset="0"/>
              </a:rPr>
              <a:t>Medical diagnostic support system, control </a:t>
            </a:r>
            <a:r>
              <a:rPr lang="en-US" sz="2400" b="1" dirty="0" smtClean="0">
                <a:solidFill>
                  <a:srgbClr val="000065"/>
                </a:solidFill>
                <a:latin typeface="Times New Roman" pitchFamily="18" charset="0"/>
                <a:cs typeface="Times New Roman" pitchFamily="18" charset="0"/>
              </a:rPr>
              <a:t>of arterial </a:t>
            </a:r>
            <a:r>
              <a:rPr lang="en-US" sz="2400" b="1" dirty="0">
                <a:solidFill>
                  <a:srgbClr val="000065"/>
                </a:solidFill>
                <a:latin typeface="Times New Roman" pitchFamily="18" charset="0"/>
                <a:cs typeface="Times New Roman" pitchFamily="18" charset="0"/>
              </a:rPr>
              <a:t>pressure during </a:t>
            </a:r>
            <a:r>
              <a:rPr lang="en-US" sz="2400" b="1" dirty="0" smtClean="0">
                <a:solidFill>
                  <a:srgbClr val="000065"/>
                </a:solidFill>
                <a:latin typeface="Times New Roman" pitchFamily="18" charset="0"/>
                <a:cs typeface="Times New Roman" pitchFamily="18" charset="0"/>
              </a:rPr>
              <a:t>anesthesia, multivariable </a:t>
            </a:r>
            <a:r>
              <a:rPr lang="en-US" sz="2400" b="1" dirty="0">
                <a:solidFill>
                  <a:srgbClr val="000065"/>
                </a:solidFill>
                <a:latin typeface="Times New Roman" pitchFamily="18" charset="0"/>
                <a:cs typeface="Times New Roman" pitchFamily="18" charset="0"/>
              </a:rPr>
              <a:t>control of anesthesia, </a:t>
            </a:r>
            <a:r>
              <a:rPr lang="en-US" sz="2400" b="1" dirty="0" smtClean="0">
                <a:solidFill>
                  <a:srgbClr val="000065"/>
                </a:solidFill>
                <a:latin typeface="Times New Roman" pitchFamily="18" charset="0"/>
                <a:cs typeface="Times New Roman" pitchFamily="18" charset="0"/>
              </a:rPr>
              <a:t>modeling of </a:t>
            </a:r>
            <a:r>
              <a:rPr lang="en-US" sz="2400" b="1" dirty="0" err="1">
                <a:solidFill>
                  <a:srgbClr val="000065"/>
                </a:solidFill>
                <a:latin typeface="Times New Roman" pitchFamily="18" charset="0"/>
                <a:cs typeface="Times New Roman" pitchFamily="18" charset="0"/>
              </a:rPr>
              <a:t>neuropathological</a:t>
            </a:r>
            <a:r>
              <a:rPr lang="en-US" sz="2400" b="1" dirty="0">
                <a:solidFill>
                  <a:srgbClr val="000065"/>
                </a:solidFill>
                <a:latin typeface="Times New Roman" pitchFamily="18" charset="0"/>
                <a:cs typeface="Times New Roman" pitchFamily="18" charset="0"/>
              </a:rPr>
              <a:t> findings in </a:t>
            </a:r>
            <a:r>
              <a:rPr lang="en-US" sz="2400" b="1" dirty="0" smtClean="0">
                <a:solidFill>
                  <a:srgbClr val="000065"/>
                </a:solidFill>
                <a:latin typeface="Times New Roman" pitchFamily="18" charset="0"/>
                <a:cs typeface="Times New Roman" pitchFamily="18" charset="0"/>
              </a:rPr>
              <a:t>Alzheimer's patients</a:t>
            </a:r>
            <a:r>
              <a:rPr lang="en-US" sz="2400" b="1" dirty="0">
                <a:solidFill>
                  <a:srgbClr val="000065"/>
                </a:solidFill>
                <a:latin typeface="Times New Roman" pitchFamily="18" charset="0"/>
                <a:cs typeface="Times New Roman" pitchFamily="18" charset="0"/>
              </a:rPr>
              <a:t>, radiology diagnoses, fuzzy </a:t>
            </a:r>
            <a:r>
              <a:rPr lang="en-US" sz="2400" b="1" dirty="0" smtClean="0">
                <a:solidFill>
                  <a:srgbClr val="000065"/>
                </a:solidFill>
                <a:latin typeface="Times New Roman" pitchFamily="18" charset="0"/>
                <a:cs typeface="Times New Roman" pitchFamily="18" charset="0"/>
              </a:rPr>
              <a:t>inference diagnosis </a:t>
            </a:r>
            <a:r>
              <a:rPr lang="en-US" sz="2400" b="1" dirty="0">
                <a:solidFill>
                  <a:srgbClr val="000065"/>
                </a:solidFill>
                <a:latin typeface="Times New Roman" pitchFamily="18" charset="0"/>
                <a:cs typeface="Times New Roman" pitchFamily="18" charset="0"/>
              </a:rPr>
              <a:t>of diabetes and prostate cancer.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484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zh-TW" sz="4400" dirty="0">
                <a:solidFill>
                  <a:srgbClr val="C00000"/>
                </a:solidFill>
                <a:latin typeface="Times New Roman" pitchFamily="18" charset="0"/>
                <a:ea typeface="新細明體"/>
                <a:cs typeface="Times New Roman" pitchFamily="18" charset="0"/>
              </a:rPr>
              <a:t>Types of Uncertainty</a:t>
            </a:r>
            <a:endParaRPr lang="en-US" sz="4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12875"/>
            <a:ext cx="8382000" cy="4718050"/>
          </a:xfrm>
        </p:spPr>
        <p:txBody>
          <a:bodyPr/>
          <a:lstStyle/>
          <a:p>
            <a:pPr lvl="0">
              <a:lnSpc>
                <a:spcPct val="90000"/>
              </a:lnSpc>
              <a:buClr>
                <a:srgbClr val="003366"/>
              </a:buClr>
              <a:buSzPct val="75000"/>
            </a:pPr>
            <a:r>
              <a:rPr kumimoji="1" lang="en-US" altLang="zh-TW" dirty="0">
                <a:solidFill>
                  <a:srgbClr val="003366"/>
                </a:solidFill>
                <a:latin typeface="Comic Sans MS" pitchFamily="66" charset="0"/>
                <a:ea typeface="新細明體"/>
              </a:rPr>
              <a:t>Stochastic uncertainty</a:t>
            </a:r>
          </a:p>
          <a:p>
            <a:pPr marL="742950" lvl="1" indent="-285750">
              <a:lnSpc>
                <a:spcPct val="90000"/>
              </a:lnSpc>
              <a:buClr>
                <a:srgbClr val="003366"/>
              </a:buClr>
              <a:buSzPct val="75000"/>
              <a:buFontTx/>
              <a:buChar char="–"/>
            </a:pPr>
            <a:r>
              <a:rPr kumimoji="1" lang="en-US" altLang="zh-TW" dirty="0">
                <a:solidFill>
                  <a:srgbClr val="0033CC"/>
                </a:solidFill>
                <a:latin typeface="Comic Sans MS" pitchFamily="66" charset="0"/>
                <a:ea typeface="新細明體"/>
              </a:rPr>
              <a:t>E.g., rolling a dice</a:t>
            </a:r>
          </a:p>
          <a:p>
            <a:pPr lvl="0">
              <a:lnSpc>
                <a:spcPct val="90000"/>
              </a:lnSpc>
              <a:buClr>
                <a:srgbClr val="003366"/>
              </a:buClr>
              <a:buSzPct val="75000"/>
            </a:pPr>
            <a:endParaRPr kumimoji="1" lang="en-US" altLang="zh-TW" dirty="0">
              <a:solidFill>
                <a:srgbClr val="0033CC"/>
              </a:solidFill>
              <a:latin typeface="Comic Sans MS" pitchFamily="66" charset="0"/>
              <a:ea typeface="新細明體"/>
            </a:endParaRPr>
          </a:p>
          <a:p>
            <a:pPr lvl="0">
              <a:lnSpc>
                <a:spcPct val="90000"/>
              </a:lnSpc>
              <a:buClr>
                <a:srgbClr val="003366"/>
              </a:buClr>
              <a:buSzPct val="75000"/>
            </a:pPr>
            <a:r>
              <a:rPr kumimoji="1" lang="en-US" altLang="zh-TW" dirty="0">
                <a:solidFill>
                  <a:srgbClr val="003366"/>
                </a:solidFill>
                <a:latin typeface="Comic Sans MS" pitchFamily="66" charset="0"/>
                <a:ea typeface="新細明體"/>
              </a:rPr>
              <a:t>Linguistic uncertainty</a:t>
            </a:r>
          </a:p>
          <a:p>
            <a:pPr marL="742950" lvl="1" indent="-285750">
              <a:lnSpc>
                <a:spcPct val="90000"/>
              </a:lnSpc>
              <a:buClr>
                <a:srgbClr val="003366"/>
              </a:buClr>
              <a:buSzPct val="75000"/>
              <a:buFontTx/>
              <a:buChar char="–"/>
            </a:pPr>
            <a:r>
              <a:rPr kumimoji="1" lang="en-US" altLang="zh-TW" dirty="0">
                <a:solidFill>
                  <a:srgbClr val="0033CC"/>
                </a:solidFill>
                <a:latin typeface="Comic Sans MS" pitchFamily="66" charset="0"/>
                <a:ea typeface="新細明體"/>
              </a:rPr>
              <a:t>E.g., low price, tall people, young age</a:t>
            </a:r>
          </a:p>
          <a:p>
            <a:pPr lvl="0">
              <a:lnSpc>
                <a:spcPct val="90000"/>
              </a:lnSpc>
              <a:buClr>
                <a:srgbClr val="003366"/>
              </a:buClr>
              <a:buSzPct val="75000"/>
            </a:pPr>
            <a:endParaRPr kumimoji="1" lang="en-US" altLang="zh-TW" dirty="0">
              <a:solidFill>
                <a:srgbClr val="0033CC"/>
              </a:solidFill>
              <a:latin typeface="Comic Sans MS" pitchFamily="66" charset="0"/>
              <a:ea typeface="新細明體"/>
            </a:endParaRPr>
          </a:p>
          <a:p>
            <a:pPr lvl="0">
              <a:lnSpc>
                <a:spcPct val="90000"/>
              </a:lnSpc>
              <a:buClr>
                <a:srgbClr val="003366"/>
              </a:buClr>
              <a:buSzPct val="75000"/>
            </a:pPr>
            <a:r>
              <a:rPr kumimoji="1" lang="en-US" altLang="zh-TW" dirty="0">
                <a:solidFill>
                  <a:srgbClr val="003366"/>
                </a:solidFill>
                <a:latin typeface="Comic Sans MS" pitchFamily="66" charset="0"/>
                <a:ea typeface="新細明體"/>
              </a:rPr>
              <a:t>Informational uncertainty</a:t>
            </a:r>
          </a:p>
          <a:p>
            <a:pPr marL="742950" lvl="1" indent="-285750">
              <a:lnSpc>
                <a:spcPct val="90000"/>
              </a:lnSpc>
              <a:buClr>
                <a:srgbClr val="003366"/>
              </a:buClr>
              <a:buSzPct val="75000"/>
              <a:buFontTx/>
              <a:buChar char="–"/>
            </a:pPr>
            <a:r>
              <a:rPr kumimoji="1" lang="en-US" altLang="zh-TW" dirty="0">
                <a:solidFill>
                  <a:srgbClr val="0033CC"/>
                </a:solidFill>
                <a:latin typeface="Comic Sans MS" pitchFamily="66" charset="0"/>
                <a:ea typeface="新細明體"/>
              </a:rPr>
              <a:t>E.g., credit worthiness, honesty</a:t>
            </a:r>
          </a:p>
          <a:p>
            <a:pPr marL="0" indent="0">
              <a:buNone/>
            </a:pPr>
            <a:endParaRPr lang="en-US" dirty="0"/>
          </a:p>
        </p:txBody>
      </p:sp>
    </p:spTree>
    <p:extLst>
      <p:ext uri="{BB962C8B-B14F-4D97-AF65-F5344CB8AC3E}">
        <p14:creationId xmlns:p14="http://schemas.microsoft.com/office/powerpoint/2010/main" val="16985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
            <a:ext cx="7543800" cy="1050926"/>
          </a:xfrm>
        </p:spPr>
        <p:txBody>
          <a:bodyPr/>
          <a:lstStyle/>
          <a:p>
            <a:pPr algn="ctr"/>
            <a:r>
              <a:rPr lang="en-US" sz="3600" b="0" kern="1200" dirty="0">
                <a:solidFill>
                  <a:srgbClr val="C00000"/>
                </a:solidFill>
                <a:latin typeface="Times New Roman" pitchFamily="18" charset="0"/>
                <a:cs typeface="Times New Roman" pitchFamily="18" charset="0"/>
              </a:rPr>
              <a:t>Crisp Vs. Fuzzy</a:t>
            </a:r>
            <a:endParaRPr lang="en-US" sz="3600" dirty="0">
              <a:solidFill>
                <a:srgbClr val="C00000"/>
              </a:solidFill>
              <a:latin typeface="Times New Roman" pitchFamily="18" charset="0"/>
              <a:cs typeface="Times New Roman" pitchFamily="18" charset="0"/>
            </a:endParaRPr>
          </a:p>
        </p:txBody>
      </p:sp>
      <p:sp>
        <p:nvSpPr>
          <p:cNvPr id="4" name="Content Placeholder 3"/>
          <p:cNvSpPr>
            <a:spLocks noGrp="1"/>
          </p:cNvSpPr>
          <p:nvPr>
            <p:ph idx="1"/>
          </p:nvPr>
        </p:nvSpPr>
        <p:spPr bwMode="auto">
          <a:xfrm>
            <a:off x="4249737" y="1828022"/>
            <a:ext cx="4495800" cy="42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0" algn="just" rtl="0" fontAlgn="auto">
              <a:spcAft>
                <a:spcPts val="0"/>
              </a:spcAft>
              <a:buClrTx/>
              <a:buSzTx/>
              <a:defRPr/>
            </a:pPr>
            <a:r>
              <a:rPr lang="en-US" dirty="0">
                <a:solidFill>
                  <a:sysClr val="windowText" lastClr="000000"/>
                </a:solidFill>
                <a:latin typeface="Calibri"/>
              </a:rPr>
              <a:t>Membership values on [0,1]</a:t>
            </a:r>
          </a:p>
          <a:p>
            <a:pPr lvl="0" algn="l" rtl="0" fontAlgn="auto">
              <a:spcAft>
                <a:spcPts val="0"/>
              </a:spcAft>
              <a:buClrTx/>
              <a:buSzTx/>
              <a:defRPr/>
            </a:pPr>
            <a:r>
              <a:rPr lang="en-US" dirty="0">
                <a:solidFill>
                  <a:sysClr val="windowText" lastClr="000000"/>
                </a:solidFill>
                <a:latin typeface="Calibri"/>
              </a:rPr>
              <a:t>Law of Excluded Middle and Non-Contradiction do not necessarily hold:</a:t>
            </a:r>
          </a:p>
          <a:p>
            <a:pPr lvl="0" algn="just" rtl="0" fontAlgn="auto">
              <a:spcAft>
                <a:spcPts val="0"/>
              </a:spcAft>
              <a:buClrTx/>
              <a:buSzTx/>
              <a:defRPr/>
            </a:pPr>
            <a:endParaRPr lang="en-US" dirty="0">
              <a:solidFill>
                <a:sysClr val="windowText" lastClr="000000"/>
              </a:solidFill>
              <a:latin typeface="Calibri"/>
            </a:endParaRPr>
          </a:p>
          <a:p>
            <a:pPr lvl="0" algn="just" rtl="0" fontAlgn="auto">
              <a:spcAft>
                <a:spcPts val="0"/>
              </a:spcAft>
              <a:buClrTx/>
              <a:buSzTx/>
              <a:defRPr/>
            </a:pPr>
            <a:endParaRPr lang="en-US" dirty="0">
              <a:solidFill>
                <a:sysClr val="windowText" lastClr="000000"/>
              </a:solidFill>
              <a:latin typeface="Calibri"/>
            </a:endParaRPr>
          </a:p>
          <a:p>
            <a:pPr marL="0" lvl="0" indent="0" algn="l" rtl="0" fontAlgn="auto">
              <a:spcAft>
                <a:spcPts val="0"/>
              </a:spcAft>
              <a:buClrTx/>
              <a:buSzTx/>
              <a:buNone/>
              <a:defRPr/>
            </a:pPr>
            <a:endParaRPr lang="en-US" dirty="0">
              <a:solidFill>
                <a:sysClr val="windowText" lastClr="000000"/>
              </a:solidFill>
              <a:latin typeface="Calibri"/>
            </a:endParaRPr>
          </a:p>
          <a:p>
            <a:pPr lvl="0" algn="l" rtl="0" fontAlgn="auto">
              <a:spcAft>
                <a:spcPts val="0"/>
              </a:spcAft>
              <a:buClrTx/>
              <a:buSzTx/>
              <a:defRPr/>
            </a:pPr>
            <a:r>
              <a:rPr lang="en-US" dirty="0">
                <a:solidFill>
                  <a:sysClr val="windowText" lastClr="000000"/>
                </a:solidFill>
                <a:latin typeface="Calibri"/>
              </a:rPr>
              <a:t>Fuzzy Membership Function</a:t>
            </a:r>
          </a:p>
          <a:p>
            <a:pPr lvl="0" algn="l" rtl="0" fontAlgn="auto">
              <a:spcAft>
                <a:spcPts val="0"/>
              </a:spcAft>
              <a:buClrTx/>
              <a:buSzTx/>
              <a:defRPr/>
            </a:pPr>
            <a:r>
              <a:rPr lang="en-US" dirty="0">
                <a:solidFill>
                  <a:sysClr val="windowText" lastClr="000000"/>
                </a:solidFill>
                <a:latin typeface="Calibri"/>
              </a:rPr>
              <a:t>Flexibility in choosing the Intersection (T-Norm), Union (S-Norm) and Negation operations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e-IL" sz="2400" b="0" i="0" u="none" strike="noStrike" kern="1200" cap="none" spc="0" normalizeH="0" baseline="0" noProof="0" dirty="0">
              <a:ln>
                <a:noFill/>
              </a:ln>
              <a:solidFill>
                <a:sysClr val="windowText" lastClr="000000"/>
              </a:solidFill>
              <a:effectLst/>
              <a:uLnTx/>
              <a:uFillTx/>
              <a:latin typeface="Calibri"/>
              <a:ea typeface="+mn-ea"/>
              <a:cs typeface="Aria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72371"/>
            <a:ext cx="40417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17734"/>
            <a:ext cx="15716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3" y="1167039"/>
            <a:ext cx="3124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49436"/>
            <a:ext cx="409733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785" y="3431381"/>
            <a:ext cx="15906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ppt_x"/>
                                          </p:val>
                                        </p:tav>
                                        <p:tav tm="100000">
                                          <p:val>
                                            <p:strVal val="#ppt_x"/>
                                          </p:val>
                                        </p:tav>
                                      </p:tavLst>
                                    </p:anim>
                                    <p:anim calcmode="lin" valueType="num">
                                      <p:cBhvr additive="base">
                                        <p:cTn id="12"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147"/>
                                        </p:tgtEl>
                                        <p:attrNameLst>
                                          <p:attrName>style.visibility</p:attrName>
                                        </p:attrNameLst>
                                      </p:cBhvr>
                                      <p:to>
                                        <p:strVal val="visible"/>
                                      </p:to>
                                    </p:set>
                                    <p:anim calcmode="lin" valueType="num">
                                      <p:cBhvr additive="base">
                                        <p:cTn id="33" dur="500" fill="hold"/>
                                        <p:tgtEl>
                                          <p:spTgt spid="6147"/>
                                        </p:tgtEl>
                                        <p:attrNameLst>
                                          <p:attrName>ppt_x</p:attrName>
                                        </p:attrNameLst>
                                      </p:cBhvr>
                                      <p:tavLst>
                                        <p:tav tm="0">
                                          <p:val>
                                            <p:strVal val="#ppt_x"/>
                                          </p:val>
                                        </p:tav>
                                        <p:tav tm="100000">
                                          <p:val>
                                            <p:strVal val="#ppt_x"/>
                                          </p:val>
                                        </p:tav>
                                      </p:tavLst>
                                    </p:anim>
                                    <p:anim calcmode="lin" valueType="num">
                                      <p:cBhvr additive="base">
                                        <p:cTn id="3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4000" dirty="0">
                <a:solidFill>
                  <a:srgbClr val="C00000"/>
                </a:solidFill>
                <a:latin typeface="Times New Roman" pitchFamily="18" charset="0"/>
                <a:ea typeface="新細明體"/>
                <a:cs typeface="Times New Roman" pitchFamily="18" charset="0"/>
              </a:rPr>
              <a:t>Crisp or Fuzzy Logic</a:t>
            </a:r>
            <a:endParaRPr lang="en-US" sz="4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12875"/>
            <a:ext cx="8382000" cy="4718050"/>
          </a:xfrm>
        </p:spPr>
        <p:txBody>
          <a:bodyPr/>
          <a:lstStyle/>
          <a:p>
            <a:pPr lvl="0">
              <a:buClr>
                <a:srgbClr val="003366"/>
              </a:buClr>
              <a:buSzPct val="75000"/>
            </a:pPr>
            <a:r>
              <a:rPr kumimoji="1" lang="en-US" altLang="zh-TW" dirty="0">
                <a:solidFill>
                  <a:srgbClr val="003366"/>
                </a:solidFill>
                <a:latin typeface="Comic Sans MS" pitchFamily="66" charset="0"/>
                <a:ea typeface="新細明體"/>
              </a:rPr>
              <a:t>Crisp Logic</a:t>
            </a:r>
          </a:p>
          <a:p>
            <a:pPr marL="742950" lvl="1" indent="-285750">
              <a:buClr>
                <a:srgbClr val="003366"/>
              </a:buClr>
              <a:buSzPct val="75000"/>
              <a:buFontTx/>
              <a:buChar char="–"/>
            </a:pPr>
            <a:r>
              <a:rPr kumimoji="1" lang="en-US" altLang="zh-TW" dirty="0">
                <a:solidFill>
                  <a:srgbClr val="0033CC"/>
                </a:solidFill>
                <a:latin typeface="Comic Sans MS" pitchFamily="66" charset="0"/>
                <a:ea typeface="新細明體"/>
              </a:rPr>
              <a:t>A proposition can be </a:t>
            </a:r>
            <a:r>
              <a:rPr kumimoji="1" lang="en-US" altLang="zh-TW" dirty="0">
                <a:solidFill>
                  <a:srgbClr val="CC3300"/>
                </a:solidFill>
                <a:latin typeface="Comic Sans MS" pitchFamily="66" charset="0"/>
                <a:ea typeface="新細明體"/>
              </a:rPr>
              <a:t>true</a:t>
            </a:r>
            <a:r>
              <a:rPr kumimoji="1" lang="en-US" altLang="zh-TW" dirty="0">
                <a:solidFill>
                  <a:srgbClr val="0033CC"/>
                </a:solidFill>
                <a:latin typeface="Comic Sans MS" pitchFamily="66" charset="0"/>
                <a:ea typeface="新細明體"/>
              </a:rPr>
              <a:t> or </a:t>
            </a:r>
            <a:r>
              <a:rPr kumimoji="1" lang="en-US" altLang="zh-TW" dirty="0">
                <a:solidFill>
                  <a:srgbClr val="CC3300"/>
                </a:solidFill>
                <a:latin typeface="Comic Sans MS" pitchFamily="66" charset="0"/>
                <a:ea typeface="新細明體"/>
              </a:rPr>
              <a:t>false</a:t>
            </a:r>
            <a:r>
              <a:rPr kumimoji="1" lang="en-US" altLang="zh-TW" dirty="0">
                <a:solidFill>
                  <a:srgbClr val="0033CC"/>
                </a:solidFill>
                <a:latin typeface="Comic Sans MS" pitchFamily="66" charset="0"/>
                <a:ea typeface="新細明體"/>
              </a:rPr>
              <a:t> only.</a:t>
            </a:r>
          </a:p>
          <a:p>
            <a:pPr marL="1143000" lvl="2" indent="-228600">
              <a:buClr>
                <a:srgbClr val="003366"/>
              </a:buClr>
              <a:buSzPct val="75000"/>
              <a:buFontTx/>
              <a:buChar char="•"/>
            </a:pPr>
            <a:r>
              <a:rPr kumimoji="1" lang="en-US" altLang="zh-TW" sz="2000" dirty="0">
                <a:solidFill>
                  <a:srgbClr val="006666"/>
                </a:solidFill>
                <a:latin typeface="Comic Sans MS" pitchFamily="66" charset="0"/>
                <a:ea typeface="新細明體"/>
              </a:rPr>
              <a:t>Bob is a student (true)</a:t>
            </a:r>
          </a:p>
          <a:p>
            <a:pPr marL="1143000" lvl="2" indent="-228600">
              <a:buClr>
                <a:srgbClr val="003366"/>
              </a:buClr>
              <a:buSzPct val="75000"/>
              <a:buFontTx/>
              <a:buChar char="•"/>
            </a:pPr>
            <a:r>
              <a:rPr kumimoji="1" lang="en-US" altLang="zh-TW" sz="2000" dirty="0">
                <a:solidFill>
                  <a:srgbClr val="006666"/>
                </a:solidFill>
                <a:latin typeface="Comic Sans MS" pitchFamily="66" charset="0"/>
                <a:ea typeface="新細明體"/>
              </a:rPr>
              <a:t>Smoking is healthy (false)</a:t>
            </a:r>
          </a:p>
          <a:p>
            <a:pPr marL="742950" lvl="1" indent="-285750">
              <a:buClr>
                <a:srgbClr val="003366"/>
              </a:buClr>
              <a:buSzPct val="75000"/>
              <a:buFontTx/>
              <a:buChar char="–"/>
            </a:pPr>
            <a:r>
              <a:rPr kumimoji="1" lang="en-US" altLang="zh-TW" dirty="0">
                <a:solidFill>
                  <a:srgbClr val="0033CC"/>
                </a:solidFill>
                <a:latin typeface="Comic Sans MS" pitchFamily="66" charset="0"/>
                <a:ea typeface="新細明體"/>
              </a:rPr>
              <a:t>The degree of truth is </a:t>
            </a:r>
            <a:r>
              <a:rPr kumimoji="1" lang="en-US" altLang="zh-TW" dirty="0">
                <a:solidFill>
                  <a:srgbClr val="CC3300"/>
                </a:solidFill>
                <a:latin typeface="Comic Sans MS" pitchFamily="66" charset="0"/>
                <a:ea typeface="新細明體"/>
              </a:rPr>
              <a:t>0 or 1</a:t>
            </a:r>
            <a:r>
              <a:rPr kumimoji="1" lang="en-US" altLang="zh-TW" dirty="0">
                <a:solidFill>
                  <a:srgbClr val="0033CC"/>
                </a:solidFill>
                <a:latin typeface="Comic Sans MS" pitchFamily="66" charset="0"/>
                <a:ea typeface="新細明體"/>
              </a:rPr>
              <a:t>.</a:t>
            </a:r>
          </a:p>
          <a:p>
            <a:pPr lvl="0">
              <a:buClr>
                <a:srgbClr val="003366"/>
              </a:buClr>
              <a:buSzPct val="75000"/>
            </a:pPr>
            <a:r>
              <a:rPr kumimoji="1" lang="en-US" altLang="zh-TW" dirty="0">
                <a:solidFill>
                  <a:srgbClr val="003366"/>
                </a:solidFill>
                <a:latin typeface="Comic Sans MS" pitchFamily="66" charset="0"/>
                <a:ea typeface="新細明體"/>
              </a:rPr>
              <a:t>Fuzzy Logic</a:t>
            </a:r>
          </a:p>
          <a:p>
            <a:pPr marL="742950" lvl="1" indent="-285750">
              <a:buClr>
                <a:srgbClr val="003366"/>
              </a:buClr>
              <a:buSzPct val="75000"/>
              <a:buFontTx/>
              <a:buChar char="–"/>
            </a:pPr>
            <a:r>
              <a:rPr kumimoji="1" lang="en-US" altLang="zh-TW" dirty="0">
                <a:solidFill>
                  <a:srgbClr val="0033CC"/>
                </a:solidFill>
                <a:latin typeface="Comic Sans MS" pitchFamily="66" charset="0"/>
                <a:ea typeface="新細明體"/>
              </a:rPr>
              <a:t>The degree of truth is </a:t>
            </a:r>
            <a:r>
              <a:rPr kumimoji="1" lang="en-US" altLang="zh-TW" dirty="0">
                <a:solidFill>
                  <a:srgbClr val="CC3300"/>
                </a:solidFill>
                <a:latin typeface="Comic Sans MS" pitchFamily="66" charset="0"/>
                <a:ea typeface="新細明體"/>
              </a:rPr>
              <a:t>between 0 and 1</a:t>
            </a:r>
            <a:r>
              <a:rPr kumimoji="1" lang="en-US" altLang="zh-TW" dirty="0">
                <a:solidFill>
                  <a:srgbClr val="0033CC"/>
                </a:solidFill>
                <a:latin typeface="Comic Sans MS" pitchFamily="66" charset="0"/>
                <a:ea typeface="新細明體"/>
              </a:rPr>
              <a:t>.</a:t>
            </a:r>
          </a:p>
          <a:p>
            <a:pPr marL="1143000" lvl="2" indent="-228600">
              <a:buClr>
                <a:srgbClr val="003366"/>
              </a:buClr>
              <a:buSzPct val="75000"/>
              <a:buFontTx/>
              <a:buChar char="•"/>
            </a:pPr>
            <a:r>
              <a:rPr kumimoji="1" lang="en-US" altLang="zh-TW" sz="2000" dirty="0">
                <a:solidFill>
                  <a:srgbClr val="006666"/>
                </a:solidFill>
                <a:latin typeface="Comic Sans MS" pitchFamily="66" charset="0"/>
                <a:ea typeface="新細明體"/>
              </a:rPr>
              <a:t>William is young (0.3 truth) </a:t>
            </a:r>
          </a:p>
          <a:p>
            <a:pPr marL="1143000" lvl="2" indent="-228600">
              <a:buClr>
                <a:srgbClr val="003366"/>
              </a:buClr>
              <a:buSzPct val="75000"/>
              <a:buFontTx/>
              <a:buChar char="•"/>
            </a:pPr>
            <a:r>
              <a:rPr kumimoji="1" lang="en-US" altLang="zh-TW" sz="2000" dirty="0">
                <a:solidFill>
                  <a:srgbClr val="006666"/>
                </a:solidFill>
                <a:latin typeface="Comic Sans MS" pitchFamily="66" charset="0"/>
                <a:ea typeface="新細明體"/>
              </a:rPr>
              <a:t>Ariel is  smart (0.9 truth) </a:t>
            </a:r>
          </a:p>
          <a:p>
            <a:pPr marL="0" indent="0">
              <a:buNone/>
            </a:pPr>
            <a:endParaRPr lang="en-US" dirty="0"/>
          </a:p>
        </p:txBody>
      </p:sp>
    </p:spTree>
    <p:extLst>
      <p:ext uri="{BB962C8B-B14F-4D97-AF65-F5344CB8AC3E}">
        <p14:creationId xmlns:p14="http://schemas.microsoft.com/office/powerpoint/2010/main" val="30664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zh-TW" sz="4400" dirty="0">
                <a:solidFill>
                  <a:srgbClr val="C00000"/>
                </a:solidFill>
                <a:latin typeface="Times New Roman" pitchFamily="18" charset="0"/>
                <a:ea typeface="新細明體"/>
                <a:cs typeface="Times New Roman" pitchFamily="18" charset="0"/>
              </a:rPr>
              <a:t>Crisp Sets</a:t>
            </a:r>
            <a:endParaRPr lang="en-US" sz="4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12875"/>
            <a:ext cx="8382000" cy="4718050"/>
          </a:xfrm>
        </p:spPr>
        <p:txBody>
          <a:bodyPr/>
          <a:lstStyle/>
          <a:p>
            <a:pPr lvl="0">
              <a:buClr>
                <a:srgbClr val="003366"/>
              </a:buClr>
              <a:buSzPct val="75000"/>
            </a:pPr>
            <a:r>
              <a:rPr kumimoji="1" lang="en-US" altLang="zh-TW" dirty="0">
                <a:solidFill>
                  <a:srgbClr val="003366"/>
                </a:solidFill>
                <a:latin typeface="Comic Sans MS" pitchFamily="66" charset="0"/>
                <a:ea typeface="新細明體"/>
              </a:rPr>
              <a:t>Classical sets are called crisp sets</a:t>
            </a:r>
          </a:p>
          <a:p>
            <a:pPr marL="742950" lvl="1" indent="-285750">
              <a:buClr>
                <a:srgbClr val="003366"/>
              </a:buClr>
              <a:buSzPct val="75000"/>
              <a:buFontTx/>
              <a:buChar char="–"/>
            </a:pPr>
            <a:r>
              <a:rPr kumimoji="1" lang="en-US" altLang="zh-TW" dirty="0">
                <a:solidFill>
                  <a:srgbClr val="003366"/>
                </a:solidFill>
                <a:latin typeface="Comic Sans MS" pitchFamily="66" charset="0"/>
                <a:ea typeface="新細明體"/>
              </a:rPr>
              <a:t>either an element </a:t>
            </a:r>
            <a:r>
              <a:rPr kumimoji="1" lang="en-US" altLang="zh-TW" i="1" dirty="0">
                <a:solidFill>
                  <a:srgbClr val="CC3300"/>
                </a:solidFill>
                <a:latin typeface="Comic Sans MS" pitchFamily="66" charset="0"/>
                <a:ea typeface="新細明體"/>
              </a:rPr>
              <a:t>belongs</a:t>
            </a:r>
            <a:r>
              <a:rPr kumimoji="1" lang="en-US" altLang="zh-TW" dirty="0">
                <a:solidFill>
                  <a:srgbClr val="003366"/>
                </a:solidFill>
                <a:latin typeface="Comic Sans MS" pitchFamily="66" charset="0"/>
                <a:ea typeface="新細明體"/>
              </a:rPr>
              <a:t> to a set or not, i.e.,</a:t>
            </a:r>
          </a:p>
          <a:p>
            <a:pPr marL="742950" lvl="1" indent="-285750">
              <a:buClr>
                <a:srgbClr val="003366"/>
              </a:buClr>
              <a:buSzPct val="75000"/>
              <a:buFontTx/>
              <a:buChar char="–"/>
            </a:pPr>
            <a:endParaRPr kumimoji="1" lang="en-US" altLang="zh-TW" dirty="0">
              <a:solidFill>
                <a:srgbClr val="003366"/>
              </a:solidFill>
              <a:latin typeface="Comic Sans MS" pitchFamily="66" charset="0"/>
              <a:ea typeface="新細明體"/>
            </a:endParaRPr>
          </a:p>
          <a:p>
            <a:pPr marL="457200" lvl="1" indent="0">
              <a:lnSpc>
                <a:spcPct val="70000"/>
              </a:lnSpc>
              <a:buClr>
                <a:srgbClr val="003366"/>
              </a:buClr>
              <a:buSzPct val="75000"/>
              <a:buNone/>
            </a:pPr>
            <a:r>
              <a:rPr kumimoji="1" lang="en-US" altLang="zh-TW" dirty="0">
                <a:solidFill>
                  <a:srgbClr val="003366"/>
                </a:solidFill>
                <a:latin typeface="Comic Sans MS" pitchFamily="66" charset="0"/>
                <a:ea typeface="新細明體"/>
              </a:rPr>
              <a:t> </a:t>
            </a:r>
            <a:r>
              <a:rPr kumimoji="1" lang="en-US" altLang="zh-TW" dirty="0" smtClean="0">
                <a:solidFill>
                  <a:srgbClr val="003366"/>
                </a:solidFill>
                <a:latin typeface="Comic Sans MS" pitchFamily="66" charset="0"/>
                <a:ea typeface="新細明體"/>
              </a:rPr>
              <a:t>                         Or     </a:t>
            </a:r>
            <a:endParaRPr kumimoji="1" lang="en-US" altLang="zh-TW" dirty="0">
              <a:solidFill>
                <a:srgbClr val="003366"/>
              </a:solidFill>
              <a:latin typeface="Comic Sans MS" pitchFamily="66" charset="0"/>
              <a:ea typeface="新細明體"/>
            </a:endParaRPr>
          </a:p>
          <a:p>
            <a:pPr marL="742950" lvl="1" indent="-285750">
              <a:buClr>
                <a:srgbClr val="003366"/>
              </a:buClr>
              <a:buSzPct val="75000"/>
              <a:buFontTx/>
              <a:buChar char="–"/>
            </a:pPr>
            <a:endParaRPr kumimoji="1" lang="en-US" altLang="zh-TW" dirty="0">
              <a:solidFill>
                <a:srgbClr val="003366"/>
              </a:solidFill>
              <a:latin typeface="Comic Sans MS" pitchFamily="66" charset="0"/>
              <a:ea typeface="新細明體"/>
            </a:endParaRPr>
          </a:p>
          <a:p>
            <a:pPr lvl="0">
              <a:buClr>
                <a:srgbClr val="003366"/>
              </a:buClr>
              <a:buSzPct val="75000"/>
            </a:pPr>
            <a:r>
              <a:rPr kumimoji="1" lang="en-US" altLang="zh-TW" dirty="0">
                <a:solidFill>
                  <a:srgbClr val="003366"/>
                </a:solidFill>
                <a:latin typeface="Comic Sans MS" pitchFamily="66" charset="0"/>
                <a:ea typeface="新細明體"/>
              </a:rPr>
              <a:t>Member Function of crisp set</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13716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83089"/>
            <a:ext cx="13716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24400"/>
            <a:ext cx="27336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957762"/>
            <a:ext cx="19716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3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500" fill="hold"/>
                                        <p:tgtEl>
                                          <p:spTgt spid="2052"/>
                                        </p:tgtEl>
                                        <p:attrNameLst>
                                          <p:attrName>ppt_x</p:attrName>
                                        </p:attrNameLst>
                                      </p:cBhvr>
                                      <p:tavLst>
                                        <p:tav tm="0">
                                          <p:val>
                                            <p:strVal val="#ppt_x"/>
                                          </p:val>
                                        </p:tav>
                                        <p:tav tm="100000">
                                          <p:val>
                                            <p:strVal val="#ppt_x"/>
                                          </p:val>
                                        </p:tav>
                                      </p:tavLst>
                                    </p:anim>
                                    <p:anim calcmode="lin" valueType="num">
                                      <p:cBhvr additive="base">
                                        <p:cTn id="34" dur="500" fill="hold"/>
                                        <p:tgtEl>
                                          <p:spTgt spid="205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additive="base">
                                        <p:cTn id="37" dur="500" fill="hold"/>
                                        <p:tgtEl>
                                          <p:spTgt spid="2053"/>
                                        </p:tgtEl>
                                        <p:attrNameLst>
                                          <p:attrName>ppt_x</p:attrName>
                                        </p:attrNameLst>
                                      </p:cBhvr>
                                      <p:tavLst>
                                        <p:tav tm="0">
                                          <p:val>
                                            <p:strVal val="#ppt_x"/>
                                          </p:val>
                                        </p:tav>
                                        <p:tav tm="100000">
                                          <p:val>
                                            <p:strVal val="#ppt_x"/>
                                          </p:val>
                                        </p:tav>
                                      </p:tavLst>
                                    </p:anim>
                                    <p:anim calcmode="lin" valueType="num">
                                      <p:cBhvr additive="base">
                                        <p:cTn id="3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zh-TW" sz="4400" dirty="0">
                <a:solidFill>
                  <a:srgbClr val="C00000"/>
                </a:solidFill>
                <a:latin typeface="Times New Roman" pitchFamily="18" charset="0"/>
                <a:ea typeface="新細明體"/>
                <a:cs typeface="Times New Roman" pitchFamily="18" charset="0"/>
              </a:rPr>
              <a:t>Crisp Sets</a:t>
            </a:r>
            <a:endParaRPr lang="en-US" sz="4400" dirty="0">
              <a:solidFill>
                <a:srgbClr val="C00000"/>
              </a:solidFill>
              <a:latin typeface="Times New Roman" pitchFamily="18" charset="0"/>
              <a:cs typeface="Times New Roman" pitchFamily="18" charset="0"/>
            </a:endParaRPr>
          </a:p>
        </p:txBody>
      </p:sp>
      <p:sp>
        <p:nvSpPr>
          <p:cNvPr id="4" name="Text Box 9"/>
          <p:cNvSpPr txBox="1">
            <a:spLocks noGrp="1" noChangeArrowheads="1"/>
          </p:cNvSpPr>
          <p:nvPr>
            <p:ph idx="1"/>
          </p:nvPr>
        </p:nvSpPr>
        <p:spPr bwMode="auto">
          <a:xfrm>
            <a:off x="304800" y="1412875"/>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fontAlgn="base">
              <a:spcBef>
                <a:spcPct val="0"/>
              </a:spcBef>
              <a:spcAft>
                <a:spcPct val="0"/>
              </a:spcAft>
              <a:buNone/>
            </a:pPr>
            <a:r>
              <a:rPr kumimoji="1" lang="en-US" altLang="zh-TW" sz="2800" i="1" dirty="0" smtClean="0">
                <a:solidFill>
                  <a:srgbClr val="0033CC"/>
                </a:solidFill>
                <a:latin typeface="Times New Roman" pitchFamily="18" charset="0"/>
              </a:rPr>
              <a:t>P</a:t>
            </a:r>
            <a:r>
              <a:rPr kumimoji="1" lang="en-US" altLang="zh-TW" sz="2800" dirty="0" smtClean="0">
                <a:solidFill>
                  <a:srgbClr val="0033CC"/>
                </a:solidFill>
                <a:latin typeface="Times New Roman" pitchFamily="18" charset="0"/>
              </a:rPr>
              <a:t> </a:t>
            </a:r>
            <a:r>
              <a:rPr kumimoji="1" lang="en-US" altLang="zh-TW" sz="2800" dirty="0" smtClean="0">
                <a:solidFill>
                  <a:srgbClr val="003366"/>
                </a:solidFill>
                <a:latin typeface="Comic Sans MS" pitchFamily="66" charset="0"/>
              </a:rPr>
              <a:t>: the set of all people. </a:t>
            </a:r>
          </a:p>
        </p:txBody>
      </p:sp>
      <p:sp>
        <p:nvSpPr>
          <p:cNvPr id="5" name="Text Box 10"/>
          <p:cNvSpPr txBox="1">
            <a:spLocks noChangeArrowheads="1"/>
          </p:cNvSpPr>
          <p:nvPr/>
        </p:nvSpPr>
        <p:spPr bwMode="auto">
          <a:xfrm>
            <a:off x="228600" y="2426835"/>
            <a:ext cx="5248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TW" sz="2800" i="1" dirty="0" smtClean="0">
                <a:solidFill>
                  <a:srgbClr val="0033CC"/>
                </a:solidFill>
                <a:latin typeface="Times New Roman" pitchFamily="18" charset="0"/>
              </a:rPr>
              <a:t>Y</a:t>
            </a:r>
            <a:r>
              <a:rPr kumimoji="1" lang="en-US" altLang="zh-TW" sz="2800" dirty="0" smtClean="0">
                <a:solidFill>
                  <a:srgbClr val="0033CC"/>
                </a:solidFill>
                <a:latin typeface="Times New Roman" pitchFamily="18" charset="0"/>
              </a:rPr>
              <a:t> </a:t>
            </a:r>
            <a:r>
              <a:rPr kumimoji="1" lang="en-US" altLang="zh-TW" sz="2800" dirty="0" smtClean="0">
                <a:solidFill>
                  <a:srgbClr val="003366"/>
                </a:solidFill>
                <a:latin typeface="Comic Sans MS" pitchFamily="66" charset="0"/>
              </a:rPr>
              <a:t>: the set of all young people.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3628571"/>
            <a:ext cx="4762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8"/>
          <p:cNvGrpSpPr>
            <a:grpSpLocks/>
          </p:cNvGrpSpPr>
          <p:nvPr/>
        </p:nvGrpSpPr>
        <p:grpSpPr bwMode="auto">
          <a:xfrm>
            <a:off x="6113462" y="2404608"/>
            <a:ext cx="2735263" cy="1511300"/>
            <a:chOff x="3878" y="1571"/>
            <a:chExt cx="1723" cy="952"/>
          </a:xfrm>
        </p:grpSpPr>
        <p:sp>
          <p:nvSpPr>
            <p:cNvPr id="8" name="Rectangle 14"/>
            <p:cNvSpPr>
              <a:spLocks noChangeArrowheads="1"/>
            </p:cNvSpPr>
            <p:nvPr/>
          </p:nvSpPr>
          <p:spPr bwMode="auto">
            <a:xfrm>
              <a:off x="3878" y="1571"/>
              <a:ext cx="1723" cy="952"/>
            </a:xfrm>
            <a:prstGeom prst="rect">
              <a:avLst/>
            </a:prstGeom>
            <a:solidFill>
              <a:srgbClr val="FFFF66"/>
            </a:solidFill>
            <a:ln w="9525">
              <a:solidFill>
                <a:srgbClr val="003366"/>
              </a:solidFill>
              <a:miter lim="800000"/>
              <a:headEnd/>
              <a:tailEnd/>
            </a:ln>
            <a:effectLst>
              <a:outerShdw dist="107763" dir="2700000" algn="ctr" rotWithShape="0">
                <a:srgbClr val="666699">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sz="1800" b="0" i="0" u="none" strike="noStrike" kern="0" cap="none" spc="0" normalizeH="0" baseline="0" noProof="0" smtClean="0">
                <a:ln>
                  <a:noFill/>
                </a:ln>
                <a:solidFill>
                  <a:srgbClr val="003366"/>
                </a:solidFill>
                <a:effectLst/>
                <a:uLnTx/>
                <a:uFillTx/>
                <a:latin typeface="Comic Sans MS" pitchFamily="66" charset="0"/>
              </a:endParaRPr>
            </a:p>
          </p:txBody>
        </p:sp>
        <p:sp>
          <p:nvSpPr>
            <p:cNvPr id="9" name="Text Box 16"/>
            <p:cNvSpPr txBox="1">
              <a:spLocks noChangeArrowheads="1"/>
            </p:cNvSpPr>
            <p:nvPr/>
          </p:nvSpPr>
          <p:spPr bwMode="auto">
            <a:xfrm>
              <a:off x="5200" y="1628"/>
              <a:ext cx="31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4000" b="0" i="1" u="none" strike="noStrike" kern="0" cap="none" spc="0" normalizeH="0" baseline="0" noProof="0" smtClean="0">
                  <a:ln>
                    <a:noFill/>
                  </a:ln>
                  <a:solidFill>
                    <a:srgbClr val="0033CC"/>
                  </a:solidFill>
                  <a:effectLst/>
                  <a:uLnTx/>
                  <a:uFillTx/>
                  <a:latin typeface="Times New Roman" pitchFamily="18" charset="0"/>
                </a:rPr>
                <a:t>P</a:t>
              </a:r>
            </a:p>
          </p:txBody>
        </p:sp>
      </p:grpSp>
      <p:sp>
        <p:nvSpPr>
          <p:cNvPr id="10" name="Oval 15"/>
          <p:cNvSpPr>
            <a:spLocks noChangeArrowheads="1"/>
          </p:cNvSpPr>
          <p:nvPr/>
        </p:nvSpPr>
        <p:spPr bwMode="auto">
          <a:xfrm>
            <a:off x="6442755" y="2691946"/>
            <a:ext cx="1655763" cy="936625"/>
          </a:xfrm>
          <a:prstGeom prst="ellipse">
            <a:avLst/>
          </a:prstGeom>
          <a:solidFill>
            <a:srgbClr val="99FFCC"/>
          </a:solidFill>
          <a:ln w="9525">
            <a:solidFill>
              <a:srgbClr val="003366"/>
            </a:solidFill>
            <a:round/>
            <a:headEnd/>
            <a:tailEnd/>
          </a:ln>
          <a:effectLst>
            <a:outerShdw dist="107763" dir="2700000" algn="ctr" rotWithShape="0">
              <a:srgbClr val="666699">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zh-TW" sz="4000" b="0" i="1" u="none" strike="noStrike" kern="0" cap="none" spc="0" normalizeH="0" baseline="0" noProof="0" smtClean="0">
                <a:ln>
                  <a:noFill/>
                </a:ln>
                <a:solidFill>
                  <a:srgbClr val="0033CC"/>
                </a:solidFill>
                <a:effectLst/>
                <a:uLnTx/>
                <a:uFillTx/>
                <a:latin typeface="Times New Roman" pitchFamily="18" charset="0"/>
              </a:rPr>
              <a:t>Y</a:t>
            </a:r>
          </a:p>
        </p:txBody>
      </p:sp>
      <p:grpSp>
        <p:nvGrpSpPr>
          <p:cNvPr id="11" name="Group 33"/>
          <p:cNvGrpSpPr>
            <a:grpSpLocks/>
          </p:cNvGrpSpPr>
          <p:nvPr/>
        </p:nvGrpSpPr>
        <p:grpSpPr bwMode="auto">
          <a:xfrm>
            <a:off x="788874" y="4611688"/>
            <a:ext cx="6767513" cy="1833562"/>
            <a:chOff x="840" y="3001"/>
            <a:chExt cx="4263" cy="1155"/>
          </a:xfrm>
        </p:grpSpPr>
        <p:sp>
          <p:nvSpPr>
            <p:cNvPr id="12" name="Line 21"/>
            <p:cNvSpPr>
              <a:spLocks noChangeShapeType="1"/>
            </p:cNvSpPr>
            <p:nvPr/>
          </p:nvSpPr>
          <p:spPr bwMode="auto">
            <a:xfrm>
              <a:off x="1249" y="3924"/>
              <a:ext cx="3764" cy="0"/>
            </a:xfrm>
            <a:prstGeom prst="line">
              <a:avLst/>
            </a:prstGeom>
            <a:noFill/>
            <a:ln w="9525">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800" b="0" i="0" u="none" strike="noStrike" kern="0" cap="none" spc="0" normalizeH="0" baseline="0" noProof="0" smtClean="0">
                <a:ln>
                  <a:noFill/>
                </a:ln>
                <a:solidFill>
                  <a:srgbClr val="003366"/>
                </a:solidFill>
                <a:effectLst/>
                <a:uLnTx/>
                <a:uFillTx/>
                <a:latin typeface="Comic Sans MS" pitchFamily="66" charset="0"/>
              </a:endParaRPr>
            </a:p>
          </p:txBody>
        </p:sp>
        <p:sp>
          <p:nvSpPr>
            <p:cNvPr id="13" name="Line 22"/>
            <p:cNvSpPr>
              <a:spLocks noChangeShapeType="1"/>
            </p:cNvSpPr>
            <p:nvPr/>
          </p:nvSpPr>
          <p:spPr bwMode="auto">
            <a:xfrm flipV="1">
              <a:off x="1657" y="3108"/>
              <a:ext cx="0" cy="952"/>
            </a:xfrm>
            <a:prstGeom prst="line">
              <a:avLst/>
            </a:prstGeom>
            <a:noFill/>
            <a:ln w="9525">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800" b="0" i="0" u="none" strike="noStrike" kern="0" cap="none" spc="0" normalizeH="0" baseline="0" noProof="0" smtClean="0">
                <a:ln>
                  <a:noFill/>
                </a:ln>
                <a:solidFill>
                  <a:srgbClr val="003366"/>
                </a:solidFill>
                <a:effectLst/>
                <a:uLnTx/>
                <a:uFillTx/>
                <a:latin typeface="Comic Sans MS" pitchFamily="66" charset="0"/>
              </a:endParaRPr>
            </a:p>
          </p:txBody>
        </p:sp>
        <p:sp>
          <p:nvSpPr>
            <p:cNvPr id="14" name="Freeform 23"/>
            <p:cNvSpPr>
              <a:spLocks/>
            </p:cNvSpPr>
            <p:nvPr/>
          </p:nvSpPr>
          <p:spPr bwMode="auto">
            <a:xfrm>
              <a:off x="1294" y="3516"/>
              <a:ext cx="3130" cy="408"/>
            </a:xfrm>
            <a:custGeom>
              <a:avLst/>
              <a:gdLst>
                <a:gd name="T0" fmla="*/ 0 w 3130"/>
                <a:gd name="T1" fmla="*/ 408 h 408"/>
                <a:gd name="T2" fmla="*/ 363 w 3130"/>
                <a:gd name="T3" fmla="*/ 408 h 408"/>
                <a:gd name="T4" fmla="*/ 363 w 3130"/>
                <a:gd name="T5" fmla="*/ 0 h 408"/>
                <a:gd name="T6" fmla="*/ 1451 w 3130"/>
                <a:gd name="T7" fmla="*/ 0 h 408"/>
                <a:gd name="T8" fmla="*/ 1451 w 3130"/>
                <a:gd name="T9" fmla="*/ 408 h 408"/>
                <a:gd name="T10" fmla="*/ 3130 w 3130"/>
                <a:gd name="T11" fmla="*/ 408 h 408"/>
              </a:gdLst>
              <a:ahLst/>
              <a:cxnLst>
                <a:cxn ang="0">
                  <a:pos x="T0" y="T1"/>
                </a:cxn>
                <a:cxn ang="0">
                  <a:pos x="T2" y="T3"/>
                </a:cxn>
                <a:cxn ang="0">
                  <a:pos x="T4" y="T5"/>
                </a:cxn>
                <a:cxn ang="0">
                  <a:pos x="T6" y="T7"/>
                </a:cxn>
                <a:cxn ang="0">
                  <a:pos x="T8" y="T9"/>
                </a:cxn>
                <a:cxn ang="0">
                  <a:pos x="T10" y="T11"/>
                </a:cxn>
              </a:cxnLst>
              <a:rect l="0" t="0" r="r" b="b"/>
              <a:pathLst>
                <a:path w="3130" h="408">
                  <a:moveTo>
                    <a:pt x="0" y="408"/>
                  </a:moveTo>
                  <a:lnTo>
                    <a:pt x="363" y="408"/>
                  </a:lnTo>
                  <a:lnTo>
                    <a:pt x="363" y="0"/>
                  </a:lnTo>
                  <a:lnTo>
                    <a:pt x="1451" y="0"/>
                  </a:lnTo>
                  <a:lnTo>
                    <a:pt x="1451" y="408"/>
                  </a:lnTo>
                  <a:lnTo>
                    <a:pt x="3130" y="408"/>
                  </a:ln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1800" b="0" i="0" u="none" strike="noStrike" kern="0" cap="none" spc="0" normalizeH="0" baseline="0" noProof="0" smtClean="0">
                <a:ln>
                  <a:noFill/>
                </a:ln>
                <a:solidFill>
                  <a:srgbClr val="003366"/>
                </a:solidFill>
                <a:effectLst/>
                <a:uLnTx/>
                <a:uFillTx/>
                <a:latin typeface="Comic Sans MS" pitchFamily="66" charset="0"/>
              </a:endParaRPr>
            </a:p>
          </p:txBody>
        </p:sp>
        <p:sp>
          <p:nvSpPr>
            <p:cNvPr id="15" name="Text Box 24"/>
            <p:cNvSpPr txBox="1">
              <a:spLocks noChangeArrowheads="1"/>
            </p:cNvSpPr>
            <p:nvPr/>
          </p:nvSpPr>
          <p:spPr bwMode="auto">
            <a:xfrm>
              <a:off x="1469" y="338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smtClean="0">
                  <a:ln>
                    <a:noFill/>
                  </a:ln>
                  <a:solidFill>
                    <a:srgbClr val="0033CC"/>
                  </a:solidFill>
                  <a:effectLst/>
                  <a:uLnTx/>
                  <a:uFillTx/>
                  <a:latin typeface="Times New Roman" pitchFamily="18" charset="0"/>
                </a:rPr>
                <a:t>1</a:t>
              </a:r>
            </a:p>
          </p:txBody>
        </p:sp>
        <p:sp>
          <p:nvSpPr>
            <p:cNvPr id="16" name="Text Box 25"/>
            <p:cNvSpPr txBox="1">
              <a:spLocks noChangeArrowheads="1"/>
            </p:cNvSpPr>
            <p:nvPr/>
          </p:nvSpPr>
          <p:spPr bwMode="auto">
            <a:xfrm>
              <a:off x="4923" y="3879"/>
              <a:ext cx="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1800" b="0" i="1" u="none" strike="noStrike" kern="0" cap="none" spc="0" normalizeH="0" baseline="0" noProof="0" smtClean="0">
                  <a:ln>
                    <a:noFill/>
                  </a:ln>
                  <a:solidFill>
                    <a:srgbClr val="0033CC"/>
                  </a:solidFill>
                  <a:effectLst/>
                  <a:uLnTx/>
                  <a:uFillTx/>
                  <a:latin typeface="Times New Roman" pitchFamily="18" charset="0"/>
                </a:rPr>
                <a:t>y</a:t>
              </a:r>
            </a:p>
          </p:txBody>
        </p:sp>
        <p:graphicFrame>
          <p:nvGraphicFramePr>
            <p:cNvPr id="17" name="Object 26"/>
            <p:cNvGraphicFramePr>
              <a:graphicFrameLocks noChangeAspect="1"/>
            </p:cNvGraphicFramePr>
            <p:nvPr/>
          </p:nvGraphicFramePr>
          <p:xfrm>
            <a:off x="840" y="3001"/>
            <a:ext cx="808" cy="334"/>
          </p:xfrm>
          <a:graphic>
            <a:graphicData uri="http://schemas.openxmlformats.org/presentationml/2006/ole">
              <mc:AlternateContent xmlns:mc="http://schemas.openxmlformats.org/markup-compatibility/2006">
                <mc:Choice xmlns:v="urn:schemas-microsoft-com:vml" Requires="v">
                  <p:oleObj spid="_x0000_s4211" name="Equation" r:id="rId4" imgW="583920" imgH="241200" progId="Equation.DSMT4">
                    <p:embed/>
                  </p:oleObj>
                </mc:Choice>
                <mc:Fallback>
                  <p:oleObj name="Equation" r:id="rId4" imgW="5839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 y="3001"/>
                          <a:ext cx="80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32"/>
            <p:cNvSpPr txBox="1">
              <a:spLocks noChangeArrowheads="1"/>
            </p:cNvSpPr>
            <p:nvPr/>
          </p:nvSpPr>
          <p:spPr bwMode="auto">
            <a:xfrm>
              <a:off x="2608" y="3925"/>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smtClean="0">
                  <a:ln>
                    <a:noFill/>
                  </a:ln>
                  <a:solidFill>
                    <a:srgbClr val="003366"/>
                  </a:solidFill>
                  <a:effectLst/>
                  <a:uLnTx/>
                  <a:uFillTx/>
                  <a:latin typeface="Times New Roman" pitchFamily="18" charset="0"/>
                </a:rPr>
                <a:t>25</a:t>
              </a:r>
            </a:p>
          </p:txBody>
        </p:sp>
      </p:grpSp>
    </p:spTree>
    <p:extLst>
      <p:ext uri="{BB962C8B-B14F-4D97-AF65-F5344CB8AC3E}">
        <p14:creationId xmlns:p14="http://schemas.microsoft.com/office/powerpoint/2010/main" val="23847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1500"/>
                            </p:stCondLst>
                            <p:childTnLst>
                              <p:par>
                                <p:cTn id="9" presetID="1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4/3*#ppt_w"/>
                                          </p:val>
                                        </p:tav>
                                        <p:tav tm="100000">
                                          <p:val>
                                            <p:strVal val="#ppt_w"/>
                                          </p:val>
                                        </p:tav>
                                      </p:tavLst>
                                    </p:anim>
                                    <p:anim calcmode="lin" valueType="num">
                                      <p:cBhvr>
                                        <p:cTn id="17" dur="500" fill="hold"/>
                                        <p:tgtEl>
                                          <p:spTgt spid="7"/>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3" presetClass="entr" presetSubtype="288"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3*#ppt_w"/>
                                          </p:val>
                                        </p:tav>
                                        <p:tav tm="100000">
                                          <p:val>
                                            <p:strVal val="#ppt_w"/>
                                          </p:val>
                                        </p:tav>
                                      </p:tavLst>
                                    </p:anim>
                                    <p:anim calcmode="lin" valueType="num">
                                      <p:cBhvr>
                                        <p:cTn id="22" dur="500" fill="hold"/>
                                        <p:tgtEl>
                                          <p:spTgt spid="10"/>
                                        </p:tgtEl>
                                        <p:attrNameLst>
                                          <p:attrName>ppt_h</p:attrName>
                                        </p:attrNameLst>
                                      </p:cBhvr>
                                      <p:tavLst>
                                        <p:tav tm="0">
                                          <p:val>
                                            <p:strVal val="4/3*#ppt_h"/>
                                          </p:val>
                                        </p:tav>
                                        <p:tav tm="100000">
                                          <p:val>
                                            <p:strVal val="#ppt_h"/>
                                          </p:val>
                                        </p:tav>
                                      </p:tavLst>
                                    </p:anim>
                                  </p:childTnLst>
                                </p:cTn>
                              </p:par>
                            </p:childTnLst>
                          </p:cTn>
                        </p:par>
                        <p:par>
                          <p:cTn id="23" fill="hold">
                            <p:stCondLst>
                              <p:cond delay="2000"/>
                            </p:stCondLst>
                            <p:childTnLst>
                              <p:par>
                                <p:cTn id="24" presetID="22" presetClass="entr" presetSubtype="8" fill="hold" nodeType="after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latin typeface="Times New Roman" pitchFamily="18" charset="0"/>
                <a:cs typeface="Times New Roman" pitchFamily="18" charset="0"/>
              </a:rPr>
              <a:t>Fuzzy Set</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412875"/>
            <a:ext cx="8610600" cy="4718050"/>
          </a:xfrm>
        </p:spPr>
        <p:txBody>
          <a:bodyPr/>
          <a:lstStyle/>
          <a:p>
            <a:pPr marL="0" indent="0" algn="just">
              <a:buNone/>
            </a:pPr>
            <a:r>
              <a:rPr lang="en-US" dirty="0">
                <a:latin typeface="Times New Roman" pitchFamily="18" charset="0"/>
                <a:ea typeface="Times New Roman"/>
                <a:cs typeface="Times New Roman" pitchFamily="18" charset="0"/>
              </a:rPr>
              <a:t>A fuzzy set is almost any condition for which we have words: short men, tall women, hot, cold, new buildings, accelerator setting, ripe bananas, high intelligence, speed, weight, spongy, etc., where the condition can be given a value between 0 and 1.   Example: A woman is 6 feet, 3 inches tall.   In my experience, I think she is one of the tallest women I have ever met, so I rate her height at .98.   This line of reasoning can go on indefinitely rating a great number of things between 0 and 1. </a:t>
            </a:r>
            <a:r>
              <a:rPr lang="en-US" b="1" dirty="0">
                <a:ea typeface="Times New Roman"/>
              </a:rPr>
              <a:t>  </a:t>
            </a:r>
            <a:endParaRPr lang="en-US" dirty="0"/>
          </a:p>
        </p:txBody>
      </p:sp>
    </p:spTree>
    <p:extLst>
      <p:ext uri="{BB962C8B-B14F-4D97-AF65-F5344CB8AC3E}">
        <p14:creationId xmlns:p14="http://schemas.microsoft.com/office/powerpoint/2010/main" val="22503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963613"/>
          </a:xfrm>
        </p:spPr>
        <p:txBody>
          <a:bodyPr/>
          <a:lstStyle/>
          <a:p>
            <a:pPr algn="ctr"/>
            <a:r>
              <a:rPr lang="en-US" sz="4000" dirty="0">
                <a:solidFill>
                  <a:srgbClr val="C00000"/>
                </a:solidFill>
                <a:latin typeface="Times New Roman" pitchFamily="18" charset="0"/>
                <a:cs typeface="Times New Roman" pitchFamily="18" charset="0"/>
              </a:rPr>
              <a:t>Fuzzy Set</a:t>
            </a:r>
            <a:endParaRPr lang="en-US" sz="4000" dirty="0"/>
          </a:p>
        </p:txBody>
      </p:sp>
      <p:sp>
        <p:nvSpPr>
          <p:cNvPr id="3" name="Content Placeholder 2"/>
          <p:cNvSpPr>
            <a:spLocks noGrp="1"/>
          </p:cNvSpPr>
          <p:nvPr>
            <p:ph idx="1"/>
          </p:nvPr>
        </p:nvSpPr>
        <p:spPr>
          <a:xfrm>
            <a:off x="304800" y="1219200"/>
            <a:ext cx="8382000" cy="4911725"/>
          </a:xfrm>
        </p:spPr>
        <p:txBody>
          <a:bodyPr/>
          <a:lstStyle/>
          <a:p>
            <a:pPr lvl="0" algn="just">
              <a:lnSpc>
                <a:spcPct val="120000"/>
              </a:lnSpc>
              <a:spcBef>
                <a:spcPct val="50000"/>
              </a:spcBef>
              <a:buClrTx/>
              <a:buSzTx/>
              <a:buFont typeface="Arial" pitchFamily="34" charset="0"/>
              <a:buChar char="•"/>
            </a:pPr>
            <a:r>
              <a:rPr lang="en-US" sz="2400" kern="1200" dirty="0">
                <a:solidFill>
                  <a:srgbClr val="40458C"/>
                </a:solidFill>
                <a:latin typeface="Arial" charset="0"/>
                <a:cs typeface="Times New Roman" pitchFamily="18" charset="0"/>
              </a:rPr>
              <a:t>Fuzzy set theory uses Linguistic variables, rather than quantitative variables to represent imprecise concepts</a:t>
            </a:r>
            <a:r>
              <a:rPr lang="en-US" sz="2400" kern="1200" dirty="0" smtClean="0">
                <a:solidFill>
                  <a:srgbClr val="40458C"/>
                </a:solidFill>
                <a:latin typeface="Arial" charset="0"/>
                <a:cs typeface="Times New Roman" pitchFamily="18" charset="0"/>
              </a:rPr>
              <a:t>.</a:t>
            </a:r>
          </a:p>
          <a:p>
            <a:pPr marL="0" lvl="0" indent="0" algn="just">
              <a:lnSpc>
                <a:spcPct val="120000"/>
              </a:lnSpc>
              <a:spcBef>
                <a:spcPct val="50000"/>
              </a:spcBef>
              <a:buClrTx/>
              <a:buSzTx/>
              <a:buNone/>
            </a:pPr>
            <a:endParaRPr lang="en-US" sz="2400" kern="1200" dirty="0" smtClean="0">
              <a:solidFill>
                <a:srgbClr val="40458C"/>
              </a:solidFill>
              <a:latin typeface="Arial" charset="0"/>
              <a:cs typeface="Times New Roman" pitchFamily="18" charset="0"/>
            </a:endParaRPr>
          </a:p>
          <a:p>
            <a:pPr lvl="0" algn="just" fontAlgn="auto">
              <a:spcBef>
                <a:spcPts val="0"/>
              </a:spcBef>
              <a:spcAft>
                <a:spcPts val="0"/>
              </a:spcAft>
              <a:buClrTx/>
              <a:buSzTx/>
              <a:buFont typeface="Arial" pitchFamily="34" charset="0"/>
              <a:buChar char="•"/>
            </a:pPr>
            <a:r>
              <a:rPr lang="en-US" sz="2400" kern="1200" dirty="0">
                <a:solidFill>
                  <a:srgbClr val="0070C0"/>
                </a:solidFill>
                <a:latin typeface="Times New Roman" pitchFamily="18" charset="0"/>
                <a:cs typeface="Times New Roman" pitchFamily="18" charset="0"/>
              </a:rPr>
              <a:t>A Fuzzy Set is a class with different degrees of membership.  Almost all real world classes are fuzzy!</a:t>
            </a:r>
          </a:p>
          <a:p>
            <a:pPr marL="0" lvl="0" indent="0" algn="just" fontAlgn="auto">
              <a:spcBef>
                <a:spcPts val="0"/>
              </a:spcBef>
              <a:spcAft>
                <a:spcPts val="0"/>
              </a:spcAft>
              <a:buClrTx/>
              <a:buSzTx/>
              <a:buNone/>
            </a:pPr>
            <a:r>
              <a:rPr lang="en-US" sz="2400" kern="1200" dirty="0" smtClean="0">
                <a:solidFill>
                  <a:srgbClr val="0070C0"/>
                </a:solidFill>
                <a:latin typeface="Times New Roman" pitchFamily="18" charset="0"/>
                <a:cs typeface="Times New Roman" pitchFamily="18" charset="0"/>
              </a:rPr>
              <a:t>     Examples </a:t>
            </a:r>
            <a:r>
              <a:rPr lang="en-US" sz="2400" kern="1200" dirty="0">
                <a:solidFill>
                  <a:srgbClr val="0070C0"/>
                </a:solidFill>
                <a:latin typeface="Times New Roman" pitchFamily="18" charset="0"/>
                <a:cs typeface="Times New Roman" pitchFamily="18" charset="0"/>
              </a:rPr>
              <a:t>of fuzzy sets include: {‘Tall people’}, {‘Nice day’}, </a:t>
            </a:r>
            <a:r>
              <a:rPr lang="en-US" sz="2400" kern="1200" dirty="0" smtClean="0">
                <a:solidFill>
                  <a:srgbClr val="0070C0"/>
                </a:solidFill>
                <a:latin typeface="Times New Roman" pitchFamily="18" charset="0"/>
                <a:cs typeface="Times New Roman" pitchFamily="18" charset="0"/>
              </a:rPr>
              <a:t>                     </a:t>
            </a:r>
          </a:p>
          <a:p>
            <a:pPr marL="0" lvl="0" indent="0" algn="just" fontAlgn="auto">
              <a:spcBef>
                <a:spcPts val="0"/>
              </a:spcBef>
              <a:spcAft>
                <a:spcPts val="0"/>
              </a:spcAft>
              <a:buClrTx/>
              <a:buSzTx/>
              <a:buNone/>
            </a:pPr>
            <a:r>
              <a:rPr lang="en-US" sz="2400" kern="1200" dirty="0">
                <a:solidFill>
                  <a:srgbClr val="0070C0"/>
                </a:solidFill>
                <a:latin typeface="Times New Roman" pitchFamily="18" charset="0"/>
                <a:cs typeface="Times New Roman" pitchFamily="18" charset="0"/>
              </a:rPr>
              <a:t> </a:t>
            </a:r>
            <a:r>
              <a:rPr lang="en-US" sz="2400" kern="1200" dirty="0" smtClean="0">
                <a:solidFill>
                  <a:srgbClr val="0070C0"/>
                </a:solidFill>
                <a:latin typeface="Times New Roman" pitchFamily="18" charset="0"/>
                <a:cs typeface="Times New Roman" pitchFamily="18" charset="0"/>
              </a:rPr>
              <a:t>   {‘</a:t>
            </a:r>
            <a:r>
              <a:rPr lang="en-US" sz="2400" kern="1200" dirty="0">
                <a:solidFill>
                  <a:srgbClr val="0070C0"/>
                </a:solidFill>
                <a:latin typeface="Times New Roman" pitchFamily="18" charset="0"/>
                <a:cs typeface="Times New Roman" pitchFamily="18" charset="0"/>
              </a:rPr>
              <a:t>Round object’} </a:t>
            </a:r>
            <a:r>
              <a:rPr lang="en-US" sz="2400" kern="1200" dirty="0" smtClean="0">
                <a:solidFill>
                  <a:srgbClr val="0070C0"/>
                </a:solidFill>
                <a:latin typeface="Times New Roman" pitchFamily="18" charset="0"/>
                <a:cs typeface="Times New Roman" pitchFamily="18" charset="0"/>
              </a:rPr>
              <a:t>…</a:t>
            </a:r>
          </a:p>
          <a:p>
            <a:pPr marL="0" lvl="0" indent="0" algn="just" fontAlgn="auto">
              <a:spcBef>
                <a:spcPts val="0"/>
              </a:spcBef>
              <a:spcAft>
                <a:spcPts val="0"/>
              </a:spcAft>
              <a:buClrTx/>
              <a:buSzTx/>
              <a:buNone/>
            </a:pPr>
            <a:endParaRPr lang="en-US" kern="1200" dirty="0">
              <a:solidFill>
                <a:prstClr val="black"/>
              </a:solidFill>
              <a:latin typeface="Calibri"/>
            </a:endParaRPr>
          </a:p>
          <a:p>
            <a:pPr marL="0" lvl="0" indent="0" fontAlgn="auto">
              <a:spcBef>
                <a:spcPts val="0"/>
              </a:spcBef>
              <a:spcAft>
                <a:spcPts val="0"/>
              </a:spcAft>
              <a:buClrTx/>
              <a:buSzTx/>
              <a:buNone/>
            </a:pPr>
            <a:r>
              <a:rPr lang="en-US" sz="2400" kern="1200" dirty="0">
                <a:solidFill>
                  <a:srgbClr val="FF0000"/>
                </a:solidFill>
                <a:latin typeface="Arial" pitchFamily="34" charset="0"/>
                <a:cs typeface="Arial" pitchFamily="34" charset="0"/>
              </a:rPr>
              <a:t>If a person’s height is 1.88 meters is he considered ‘tall’?</a:t>
            </a:r>
          </a:p>
          <a:p>
            <a:pPr marL="0" lvl="0" indent="0" algn="just">
              <a:lnSpc>
                <a:spcPct val="120000"/>
              </a:lnSpc>
              <a:spcBef>
                <a:spcPct val="50000"/>
              </a:spcBef>
              <a:buClrTx/>
              <a:buSzTx/>
              <a:buNone/>
            </a:pPr>
            <a:endParaRPr lang="en-US" sz="2400" kern="1200" dirty="0">
              <a:solidFill>
                <a:srgbClr val="40458C"/>
              </a:solidFill>
              <a:latin typeface="Arial" charset="0"/>
              <a:cs typeface="Times New Roman" pitchFamily="18" charset="0"/>
            </a:endParaRPr>
          </a:p>
          <a:p>
            <a:pPr marL="0" indent="0">
              <a:buNone/>
            </a:pPr>
            <a:endParaRPr lang="en-US" dirty="0"/>
          </a:p>
        </p:txBody>
      </p:sp>
      <p:grpSp>
        <p:nvGrpSpPr>
          <p:cNvPr id="4" name="Group 3"/>
          <p:cNvGrpSpPr/>
          <p:nvPr/>
        </p:nvGrpSpPr>
        <p:grpSpPr>
          <a:xfrm>
            <a:off x="533400" y="5207180"/>
            <a:ext cx="7786743" cy="1166804"/>
            <a:chOff x="847862" y="4429132"/>
            <a:chExt cx="6422885" cy="1166804"/>
          </a:xfrm>
        </p:grpSpPr>
        <p:pic>
          <p:nvPicPr>
            <p:cNvPr id="5" name="Picture 4" descr="basketball.jpg"/>
            <p:cNvPicPr>
              <a:picLocks noChangeAspect="1"/>
            </p:cNvPicPr>
            <p:nvPr/>
          </p:nvPicPr>
          <p:blipFill>
            <a:blip r:embed="rId3" cstate="print"/>
            <a:stretch>
              <a:fillRect/>
            </a:stretch>
          </p:blipFill>
          <p:spPr>
            <a:xfrm>
              <a:off x="5974385" y="4429132"/>
              <a:ext cx="1296362" cy="1166804"/>
            </a:xfrm>
            <a:prstGeom prst="rect">
              <a:avLst/>
            </a:prstGeom>
          </p:spPr>
        </p:pic>
        <p:sp>
          <p:nvSpPr>
            <p:cNvPr id="6" name="TextBox 4"/>
            <p:cNvSpPr txBox="1"/>
            <p:nvPr/>
          </p:nvSpPr>
          <p:spPr>
            <a:xfrm>
              <a:off x="847862" y="4673980"/>
              <a:ext cx="5056435" cy="67710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C00000"/>
                  </a:solidFill>
                  <a:effectLst/>
                  <a:uLnTx/>
                  <a:uFillTx/>
                  <a:latin typeface="Calibri"/>
                  <a:ea typeface="+mn-ea"/>
                  <a:cs typeface="+mn-cs"/>
                </a:rPr>
                <a:t>What if we also know that he is an NBA player? </a:t>
              </a:r>
              <a:endParaRPr kumimoji="0" lang="he-IL" sz="2000" b="0" i="0" u="none" strike="noStrike" kern="1200" cap="none" spc="0" normalizeH="0" baseline="0" noProof="0" dirty="0" smtClean="0">
                <a:ln>
                  <a:noFill/>
                </a:ln>
                <a:solidFill>
                  <a:srgbClr val="C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ysClr val="windowText" lastClr="000000"/>
                </a:solidFill>
                <a:effectLst/>
                <a:uLnTx/>
                <a:uFillTx/>
                <a:latin typeface="Calibri"/>
                <a:ea typeface="+mn-ea"/>
                <a:cs typeface="Arial"/>
              </a:endParaRPr>
            </a:p>
          </p:txBody>
        </p:sp>
      </p:grpSp>
    </p:spTree>
    <p:extLst>
      <p:ext uri="{BB962C8B-B14F-4D97-AF65-F5344CB8AC3E}">
        <p14:creationId xmlns:p14="http://schemas.microsoft.com/office/powerpoint/2010/main" val="27581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zh-TW" sz="4400" dirty="0">
                <a:solidFill>
                  <a:srgbClr val="C00000"/>
                </a:solidFill>
                <a:latin typeface="Times New Roman" pitchFamily="18" charset="0"/>
                <a:ea typeface="新細明體"/>
                <a:cs typeface="Times New Roman" pitchFamily="18" charset="0"/>
              </a:rPr>
              <a:t>Fuzzy Sets</a:t>
            </a:r>
            <a:endParaRPr lang="en-US" sz="4400" dirty="0">
              <a:solidFill>
                <a:srgbClr val="C000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5472" y="1447800"/>
            <a:ext cx="531426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4"/>
          <p:cNvGrpSpPr>
            <a:grpSpLocks/>
          </p:cNvGrpSpPr>
          <p:nvPr/>
        </p:nvGrpSpPr>
        <p:grpSpPr bwMode="auto">
          <a:xfrm>
            <a:off x="1207181" y="4267200"/>
            <a:ext cx="6767512" cy="1760537"/>
            <a:chOff x="840" y="2931"/>
            <a:chExt cx="4263" cy="1109"/>
          </a:xfrm>
        </p:grpSpPr>
        <p:sp>
          <p:nvSpPr>
            <p:cNvPr id="6" name="Line 15"/>
            <p:cNvSpPr>
              <a:spLocks noChangeShapeType="1"/>
            </p:cNvSpPr>
            <p:nvPr/>
          </p:nvSpPr>
          <p:spPr bwMode="auto">
            <a:xfrm>
              <a:off x="1249" y="3854"/>
              <a:ext cx="3764" cy="0"/>
            </a:xfrm>
            <a:prstGeom prst="line">
              <a:avLst/>
            </a:prstGeom>
            <a:noFill/>
            <a:ln w="9525">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 name="Line 16"/>
            <p:cNvSpPr>
              <a:spLocks noChangeShapeType="1"/>
            </p:cNvSpPr>
            <p:nvPr/>
          </p:nvSpPr>
          <p:spPr bwMode="auto">
            <a:xfrm flipV="1">
              <a:off x="1657" y="3038"/>
              <a:ext cx="0" cy="952"/>
            </a:xfrm>
            <a:prstGeom prst="line">
              <a:avLst/>
            </a:prstGeom>
            <a:noFill/>
            <a:ln w="9525">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Text Box 18"/>
            <p:cNvSpPr txBox="1">
              <a:spLocks noChangeArrowheads="1"/>
            </p:cNvSpPr>
            <p:nvPr/>
          </p:nvSpPr>
          <p:spPr bwMode="auto">
            <a:xfrm>
              <a:off x="1469" y="331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smtClean="0">
                  <a:ln>
                    <a:noFill/>
                  </a:ln>
                  <a:solidFill>
                    <a:srgbClr val="0033CC"/>
                  </a:solidFill>
                  <a:effectLst/>
                  <a:uLnTx/>
                  <a:uFillTx/>
                  <a:latin typeface="Times New Roman" pitchFamily="18" charset="0"/>
                </a:rPr>
                <a:t>1</a:t>
              </a:r>
            </a:p>
          </p:txBody>
        </p:sp>
        <p:sp>
          <p:nvSpPr>
            <p:cNvPr id="9" name="Text Box 19"/>
            <p:cNvSpPr txBox="1">
              <a:spLocks noChangeArrowheads="1"/>
            </p:cNvSpPr>
            <p:nvPr/>
          </p:nvSpPr>
          <p:spPr bwMode="auto">
            <a:xfrm>
              <a:off x="4923" y="3809"/>
              <a:ext cx="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1" u="none" strike="noStrike" kern="0" cap="none" spc="0" normalizeH="0" baseline="0" noProof="0" smtClean="0">
                  <a:ln>
                    <a:noFill/>
                  </a:ln>
                  <a:solidFill>
                    <a:srgbClr val="0033CC"/>
                  </a:solidFill>
                  <a:effectLst/>
                  <a:uLnTx/>
                  <a:uFillTx/>
                  <a:latin typeface="Times New Roman" pitchFamily="18" charset="0"/>
                </a:rPr>
                <a:t>y</a:t>
              </a:r>
            </a:p>
          </p:txBody>
        </p:sp>
        <p:graphicFrame>
          <p:nvGraphicFramePr>
            <p:cNvPr id="10" name="Object 20"/>
            <p:cNvGraphicFramePr>
              <a:graphicFrameLocks noChangeAspect="1"/>
            </p:cNvGraphicFramePr>
            <p:nvPr/>
          </p:nvGraphicFramePr>
          <p:xfrm>
            <a:off x="840" y="2931"/>
            <a:ext cx="808" cy="334"/>
          </p:xfrm>
          <a:graphic>
            <a:graphicData uri="http://schemas.openxmlformats.org/presentationml/2006/ole">
              <mc:AlternateContent xmlns:mc="http://schemas.openxmlformats.org/markup-compatibility/2006">
                <mc:Choice xmlns:v="urn:schemas-microsoft-com:vml" Requires="v">
                  <p:oleObj spid="_x0000_s5233" name="Equation" r:id="rId4" imgW="583920" imgH="241200" progId="Equation.DSMT4">
                    <p:embed/>
                  </p:oleObj>
                </mc:Choice>
                <mc:Fallback>
                  <p:oleObj name="Equation" r:id="rId4" imgW="5839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 y="2931"/>
                          <a:ext cx="80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Freeform 22"/>
            <p:cNvSpPr>
              <a:spLocks/>
            </p:cNvSpPr>
            <p:nvPr/>
          </p:nvSpPr>
          <p:spPr bwMode="auto">
            <a:xfrm>
              <a:off x="1292" y="3405"/>
              <a:ext cx="3493" cy="454"/>
            </a:xfrm>
            <a:custGeom>
              <a:avLst/>
              <a:gdLst>
                <a:gd name="T0" fmla="*/ 0 w 3493"/>
                <a:gd name="T1" fmla="*/ 454 h 454"/>
                <a:gd name="T2" fmla="*/ 363 w 3493"/>
                <a:gd name="T3" fmla="*/ 454 h 454"/>
                <a:gd name="T4" fmla="*/ 363 w 3493"/>
                <a:gd name="T5" fmla="*/ 0 h 454"/>
                <a:gd name="T6" fmla="*/ 1361 w 3493"/>
                <a:gd name="T7" fmla="*/ 0 h 454"/>
                <a:gd name="T8" fmla="*/ 1906 w 3493"/>
                <a:gd name="T9" fmla="*/ 454 h 454"/>
                <a:gd name="T10" fmla="*/ 3493 w 3493"/>
                <a:gd name="T11" fmla="*/ 454 h 454"/>
              </a:gdLst>
              <a:ahLst/>
              <a:cxnLst>
                <a:cxn ang="0">
                  <a:pos x="T0" y="T1"/>
                </a:cxn>
                <a:cxn ang="0">
                  <a:pos x="T2" y="T3"/>
                </a:cxn>
                <a:cxn ang="0">
                  <a:pos x="T4" y="T5"/>
                </a:cxn>
                <a:cxn ang="0">
                  <a:pos x="T6" y="T7"/>
                </a:cxn>
                <a:cxn ang="0">
                  <a:pos x="T8" y="T9"/>
                </a:cxn>
                <a:cxn ang="0">
                  <a:pos x="T10" y="T11"/>
                </a:cxn>
              </a:cxnLst>
              <a:rect l="0" t="0" r="r" b="b"/>
              <a:pathLst>
                <a:path w="3493" h="454">
                  <a:moveTo>
                    <a:pt x="0" y="454"/>
                  </a:moveTo>
                  <a:lnTo>
                    <a:pt x="363" y="454"/>
                  </a:lnTo>
                  <a:lnTo>
                    <a:pt x="363" y="0"/>
                  </a:lnTo>
                  <a:lnTo>
                    <a:pt x="1361" y="0"/>
                  </a:lnTo>
                  <a:lnTo>
                    <a:pt x="1906" y="454"/>
                  </a:lnTo>
                  <a:lnTo>
                    <a:pt x="3493" y="454"/>
                  </a:ln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2" name="Text Box 23"/>
          <p:cNvSpPr txBox="1">
            <a:spLocks noChangeArrowheads="1"/>
          </p:cNvSpPr>
          <p:nvPr/>
        </p:nvSpPr>
        <p:spPr bwMode="auto">
          <a:xfrm>
            <a:off x="3563938" y="3200400"/>
            <a:ext cx="1557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800" b="0" i="0" u="sng" strike="noStrike" kern="0" cap="none" spc="0" normalizeH="0" baseline="0" noProof="0" dirty="0" smtClean="0">
                <a:ln>
                  <a:noFill/>
                </a:ln>
                <a:solidFill>
                  <a:sysClr val="windowText" lastClr="000000"/>
                </a:solidFill>
                <a:effectLst/>
                <a:uLnTx/>
                <a:uFillTx/>
              </a:rPr>
              <a:t>Example</a:t>
            </a:r>
          </a:p>
        </p:txBody>
      </p:sp>
    </p:spTree>
    <p:extLst>
      <p:ext uri="{BB962C8B-B14F-4D97-AF65-F5344CB8AC3E}">
        <p14:creationId xmlns:p14="http://schemas.microsoft.com/office/powerpoint/2010/main" val="215067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2" presetClass="entr" presetSubtype="1"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rgbClr val="C00000"/>
                </a:solidFill>
                <a:latin typeface="Times New Roman" pitchFamily="18" charset="0"/>
                <a:cs typeface="Times New Roman" pitchFamily="18" charset="0"/>
              </a:rPr>
              <a:t>CONVENTIONAL CONTROL</a:t>
            </a:r>
            <a:endParaRPr lang="en-US" dirty="0"/>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b="1" dirty="0">
                <a:latin typeface="Times New Roman" pitchFamily="18" charset="0"/>
                <a:cs typeface="Times New Roman" pitchFamily="18" charset="0"/>
              </a:rPr>
              <a:t>Controller Design:</a:t>
            </a:r>
          </a:p>
          <a:p>
            <a:pPr algn="just"/>
            <a:r>
              <a:rPr lang="en-US" sz="2400" dirty="0">
                <a:solidFill>
                  <a:srgbClr val="FF0000"/>
                </a:solidFill>
                <a:latin typeface="Times New Roman" pitchFamily="18" charset="0"/>
                <a:cs typeface="Times New Roman" pitchFamily="18" charset="0"/>
              </a:rPr>
              <a:t>Optimal control: </a:t>
            </a:r>
            <a:r>
              <a:rPr lang="en-US" sz="2400" dirty="0">
                <a:latin typeface="Times New Roman" pitchFamily="18" charset="0"/>
                <a:cs typeface="Times New Roman" pitchFamily="18" charset="0"/>
              </a:rPr>
              <a:t>Linear quadratic regulator, use of </a:t>
            </a:r>
            <a:r>
              <a:rPr lang="en-US" sz="2400" dirty="0" err="1" smtClean="0">
                <a:latin typeface="Times New Roman" pitchFamily="18" charset="0"/>
                <a:cs typeface="Times New Roman" pitchFamily="18" charset="0"/>
              </a:rPr>
              <a:t>Pontryagin’s</a:t>
            </a:r>
            <a:r>
              <a:rPr lang="en-US" sz="2400" dirty="0" smtClean="0">
                <a:latin typeface="Times New Roman" pitchFamily="18" charset="0"/>
                <a:cs typeface="Times New Roman" pitchFamily="18" charset="0"/>
              </a:rPr>
              <a:t> minimum </a:t>
            </a:r>
            <a:r>
              <a:rPr lang="en-US" sz="2400" dirty="0">
                <a:latin typeface="Times New Roman" pitchFamily="18" charset="0"/>
                <a:cs typeface="Times New Roman" pitchFamily="18" charset="0"/>
              </a:rPr>
              <a:t>principle or dynamic programming, and so on.</a:t>
            </a:r>
          </a:p>
          <a:p>
            <a:pPr algn="just"/>
            <a:r>
              <a:rPr lang="en-US" sz="2400" dirty="0">
                <a:solidFill>
                  <a:srgbClr val="FF0000"/>
                </a:solidFill>
                <a:latin typeface="Times New Roman" pitchFamily="18" charset="0"/>
                <a:cs typeface="Times New Roman" pitchFamily="18" charset="0"/>
              </a:rPr>
              <a:t>Robust control: </a:t>
            </a:r>
            <a:r>
              <a:rPr lang="en-US" sz="2400" dirty="0" smtClean="0">
                <a:latin typeface="Times New Roman" pitchFamily="18" charset="0"/>
                <a:cs typeface="Times New Roman" pitchFamily="18" charset="0"/>
              </a:rPr>
              <a:t>H</a:t>
            </a:r>
            <a:r>
              <a:rPr lang="en-US" sz="2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dirty="0" smtClean="0">
                <a:latin typeface="Times New Roman" pitchFamily="18" charset="0"/>
                <a:cs typeface="Times New Roman" pitchFamily="18" charset="0"/>
              </a:rPr>
              <a:t>H</a:t>
            </a:r>
            <a:r>
              <a:rPr lang="en-US" sz="16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methods, quantitative </a:t>
            </a:r>
            <a:r>
              <a:rPr lang="en-US" sz="2400" dirty="0" smtClean="0">
                <a:latin typeface="Times New Roman" pitchFamily="18" charset="0"/>
                <a:cs typeface="Times New Roman" pitchFamily="18" charset="0"/>
              </a:rPr>
              <a:t>feedback theory</a:t>
            </a:r>
            <a:r>
              <a:rPr lang="en-US" sz="2400" dirty="0">
                <a:latin typeface="Times New Roman" pitchFamily="18" charset="0"/>
                <a:cs typeface="Times New Roman" pitchFamily="18" charset="0"/>
              </a:rPr>
              <a:t>, loop shaping, and so on.</a:t>
            </a:r>
          </a:p>
          <a:p>
            <a:pPr algn="just"/>
            <a:r>
              <a:rPr lang="en-US" sz="2400" dirty="0">
                <a:solidFill>
                  <a:srgbClr val="FF0000"/>
                </a:solidFill>
                <a:latin typeface="Times New Roman" pitchFamily="18" charset="0"/>
                <a:cs typeface="Times New Roman" pitchFamily="18" charset="0"/>
              </a:rPr>
              <a:t>Nonlinear methods: </a:t>
            </a:r>
            <a:r>
              <a:rPr lang="en-US" sz="2400" dirty="0">
                <a:latin typeface="Times New Roman" pitchFamily="18" charset="0"/>
                <a:cs typeface="Times New Roman" pitchFamily="18" charset="0"/>
              </a:rPr>
              <a:t>Feedback linearization, </a:t>
            </a:r>
            <a:r>
              <a:rPr lang="en-US" sz="2400" dirty="0" err="1" smtClean="0">
                <a:latin typeface="Times New Roman" pitchFamily="18" charset="0"/>
                <a:cs typeface="Times New Roman" pitchFamily="18" charset="0"/>
              </a:rPr>
              <a:t>Lyapunov</a:t>
            </a:r>
            <a:r>
              <a:rPr lang="en-US" sz="2400" dirty="0" smtClean="0">
                <a:latin typeface="Times New Roman" pitchFamily="18" charset="0"/>
                <a:cs typeface="Times New Roman" pitchFamily="18" charset="0"/>
              </a:rPr>
              <a:t> redesign</a:t>
            </a:r>
            <a:r>
              <a:rPr lang="en-US" sz="2400" dirty="0">
                <a:latin typeface="Times New Roman" pitchFamily="18" charset="0"/>
                <a:cs typeface="Times New Roman" pitchFamily="18" charset="0"/>
              </a:rPr>
              <a:t>, sliding mode control, </a:t>
            </a:r>
            <a:r>
              <a:rPr lang="en-US" sz="2400" dirty="0" err="1">
                <a:latin typeface="Times New Roman" pitchFamily="18" charset="0"/>
                <a:cs typeface="Times New Roman" pitchFamily="18" charset="0"/>
              </a:rPr>
              <a:t>backstepping</a:t>
            </a:r>
            <a:r>
              <a:rPr lang="en-US" sz="2400" dirty="0">
                <a:latin typeface="Times New Roman" pitchFamily="18" charset="0"/>
                <a:cs typeface="Times New Roman" pitchFamily="18" charset="0"/>
              </a:rPr>
              <a:t>, and so on.</a:t>
            </a:r>
          </a:p>
        </p:txBody>
      </p:sp>
    </p:spTree>
    <p:extLst>
      <p:ext uri="{BB962C8B-B14F-4D97-AF65-F5344CB8AC3E}">
        <p14:creationId xmlns:p14="http://schemas.microsoft.com/office/powerpoint/2010/main" val="22539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7543800" cy="914400"/>
          </a:xfrm>
        </p:spPr>
        <p:txBody>
          <a:bodyPr/>
          <a:lstStyle/>
          <a:p>
            <a:pPr algn="ctr"/>
            <a:r>
              <a:rPr lang="en-US" sz="4400" dirty="0" smtClean="0">
                <a:solidFill>
                  <a:srgbClr val="C00000"/>
                </a:solidFill>
              </a:rPr>
              <a:t>EXAMPLE</a:t>
            </a:r>
            <a:endParaRPr lang="en-US" sz="4400" dirty="0">
              <a:solidFill>
                <a:srgbClr val="C00000"/>
              </a:solidFill>
            </a:endParaRPr>
          </a:p>
        </p:txBody>
      </p:sp>
      <p:sp>
        <p:nvSpPr>
          <p:cNvPr id="3" name="Content Placeholder 2"/>
          <p:cNvSpPr>
            <a:spLocks noGrp="1"/>
          </p:cNvSpPr>
          <p:nvPr>
            <p:ph idx="1"/>
          </p:nvPr>
        </p:nvSpPr>
        <p:spPr>
          <a:xfrm>
            <a:off x="152400" y="1066800"/>
            <a:ext cx="8534400" cy="5486399"/>
          </a:xfrm>
        </p:spPr>
        <p:txBody>
          <a:bodyPr/>
          <a:lstStyle/>
          <a:p>
            <a:pPr marL="0" indent="0" algn="just">
              <a:buNone/>
            </a:pPr>
            <a:r>
              <a:rPr lang="en-US" sz="2200" dirty="0">
                <a:solidFill>
                  <a:srgbClr val="000081"/>
                </a:solidFill>
                <a:latin typeface="Arial-BoldMT"/>
              </a:rPr>
              <a:t>Crisp logic needs </a:t>
            </a:r>
            <a:r>
              <a:rPr lang="en-US" sz="2200" dirty="0" smtClean="0">
                <a:solidFill>
                  <a:srgbClr val="000081"/>
                </a:solidFill>
                <a:latin typeface="Arial-BoldMT"/>
              </a:rPr>
              <a:t>hard decisions</a:t>
            </a:r>
            <a:r>
              <a:rPr lang="en-US" sz="2200" dirty="0">
                <a:solidFill>
                  <a:srgbClr val="000081"/>
                </a:solidFill>
                <a:latin typeface="Arial-BoldMT"/>
              </a:rPr>
              <a:t>. Like in this chart. </a:t>
            </a:r>
            <a:r>
              <a:rPr lang="en-US" sz="2200" dirty="0" smtClean="0">
                <a:solidFill>
                  <a:srgbClr val="000081"/>
                </a:solidFill>
                <a:latin typeface="Arial-BoldMT"/>
              </a:rPr>
              <a:t>In this </a:t>
            </a:r>
            <a:r>
              <a:rPr lang="en-US" sz="2200" dirty="0">
                <a:solidFill>
                  <a:srgbClr val="000081"/>
                </a:solidFill>
                <a:latin typeface="Arial-BoldMT"/>
              </a:rPr>
              <a:t>example, anyone lower </a:t>
            </a:r>
            <a:r>
              <a:rPr lang="en-US" sz="2200" dirty="0" smtClean="0">
                <a:solidFill>
                  <a:srgbClr val="000081"/>
                </a:solidFill>
                <a:latin typeface="Arial-BoldMT"/>
              </a:rPr>
              <a:t>than 175 </a:t>
            </a:r>
            <a:r>
              <a:rPr lang="en-US" sz="2200" dirty="0">
                <a:solidFill>
                  <a:srgbClr val="000081"/>
                </a:solidFill>
                <a:latin typeface="Arial-BoldMT"/>
              </a:rPr>
              <a:t>cm considered as short, </a:t>
            </a:r>
            <a:r>
              <a:rPr lang="en-US" sz="2200" dirty="0" smtClean="0">
                <a:solidFill>
                  <a:srgbClr val="000081"/>
                </a:solidFill>
                <a:latin typeface="Arial-BoldMT"/>
              </a:rPr>
              <a:t>and behind </a:t>
            </a:r>
            <a:r>
              <a:rPr lang="en-US" sz="2200" dirty="0">
                <a:solidFill>
                  <a:srgbClr val="000081"/>
                </a:solidFill>
                <a:latin typeface="Arial-BoldMT"/>
              </a:rPr>
              <a:t>175 considered as </a:t>
            </a:r>
            <a:r>
              <a:rPr lang="en-US" sz="2200" dirty="0" smtClean="0">
                <a:solidFill>
                  <a:srgbClr val="000081"/>
                </a:solidFill>
                <a:latin typeface="Arial-BoldMT"/>
              </a:rPr>
              <a:t>high. Someone </a:t>
            </a:r>
            <a:r>
              <a:rPr lang="en-US" sz="2200" dirty="0">
                <a:solidFill>
                  <a:srgbClr val="000081"/>
                </a:solidFill>
                <a:latin typeface="Arial-BoldMT"/>
              </a:rPr>
              <a:t>whose height is 180 </a:t>
            </a:r>
            <a:r>
              <a:rPr lang="en-US" sz="2200" dirty="0" smtClean="0">
                <a:solidFill>
                  <a:srgbClr val="000081"/>
                </a:solidFill>
                <a:latin typeface="Arial-BoldMT"/>
              </a:rPr>
              <a:t>is part </a:t>
            </a:r>
            <a:r>
              <a:rPr lang="en-US" sz="2200" dirty="0">
                <a:solidFill>
                  <a:srgbClr val="000081"/>
                </a:solidFill>
                <a:latin typeface="Arial-BoldMT"/>
              </a:rPr>
              <a:t>of TALL group, exactly </a:t>
            </a:r>
            <a:r>
              <a:rPr lang="en-US" sz="2200" dirty="0" smtClean="0">
                <a:solidFill>
                  <a:srgbClr val="000081"/>
                </a:solidFill>
                <a:latin typeface="Arial-BoldMT"/>
              </a:rPr>
              <a:t>like someone </a:t>
            </a:r>
            <a:r>
              <a:rPr lang="en-US" sz="2200" dirty="0">
                <a:solidFill>
                  <a:srgbClr val="000081"/>
                </a:solidFill>
                <a:latin typeface="Arial-BoldMT"/>
              </a:rPr>
              <a:t>whose height is </a:t>
            </a:r>
            <a:r>
              <a:rPr lang="en-US" sz="2200" dirty="0" smtClean="0">
                <a:solidFill>
                  <a:srgbClr val="000081"/>
                </a:solidFill>
                <a:latin typeface="Arial-BoldMT"/>
              </a:rPr>
              <a:t>190</a:t>
            </a:r>
          </a:p>
          <a:p>
            <a:pPr marL="0" indent="0" algn="just">
              <a:buNone/>
            </a:pPr>
            <a:endParaRPr lang="en-US" sz="2200" dirty="0">
              <a:solidFill>
                <a:srgbClr val="000081"/>
              </a:solidFill>
              <a:latin typeface="Arial-BoldMT"/>
            </a:endParaRPr>
          </a:p>
          <a:p>
            <a:pPr marL="0" indent="0" algn="just">
              <a:buNone/>
            </a:pPr>
            <a:r>
              <a:rPr lang="en-US" sz="2200" dirty="0">
                <a:solidFill>
                  <a:srgbClr val="000081"/>
                </a:solidFill>
                <a:latin typeface="Arial-BoldMT"/>
              </a:rPr>
              <a:t>Fuzzy Logic deals with “</a:t>
            </a:r>
            <a:r>
              <a:rPr lang="en-US" sz="2200" dirty="0" smtClean="0">
                <a:solidFill>
                  <a:srgbClr val="000081"/>
                </a:solidFill>
                <a:latin typeface="Arial-BoldMT"/>
              </a:rPr>
              <a:t>membership</a:t>
            </a:r>
          </a:p>
          <a:p>
            <a:pPr marL="0" indent="0" algn="just">
              <a:buNone/>
            </a:pPr>
            <a:r>
              <a:rPr lang="en-US" sz="2200" dirty="0" smtClean="0">
                <a:solidFill>
                  <a:srgbClr val="000081"/>
                </a:solidFill>
                <a:latin typeface="Arial-BoldMT"/>
              </a:rPr>
              <a:t> </a:t>
            </a:r>
            <a:r>
              <a:rPr lang="en-US" sz="2200" dirty="0">
                <a:solidFill>
                  <a:srgbClr val="000081"/>
                </a:solidFill>
                <a:latin typeface="Arial-BoldMT"/>
              </a:rPr>
              <a:t>in group” functions. In </a:t>
            </a:r>
            <a:r>
              <a:rPr lang="en-US" sz="2200" dirty="0" smtClean="0">
                <a:solidFill>
                  <a:srgbClr val="000081"/>
                </a:solidFill>
                <a:latin typeface="Arial-BoldMT"/>
              </a:rPr>
              <a:t>this example,</a:t>
            </a:r>
          </a:p>
          <a:p>
            <a:pPr marL="0" indent="0" algn="just">
              <a:buNone/>
            </a:pPr>
            <a:r>
              <a:rPr lang="en-US" sz="2200" dirty="0" smtClean="0">
                <a:solidFill>
                  <a:srgbClr val="000081"/>
                </a:solidFill>
                <a:latin typeface="Arial-BoldMT"/>
              </a:rPr>
              <a:t> </a:t>
            </a:r>
            <a:r>
              <a:rPr lang="en-US" sz="2200" dirty="0">
                <a:solidFill>
                  <a:srgbClr val="000081"/>
                </a:solidFill>
                <a:latin typeface="Arial-BoldMT"/>
              </a:rPr>
              <a:t>someone whose height is 180, is </a:t>
            </a:r>
            <a:endParaRPr lang="en-US" sz="2200" dirty="0" smtClean="0">
              <a:solidFill>
                <a:srgbClr val="000081"/>
              </a:solidFill>
              <a:latin typeface="Arial-BoldMT"/>
            </a:endParaRPr>
          </a:p>
          <a:p>
            <a:pPr marL="0" indent="0" algn="just">
              <a:buNone/>
            </a:pPr>
            <a:r>
              <a:rPr lang="en-US" sz="2200" dirty="0" smtClean="0">
                <a:solidFill>
                  <a:srgbClr val="000081"/>
                </a:solidFill>
                <a:latin typeface="Arial-BoldMT"/>
              </a:rPr>
              <a:t>a </a:t>
            </a:r>
            <a:r>
              <a:rPr lang="en-US" sz="2200" dirty="0">
                <a:solidFill>
                  <a:srgbClr val="000081"/>
                </a:solidFill>
                <a:latin typeface="Arial-BoldMT"/>
              </a:rPr>
              <a:t>member in both </a:t>
            </a:r>
            <a:r>
              <a:rPr lang="en-US" sz="2200" dirty="0" smtClean="0">
                <a:solidFill>
                  <a:srgbClr val="000081"/>
                </a:solidFill>
                <a:latin typeface="Arial-BoldMT"/>
              </a:rPr>
              <a:t>groups. Since </a:t>
            </a:r>
          </a:p>
          <a:p>
            <a:pPr marL="0" indent="0" algn="just">
              <a:buNone/>
            </a:pPr>
            <a:r>
              <a:rPr lang="en-US" sz="2200" dirty="0" smtClean="0">
                <a:solidFill>
                  <a:srgbClr val="000081"/>
                </a:solidFill>
                <a:latin typeface="Arial-BoldMT"/>
              </a:rPr>
              <a:t>his </a:t>
            </a:r>
            <a:r>
              <a:rPr lang="en-US" sz="2200" dirty="0">
                <a:solidFill>
                  <a:srgbClr val="000081"/>
                </a:solidFill>
                <a:latin typeface="Arial-BoldMT"/>
              </a:rPr>
              <a:t>membership in group of TALL </a:t>
            </a:r>
            <a:r>
              <a:rPr lang="en-US" sz="2200" dirty="0" smtClean="0">
                <a:solidFill>
                  <a:srgbClr val="000081"/>
                </a:solidFill>
                <a:latin typeface="Arial-BoldMT"/>
              </a:rPr>
              <a:t>is</a:t>
            </a:r>
          </a:p>
          <a:p>
            <a:pPr marL="0" indent="0" algn="just">
              <a:buNone/>
            </a:pPr>
            <a:r>
              <a:rPr lang="en-US" sz="2200" dirty="0" smtClean="0">
                <a:solidFill>
                  <a:srgbClr val="000081"/>
                </a:solidFill>
                <a:latin typeface="Arial-BoldMT"/>
              </a:rPr>
              <a:t> </a:t>
            </a:r>
            <a:r>
              <a:rPr lang="en-US" sz="2200" dirty="0">
                <a:solidFill>
                  <a:srgbClr val="000081"/>
                </a:solidFill>
                <a:latin typeface="Arial-BoldMT"/>
              </a:rPr>
              <a:t>0.5 while in group of </a:t>
            </a:r>
            <a:r>
              <a:rPr lang="en-US" sz="2200" dirty="0" smtClean="0">
                <a:solidFill>
                  <a:srgbClr val="000081"/>
                </a:solidFill>
                <a:latin typeface="Arial-BoldMT"/>
              </a:rPr>
              <a:t>SHORT only </a:t>
            </a:r>
            <a:r>
              <a:rPr lang="en-US" sz="2200" dirty="0">
                <a:solidFill>
                  <a:srgbClr val="000081"/>
                </a:solidFill>
                <a:latin typeface="Arial-BoldMT"/>
              </a:rPr>
              <a:t>0.1</a:t>
            </a:r>
            <a:r>
              <a:rPr lang="en-US" sz="2200" dirty="0" smtClean="0">
                <a:solidFill>
                  <a:srgbClr val="000081"/>
                </a:solidFill>
                <a:latin typeface="Arial-BoldMT"/>
              </a:rPr>
              <a:t>,</a:t>
            </a:r>
          </a:p>
          <a:p>
            <a:pPr marL="0" indent="0" algn="just">
              <a:buNone/>
            </a:pPr>
            <a:r>
              <a:rPr lang="en-US" sz="2200" dirty="0" smtClean="0">
                <a:solidFill>
                  <a:srgbClr val="000081"/>
                </a:solidFill>
                <a:latin typeface="Arial-BoldMT"/>
              </a:rPr>
              <a:t> </a:t>
            </a:r>
            <a:r>
              <a:rPr lang="en-US" sz="2200" dirty="0">
                <a:solidFill>
                  <a:srgbClr val="000081"/>
                </a:solidFill>
                <a:latin typeface="Arial-BoldMT"/>
              </a:rPr>
              <a:t>it may be seen that he is much </a:t>
            </a:r>
            <a:r>
              <a:rPr lang="en-US" sz="2200" dirty="0" smtClean="0">
                <a:solidFill>
                  <a:srgbClr val="000081"/>
                </a:solidFill>
                <a:latin typeface="Arial-BoldMT"/>
              </a:rPr>
              <a:t>more</a:t>
            </a:r>
          </a:p>
          <a:p>
            <a:pPr marL="0" indent="0" algn="just">
              <a:buNone/>
            </a:pPr>
            <a:r>
              <a:rPr lang="en-US" sz="2200" dirty="0" smtClean="0">
                <a:solidFill>
                  <a:srgbClr val="000081"/>
                </a:solidFill>
                <a:latin typeface="Arial-BoldMT"/>
              </a:rPr>
              <a:t> </a:t>
            </a:r>
            <a:r>
              <a:rPr lang="en-US" sz="2200" dirty="0">
                <a:solidFill>
                  <a:srgbClr val="000081"/>
                </a:solidFill>
                <a:latin typeface="Arial-BoldMT"/>
              </a:rPr>
              <a:t>TALL than SHORT</a:t>
            </a:r>
            <a:r>
              <a:rPr lang="en-US" sz="2400" dirty="0">
                <a:solidFill>
                  <a:srgbClr val="000081"/>
                </a:solidFill>
                <a:latin typeface="Arial-BoldMT"/>
              </a:rPr>
              <a:t>.</a:t>
            </a:r>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95600"/>
            <a:ext cx="411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2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3"/>
            <a:ext cx="7543800" cy="1005114"/>
          </a:xfrm>
        </p:spPr>
        <p:txBody>
          <a:bodyPr/>
          <a:lstStyle/>
          <a:p>
            <a:pPr algn="ctr"/>
            <a:r>
              <a:rPr lang="en-US" sz="4400" b="0" dirty="0" smtClean="0">
                <a:solidFill>
                  <a:srgbClr val="C00000"/>
                </a:solidFill>
                <a:latin typeface="Times New Roman" pitchFamily="18" charset="0"/>
                <a:cs typeface="Times New Roman" pitchFamily="18" charset="0"/>
              </a:rPr>
              <a:t>Example</a:t>
            </a:r>
            <a:endParaRPr lang="en-US" sz="4400" b="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534400" cy="4718050"/>
          </a:xfrm>
        </p:spPr>
        <p:txBody>
          <a:bodyPr/>
          <a:lstStyle/>
          <a:p>
            <a:pPr marL="0" indent="0" algn="just">
              <a:buNone/>
            </a:pPr>
            <a:r>
              <a:rPr lang="en-US" sz="2400" dirty="0">
                <a:solidFill>
                  <a:srgbClr val="000081"/>
                </a:solidFill>
                <a:latin typeface="Times New Roman" pitchFamily="18" charset="0"/>
                <a:cs typeface="Times New Roman" pitchFamily="18" charset="0"/>
              </a:rPr>
              <a:t>Another way to look at the fuzzy “membership in group”: each </a:t>
            </a:r>
            <a:r>
              <a:rPr lang="en-US" sz="2400" dirty="0" smtClean="0">
                <a:solidFill>
                  <a:srgbClr val="000081"/>
                </a:solidFill>
                <a:latin typeface="Times New Roman" pitchFamily="18" charset="0"/>
                <a:cs typeface="Times New Roman" pitchFamily="18" charset="0"/>
              </a:rPr>
              <a:t>circle represents </a:t>
            </a:r>
            <a:r>
              <a:rPr lang="en-US" sz="2400" dirty="0">
                <a:solidFill>
                  <a:srgbClr val="000081"/>
                </a:solidFill>
                <a:latin typeface="Times New Roman" pitchFamily="18" charset="0"/>
                <a:cs typeface="Times New Roman" pitchFamily="18" charset="0"/>
              </a:rPr>
              <a:t>a group. As closer to center to particular circle (group</a:t>
            </a:r>
            <a:r>
              <a:rPr lang="en-US" sz="2400" dirty="0" smtClean="0">
                <a:solidFill>
                  <a:srgbClr val="000081"/>
                </a:solidFill>
                <a:latin typeface="Times New Roman" pitchFamily="18" charset="0"/>
                <a:cs typeface="Times New Roman" pitchFamily="18" charset="0"/>
              </a:rPr>
              <a:t>), the </a:t>
            </a:r>
            <a:r>
              <a:rPr lang="en-US" sz="2400" dirty="0">
                <a:solidFill>
                  <a:srgbClr val="000081"/>
                </a:solidFill>
                <a:latin typeface="Times New Roman" pitchFamily="18" charset="0"/>
                <a:cs typeface="Times New Roman" pitchFamily="18" charset="0"/>
              </a:rPr>
              <a:t>membership in that group is “stronger</a:t>
            </a:r>
            <a:r>
              <a:rPr lang="en-US" sz="2400" dirty="0" smtClean="0">
                <a:solidFill>
                  <a:srgbClr val="000081"/>
                </a:solidFill>
                <a:latin typeface="Times New Roman" pitchFamily="18" charset="0"/>
                <a:cs typeface="Times New Roman" pitchFamily="18" charset="0"/>
              </a:rPr>
              <a:t>”. In </a:t>
            </a:r>
            <a:r>
              <a:rPr lang="en-US" sz="2400" dirty="0">
                <a:solidFill>
                  <a:srgbClr val="000081"/>
                </a:solidFill>
                <a:latin typeface="Times New Roman" pitchFamily="18" charset="0"/>
                <a:cs typeface="Times New Roman" pitchFamily="18" charset="0"/>
              </a:rPr>
              <a:t>this example, a valid value may be member of Group 1, Group </a:t>
            </a:r>
            <a:r>
              <a:rPr lang="en-US" sz="2400" dirty="0" smtClean="0">
                <a:solidFill>
                  <a:srgbClr val="000081"/>
                </a:solidFill>
                <a:latin typeface="Times New Roman" pitchFamily="18" charset="0"/>
                <a:cs typeface="Times New Roman" pitchFamily="18" charset="0"/>
              </a:rPr>
              <a:t>2, both </a:t>
            </a:r>
            <a:r>
              <a:rPr lang="en-US" sz="2400" dirty="0">
                <a:solidFill>
                  <a:srgbClr val="000081"/>
                </a:solidFill>
                <a:latin typeface="Times New Roman" pitchFamily="18" charset="0"/>
                <a:cs typeface="Times New Roman" pitchFamily="18" charset="0"/>
              </a:rPr>
              <a:t>or neither.</a:t>
            </a:r>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53657"/>
            <a:ext cx="5791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1500" fill="hold"/>
                                        <p:tgtEl>
                                          <p:spTgt spid="7170"/>
                                        </p:tgtEl>
                                        <p:attrNameLst>
                                          <p:attrName>ppt_x</p:attrName>
                                        </p:attrNameLst>
                                      </p:cBhvr>
                                      <p:tavLst>
                                        <p:tav tm="0">
                                          <p:val>
                                            <p:strVal val="#ppt_x"/>
                                          </p:val>
                                        </p:tav>
                                        <p:tav tm="100000">
                                          <p:val>
                                            <p:strVal val="#ppt_x"/>
                                          </p:val>
                                        </p:tav>
                                      </p:tavLst>
                                    </p:anim>
                                    <p:anim calcmode="lin" valueType="num">
                                      <p:cBhvr additive="base">
                                        <p:cTn id="13" dur="1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altLang="zh-TW" sz="4400" dirty="0">
                <a:solidFill>
                  <a:srgbClr val="C00000"/>
                </a:solidFill>
                <a:latin typeface="Times New Roman" pitchFamily="18" charset="0"/>
                <a:ea typeface="新細明體"/>
                <a:cs typeface="Times New Roman" pitchFamily="18" charset="0"/>
              </a:rPr>
              <a:t>Fuzzy Partition</a:t>
            </a:r>
            <a:endParaRPr lang="en-US" sz="4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412875"/>
            <a:ext cx="8534400" cy="4718050"/>
          </a:xfrm>
        </p:spPr>
        <p:txBody>
          <a:bodyPr/>
          <a:lstStyle/>
          <a:p>
            <a:pPr lvl="0">
              <a:buClr>
                <a:srgbClr val="003366"/>
              </a:buClr>
              <a:buSzPct val="75000"/>
            </a:pPr>
            <a:r>
              <a:rPr kumimoji="1" lang="en-US" altLang="zh-TW" dirty="0">
                <a:solidFill>
                  <a:srgbClr val="003366"/>
                </a:solidFill>
                <a:latin typeface="Comic Sans MS" pitchFamily="66" charset="0"/>
                <a:ea typeface="新細明體"/>
              </a:rPr>
              <a:t>Fuzzy partitions formed by the </a:t>
            </a:r>
            <a:r>
              <a:rPr kumimoji="1" lang="en-US" altLang="zh-TW" dirty="0">
                <a:solidFill>
                  <a:srgbClr val="CC3300"/>
                </a:solidFill>
                <a:latin typeface="Comic Sans MS" pitchFamily="66" charset="0"/>
                <a:ea typeface="新細明體"/>
              </a:rPr>
              <a:t>linguistic</a:t>
            </a:r>
            <a:r>
              <a:rPr kumimoji="1" lang="en-US" altLang="zh-TW" dirty="0">
                <a:solidFill>
                  <a:srgbClr val="003366"/>
                </a:solidFill>
                <a:latin typeface="Comic Sans MS" pitchFamily="66" charset="0"/>
                <a:ea typeface="新細明體"/>
              </a:rPr>
              <a:t> values “</a:t>
            </a:r>
            <a:r>
              <a:rPr kumimoji="1" lang="en-US" altLang="zh-TW" dirty="0">
                <a:solidFill>
                  <a:srgbClr val="0033CC"/>
                </a:solidFill>
                <a:latin typeface="Comic Sans MS" pitchFamily="66" charset="0"/>
                <a:ea typeface="新細明體"/>
              </a:rPr>
              <a:t>young</a:t>
            </a:r>
            <a:r>
              <a:rPr kumimoji="1" lang="en-US" altLang="zh-TW" dirty="0">
                <a:solidFill>
                  <a:srgbClr val="003366"/>
                </a:solidFill>
                <a:latin typeface="Comic Sans MS" pitchFamily="66" charset="0"/>
                <a:ea typeface="新細明體"/>
              </a:rPr>
              <a:t>”, “</a:t>
            </a:r>
            <a:r>
              <a:rPr kumimoji="1" lang="en-US" altLang="zh-TW" dirty="0">
                <a:solidFill>
                  <a:srgbClr val="0033CC"/>
                </a:solidFill>
                <a:latin typeface="Comic Sans MS" pitchFamily="66" charset="0"/>
                <a:ea typeface="新細明體"/>
              </a:rPr>
              <a:t>middle aged</a:t>
            </a:r>
            <a:r>
              <a:rPr kumimoji="1" lang="en-US" altLang="zh-TW" dirty="0">
                <a:solidFill>
                  <a:srgbClr val="003366"/>
                </a:solidFill>
                <a:latin typeface="Comic Sans MS" pitchFamily="66" charset="0"/>
                <a:ea typeface="新細明體"/>
              </a:rPr>
              <a:t>”, and “</a:t>
            </a:r>
            <a:r>
              <a:rPr kumimoji="1" lang="en-US" altLang="zh-TW" dirty="0">
                <a:solidFill>
                  <a:srgbClr val="0033CC"/>
                </a:solidFill>
                <a:latin typeface="Comic Sans MS" pitchFamily="66" charset="0"/>
                <a:ea typeface="新細明體"/>
              </a:rPr>
              <a:t>old</a:t>
            </a:r>
            <a:r>
              <a:rPr kumimoji="1" lang="en-US" altLang="zh-TW" dirty="0">
                <a:solidFill>
                  <a:srgbClr val="003366"/>
                </a:solidFill>
                <a:latin typeface="Comic Sans MS" pitchFamily="66" charset="0"/>
                <a:ea typeface="新細明體"/>
              </a:rPr>
              <a:t>”:</a:t>
            </a:r>
          </a:p>
          <a:p>
            <a:pPr marL="0" indent="0">
              <a:buNone/>
            </a:pPr>
            <a:endParaRPr lang="en-US" dirty="0"/>
          </a:p>
        </p:txBody>
      </p:sp>
      <p:pic>
        <p:nvPicPr>
          <p:cNvPr id="4" name="Picture 6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8023225" cy="3095625"/>
          </a:xfrm>
          <a:prstGeom prst="rect">
            <a:avLst/>
          </a:prstGeom>
          <a:noFill/>
          <a:ln w="12700">
            <a:solidFill>
              <a:srgbClr val="003366"/>
            </a:solidFill>
            <a:miter lim="800000"/>
            <a:headEnd/>
            <a:tailEnd/>
          </a:ln>
          <a:effectLst>
            <a:outerShdw dist="107763" dir="2700000" algn="ctr" rotWithShape="0">
              <a:srgbClr val="666699">
                <a:alpha val="5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62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a:solidFill>
                  <a:srgbClr val="FF3300"/>
                </a:solidFill>
                <a:latin typeface="Times New Roman"/>
              </a:rPr>
              <a:t>Follow-up Points</a:t>
            </a:r>
            <a:endParaRPr lang="en-US" dirty="0"/>
          </a:p>
        </p:txBody>
      </p:sp>
      <p:sp>
        <p:nvSpPr>
          <p:cNvPr id="3" name="Content Placeholder 2"/>
          <p:cNvSpPr>
            <a:spLocks noGrp="1"/>
          </p:cNvSpPr>
          <p:nvPr>
            <p:ph idx="1"/>
          </p:nvPr>
        </p:nvSpPr>
        <p:spPr>
          <a:xfrm>
            <a:off x="304800" y="1412875"/>
            <a:ext cx="8382000" cy="4718050"/>
          </a:xfrm>
        </p:spPr>
        <p:txBody>
          <a:bodyPr/>
          <a:lstStyle/>
          <a:p>
            <a:pPr lvl="0" algn="just">
              <a:buClrTx/>
              <a:buSzTx/>
              <a:buFontTx/>
              <a:buChar char="•"/>
            </a:pPr>
            <a:r>
              <a:rPr lang="en-US" sz="3200" dirty="0">
                <a:solidFill>
                  <a:srgbClr val="000000"/>
                </a:solidFill>
                <a:latin typeface="Times New Roman"/>
              </a:rPr>
              <a:t>Fuzzy Logic Control allows for the smooth interpolation between variable centroids with relatively few rules</a:t>
            </a:r>
          </a:p>
          <a:p>
            <a:pPr lvl="0" algn="just">
              <a:buClrTx/>
              <a:buSzTx/>
              <a:buFontTx/>
              <a:buChar char="•"/>
            </a:pPr>
            <a:r>
              <a:rPr lang="en-US" sz="3200" dirty="0">
                <a:solidFill>
                  <a:srgbClr val="000000"/>
                </a:solidFill>
                <a:latin typeface="Times New Roman"/>
              </a:rPr>
              <a:t>This does not work with crisp (traditional Boolean) logic</a:t>
            </a:r>
          </a:p>
          <a:p>
            <a:pPr lvl="0" algn="just">
              <a:buClrTx/>
              <a:buSzTx/>
              <a:buFontTx/>
              <a:buChar char="•"/>
            </a:pPr>
            <a:r>
              <a:rPr lang="en-US" sz="3200" dirty="0">
                <a:solidFill>
                  <a:srgbClr val="000000"/>
                </a:solidFill>
                <a:latin typeface="Times New Roman"/>
              </a:rPr>
              <a:t>Provides a natural way to model some types of human expertise in a computer program</a:t>
            </a:r>
          </a:p>
          <a:p>
            <a:endParaRPr lang="en-US" dirty="0"/>
          </a:p>
        </p:txBody>
      </p:sp>
    </p:spTree>
    <p:extLst>
      <p:ext uri="{BB962C8B-B14F-4D97-AF65-F5344CB8AC3E}">
        <p14:creationId xmlns:p14="http://schemas.microsoft.com/office/powerpoint/2010/main" val="6243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a:solidFill>
                  <a:srgbClr val="FF3300"/>
                </a:solidFill>
                <a:latin typeface="Times New Roman"/>
              </a:rPr>
              <a:t>Drawbacks to Fuzzy logic</a:t>
            </a:r>
            <a:endParaRPr lang="en-US" dirty="0"/>
          </a:p>
        </p:txBody>
      </p:sp>
      <p:sp>
        <p:nvSpPr>
          <p:cNvPr id="3" name="Content Placeholder 2"/>
          <p:cNvSpPr>
            <a:spLocks noGrp="1"/>
          </p:cNvSpPr>
          <p:nvPr>
            <p:ph idx="1"/>
          </p:nvPr>
        </p:nvSpPr>
        <p:spPr>
          <a:xfrm>
            <a:off x="381000" y="1412875"/>
            <a:ext cx="8305800" cy="4718050"/>
          </a:xfrm>
        </p:spPr>
        <p:txBody>
          <a:bodyPr/>
          <a:lstStyle/>
          <a:p>
            <a:pPr lvl="0" algn="just">
              <a:buClrTx/>
              <a:buSzTx/>
              <a:buFontTx/>
              <a:buChar char="•"/>
            </a:pPr>
            <a:r>
              <a:rPr lang="en-US" sz="3200" dirty="0">
                <a:solidFill>
                  <a:srgbClr val="000000"/>
                </a:solidFill>
                <a:latin typeface="Times New Roman"/>
              </a:rPr>
              <a:t>Requires tuning of membership functions </a:t>
            </a:r>
          </a:p>
          <a:p>
            <a:pPr lvl="0" algn="just">
              <a:buClrTx/>
              <a:buSzTx/>
              <a:buFontTx/>
              <a:buChar char="•"/>
            </a:pPr>
            <a:r>
              <a:rPr lang="en-US" sz="3200" dirty="0">
                <a:solidFill>
                  <a:srgbClr val="000000"/>
                </a:solidFill>
                <a:latin typeface="Times New Roman"/>
              </a:rPr>
              <a:t>Fuzzy Logic control may not scale well to large or complex problems</a:t>
            </a:r>
          </a:p>
          <a:p>
            <a:pPr lvl="0" algn="just">
              <a:buClrTx/>
              <a:buSzTx/>
              <a:buFontTx/>
              <a:buChar char="•"/>
            </a:pPr>
            <a:r>
              <a:rPr lang="en-US" sz="3200" dirty="0">
                <a:solidFill>
                  <a:srgbClr val="000000"/>
                </a:solidFill>
                <a:latin typeface="Times New Roman"/>
              </a:rPr>
              <a:t>Deals with imprecision, and vagueness, but not uncertainty</a:t>
            </a:r>
          </a:p>
          <a:p>
            <a:endParaRPr lang="en-US" dirty="0"/>
          </a:p>
        </p:txBody>
      </p:sp>
    </p:spTree>
    <p:extLst>
      <p:ext uri="{BB962C8B-B14F-4D97-AF65-F5344CB8AC3E}">
        <p14:creationId xmlns:p14="http://schemas.microsoft.com/office/powerpoint/2010/main" val="41102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rgbClr val="C00000"/>
                </a:solidFill>
                <a:latin typeface="Times New Roman" pitchFamily="18" charset="0"/>
                <a:cs typeface="Times New Roman" pitchFamily="18" charset="0"/>
              </a:rPr>
              <a:t>CONVENTIONAL CONTROL</a:t>
            </a:r>
            <a:endParaRPr lang="en-US" dirty="0"/>
          </a:p>
        </p:txBody>
      </p:sp>
      <p:sp>
        <p:nvSpPr>
          <p:cNvPr id="3" name="Content Placeholder 2"/>
          <p:cNvSpPr>
            <a:spLocks noGrp="1"/>
          </p:cNvSpPr>
          <p:nvPr>
            <p:ph idx="1"/>
          </p:nvPr>
        </p:nvSpPr>
        <p:spPr>
          <a:xfrm>
            <a:off x="152400" y="1412875"/>
            <a:ext cx="8534400" cy="4718050"/>
          </a:xfrm>
        </p:spPr>
        <p:txBody>
          <a:bodyPr/>
          <a:lstStyle/>
          <a:p>
            <a:pPr marL="0" indent="0" algn="just">
              <a:buNone/>
            </a:pPr>
            <a:r>
              <a:rPr lang="en-US" sz="2400" b="1" dirty="0">
                <a:latin typeface="Times New Roman" pitchFamily="18" charset="0"/>
                <a:cs typeface="Times New Roman" pitchFamily="18" charset="0"/>
              </a:rPr>
              <a:t>Controller Design:</a:t>
            </a:r>
          </a:p>
          <a:p>
            <a:pPr algn="just"/>
            <a:r>
              <a:rPr lang="en-US" sz="2400" dirty="0">
                <a:solidFill>
                  <a:srgbClr val="FF0000"/>
                </a:solidFill>
                <a:latin typeface="Times New Roman" pitchFamily="18" charset="0"/>
                <a:cs typeface="Times New Roman" pitchFamily="18" charset="0"/>
              </a:rPr>
              <a:t>Adaptive control: </a:t>
            </a:r>
            <a:r>
              <a:rPr lang="en-US" sz="2400" dirty="0">
                <a:latin typeface="Times New Roman" pitchFamily="18" charset="0"/>
                <a:cs typeface="Times New Roman" pitchFamily="18" charset="0"/>
              </a:rPr>
              <a:t>Model reference adaptive control, </a:t>
            </a:r>
            <a:r>
              <a:rPr lang="en-US" sz="2400" dirty="0" smtClean="0">
                <a:latin typeface="Times New Roman" pitchFamily="18" charset="0"/>
                <a:cs typeface="Times New Roman" pitchFamily="18" charset="0"/>
              </a:rPr>
              <a:t>self-tuning regulators</a:t>
            </a:r>
            <a:r>
              <a:rPr lang="en-US" sz="2400" dirty="0">
                <a:latin typeface="Times New Roman" pitchFamily="18" charset="0"/>
                <a:cs typeface="Times New Roman" pitchFamily="18" charset="0"/>
              </a:rPr>
              <a:t>, nonlinear adaptive control, and so on.</a:t>
            </a:r>
          </a:p>
          <a:p>
            <a:pPr algn="just"/>
            <a:r>
              <a:rPr lang="en-US" sz="2400" dirty="0">
                <a:solidFill>
                  <a:srgbClr val="FF0000"/>
                </a:solidFill>
                <a:latin typeface="Times New Roman" pitchFamily="18" charset="0"/>
                <a:cs typeface="Times New Roman" pitchFamily="18" charset="0"/>
              </a:rPr>
              <a:t>Stochastic control</a:t>
            </a:r>
            <a:r>
              <a:rPr lang="en-US" sz="2400" dirty="0">
                <a:latin typeface="Times New Roman" pitchFamily="18" charset="0"/>
                <a:cs typeface="Times New Roman" pitchFamily="18" charset="0"/>
              </a:rPr>
              <a:t>: Minimum variance control, linear </a:t>
            </a:r>
            <a:r>
              <a:rPr lang="en-US" sz="2400" dirty="0" smtClean="0">
                <a:latin typeface="Times New Roman" pitchFamily="18" charset="0"/>
                <a:cs typeface="Times New Roman" pitchFamily="18" charset="0"/>
              </a:rPr>
              <a:t>quadratic </a:t>
            </a:r>
            <a:r>
              <a:rPr lang="en-US" sz="2400" dirty="0" err="1" smtClean="0">
                <a:latin typeface="Times New Roman" pitchFamily="18" charset="0"/>
                <a:cs typeface="Times New Roman" pitchFamily="18" charset="0"/>
              </a:rPr>
              <a:t>gaussian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(LQG) control, stochastic adaptive control, </a:t>
            </a:r>
            <a:r>
              <a:rPr lang="en-US" sz="2400" dirty="0" smtClean="0">
                <a:latin typeface="Times New Roman" pitchFamily="18" charset="0"/>
                <a:cs typeface="Times New Roman" pitchFamily="18" charset="0"/>
              </a:rPr>
              <a:t>and so </a:t>
            </a:r>
            <a:r>
              <a:rPr lang="en-US" sz="2400" dirty="0">
                <a:latin typeface="Times New Roman" pitchFamily="18" charset="0"/>
                <a:cs typeface="Times New Roman" pitchFamily="18" charset="0"/>
              </a:rPr>
              <a:t>on.</a:t>
            </a:r>
          </a:p>
          <a:p>
            <a:pPr algn="just"/>
            <a:r>
              <a:rPr lang="en-US" sz="2400" dirty="0">
                <a:solidFill>
                  <a:srgbClr val="FF0000"/>
                </a:solidFill>
                <a:latin typeface="Times New Roman" pitchFamily="18" charset="0"/>
                <a:cs typeface="Times New Roman" pitchFamily="18" charset="0"/>
              </a:rPr>
              <a:t>Discrete event systems: </a:t>
            </a:r>
            <a:r>
              <a:rPr lang="en-US" sz="2400" dirty="0">
                <a:latin typeface="Times New Roman" pitchFamily="18" charset="0"/>
                <a:cs typeface="Times New Roman" pitchFamily="18" charset="0"/>
              </a:rPr>
              <a:t>Petri nets, supervisory </a:t>
            </a:r>
            <a:r>
              <a:rPr lang="en-US" sz="2400" dirty="0" smtClean="0">
                <a:latin typeface="Times New Roman" pitchFamily="18" charset="0"/>
                <a:cs typeface="Times New Roman" pitchFamily="18" charset="0"/>
              </a:rPr>
              <a:t>control, infinitesimal </a:t>
            </a:r>
            <a:r>
              <a:rPr lang="en-US" sz="2400" dirty="0">
                <a:latin typeface="Times New Roman" pitchFamily="18" charset="0"/>
                <a:cs typeface="Times New Roman" pitchFamily="18" charset="0"/>
              </a:rPr>
              <a:t>perturbation analysis, and so on.</a:t>
            </a:r>
          </a:p>
        </p:txBody>
      </p:sp>
    </p:spTree>
    <p:extLst>
      <p:ext uri="{BB962C8B-B14F-4D97-AF65-F5344CB8AC3E}">
        <p14:creationId xmlns:p14="http://schemas.microsoft.com/office/powerpoint/2010/main" val="18972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1020762"/>
          </a:xfrm>
        </p:spPr>
        <p:txBody>
          <a:bodyPr/>
          <a:lstStyle/>
          <a:p>
            <a:pPr marL="342900" lvl="0" indent="-342900" algn="ctr" eaLnBrk="0" hangingPunct="0">
              <a:spcBef>
                <a:spcPts val="0"/>
              </a:spcBef>
              <a:spcAft>
                <a:spcPts val="0"/>
              </a:spcAft>
              <a:defRPr/>
            </a:pPr>
            <a:r>
              <a:rPr lang="en-US" sz="3600" b="0" dirty="0">
                <a:solidFill>
                  <a:srgbClr val="C00000"/>
                </a:solidFill>
                <a:latin typeface="Times New Roman"/>
                <a:ea typeface="Times New Roman"/>
              </a:rPr>
              <a:t>Intelligent Control</a:t>
            </a:r>
            <a:r>
              <a:rPr lang="en-US" sz="1600" b="0" dirty="0">
                <a:solidFill>
                  <a:srgbClr val="002060"/>
                </a:solidFill>
                <a:latin typeface="Times New Roman"/>
                <a:ea typeface="Times New Roman"/>
              </a:rPr>
              <a:t/>
            </a:r>
            <a:br>
              <a:rPr lang="en-US" sz="1600" b="0" dirty="0">
                <a:solidFill>
                  <a:srgbClr val="002060"/>
                </a:solidFill>
                <a:latin typeface="Times New Roman"/>
                <a:ea typeface="Times New Roman"/>
              </a:rPr>
            </a:br>
            <a:endParaRPr lang="en-US" dirty="0">
              <a:solidFill>
                <a:srgbClr val="002060"/>
              </a:solidFill>
            </a:endParaRPr>
          </a:p>
        </p:txBody>
      </p:sp>
      <p:sp>
        <p:nvSpPr>
          <p:cNvPr id="3" name="Content Placeholder 2"/>
          <p:cNvSpPr>
            <a:spLocks noGrp="1"/>
          </p:cNvSpPr>
          <p:nvPr>
            <p:ph idx="1"/>
          </p:nvPr>
        </p:nvSpPr>
        <p:spPr>
          <a:xfrm>
            <a:off x="152400" y="1295400"/>
            <a:ext cx="8382000" cy="4987925"/>
          </a:xfrm>
        </p:spPr>
        <p:txBody>
          <a:bodyPr/>
          <a:lstStyle/>
          <a:p>
            <a:pPr algn="just">
              <a:buFont typeface="Wingdings" pitchFamily="2" charset="2"/>
              <a:buChar char="§"/>
            </a:pPr>
            <a:r>
              <a:rPr lang="en-US" dirty="0"/>
              <a:t>is a class of </a:t>
            </a:r>
            <a:r>
              <a:rPr lang="en-US" dirty="0">
                <a:hlinkClick r:id="rId3" tooltip="Control theory"/>
              </a:rPr>
              <a:t>control</a:t>
            </a:r>
            <a:r>
              <a:rPr lang="en-US" dirty="0"/>
              <a:t> </a:t>
            </a:r>
            <a:r>
              <a:rPr lang="en-US" dirty="0" smtClean="0"/>
              <a:t>techniques.</a:t>
            </a:r>
          </a:p>
          <a:p>
            <a:pPr algn="just">
              <a:buFont typeface="Wingdings" pitchFamily="2" charset="2"/>
              <a:buChar char="§"/>
            </a:pPr>
            <a:r>
              <a:rPr lang="en-US" dirty="0"/>
              <a:t>Intelligent control describes the discipline where control methods are developed that attempt to emulate important characteristics of human intelligence. These characteristics include adaptation and learning, planning under large uncertainty and coping with large amounts of data. </a:t>
            </a:r>
          </a:p>
        </p:txBody>
      </p:sp>
    </p:spTree>
    <p:extLst>
      <p:ext uri="{BB962C8B-B14F-4D97-AF65-F5344CB8AC3E}">
        <p14:creationId xmlns:p14="http://schemas.microsoft.com/office/powerpoint/2010/main" val="34273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944562"/>
          </a:xfrm>
        </p:spPr>
        <p:txBody>
          <a:bodyPr/>
          <a:lstStyle/>
          <a:p>
            <a:pPr algn="ctr"/>
            <a:r>
              <a:rPr lang="en-US" sz="3600" b="0" dirty="0">
                <a:solidFill>
                  <a:srgbClr val="C00000"/>
                </a:solidFill>
                <a:latin typeface="Times New Roman"/>
                <a:ea typeface="Times New Roman"/>
              </a:rPr>
              <a:t>Intelligent Control</a:t>
            </a:r>
            <a:endParaRPr lang="en-US" dirty="0"/>
          </a:p>
        </p:txBody>
      </p:sp>
      <p:sp>
        <p:nvSpPr>
          <p:cNvPr id="3" name="Content Placeholder 2"/>
          <p:cNvSpPr>
            <a:spLocks noGrp="1"/>
          </p:cNvSpPr>
          <p:nvPr>
            <p:ph idx="1"/>
          </p:nvPr>
        </p:nvSpPr>
        <p:spPr>
          <a:xfrm>
            <a:off x="228600" y="1412875"/>
            <a:ext cx="8458200" cy="4718050"/>
          </a:xfrm>
        </p:spPr>
        <p:txBody>
          <a:bodyPr/>
          <a:lstStyle/>
          <a:p>
            <a:pPr marL="0" indent="0">
              <a:buNone/>
            </a:pPr>
            <a:r>
              <a:rPr lang="en-US" dirty="0"/>
              <a:t>Intelligent control can be divided into the following major sub-domains:</a:t>
            </a:r>
          </a:p>
          <a:p>
            <a:pPr>
              <a:buFont typeface="Arial"/>
              <a:buChar char="•"/>
            </a:pPr>
            <a:r>
              <a:rPr lang="en-US" dirty="0">
                <a:hlinkClick r:id="rId2" tooltip="Neural network"/>
              </a:rPr>
              <a:t>Neural network</a:t>
            </a:r>
            <a:r>
              <a:rPr lang="en-US" dirty="0"/>
              <a:t> </a:t>
            </a:r>
            <a:r>
              <a:rPr lang="en-US" dirty="0" smtClean="0"/>
              <a:t>control</a:t>
            </a:r>
            <a:endParaRPr lang="en-US" dirty="0"/>
          </a:p>
          <a:p>
            <a:pPr>
              <a:buFont typeface="Arial"/>
              <a:buChar char="•"/>
            </a:pPr>
            <a:r>
              <a:rPr lang="en-US" dirty="0">
                <a:hlinkClick r:id="rId3" tooltip="Fuzzy logic"/>
              </a:rPr>
              <a:t>Fuzzy</a:t>
            </a:r>
            <a:r>
              <a:rPr lang="en-US" dirty="0"/>
              <a:t> (logic) control</a:t>
            </a:r>
          </a:p>
          <a:p>
            <a:pPr>
              <a:buFont typeface="Arial"/>
              <a:buChar char="•"/>
            </a:pPr>
            <a:r>
              <a:rPr lang="en-US" dirty="0" err="1">
                <a:hlinkClick r:id="rId4" tooltip="Neuro-fuzzy"/>
              </a:rPr>
              <a:t>Neuro</a:t>
            </a:r>
            <a:r>
              <a:rPr lang="en-US" dirty="0">
                <a:hlinkClick r:id="rId4" tooltip="Neuro-fuzzy"/>
              </a:rPr>
              <a:t>-fuzzy</a:t>
            </a:r>
            <a:r>
              <a:rPr lang="en-US" dirty="0"/>
              <a:t> control</a:t>
            </a:r>
          </a:p>
          <a:p>
            <a:pPr>
              <a:buFont typeface="Arial"/>
              <a:buChar char="•"/>
            </a:pPr>
            <a:r>
              <a:rPr lang="en-US" dirty="0">
                <a:hlinkClick r:id="rId5" tooltip="Expert System"/>
              </a:rPr>
              <a:t>Expert Systems</a:t>
            </a:r>
            <a:endParaRPr lang="en-US" dirty="0"/>
          </a:p>
          <a:p>
            <a:pPr>
              <a:buFont typeface="Arial"/>
              <a:buChar char="•"/>
            </a:pPr>
            <a:r>
              <a:rPr lang="en-US" dirty="0"/>
              <a:t>Genetic control</a:t>
            </a:r>
          </a:p>
          <a:p>
            <a:pPr marL="0" indent="0">
              <a:buNone/>
            </a:pPr>
            <a:endParaRPr lang="en-US" dirty="0"/>
          </a:p>
          <a:p>
            <a:endParaRPr lang="en-US" dirty="0"/>
          </a:p>
        </p:txBody>
      </p:sp>
    </p:spTree>
    <p:extLst>
      <p:ext uri="{BB962C8B-B14F-4D97-AF65-F5344CB8AC3E}">
        <p14:creationId xmlns:p14="http://schemas.microsoft.com/office/powerpoint/2010/main" val="4280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25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412875"/>
            <a:ext cx="8686800" cy="5064125"/>
          </a:xfrm>
        </p:spPr>
        <p:txBody>
          <a:bodyPr/>
          <a:lstStyle/>
          <a:p>
            <a:pPr marL="0" marR="0" indent="0">
              <a:lnSpc>
                <a:spcPct val="115000"/>
              </a:lnSpc>
              <a:spcBef>
                <a:spcPts val="0"/>
              </a:spcBef>
              <a:spcAft>
                <a:spcPts val="0"/>
              </a:spcAft>
              <a:buNone/>
            </a:pPr>
            <a:endParaRPr lang="en-US" dirty="0" smtClean="0"/>
          </a:p>
          <a:p>
            <a:pPr marL="0" marR="0" indent="0" algn="just">
              <a:lnSpc>
                <a:spcPct val="115000"/>
              </a:lnSpc>
              <a:spcBef>
                <a:spcPts val="0"/>
              </a:spcBef>
              <a:spcAft>
                <a:spcPts val="0"/>
              </a:spcAft>
              <a:buNone/>
            </a:pPr>
            <a:r>
              <a:rPr lang="en-US" sz="2400" dirty="0" smtClean="0">
                <a:cs typeface="Times New Roman" pitchFamily="18" charset="0"/>
              </a:rPr>
              <a:t> </a:t>
            </a:r>
            <a:r>
              <a:rPr lang="en-US" sz="2400" dirty="0" smtClean="0">
                <a:latin typeface="Arial" pitchFamily="34" charset="0"/>
                <a:cs typeface="Arial" pitchFamily="34" charset="0"/>
              </a:rPr>
              <a:t>“</a:t>
            </a:r>
            <a:r>
              <a:rPr lang="en-US" sz="2400" dirty="0" smtClean="0">
                <a:latin typeface="Arial" pitchFamily="34" charset="0"/>
                <a:ea typeface="Times New Roman"/>
                <a:cs typeface="Arial" pitchFamily="34" charset="0"/>
              </a:rPr>
              <a:t>As </a:t>
            </a:r>
            <a:r>
              <a:rPr lang="en-US" sz="2400" dirty="0">
                <a:latin typeface="Arial" pitchFamily="34" charset="0"/>
                <a:ea typeface="Times New Roman"/>
                <a:cs typeface="Arial" pitchFamily="34" charset="0"/>
              </a:rPr>
              <a:t>complexity increases, precise statements lose meaning and meaningful statements lose precision. </a:t>
            </a:r>
            <a:r>
              <a:rPr lang="en-US" sz="2400" dirty="0" smtClean="0">
                <a:latin typeface="Arial" pitchFamily="34" charset="0"/>
                <a:ea typeface="Times New Roman"/>
                <a:cs typeface="Arial" pitchFamily="34" charset="0"/>
              </a:rPr>
              <a:t>“</a:t>
            </a:r>
            <a:endParaRPr lang="en-US" sz="2400" dirty="0">
              <a:latin typeface="Arial" pitchFamily="34" charset="0"/>
              <a:ea typeface="Calibri"/>
              <a:cs typeface="Arial" pitchFamily="34" charset="0"/>
            </a:endParaRPr>
          </a:p>
          <a:p>
            <a:pPr marL="0" indent="0" algn="r">
              <a:buNone/>
            </a:pPr>
            <a:r>
              <a:rPr lang="en-US" sz="2400" dirty="0">
                <a:solidFill>
                  <a:srgbClr val="000099"/>
                </a:solidFill>
                <a:ea typeface="Times New Roman"/>
                <a:cs typeface="Times New Roman" pitchFamily="18" charset="0"/>
              </a:rPr>
              <a:t>Professor </a:t>
            </a:r>
            <a:r>
              <a:rPr lang="en-US" sz="2400" dirty="0" err="1">
                <a:solidFill>
                  <a:srgbClr val="000099"/>
                </a:solidFill>
                <a:ea typeface="Times New Roman"/>
                <a:cs typeface="Times New Roman" pitchFamily="18" charset="0"/>
              </a:rPr>
              <a:t>Lofti</a:t>
            </a:r>
            <a:r>
              <a:rPr lang="en-US" sz="2400" dirty="0">
                <a:solidFill>
                  <a:srgbClr val="000099"/>
                </a:solidFill>
                <a:ea typeface="Times New Roman"/>
                <a:cs typeface="Times New Roman" pitchFamily="18" charset="0"/>
              </a:rPr>
              <a:t> Zadeh</a:t>
            </a:r>
            <a:r>
              <a:rPr lang="en-US" sz="2400" dirty="0">
                <a:ea typeface="Times New Roman"/>
                <a:cs typeface="Times New Roman" pitchFamily="18" charset="0"/>
              </a:rPr>
              <a:t> </a:t>
            </a:r>
            <a:br>
              <a:rPr lang="en-US" sz="2400" dirty="0">
                <a:ea typeface="Times New Roman"/>
                <a:cs typeface="Times New Roman" pitchFamily="18" charset="0"/>
              </a:rPr>
            </a:br>
            <a:r>
              <a:rPr lang="en-US" sz="2400" dirty="0">
                <a:solidFill>
                  <a:srgbClr val="000099"/>
                </a:solidFill>
                <a:ea typeface="Times New Roman"/>
                <a:cs typeface="Times New Roman" pitchFamily="18" charset="0"/>
              </a:rPr>
              <a:t>University of California at </a:t>
            </a:r>
            <a:r>
              <a:rPr lang="en-US" sz="2400" dirty="0" smtClean="0">
                <a:solidFill>
                  <a:srgbClr val="000099"/>
                </a:solidFill>
                <a:ea typeface="Times New Roman"/>
                <a:cs typeface="Times New Roman" pitchFamily="18" charset="0"/>
              </a:rPr>
              <a:t>Berkeley</a:t>
            </a:r>
          </a:p>
          <a:p>
            <a:pPr marL="0" indent="0" algn="r">
              <a:buNone/>
            </a:pPr>
            <a:endParaRPr lang="en-US" sz="2400" dirty="0" smtClean="0">
              <a:solidFill>
                <a:srgbClr val="000099"/>
              </a:solidFill>
              <a:ea typeface="Times New Roman"/>
              <a:cs typeface="Times New Roman" pitchFamily="18" charset="0"/>
            </a:endParaRPr>
          </a:p>
          <a:p>
            <a:pPr marL="0" marR="0" indent="0" algn="just">
              <a:lnSpc>
                <a:spcPct val="115000"/>
              </a:lnSpc>
              <a:spcBef>
                <a:spcPts val="0"/>
              </a:spcBef>
              <a:spcAft>
                <a:spcPts val="0"/>
              </a:spcAft>
              <a:buNone/>
            </a:pPr>
            <a:r>
              <a:rPr lang="en-US" sz="2400" dirty="0" smtClean="0">
                <a:latin typeface="Comic Sans MS"/>
                <a:ea typeface="Times New Roman"/>
                <a:cs typeface="+mj-cs"/>
              </a:rPr>
              <a:t>“So </a:t>
            </a:r>
            <a:r>
              <a:rPr lang="en-US" sz="2400" dirty="0">
                <a:latin typeface="Comic Sans MS"/>
                <a:ea typeface="Times New Roman"/>
                <a:cs typeface="+mj-cs"/>
              </a:rPr>
              <a:t>far as the laws of mathematics refer to reality, they are not certain.  And so far as they are certain, they do not refer to reality</a:t>
            </a:r>
            <a:r>
              <a:rPr lang="en-US" sz="2400" dirty="0" smtClean="0">
                <a:latin typeface="Comic Sans MS"/>
                <a:ea typeface="Times New Roman"/>
                <a:cs typeface="+mj-cs"/>
              </a:rPr>
              <a:t>.”</a:t>
            </a:r>
            <a:r>
              <a:rPr lang="en-US" sz="2400" dirty="0" smtClean="0">
                <a:latin typeface="Times New Roman"/>
                <a:ea typeface="Times New Roman"/>
                <a:cs typeface="+mj-cs"/>
              </a:rPr>
              <a:t> </a:t>
            </a:r>
            <a:endParaRPr lang="en-US" sz="2400" dirty="0">
              <a:latin typeface="Calibri"/>
              <a:ea typeface="Calibri"/>
              <a:cs typeface="+mj-cs"/>
            </a:endParaRPr>
          </a:p>
          <a:p>
            <a:pPr marL="0" indent="0" algn="r">
              <a:buNone/>
            </a:pPr>
            <a:r>
              <a:rPr lang="en-US" sz="2400" dirty="0">
                <a:solidFill>
                  <a:srgbClr val="000099"/>
                </a:solidFill>
                <a:latin typeface="Comic Sans MS"/>
                <a:ea typeface="Times New Roman"/>
                <a:cs typeface="+mj-cs"/>
              </a:rPr>
              <a:t>Albert Einstein</a:t>
            </a:r>
            <a:r>
              <a:rPr lang="en-US" sz="2400" dirty="0">
                <a:latin typeface="Times New Roman"/>
                <a:ea typeface="Times New Roman"/>
                <a:cs typeface="+mj-cs"/>
              </a:rPr>
              <a:t> </a:t>
            </a:r>
            <a:r>
              <a:rPr lang="en-US" sz="2400" dirty="0" smtClean="0">
                <a:latin typeface="Times New Roman"/>
                <a:ea typeface="Times New Roman"/>
                <a:cs typeface="+mj-cs"/>
              </a:rPr>
              <a:t> </a:t>
            </a:r>
            <a:endParaRPr lang="en-US" sz="2400" dirty="0">
              <a:cs typeface="+mj-cs"/>
            </a:endParaRPr>
          </a:p>
        </p:txBody>
      </p:sp>
    </p:spTree>
    <p:extLst>
      <p:ext uri="{BB962C8B-B14F-4D97-AF65-F5344CB8AC3E}">
        <p14:creationId xmlns:p14="http://schemas.microsoft.com/office/powerpoint/2010/main" val="22347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2645</Words>
  <Application>Microsoft Office PowerPoint</Application>
  <PresentationFormat>On-screen Show (4:3)</PresentationFormat>
  <Paragraphs>279</Paragraphs>
  <Slides>54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Network</vt:lpstr>
      <vt:lpstr>1_Network</vt:lpstr>
      <vt:lpstr>Equation</vt:lpstr>
      <vt:lpstr>Fuzzy Control </vt:lpstr>
      <vt:lpstr>Outline</vt:lpstr>
      <vt:lpstr>Control</vt:lpstr>
      <vt:lpstr>CONVENTIONAL CONTROL </vt:lpstr>
      <vt:lpstr>CONVENTIONAL CONTROL</vt:lpstr>
      <vt:lpstr>CONVENTIONAL CONTROL</vt:lpstr>
      <vt:lpstr>Intelligent Control </vt:lpstr>
      <vt:lpstr>Intelligent Control</vt:lpstr>
      <vt:lpstr>PowerPoint Presentation</vt:lpstr>
      <vt:lpstr>PowerPoint Presentation</vt:lpstr>
      <vt:lpstr>Lotfi Zadeh</vt:lpstr>
      <vt:lpstr>Brief history of FL The Beginning </vt:lpstr>
      <vt:lpstr>Brief history of FL</vt:lpstr>
      <vt:lpstr>PowerPoint Presentation</vt:lpstr>
      <vt:lpstr>PowerPoint Presentation</vt:lpstr>
      <vt:lpstr>Fuzzy Logic</vt:lpstr>
      <vt:lpstr>Fuzzy Logic </vt:lpstr>
      <vt:lpstr>Fuzzy Logic</vt:lpstr>
      <vt:lpstr>Fuzzy Logic</vt:lpstr>
      <vt:lpstr>Fuzzy Logic</vt:lpstr>
      <vt:lpstr>Fuzzy Logic</vt:lpstr>
      <vt:lpstr>Fuzzy Vs. Probability</vt:lpstr>
      <vt:lpstr>Fuzzy Control </vt:lpstr>
      <vt:lpstr>Fuzzy Control</vt:lpstr>
      <vt:lpstr>Fuzzy Logic Control</vt:lpstr>
      <vt:lpstr>Fuzzy Logic Control</vt:lpstr>
      <vt:lpstr>Types of Fuzzy Control</vt:lpstr>
      <vt:lpstr> Rule Base</vt:lpstr>
      <vt:lpstr>Rule Base Example</vt:lpstr>
      <vt:lpstr>PowerPoint Presentation</vt:lpstr>
      <vt:lpstr>PowerPoint Presentation</vt:lpstr>
      <vt:lpstr>PowerPoint Presentation</vt:lpstr>
      <vt:lpstr>PowerPoint Presentation</vt:lpstr>
      <vt:lpstr>PowerPoint Presentation</vt:lpstr>
      <vt:lpstr>PowerPoint Presentation</vt:lpstr>
      <vt:lpstr>WHY USE FL? </vt:lpstr>
      <vt:lpstr>HOW IS FL USED? </vt:lpstr>
      <vt:lpstr>Fuzzy Logic Applications                </vt:lpstr>
      <vt:lpstr>Fuzzy Logic Applications</vt:lpstr>
      <vt:lpstr>Fuzzy Logic Applications</vt:lpstr>
      <vt:lpstr>Fuzzy Logic Applications</vt:lpstr>
      <vt:lpstr>Types of Uncertainty</vt:lpstr>
      <vt:lpstr>Crisp Vs. Fuzzy</vt:lpstr>
      <vt:lpstr>Crisp or Fuzzy Logic</vt:lpstr>
      <vt:lpstr>Crisp Sets</vt:lpstr>
      <vt:lpstr>Crisp Sets</vt:lpstr>
      <vt:lpstr>Fuzzy Set</vt:lpstr>
      <vt:lpstr>Fuzzy Set</vt:lpstr>
      <vt:lpstr>Fuzzy Sets</vt:lpstr>
      <vt:lpstr>EXAMPLE</vt:lpstr>
      <vt:lpstr>Example</vt:lpstr>
      <vt:lpstr>Fuzzy Partition</vt:lpstr>
      <vt:lpstr>Follow-up Points</vt:lpstr>
      <vt:lpstr>Drawbacks to Fuzzy logic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Control </dc:title>
  <dc:creator>Basil Hamed</dc:creator>
  <cp:lastModifiedBy>Basil Hamed</cp:lastModifiedBy>
  <cp:revision>161</cp:revision>
  <dcterms:created xsi:type="dcterms:W3CDTF">2006-08-16T00:00:00Z</dcterms:created>
  <dcterms:modified xsi:type="dcterms:W3CDTF">2011-09-21T08:36:18Z</dcterms:modified>
</cp:coreProperties>
</file>