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96" r:id="rId2"/>
    <p:sldId id="259" r:id="rId3"/>
    <p:sldId id="297" r:id="rId4"/>
    <p:sldId id="261" r:id="rId5"/>
    <p:sldId id="256" r:id="rId6"/>
    <p:sldId id="260" r:id="rId7"/>
    <p:sldId id="291" r:id="rId8"/>
    <p:sldId id="292" r:id="rId9"/>
    <p:sldId id="293" r:id="rId10"/>
    <p:sldId id="257" r:id="rId11"/>
    <p:sldId id="258" r:id="rId12"/>
    <p:sldId id="282" r:id="rId13"/>
    <p:sldId id="284" r:id="rId14"/>
    <p:sldId id="285" r:id="rId15"/>
    <p:sldId id="286" r:id="rId16"/>
    <p:sldId id="288" r:id="rId17"/>
    <p:sldId id="289" r:id="rId18"/>
    <p:sldId id="290" r:id="rId19"/>
    <p:sldId id="262" r:id="rId20"/>
    <p:sldId id="263" r:id="rId21"/>
    <p:sldId id="264" r:id="rId22"/>
    <p:sldId id="265" r:id="rId23"/>
    <p:sldId id="26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267" r:id="rId39"/>
    <p:sldId id="31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618B-EDAC-4DC5-AB47-39E269BC8D1A}" type="datetimeFigureOut">
              <a:rPr lang="en-AU" smtClean="0"/>
              <a:t>16/10/2012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C78C-F34F-4E72-AE86-EF4507989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193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6E829-FA71-4A4E-BACB-547FD221E70E}" type="datetime1">
              <a:rPr lang="en-AU" smtClean="0"/>
              <a:t>16/10/2012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D576-E2C3-41A8-9DA9-F8488E6978D8}" type="datetime1">
              <a:rPr lang="en-AU" smtClean="0"/>
              <a:t>16/10/2012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34A8C-DD17-4EE7-ACBE-A386B5308940}" type="datetime1">
              <a:rPr lang="en-AU" smtClean="0"/>
              <a:t>16/10/2012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A9D26-84BE-48CA-9CD8-0412990DAF00}" type="datetime1">
              <a:rPr lang="en-AU" smtClean="0"/>
              <a:t>16/10/2012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DAC34-A713-46ED-B479-97E4393A74EB}" type="datetime1">
              <a:rPr lang="en-AU" smtClean="0"/>
              <a:t>16/10/2012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D538-248D-4937-B9FC-65DB4E5F878C}" type="datetime1">
              <a:rPr lang="en-AU" smtClean="0"/>
              <a:t>16/10/2012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558F-0D01-4442-8078-19B8176CA85F}" type="datetime1">
              <a:rPr lang="en-AU" smtClean="0"/>
              <a:t>16/10/2012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AF299-3702-4F93-A329-F002B898B509}" type="datetime1">
              <a:rPr lang="en-AU" smtClean="0"/>
              <a:t>16/10/2012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8846-B7EE-4C71-B880-5A194A7CB1FB}" type="datetime1">
              <a:rPr lang="en-AU" smtClean="0"/>
              <a:t>16/10/2012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343A-F289-4181-9AAB-F3616EF21261}" type="datetime1">
              <a:rPr lang="en-AU" smtClean="0"/>
              <a:t>16/10/2012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1E67-CBF3-406B-B32C-BACD56E29506}" type="datetime1">
              <a:rPr lang="en-AU" smtClean="0"/>
              <a:t>16/10/2012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94088C4-30E8-4386-BC5C-572B52B42DD8}" type="datetime1">
              <a:rPr lang="en-AU" smtClean="0"/>
              <a:t>16/10/2012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12BDDE3-B8A3-433A-A60A-B61388B4932D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petro.tanrei.ca/fuzzylogic/index.html" TargetMode="External"/><Relationship Id="rId2" Type="http://schemas.openxmlformats.org/officeDocument/2006/relationships/hyperlink" Target="http://www.scholarpedia.org/article/Triangular_norms_and_conorm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Alexander Mathews</a:t>
            </a: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Yuki </a:t>
            </a:r>
            <a:r>
              <a:rPr lang="en-A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Osada</a:t>
            </a:r>
            <a:endParaRPr lang="en-A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A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Perry Brown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</a:t>
            </a:fld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Fuzzy Logic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9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Simple Fuzzy </a:t>
            </a:r>
            <a:r>
              <a:rPr lang="en-AU" sz="3200" dirty="0"/>
              <a:t>O</a:t>
            </a:r>
            <a:r>
              <a:rPr lang="en-AU" sz="3200" dirty="0" smtClean="0"/>
              <a:t>perators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10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As described by </a:t>
            </a:r>
            <a:r>
              <a:rPr lang="en-AU" sz="2400" dirty="0" err="1" smtClean="0"/>
              <a:t>Zadeh</a:t>
            </a:r>
            <a:r>
              <a:rPr lang="en-AU" sz="2400" dirty="0" smtClean="0"/>
              <a:t> (1973)…</a:t>
            </a:r>
          </a:p>
          <a:p>
            <a:r>
              <a:rPr lang="en-AU" sz="2400" dirty="0" smtClean="0"/>
              <a:t>NOT X = 1 - µ</a:t>
            </a:r>
            <a:r>
              <a:rPr lang="en-AU" sz="2400" baseline="-25000" dirty="0" smtClean="0"/>
              <a:t>X</a:t>
            </a:r>
            <a:r>
              <a:rPr lang="en-AU" sz="2400" dirty="0" smtClean="0"/>
              <a:t>(y)</a:t>
            </a:r>
          </a:p>
          <a:p>
            <a:pPr lvl="1"/>
            <a:r>
              <a:rPr lang="en-AU" sz="2000" dirty="0" smtClean="0">
                <a:solidFill>
                  <a:schemeClr val="accent1"/>
                </a:solidFill>
              </a:rPr>
              <a:t>e.g. 0.8 cold → (1 – 0.8) = 0.2 NOT cold</a:t>
            </a:r>
          </a:p>
          <a:p>
            <a:r>
              <a:rPr lang="en-AU" sz="2400" dirty="0" smtClean="0"/>
              <a:t>X OR Y (union) = max(</a:t>
            </a:r>
            <a:r>
              <a:rPr lang="en-AU" sz="2000" dirty="0" smtClean="0"/>
              <a:t>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(y), µ</a:t>
            </a:r>
            <a:r>
              <a:rPr lang="en-AU" sz="2000" baseline="-25000" dirty="0"/>
              <a:t>Y</a:t>
            </a:r>
            <a:r>
              <a:rPr lang="en-AU" sz="2000" dirty="0" smtClean="0"/>
              <a:t>(y))</a:t>
            </a:r>
          </a:p>
          <a:p>
            <a:pPr lvl="1"/>
            <a:r>
              <a:rPr lang="en-AU" sz="2000" dirty="0" smtClean="0">
                <a:solidFill>
                  <a:schemeClr val="accent1"/>
                </a:solidFill>
              </a:rPr>
              <a:t>e.g. 0.8 cold, 0.5 rainy → 0.8 cold OR rainy</a:t>
            </a:r>
          </a:p>
          <a:p>
            <a:r>
              <a:rPr lang="en-AU" sz="2400" dirty="0" smtClean="0"/>
              <a:t>X AND Y (intersection) = min(</a:t>
            </a:r>
            <a:r>
              <a:rPr lang="en-AU" sz="2000" dirty="0" smtClean="0"/>
              <a:t>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(y),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(y))</a:t>
            </a:r>
          </a:p>
          <a:p>
            <a:pPr lvl="1"/>
            <a:r>
              <a:rPr lang="en-AU" sz="2000" dirty="0" smtClean="0">
                <a:solidFill>
                  <a:schemeClr val="accent1"/>
                </a:solidFill>
              </a:rPr>
              <a:t>e.g. 0.9 hot, 0.7 humid → 0.7 hot AND humid</a:t>
            </a:r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262047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Alternative Interpretations of AND </a:t>
            </a:r>
            <a:r>
              <a:rPr lang="en-AU" sz="3200" dirty="0" err="1" smtClean="0"/>
              <a:t>and</a:t>
            </a:r>
            <a:r>
              <a:rPr lang="en-AU" sz="3200" dirty="0" smtClean="0"/>
              <a:t> OR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11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err="1" smtClean="0"/>
              <a:t>Zadeh’s</a:t>
            </a:r>
            <a:r>
              <a:rPr lang="en-AU" sz="2400" dirty="0" smtClean="0"/>
              <a:t> definition of AND used the Gödel t-norm, but other definitions are possible using different t-norms</a:t>
            </a:r>
          </a:p>
          <a:p>
            <a:r>
              <a:rPr lang="en-AU" sz="2400" dirty="0" smtClean="0"/>
              <a:t>Common examples:</a:t>
            </a:r>
          </a:p>
          <a:p>
            <a:pPr lvl="1"/>
            <a:r>
              <a:rPr lang="en-AU" sz="2000" dirty="0" smtClean="0"/>
              <a:t>Product t-norm:	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*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0.9 hot, 0.7 humid → 0.63 hot AND humid</a:t>
            </a:r>
          </a:p>
          <a:p>
            <a:pPr lvl="1"/>
            <a:r>
              <a:rPr lang="en-AU" sz="2000" dirty="0" smtClean="0"/>
              <a:t>Lukasiewicz t-norm:   max(µ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+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 - 1, 0)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0.9 hot, 0.7 humid → 0.6 hot AND humid</a:t>
            </a:r>
          </a:p>
          <a:p>
            <a:r>
              <a:rPr lang="en-AU" sz="2400" dirty="0" smtClean="0"/>
              <a:t>Similar possibilities for OR using corresponding t-</a:t>
            </a:r>
            <a:r>
              <a:rPr lang="en-AU" sz="2400" dirty="0" err="1" smtClean="0"/>
              <a:t>conorms</a:t>
            </a:r>
            <a:r>
              <a:rPr lang="en-AU" sz="2400" dirty="0" smtClean="0"/>
              <a:t>:</a:t>
            </a:r>
          </a:p>
          <a:p>
            <a:pPr lvl="1"/>
            <a:r>
              <a:rPr lang="en-AU" sz="2000" dirty="0" smtClean="0"/>
              <a:t>Product t-</a:t>
            </a:r>
            <a:r>
              <a:rPr lang="en-AU" sz="2000" dirty="0" err="1" smtClean="0"/>
              <a:t>conorm</a:t>
            </a:r>
            <a:r>
              <a:rPr lang="en-AU" sz="2000" dirty="0" smtClean="0"/>
              <a:t>:	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+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 - 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*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0.8 cold, 0.5 rainy → 0.9 cold OR rainy</a:t>
            </a:r>
          </a:p>
          <a:p>
            <a:pPr lvl="1"/>
            <a:r>
              <a:rPr lang="en-AU" sz="2000" dirty="0" smtClean="0"/>
              <a:t>Lukasiewicz t-</a:t>
            </a:r>
            <a:r>
              <a:rPr lang="en-AU" sz="2000" dirty="0" err="1" smtClean="0"/>
              <a:t>conorm</a:t>
            </a:r>
            <a:r>
              <a:rPr lang="en-AU" sz="2000" dirty="0" smtClean="0"/>
              <a:t>:   min(µ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+ µ</a:t>
            </a:r>
            <a:r>
              <a:rPr lang="en-AU" sz="2000" baseline="-25000" dirty="0" smtClean="0"/>
              <a:t>Y</a:t>
            </a:r>
            <a:r>
              <a:rPr lang="en-AU" sz="2000" dirty="0" smtClean="0"/>
              <a:t>(y), 1)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0.8 cold, 0.5 rainy → 1 cold OR rainy</a:t>
            </a:r>
          </a:p>
        </p:txBody>
      </p:sp>
    </p:spTree>
    <p:extLst>
      <p:ext uri="{BB962C8B-B14F-4D97-AF65-F5344CB8AC3E}">
        <p14:creationId xmlns:p14="http://schemas.microsoft.com/office/powerpoint/2010/main" val="1073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Fuzzy System </a:t>
            </a:r>
            <a:r>
              <a:rPr lang="en-AU" sz="3200" dirty="0" smtClean="0"/>
              <a:t>Overview</a:t>
            </a:r>
            <a:endParaRPr lang="en-A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12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248472" cy="5400600"/>
          </a:xfrm>
        </p:spPr>
        <p:txBody>
          <a:bodyPr>
            <a:normAutofit/>
          </a:bodyPr>
          <a:lstStyle/>
          <a:p>
            <a:r>
              <a:rPr lang="en-AU" sz="2000" dirty="0"/>
              <a:t>When making inferences, we want to clump the continuous numerical values into </a:t>
            </a:r>
            <a:r>
              <a:rPr lang="en-AU" sz="2000" dirty="0" smtClean="0"/>
              <a:t>sets</a:t>
            </a:r>
            <a:endParaRPr lang="en-AU" sz="2000" dirty="0"/>
          </a:p>
          <a:p>
            <a:r>
              <a:rPr lang="en-AU" sz="2000" dirty="0" smtClean="0"/>
              <a:t>Unlike Boolean </a:t>
            </a:r>
            <a:r>
              <a:rPr lang="en-AU" sz="2000" dirty="0"/>
              <a:t>logic, fuzzy logic uses fuzzy sets rather than crisp sets to determine the membership of a </a:t>
            </a:r>
            <a:r>
              <a:rPr lang="en-AU" sz="2000" dirty="0" smtClean="0"/>
              <a:t>variable</a:t>
            </a:r>
            <a:endParaRPr lang="en-AU" sz="2000" dirty="0"/>
          </a:p>
          <a:p>
            <a:r>
              <a:rPr lang="en-AU" sz="2000" dirty="0" smtClean="0"/>
              <a:t>This </a:t>
            </a:r>
            <a:r>
              <a:rPr lang="en-AU" sz="2000" dirty="0"/>
              <a:t>allows values to have a degree of membership with a set, which denotes the extent to which a proposition is </a:t>
            </a:r>
            <a:r>
              <a:rPr lang="en-AU" sz="2000" dirty="0" smtClean="0"/>
              <a:t>true</a:t>
            </a:r>
            <a:endParaRPr lang="en-AU" sz="2000" dirty="0"/>
          </a:p>
          <a:p>
            <a:r>
              <a:rPr lang="en-AU" sz="2000" dirty="0" smtClean="0"/>
              <a:t>The </a:t>
            </a:r>
            <a:r>
              <a:rPr lang="en-AU" sz="2000" dirty="0"/>
              <a:t>membership function may be triangular, trapezoidal, </a:t>
            </a:r>
            <a:r>
              <a:rPr lang="en-AU" sz="2000" dirty="0" smtClean="0"/>
              <a:t>Gaussian </a:t>
            </a:r>
            <a:r>
              <a:rPr lang="en-AU" sz="2000" dirty="0"/>
              <a:t>or any other </a:t>
            </a:r>
            <a:r>
              <a:rPr lang="en-AU" sz="2000" dirty="0" smtClean="0"/>
              <a:t>shape</a:t>
            </a:r>
            <a:endParaRPr lang="en-A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48814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Fuzzification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13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To apply fuzzy inference, we need our input to be in linguistic </a:t>
            </a:r>
            <a:r>
              <a:rPr lang="en-AU" sz="2400" dirty="0" smtClean="0"/>
              <a:t>values</a:t>
            </a:r>
            <a:endParaRPr lang="en-AU" sz="2400" dirty="0"/>
          </a:p>
          <a:p>
            <a:r>
              <a:rPr lang="en-AU" sz="2400" dirty="0" smtClean="0"/>
              <a:t>These </a:t>
            </a:r>
            <a:r>
              <a:rPr lang="en-AU" sz="2400" dirty="0"/>
              <a:t>linguistic values are represented by the degree of membership in the fuzzy </a:t>
            </a:r>
            <a:r>
              <a:rPr lang="en-AU" sz="2400" dirty="0" smtClean="0"/>
              <a:t>sets</a:t>
            </a:r>
            <a:endParaRPr lang="en-AU" sz="2400" dirty="0"/>
          </a:p>
          <a:p>
            <a:r>
              <a:rPr lang="en-AU" sz="2400" dirty="0" smtClean="0"/>
              <a:t>The </a:t>
            </a:r>
            <a:r>
              <a:rPr lang="en-AU" sz="2400" dirty="0"/>
              <a:t>process of translating the measured numerical values into fuzzy linguistic values is called </a:t>
            </a:r>
            <a:r>
              <a:rPr lang="en-AU" sz="2400" dirty="0" err="1" smtClean="0"/>
              <a:t>fuzzification</a:t>
            </a:r>
            <a:endParaRPr lang="en-AU" sz="2400" dirty="0"/>
          </a:p>
          <a:p>
            <a:r>
              <a:rPr lang="en-AU" sz="2400" dirty="0" smtClean="0"/>
              <a:t>In </a:t>
            </a:r>
            <a:r>
              <a:rPr lang="en-AU" sz="2400" dirty="0"/>
              <a:t>other words, </a:t>
            </a:r>
            <a:r>
              <a:rPr lang="en-AU" sz="2400" dirty="0" err="1"/>
              <a:t>fuzzification</a:t>
            </a:r>
            <a:r>
              <a:rPr lang="en-AU" sz="2400" dirty="0"/>
              <a:t> is where membership functions are applied, and the degree of membership is </a:t>
            </a:r>
            <a:r>
              <a:rPr lang="en-AU" sz="2400" dirty="0" smtClean="0"/>
              <a:t>determined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730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Membership Functions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14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There are largely three types of </a:t>
            </a:r>
            <a:r>
              <a:rPr lang="en-AU" sz="2400" dirty="0" err="1"/>
              <a:t>fuzzifiers</a:t>
            </a:r>
            <a:r>
              <a:rPr lang="en-AU" sz="2400" dirty="0"/>
              <a:t>:</a:t>
            </a:r>
          </a:p>
          <a:p>
            <a:pPr lvl="1"/>
            <a:r>
              <a:rPr lang="en-AU" sz="2000" dirty="0" smtClean="0"/>
              <a:t>singleton </a:t>
            </a:r>
            <a:r>
              <a:rPr lang="en-AU" sz="2000" dirty="0" err="1"/>
              <a:t>fuzzifier</a:t>
            </a:r>
            <a:r>
              <a:rPr lang="en-AU" sz="2000" dirty="0"/>
              <a:t>,</a:t>
            </a:r>
          </a:p>
          <a:p>
            <a:pPr lvl="1"/>
            <a:r>
              <a:rPr lang="en-AU" sz="2000" dirty="0" smtClean="0"/>
              <a:t>Gaussian </a:t>
            </a:r>
            <a:r>
              <a:rPr lang="en-AU" sz="2000" dirty="0" err="1"/>
              <a:t>fuzzifier</a:t>
            </a:r>
            <a:r>
              <a:rPr lang="en-AU" sz="2000" dirty="0"/>
              <a:t>, and</a:t>
            </a:r>
          </a:p>
          <a:p>
            <a:pPr lvl="1"/>
            <a:r>
              <a:rPr lang="en-AU" sz="2000" dirty="0" smtClean="0"/>
              <a:t>trapezoidal </a:t>
            </a:r>
            <a:r>
              <a:rPr lang="en-AU" sz="2000" dirty="0"/>
              <a:t>or triangular </a:t>
            </a:r>
            <a:r>
              <a:rPr lang="en-AU" sz="2000" dirty="0" err="1" smtClean="0"/>
              <a:t>fuzzifier</a:t>
            </a:r>
            <a:endParaRPr lang="en-AU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4037644" cy="1512168"/>
          </a:xfrm>
          <a:prstGeom prst="rect">
            <a:avLst/>
          </a:prstGeom>
        </p:spPr>
      </p:pic>
      <p:pic>
        <p:nvPicPr>
          <p:cNvPr id="6" name="Picture 5" descr="http://upload.wikimedia.org/wikipedia/commons/thumb/6/61/Fuzzy_logic_temperature_en.svg/500px-Fuzzy_logic_temperature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546954"/>
            <a:ext cx="3788739" cy="15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7664" y="55892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Gaussian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6084168" y="558924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/>
              <a:t>Trapezoidal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97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Defuzzification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15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err="1"/>
              <a:t>Defuzzification</a:t>
            </a:r>
            <a:r>
              <a:rPr lang="en-AU" sz="2400" dirty="0"/>
              <a:t> is the process of producing a quantifiable result in fuzzy </a:t>
            </a:r>
            <a:r>
              <a:rPr lang="en-AU" sz="2400" dirty="0" smtClean="0"/>
              <a:t>logic</a:t>
            </a:r>
            <a:endParaRPr lang="en-AU" sz="2400" dirty="0"/>
          </a:p>
          <a:p>
            <a:r>
              <a:rPr lang="en-AU" sz="2400" dirty="0" smtClean="0"/>
              <a:t>The </a:t>
            </a:r>
            <a:r>
              <a:rPr lang="en-AU" sz="2400" dirty="0"/>
              <a:t>fuzzy inference will output a fuzzy </a:t>
            </a:r>
            <a:r>
              <a:rPr lang="en-AU" sz="2400" dirty="0" smtClean="0"/>
              <a:t>result, described </a:t>
            </a:r>
            <a:r>
              <a:rPr lang="en-AU" sz="2400" dirty="0"/>
              <a:t>in terms of degrees of membership of the fuzzy </a:t>
            </a:r>
            <a:r>
              <a:rPr lang="en-AU" sz="2400" dirty="0" smtClean="0"/>
              <a:t>sets</a:t>
            </a:r>
            <a:endParaRPr lang="en-AU" sz="2400" dirty="0"/>
          </a:p>
          <a:p>
            <a:r>
              <a:rPr lang="en-AU" sz="2400" dirty="0" err="1" smtClean="0"/>
              <a:t>Defuzzification</a:t>
            </a:r>
            <a:r>
              <a:rPr lang="en-AU" sz="2400" dirty="0" smtClean="0"/>
              <a:t> </a:t>
            </a:r>
            <a:r>
              <a:rPr lang="en-AU" sz="2400" dirty="0"/>
              <a:t>interprets the membership degrees in the fuzzy sets into a specific action or </a:t>
            </a:r>
            <a:r>
              <a:rPr lang="en-AU" sz="2400" dirty="0" smtClean="0"/>
              <a:t>real-value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3446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Methods of </a:t>
            </a:r>
            <a:r>
              <a:rPr lang="en-AU" sz="3200" dirty="0" err="1"/>
              <a:t>Defuzzification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16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There are many methods for </a:t>
            </a:r>
            <a:r>
              <a:rPr lang="en-AU" sz="2400" dirty="0" err="1" smtClean="0"/>
              <a:t>defuzzification</a:t>
            </a:r>
            <a:endParaRPr lang="en-AU" sz="2400" dirty="0" smtClean="0"/>
          </a:p>
          <a:p>
            <a:r>
              <a:rPr lang="en-AU" sz="2400" dirty="0" smtClean="0"/>
              <a:t>One of the more common types of </a:t>
            </a:r>
            <a:r>
              <a:rPr lang="en-AU" sz="2400" dirty="0" err="1" smtClean="0"/>
              <a:t>defuzzification</a:t>
            </a:r>
            <a:r>
              <a:rPr lang="en-AU" sz="2400" dirty="0" smtClean="0"/>
              <a:t> technique is the </a:t>
            </a:r>
            <a:r>
              <a:rPr lang="en-AU" sz="2400" dirty="0"/>
              <a:t>m</a:t>
            </a:r>
            <a:r>
              <a:rPr lang="en-AU" sz="2400" dirty="0" smtClean="0"/>
              <a:t>aximum </a:t>
            </a:r>
            <a:r>
              <a:rPr lang="en-AU" sz="2400" dirty="0" err="1" smtClean="0"/>
              <a:t>defuzzification</a:t>
            </a:r>
            <a:r>
              <a:rPr lang="en-AU" sz="2400" dirty="0" smtClean="0"/>
              <a:t> techniques. These select </a:t>
            </a:r>
            <a:r>
              <a:rPr lang="en-AU" sz="2400" dirty="0"/>
              <a:t>the output with the highest membership </a:t>
            </a:r>
            <a:r>
              <a:rPr lang="en-AU" sz="2400" dirty="0" smtClean="0"/>
              <a:t>function</a:t>
            </a:r>
            <a:endParaRPr lang="en-AU" sz="2400" dirty="0"/>
          </a:p>
          <a:p>
            <a:r>
              <a:rPr lang="en-AU" sz="2400" dirty="0" smtClean="0"/>
              <a:t>They </a:t>
            </a:r>
            <a:r>
              <a:rPr lang="en-AU" sz="2400" dirty="0"/>
              <a:t>include:</a:t>
            </a:r>
          </a:p>
          <a:p>
            <a:pPr lvl="1"/>
            <a:r>
              <a:rPr lang="en-AU" sz="2000" dirty="0" smtClean="0"/>
              <a:t>First </a:t>
            </a:r>
            <a:r>
              <a:rPr lang="en-AU" sz="2000" dirty="0"/>
              <a:t>of maximum</a:t>
            </a:r>
          </a:p>
          <a:p>
            <a:pPr lvl="1"/>
            <a:r>
              <a:rPr lang="en-AU" sz="2000" dirty="0" smtClean="0"/>
              <a:t>Middle </a:t>
            </a:r>
            <a:r>
              <a:rPr lang="en-AU" sz="2000" dirty="0"/>
              <a:t>of maximum</a:t>
            </a:r>
          </a:p>
          <a:p>
            <a:pPr lvl="1"/>
            <a:r>
              <a:rPr lang="en-AU" sz="2000" dirty="0" smtClean="0"/>
              <a:t>Last </a:t>
            </a:r>
            <a:r>
              <a:rPr lang="en-AU" sz="2000" dirty="0"/>
              <a:t>of maximum</a:t>
            </a:r>
          </a:p>
          <a:p>
            <a:pPr lvl="1"/>
            <a:r>
              <a:rPr lang="en-AU" sz="2000" dirty="0" smtClean="0"/>
              <a:t>Mean </a:t>
            </a:r>
            <a:r>
              <a:rPr lang="en-AU" sz="2000" dirty="0"/>
              <a:t>of maxima</a:t>
            </a:r>
          </a:p>
          <a:p>
            <a:pPr lvl="1"/>
            <a:r>
              <a:rPr lang="en-AU" sz="2000" dirty="0" smtClean="0"/>
              <a:t>Random </a:t>
            </a:r>
            <a:r>
              <a:rPr lang="en-AU" sz="2000" dirty="0"/>
              <a:t>choice of maximum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11203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Methods of </a:t>
            </a:r>
            <a:r>
              <a:rPr lang="en-AU" sz="3200" dirty="0" err="1"/>
              <a:t>Defuzzification</a:t>
            </a:r>
            <a:endParaRPr lang="en-AU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17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5400600"/>
          </a:xfrm>
        </p:spPr>
        <p:txBody>
          <a:bodyPr>
            <a:normAutofit/>
          </a:bodyPr>
          <a:lstStyle/>
          <a:p>
            <a:r>
              <a:rPr lang="en-AU" sz="2000" dirty="0"/>
              <a:t>Given the fuzzy output:</a:t>
            </a:r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The </a:t>
            </a:r>
            <a:r>
              <a:rPr lang="en-AU" sz="2000" dirty="0"/>
              <a:t>first of maximum, middle of maximum, and last of maximum would be -2, -5, and -8 </a:t>
            </a:r>
            <a:r>
              <a:rPr lang="en-AU" sz="2000" dirty="0" smtClean="0"/>
              <a:t>respectively as seen in the diagram</a:t>
            </a:r>
          </a:p>
          <a:p>
            <a:r>
              <a:rPr lang="en-AU" sz="2000" dirty="0" smtClean="0"/>
              <a:t>The </a:t>
            </a:r>
            <a:r>
              <a:rPr lang="en-AU" sz="2000" dirty="0"/>
              <a:t>mean would give the same result as middle unless there </a:t>
            </a:r>
            <a:r>
              <a:rPr lang="en-AU" sz="2000" dirty="0" smtClean="0"/>
              <a:t>is more </a:t>
            </a:r>
            <a:r>
              <a:rPr lang="en-AU" sz="2000" dirty="0"/>
              <a:t>than one </a:t>
            </a:r>
            <a:r>
              <a:rPr lang="en-AU" sz="2000" dirty="0" smtClean="0"/>
              <a:t>plateau </a:t>
            </a:r>
            <a:r>
              <a:rPr lang="en-AU" sz="2000" dirty="0"/>
              <a:t>with the maximum </a:t>
            </a:r>
            <a:r>
              <a:rPr lang="en-AU" sz="2000" dirty="0" smtClean="0"/>
              <a:t>value</a:t>
            </a:r>
            <a:endParaRPr lang="en-AU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35" y="1340768"/>
            <a:ext cx="3456384" cy="2592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84" y="3789040"/>
            <a:ext cx="3546289" cy="2659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5" y="618714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Image Source: </a:t>
            </a:r>
            <a:r>
              <a:rPr lang="en-AU" sz="1400" dirty="0" smtClean="0"/>
              <a:t>http</a:t>
            </a:r>
            <a:r>
              <a:rPr lang="en-AU" sz="1400" dirty="0"/>
              <a:t>://www.mathworks.com.au/products/fuzzy-logic/examples.html?file=/products/demos/shipping/fuzzy/defuzzdm.html</a:t>
            </a:r>
          </a:p>
        </p:txBody>
      </p:sp>
    </p:spTree>
    <p:extLst>
      <p:ext uri="{BB962C8B-B14F-4D97-AF65-F5344CB8AC3E}">
        <p14:creationId xmlns:p14="http://schemas.microsoft.com/office/powerpoint/2010/main" val="11246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Methods of </a:t>
            </a:r>
            <a:r>
              <a:rPr lang="en-AU" sz="3200" dirty="0" err="1"/>
              <a:t>Defuzzification</a:t>
            </a:r>
            <a:endParaRPr lang="en-AU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18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3185020" cy="4968552"/>
          </a:xfrm>
        </p:spPr>
        <p:txBody>
          <a:bodyPr>
            <a:normAutofit/>
          </a:bodyPr>
          <a:lstStyle/>
          <a:p>
            <a:r>
              <a:rPr lang="en-AU" sz="2000" dirty="0"/>
              <a:t>Two other common methods are:</a:t>
            </a:r>
          </a:p>
          <a:p>
            <a:r>
              <a:rPr lang="en-AU" sz="2000" dirty="0" smtClean="0"/>
              <a:t>Centre </a:t>
            </a:r>
            <a:r>
              <a:rPr lang="en-AU" sz="2000" dirty="0"/>
              <a:t>of gravity:</a:t>
            </a:r>
          </a:p>
          <a:p>
            <a:pPr lvl="1"/>
            <a:r>
              <a:rPr lang="en-AU" sz="2000" dirty="0" smtClean="0"/>
              <a:t>Calculates </a:t>
            </a:r>
            <a:r>
              <a:rPr lang="en-AU" sz="2000" dirty="0"/>
              <a:t>the </a:t>
            </a:r>
            <a:r>
              <a:rPr lang="en-AU" sz="2000" dirty="0" smtClean="0"/>
              <a:t>centre </a:t>
            </a:r>
            <a:r>
              <a:rPr lang="en-AU" sz="2000" dirty="0"/>
              <a:t>of gravity for the area under the </a:t>
            </a:r>
            <a:r>
              <a:rPr lang="en-AU" sz="2000" dirty="0" smtClean="0"/>
              <a:t>curve</a:t>
            </a:r>
            <a:endParaRPr lang="en-AU" sz="2000" dirty="0"/>
          </a:p>
          <a:p>
            <a:r>
              <a:rPr lang="en-AU" sz="2000" dirty="0" smtClean="0"/>
              <a:t>Bisector </a:t>
            </a:r>
            <a:r>
              <a:rPr lang="en-AU" sz="2000" dirty="0"/>
              <a:t>method:</a:t>
            </a:r>
          </a:p>
          <a:p>
            <a:pPr lvl="1"/>
            <a:r>
              <a:rPr lang="en-AU" sz="2000" dirty="0" smtClean="0"/>
              <a:t>Finds </a:t>
            </a:r>
            <a:r>
              <a:rPr lang="en-AU" sz="2000" dirty="0"/>
              <a:t>the value where the area on one </a:t>
            </a:r>
            <a:r>
              <a:rPr lang="en-AU" sz="2000" dirty="0" smtClean="0"/>
              <a:t>side </a:t>
            </a:r>
            <a:r>
              <a:rPr lang="en-AU" sz="2000" dirty="0"/>
              <a:t>of that value is equal to </a:t>
            </a:r>
            <a:r>
              <a:rPr lang="en-AU" sz="2000" dirty="0" smtClean="0"/>
              <a:t>the </a:t>
            </a:r>
            <a:r>
              <a:rPr lang="en-AU" sz="2000" dirty="0"/>
              <a:t>area on the other </a:t>
            </a:r>
            <a:r>
              <a:rPr lang="en-AU" sz="2000" dirty="0" smtClean="0"/>
              <a:t>side</a:t>
            </a:r>
            <a:endParaRPr lang="en-A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572" y="1821320"/>
            <a:ext cx="5311924" cy="39839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5" y="6187146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Image Source: </a:t>
            </a:r>
            <a:r>
              <a:rPr lang="en-AU" sz="1400" dirty="0" smtClean="0"/>
              <a:t>http</a:t>
            </a:r>
            <a:r>
              <a:rPr lang="en-AU" sz="1400" dirty="0"/>
              <a:t>://www.mathworks.com.au/products/fuzzy-logic/examples.html?file=/products/demos/shipping/fuzzy/defuzzdm.html</a:t>
            </a:r>
          </a:p>
        </p:txBody>
      </p:sp>
    </p:spTree>
    <p:extLst>
      <p:ext uri="{BB962C8B-B14F-4D97-AF65-F5344CB8AC3E}">
        <p14:creationId xmlns:p14="http://schemas.microsoft.com/office/powerpoint/2010/main" val="13763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Fuzzy Control Systems</a:t>
            </a:r>
            <a:endParaRPr lang="en-AU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19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 simple example application: an automated cooling fan that can adjust its speed according to the room temperature</a:t>
            </a:r>
          </a:p>
          <a:p>
            <a:r>
              <a:rPr lang="en-AU" sz="2400" dirty="0" smtClean="0"/>
              <a:t>Temperature values are mapped to the fuzzy sets </a:t>
            </a:r>
            <a:r>
              <a:rPr lang="en-AU" sz="2400" i="1" dirty="0" smtClean="0"/>
              <a:t>cold</a:t>
            </a:r>
            <a:r>
              <a:rPr lang="en-AU" sz="2400" dirty="0" smtClean="0"/>
              <a:t>, </a:t>
            </a:r>
            <a:r>
              <a:rPr lang="en-AU" sz="2400" i="1" dirty="0" smtClean="0"/>
              <a:t>warm</a:t>
            </a:r>
            <a:r>
              <a:rPr lang="en-AU" sz="2400" dirty="0" smtClean="0"/>
              <a:t> and </a:t>
            </a:r>
            <a:r>
              <a:rPr lang="en-AU" sz="2400" i="1" dirty="0" smtClean="0"/>
              <a:t>hot</a:t>
            </a:r>
            <a:r>
              <a:rPr lang="en-AU" sz="2400" dirty="0" smtClean="0"/>
              <a:t> based on the following mapping functions for each:</a:t>
            </a:r>
          </a:p>
        </p:txBody>
      </p:sp>
      <p:pic>
        <p:nvPicPr>
          <p:cNvPr id="1029" name="Picture 5" descr="http://upload.wikimedia.org/wikipedia/commons/thumb/6/61/Fuzzy_logic_temperature_en.svg/500px-Fuzzy_logic_temperature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07404"/>
            <a:ext cx="4762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6237312"/>
            <a:ext cx="7272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Image: http</a:t>
            </a:r>
            <a:r>
              <a:rPr lang="en-AU" sz="1400" dirty="0"/>
              <a:t>://en.wikipedia.org/w/index.php?title=File:Fuzzy_logic_temperature_en.svg&amp;page=1</a:t>
            </a:r>
          </a:p>
        </p:txBody>
      </p:sp>
    </p:spTree>
    <p:extLst>
      <p:ext uri="{BB962C8B-B14F-4D97-AF65-F5344CB8AC3E}">
        <p14:creationId xmlns:p14="http://schemas.microsoft.com/office/powerpoint/2010/main" val="35401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Outline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Fundamental fuzzy concepts</a:t>
            </a:r>
          </a:p>
          <a:p>
            <a:r>
              <a:rPr lang="en-AU" sz="2400" dirty="0" smtClean="0"/>
              <a:t>Fuzzy propositional and predicate logic</a:t>
            </a:r>
          </a:p>
          <a:p>
            <a:r>
              <a:rPr lang="en-AU" sz="2400" dirty="0" err="1" smtClean="0"/>
              <a:t>Fuzzification</a:t>
            </a:r>
            <a:endParaRPr lang="en-AU" sz="2400" dirty="0" smtClean="0"/>
          </a:p>
          <a:p>
            <a:r>
              <a:rPr lang="en-AU" sz="2400" dirty="0" err="1" smtClean="0"/>
              <a:t>Defuzzification</a:t>
            </a:r>
            <a:endParaRPr lang="en-AU" sz="2400" dirty="0" smtClean="0"/>
          </a:p>
          <a:p>
            <a:r>
              <a:rPr lang="en-AU" sz="2400" dirty="0" smtClean="0"/>
              <a:t>Fuzzy control systems</a:t>
            </a:r>
          </a:p>
          <a:p>
            <a:r>
              <a:rPr lang="en-AU" sz="2400" dirty="0" smtClean="0"/>
              <a:t>Types of fuzzy algorithms</a:t>
            </a:r>
          </a:p>
          <a:p>
            <a:r>
              <a:rPr lang="en-AU" sz="2400" dirty="0" smtClean="0"/>
              <a:t>Applications </a:t>
            </a:r>
            <a:r>
              <a:rPr lang="en-AU" sz="2400" dirty="0" smtClean="0"/>
              <a:t>of fuzzy logic</a:t>
            </a:r>
          </a:p>
          <a:p>
            <a:endParaRPr lang="en-AU" sz="2400" dirty="0" smtClean="0"/>
          </a:p>
          <a:p>
            <a:endParaRPr lang="en-AU" sz="2400" dirty="0" smtClean="0"/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3858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Fuzzy Control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20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The inference engine in a fuzzy system </a:t>
            </a:r>
            <a:r>
              <a:rPr lang="en-AU" sz="2400" dirty="0" smtClean="0"/>
              <a:t>consists </a:t>
            </a:r>
            <a:r>
              <a:rPr lang="en-AU" sz="2400" dirty="0"/>
              <a:t>of linguistic rules</a:t>
            </a:r>
          </a:p>
          <a:p>
            <a:r>
              <a:rPr lang="en-AU" sz="2400" dirty="0"/>
              <a:t>The linguistic rules consist of two parts:</a:t>
            </a:r>
          </a:p>
          <a:p>
            <a:pPr lvl="1"/>
            <a:r>
              <a:rPr lang="en-AU" sz="2000" dirty="0"/>
              <a:t>an antecedent block (the conditions), which consists of the linguistic variables</a:t>
            </a:r>
          </a:p>
          <a:p>
            <a:pPr lvl="1"/>
            <a:r>
              <a:rPr lang="en-AU" sz="2000" dirty="0"/>
              <a:t>a consequent block (the output)</a:t>
            </a:r>
          </a:p>
          <a:p>
            <a:pPr marL="320040" lvl="1" indent="0">
              <a:buNone/>
            </a:pPr>
            <a:endParaRPr lang="en-AU" sz="2000" i="1" dirty="0">
              <a:solidFill>
                <a:schemeClr val="accent1"/>
              </a:solidFill>
            </a:endParaRPr>
          </a:p>
          <a:p>
            <a:r>
              <a:rPr lang="en-AU" sz="2400" dirty="0" smtClean="0"/>
              <a:t>Fuzzy algorithm</a:t>
            </a:r>
          </a:p>
          <a:p>
            <a:pPr lvl="1"/>
            <a:r>
              <a:rPr lang="en-AU" sz="2000" dirty="0" smtClean="0"/>
              <a:t>Algorithm that includes at least some fuzzy instructions, such as conditional or unconditional action statements</a:t>
            </a:r>
          </a:p>
          <a:p>
            <a:pPr lvl="1"/>
            <a:r>
              <a:rPr lang="en-AU" sz="2000" dirty="0"/>
              <a:t>Fuzzy conditional statement (A → B)</a:t>
            </a:r>
          </a:p>
          <a:p>
            <a:pPr lvl="2"/>
            <a:r>
              <a:rPr lang="en-AU" sz="1800" dirty="0"/>
              <a:t>Conditional statement in which A and/or B are fuzzy sets</a:t>
            </a:r>
            <a:br>
              <a:rPr lang="en-AU" sz="1800" dirty="0"/>
            </a:br>
            <a:r>
              <a:rPr lang="en-AU" sz="1800" dirty="0">
                <a:solidFill>
                  <a:schemeClr val="accent1"/>
                </a:solidFill>
              </a:rPr>
              <a:t>e.g. IF temperature is </a:t>
            </a:r>
            <a:r>
              <a:rPr lang="en-AU" sz="1800" i="1" dirty="0">
                <a:solidFill>
                  <a:schemeClr val="accent1"/>
                </a:solidFill>
              </a:rPr>
              <a:t>hot </a:t>
            </a:r>
            <a:r>
              <a:rPr lang="en-AU" sz="1800" dirty="0">
                <a:solidFill>
                  <a:schemeClr val="accent1"/>
                </a:solidFill>
              </a:rPr>
              <a:t>THEN fan speed is </a:t>
            </a:r>
            <a:r>
              <a:rPr lang="en-AU" sz="1800" i="1" dirty="0">
                <a:solidFill>
                  <a:schemeClr val="accent1"/>
                </a:solidFill>
              </a:rPr>
              <a:t>high</a:t>
            </a:r>
          </a:p>
          <a:p>
            <a:pPr lvl="2"/>
            <a:r>
              <a:rPr lang="en-AU" sz="1800" dirty="0"/>
              <a:t>Defined in terms of a fuzzy relation between the respective “universes of discourse” of A and B (compositional rule of inference)</a:t>
            </a:r>
            <a:br>
              <a:rPr lang="en-AU" sz="1800" dirty="0"/>
            </a:br>
            <a:r>
              <a:rPr lang="en-AU" sz="1800" dirty="0">
                <a:solidFill>
                  <a:schemeClr val="accent1"/>
                </a:solidFill>
              </a:rPr>
              <a:t>e.g. relation between temperature groupings and fan speeds</a:t>
            </a:r>
          </a:p>
          <a:p>
            <a:pPr lvl="1"/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123785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 Simple Fuzzy Algorithm Example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21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The algorithm used by our cooling fan controller might look like this:</a:t>
            </a:r>
          </a:p>
          <a:p>
            <a:endParaRPr lang="en-AU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sz="2000" dirty="0" smtClean="0">
                <a:solidFill>
                  <a:schemeClr val="accent1"/>
                </a:solidFill>
              </a:rPr>
              <a:t>WHILE fan is switched on</a:t>
            </a:r>
            <a:br>
              <a:rPr lang="en-AU" sz="2000" dirty="0" smtClean="0">
                <a:solidFill>
                  <a:schemeClr val="accent1"/>
                </a:solidFill>
              </a:rPr>
            </a:b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IF </a:t>
            </a:r>
            <a:r>
              <a:rPr lang="en-AU" sz="2000" i="1" dirty="0" smtClean="0">
                <a:solidFill>
                  <a:schemeClr val="accent1"/>
                </a:solidFill>
              </a:rPr>
              <a:t>cold</a:t>
            </a:r>
            <a:r>
              <a:rPr lang="en-AU" sz="2000" dirty="0" smtClean="0">
                <a:solidFill>
                  <a:schemeClr val="accent1"/>
                </a:solidFill>
              </a:rPr>
              <a:t> THEN stop fan</a:t>
            </a:r>
            <a:br>
              <a:rPr lang="en-AU" sz="2000" dirty="0" smtClean="0">
                <a:solidFill>
                  <a:schemeClr val="accent1"/>
                </a:solidFill>
              </a:rPr>
            </a:br>
            <a:r>
              <a:rPr lang="en-AU" sz="2000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IF </a:t>
            </a:r>
            <a:r>
              <a:rPr lang="en-AU" sz="2000" i="1" dirty="0" smtClean="0">
                <a:solidFill>
                  <a:schemeClr val="accent1"/>
                </a:solidFill>
              </a:rPr>
              <a:t>warm</a:t>
            </a:r>
            <a:r>
              <a:rPr lang="en-AU" sz="2000" dirty="0">
                <a:solidFill>
                  <a:schemeClr val="accent1"/>
                </a:solidFill>
              </a:rPr>
              <a:t> </a:t>
            </a:r>
            <a:r>
              <a:rPr lang="en-AU" sz="2000" dirty="0" smtClean="0">
                <a:solidFill>
                  <a:schemeClr val="accent1"/>
                </a:solidFill>
              </a:rPr>
              <a:t>AND NOT </a:t>
            </a:r>
            <a:r>
              <a:rPr lang="en-AU" sz="2000" i="1" dirty="0" smtClean="0">
                <a:solidFill>
                  <a:schemeClr val="accent1"/>
                </a:solidFill>
              </a:rPr>
              <a:t>cooling down</a:t>
            </a:r>
            <a:r>
              <a:rPr lang="en-AU" sz="2000" dirty="0" smtClean="0">
                <a:solidFill>
                  <a:schemeClr val="accent1"/>
                </a:solidFill>
              </a:rPr>
              <a:t> THEN increase fan speed </a:t>
            </a:r>
            <a:r>
              <a:rPr lang="en-AU" sz="2000" i="1" dirty="0" smtClean="0">
                <a:solidFill>
                  <a:schemeClr val="accent1"/>
                </a:solidFill>
              </a:rPr>
              <a:t>slightly</a:t>
            </a:r>
            <a:br>
              <a:rPr lang="en-AU" sz="2000" i="1" dirty="0" smtClean="0">
                <a:solidFill>
                  <a:schemeClr val="accent1"/>
                </a:solidFill>
              </a:rPr>
            </a:br>
            <a:r>
              <a:rPr lang="en-AU" sz="2000" i="1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IF </a:t>
            </a:r>
            <a:r>
              <a:rPr lang="en-AU" sz="2000" i="1" dirty="0" smtClean="0">
                <a:solidFill>
                  <a:schemeClr val="accent1"/>
                </a:solidFill>
              </a:rPr>
              <a:t>hot</a:t>
            </a:r>
            <a:r>
              <a:rPr lang="en-AU" sz="2000" dirty="0" smtClean="0">
                <a:solidFill>
                  <a:schemeClr val="accent1"/>
                </a:solidFill>
              </a:rPr>
              <a:t> THEN increase fan speed </a:t>
            </a:r>
            <a:r>
              <a:rPr lang="en-AU" sz="2000" i="1" dirty="0" smtClean="0">
                <a:solidFill>
                  <a:schemeClr val="accent1"/>
                </a:solidFill>
              </a:rPr>
              <a:t>substantially</a:t>
            </a:r>
            <a:br>
              <a:rPr lang="en-AU" sz="2000" i="1" dirty="0" smtClean="0">
                <a:solidFill>
                  <a:schemeClr val="accent1"/>
                </a:solidFill>
              </a:rPr>
            </a:br>
            <a:r>
              <a:rPr lang="en-AU" sz="2000" i="1" dirty="0">
                <a:solidFill>
                  <a:schemeClr val="accent1"/>
                </a:solidFill>
              </a:rPr>
              <a:t>	</a:t>
            </a:r>
            <a:r>
              <a:rPr lang="en-AU" sz="2000" dirty="0" smtClean="0">
                <a:solidFill>
                  <a:schemeClr val="accent1"/>
                </a:solidFill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28878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Types of Fuzzy Algorithms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22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Definitional algorithms</a:t>
            </a:r>
          </a:p>
          <a:p>
            <a:pPr lvl="1"/>
            <a:r>
              <a:rPr lang="en-AU" sz="2000" dirty="0" smtClean="0"/>
              <a:t>Define a fuzzy set or calculate grades of membership of elements, e.g.:</a:t>
            </a:r>
          </a:p>
          <a:p>
            <a:pPr lvl="2"/>
            <a:r>
              <a:rPr lang="en-AU" sz="2000" dirty="0" smtClean="0">
                <a:solidFill>
                  <a:schemeClr val="accent1"/>
                </a:solidFill>
              </a:rPr>
              <a:t>handwritten characters (what could an “M” look like?)</a:t>
            </a:r>
          </a:p>
          <a:p>
            <a:pPr lvl="2"/>
            <a:r>
              <a:rPr lang="en-AU" sz="2000" dirty="0" smtClean="0">
                <a:solidFill>
                  <a:schemeClr val="accent1"/>
                </a:solidFill>
              </a:rPr>
              <a:t>measures of proximity (what counts as </a:t>
            </a:r>
            <a:r>
              <a:rPr lang="en-AU" sz="2000" i="1" dirty="0" smtClean="0">
                <a:solidFill>
                  <a:schemeClr val="accent1"/>
                </a:solidFill>
              </a:rPr>
              <a:t>close</a:t>
            </a:r>
            <a:r>
              <a:rPr lang="en-AU" sz="2000" dirty="0" smtClean="0">
                <a:solidFill>
                  <a:schemeClr val="accent1"/>
                </a:solidFill>
              </a:rPr>
              <a:t>?)</a:t>
            </a:r>
          </a:p>
          <a:p>
            <a:pPr marL="914400" lvl="2" indent="0">
              <a:buNone/>
            </a:pPr>
            <a:endParaRPr lang="en-AU" sz="2000" dirty="0"/>
          </a:p>
          <a:p>
            <a:r>
              <a:rPr lang="en-AU" sz="2400" dirty="0" smtClean="0"/>
              <a:t>Generational algorithms</a:t>
            </a:r>
            <a:endParaRPr lang="en-AU" sz="2400" dirty="0"/>
          </a:p>
          <a:p>
            <a:pPr lvl="1"/>
            <a:r>
              <a:rPr lang="en-AU" sz="2000" dirty="0" smtClean="0"/>
              <a:t>Generate </a:t>
            </a:r>
            <a:r>
              <a:rPr lang="en-AU" sz="2000" dirty="0"/>
              <a:t>a fuzzy </a:t>
            </a:r>
            <a:r>
              <a:rPr lang="en-AU" sz="2000" dirty="0" smtClean="0"/>
              <a:t>set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an arbitrary sentence in some natural language that needs to be grammatically valid according to various rules</a:t>
            </a:r>
          </a:p>
        </p:txBody>
      </p:sp>
    </p:spTree>
    <p:extLst>
      <p:ext uri="{BB962C8B-B14F-4D97-AF65-F5344CB8AC3E}">
        <p14:creationId xmlns:p14="http://schemas.microsoft.com/office/powerpoint/2010/main" val="27613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Types of Fuzzy Algorithms (cont’d)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23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Relational algorithms</a:t>
            </a:r>
            <a:endParaRPr lang="en-AU" dirty="0">
              <a:solidFill>
                <a:schemeClr val="accent1"/>
              </a:solidFill>
            </a:endParaRPr>
          </a:p>
          <a:p>
            <a:pPr lvl="1"/>
            <a:r>
              <a:rPr lang="en-AU" sz="2000" dirty="0"/>
              <a:t>Describe </a:t>
            </a:r>
            <a:r>
              <a:rPr lang="en-AU" sz="2000" dirty="0" smtClean="0"/>
              <a:t>a relation </a:t>
            </a:r>
            <a:r>
              <a:rPr lang="en-AU" sz="2000" dirty="0"/>
              <a:t>between fuzzy variables</a:t>
            </a:r>
          </a:p>
          <a:p>
            <a:pPr lvl="1"/>
            <a:r>
              <a:rPr lang="en-AU" sz="2000" dirty="0"/>
              <a:t>Can be used to approximately describe behaviour of a system</a:t>
            </a:r>
          </a:p>
          <a:p>
            <a:pPr lvl="1"/>
            <a:r>
              <a:rPr lang="en-AU" sz="2000" dirty="0">
                <a:solidFill>
                  <a:schemeClr val="accent1"/>
                </a:solidFill>
              </a:rPr>
              <a:t>e.g. </a:t>
            </a:r>
            <a:r>
              <a:rPr lang="en-AU" sz="2000" dirty="0" smtClean="0">
                <a:solidFill>
                  <a:schemeClr val="accent1"/>
                </a:solidFill>
              </a:rPr>
              <a:t>in our </a:t>
            </a:r>
            <a:r>
              <a:rPr lang="en-AU" sz="2000" dirty="0">
                <a:solidFill>
                  <a:schemeClr val="accent1"/>
                </a:solidFill>
              </a:rPr>
              <a:t>cooling fan </a:t>
            </a:r>
            <a:r>
              <a:rPr lang="en-AU" sz="2000" dirty="0" smtClean="0">
                <a:solidFill>
                  <a:schemeClr val="accent1"/>
                </a:solidFill>
              </a:rPr>
              <a:t>example, describing the </a:t>
            </a:r>
            <a:r>
              <a:rPr lang="en-AU" sz="2000" dirty="0">
                <a:solidFill>
                  <a:schemeClr val="accent1"/>
                </a:solidFill>
              </a:rPr>
              <a:t>relation between the input </a:t>
            </a:r>
            <a:r>
              <a:rPr lang="en-AU" sz="2000" dirty="0" smtClean="0">
                <a:solidFill>
                  <a:schemeClr val="accent1"/>
                </a:solidFill>
              </a:rPr>
              <a:t>variable </a:t>
            </a:r>
            <a:r>
              <a:rPr lang="en-AU" sz="2000" dirty="0">
                <a:solidFill>
                  <a:schemeClr val="accent1"/>
                </a:solidFill>
              </a:rPr>
              <a:t>(temperature) and output variable (fan speed</a:t>
            </a:r>
            <a:r>
              <a:rPr lang="en-AU" sz="2000" dirty="0" smtClean="0">
                <a:solidFill>
                  <a:schemeClr val="accent1"/>
                </a:solidFill>
              </a:rPr>
              <a:t>)</a:t>
            </a:r>
          </a:p>
          <a:p>
            <a:endParaRPr lang="en-AU" sz="2400" dirty="0">
              <a:solidFill>
                <a:schemeClr val="accent1"/>
              </a:solidFill>
            </a:endParaRPr>
          </a:p>
          <a:p>
            <a:r>
              <a:rPr lang="en-AU" sz="2400" dirty="0" smtClean="0"/>
              <a:t>Decisional algorithms</a:t>
            </a:r>
          </a:p>
          <a:p>
            <a:pPr lvl="1"/>
            <a:r>
              <a:rPr lang="en-AU" sz="2000" dirty="0" smtClean="0"/>
              <a:t>Approximately describe a strategy for performing some task, e.g.:</a:t>
            </a:r>
          </a:p>
          <a:p>
            <a:pPr lvl="2"/>
            <a:r>
              <a:rPr lang="en-AU" sz="2000" dirty="0">
                <a:solidFill>
                  <a:schemeClr val="accent1"/>
                </a:solidFill>
              </a:rPr>
              <a:t>a</a:t>
            </a:r>
            <a:r>
              <a:rPr lang="en-AU" sz="2000" dirty="0" smtClean="0">
                <a:solidFill>
                  <a:schemeClr val="accent1"/>
                </a:solidFill>
              </a:rPr>
              <a:t>pproaching a set of traffic lights (should we slow down, stop or proceed at current speed?)</a:t>
            </a:r>
          </a:p>
          <a:p>
            <a:pPr lvl="2"/>
            <a:r>
              <a:rPr lang="en-AU" sz="2000" dirty="0">
                <a:solidFill>
                  <a:schemeClr val="accent1"/>
                </a:solidFill>
              </a:rPr>
              <a:t>n</a:t>
            </a:r>
            <a:r>
              <a:rPr lang="en-AU" sz="2000" dirty="0" smtClean="0">
                <a:solidFill>
                  <a:schemeClr val="accent1"/>
                </a:solidFill>
              </a:rPr>
              <a:t>avigating a robot towards a goal while avoiding obstacles</a:t>
            </a:r>
            <a:endParaRPr lang="en-A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Applications of Fuzzy Logic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24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104456" cy="5400600"/>
          </a:xfrm>
        </p:spPr>
        <p:txBody>
          <a:bodyPr>
            <a:normAutofit/>
          </a:bodyPr>
          <a:lstStyle/>
          <a:p>
            <a:r>
              <a:rPr lang="en-AU" sz="2400" dirty="0"/>
              <a:t>Control Systems</a:t>
            </a:r>
          </a:p>
          <a:p>
            <a:pPr lvl="1"/>
            <a:r>
              <a:rPr lang="en-AU" sz="2200" dirty="0"/>
              <a:t>Consumer systems</a:t>
            </a:r>
          </a:p>
          <a:p>
            <a:pPr lvl="2"/>
            <a:r>
              <a:rPr lang="en-AU" sz="1800" dirty="0"/>
              <a:t>automatic transmissions</a:t>
            </a:r>
          </a:p>
          <a:p>
            <a:pPr lvl="2"/>
            <a:r>
              <a:rPr lang="en-AU" sz="1800" dirty="0"/>
              <a:t>washing machines</a:t>
            </a:r>
          </a:p>
          <a:p>
            <a:pPr lvl="2"/>
            <a:r>
              <a:rPr lang="en-AU" sz="1800" dirty="0"/>
              <a:t>camera autofocus</a:t>
            </a:r>
          </a:p>
          <a:p>
            <a:pPr lvl="1"/>
            <a:r>
              <a:rPr lang="en-AU" sz="2200" dirty="0"/>
              <a:t>Industrial systems</a:t>
            </a:r>
          </a:p>
          <a:p>
            <a:pPr lvl="2"/>
            <a:r>
              <a:rPr lang="en-AU" sz="1800" dirty="0"/>
              <a:t>aircraft engines</a:t>
            </a:r>
          </a:p>
          <a:p>
            <a:pPr lvl="2"/>
            <a:r>
              <a:rPr lang="en-AU" sz="1800" dirty="0"/>
              <a:t>power supply regulation</a:t>
            </a:r>
          </a:p>
          <a:p>
            <a:pPr lvl="2"/>
            <a:r>
              <a:rPr lang="en-AU" sz="1800" dirty="0"/>
              <a:t>steam turbine start-up</a:t>
            </a:r>
            <a:endParaRPr lang="en-AU" sz="1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70856" y="2095134"/>
            <a:ext cx="3925887" cy="7667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5919" y="3041662"/>
            <a:ext cx="3930824" cy="285946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algn="ctr" hangingPunct="0">
              <a:defRPr sz="1400"/>
            </a:pPr>
            <a:r>
              <a:rPr lang="en-AU" sz="1300" dirty="0">
                <a:ea typeface="Droid Sans Fallback" pitchFamily="2"/>
                <a:cs typeface="Arial" pitchFamily="34" charset="0"/>
              </a:rPr>
              <a:t>A commercial tool for building embedded fuzzy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9952" y="3327608"/>
            <a:ext cx="4656791" cy="25882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>
              <a:defRPr sz="1100"/>
            </a:pPr>
            <a:r>
              <a:rPr lang="en-AU" sz="1200" dirty="0">
                <a:ea typeface="Droid Sans Fallback" pitchFamily="2"/>
                <a:cs typeface="Arial" pitchFamily="34" charset="0"/>
              </a:rPr>
              <a:t>Image source: http://www.bytecraft.com/Fuzz-C__Fuzzy_Logic_Preprocessor</a:t>
            </a:r>
          </a:p>
        </p:txBody>
      </p:sp>
    </p:spTree>
    <p:extLst>
      <p:ext uri="{BB962C8B-B14F-4D97-AF65-F5344CB8AC3E}">
        <p14:creationId xmlns:p14="http://schemas.microsoft.com/office/powerpoint/2010/main" val="38964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Applications of Fuzzy Logic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25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104456" cy="5400600"/>
          </a:xfrm>
        </p:spPr>
        <p:txBody>
          <a:bodyPr>
            <a:normAutofit/>
          </a:bodyPr>
          <a:lstStyle/>
          <a:p>
            <a:r>
              <a:rPr lang="en-AU" sz="2400" dirty="0"/>
              <a:t>Artificial Intelligence</a:t>
            </a:r>
          </a:p>
          <a:p>
            <a:pPr lvl="1"/>
            <a:r>
              <a:rPr lang="en-AU" sz="2200" dirty="0"/>
              <a:t>Robot motion planning</a:t>
            </a:r>
          </a:p>
          <a:p>
            <a:pPr lvl="1"/>
            <a:r>
              <a:rPr lang="en-AU" sz="2200" dirty="0"/>
              <a:t>Image segmentation</a:t>
            </a:r>
          </a:p>
          <a:p>
            <a:pPr lvl="1"/>
            <a:r>
              <a:rPr lang="en-AU" sz="2200" dirty="0"/>
              <a:t>Medical diagnosis systems</a:t>
            </a:r>
            <a:endParaRPr lang="en-A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Fuzzy Logic Control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26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640871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Why use fuzzy logic for control?</a:t>
            </a:r>
          </a:p>
          <a:p>
            <a:r>
              <a:rPr lang="en-AU" sz="2400" dirty="0"/>
              <a:t>Simple systems:</a:t>
            </a:r>
          </a:p>
          <a:p>
            <a:pPr lvl="1"/>
            <a:r>
              <a:rPr lang="en-AU" sz="2200" dirty="0"/>
              <a:t>Low development costs</a:t>
            </a:r>
          </a:p>
          <a:p>
            <a:pPr lvl="1"/>
            <a:r>
              <a:rPr lang="en-AU" sz="2200" dirty="0"/>
              <a:t>Low maintenance costs</a:t>
            </a:r>
          </a:p>
          <a:p>
            <a:r>
              <a:rPr lang="en-AU" sz="2400" dirty="0"/>
              <a:t>Complex systems:</a:t>
            </a:r>
          </a:p>
          <a:p>
            <a:pPr lvl="1"/>
            <a:r>
              <a:rPr lang="en-AU" sz="2200" dirty="0"/>
              <a:t>Reduced run-time</a:t>
            </a:r>
          </a:p>
          <a:p>
            <a:pPr lvl="1"/>
            <a:r>
              <a:rPr lang="en-AU" sz="2200" dirty="0"/>
              <a:t>Reduced search space for efficient optimisation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How can </a:t>
            </a:r>
            <a:r>
              <a:rPr lang="en-AU" sz="2400" dirty="0" smtClean="0"/>
              <a:t>fuzzy </a:t>
            </a:r>
            <a:r>
              <a:rPr lang="en-AU" sz="2400" dirty="0"/>
              <a:t>logic achieve this?</a:t>
            </a:r>
            <a:endParaRPr lang="en-A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1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Fuzzy Control System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27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3690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Fuzzy </a:t>
            </a:r>
            <a:r>
              <a:rPr lang="en-AU" sz="2400" dirty="0" smtClean="0"/>
              <a:t>logic</a:t>
            </a:r>
            <a:r>
              <a:rPr lang="en-AU" sz="2400" dirty="0"/>
              <a:t>:</a:t>
            </a:r>
          </a:p>
          <a:p>
            <a:r>
              <a:rPr lang="en-AU" sz="2400" dirty="0"/>
              <a:t>Is used to quickly translate from expert knowledge to code</a:t>
            </a:r>
          </a:p>
          <a:p>
            <a:r>
              <a:rPr lang="en-AU" sz="2400" dirty="0"/>
              <a:t>Expert knowledge reduces the search space when optimising the system</a:t>
            </a:r>
            <a:endParaRPr lang="en-A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Fuzzy Control System Development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28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136904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Identify </a:t>
            </a:r>
            <a:r>
              <a:rPr lang="en-AU" sz="2400" dirty="0"/>
              <a:t>performance measure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Select </a:t>
            </a:r>
            <a:r>
              <a:rPr lang="en-AU" sz="2400" dirty="0"/>
              <a:t>input/output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Determine </a:t>
            </a:r>
            <a:r>
              <a:rPr lang="en-AU" sz="2400" dirty="0"/>
              <a:t>fuzzy rules</a:t>
            </a:r>
          </a:p>
          <a:p>
            <a:pPr marL="731520" lvl="1" indent="-457200"/>
            <a:r>
              <a:rPr lang="en-AU" sz="2200" dirty="0"/>
              <a:t>Talking to an expert</a:t>
            </a:r>
          </a:p>
          <a:p>
            <a:pPr marL="731520" lvl="1" indent="-457200"/>
            <a:r>
              <a:rPr lang="en-AU" sz="2200" dirty="0"/>
              <a:t>Data mining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Decide </a:t>
            </a:r>
            <a:r>
              <a:rPr lang="en-AU" sz="2400" dirty="0"/>
              <a:t>on membership functions for the </a:t>
            </a:r>
            <a:r>
              <a:rPr lang="en-AU" sz="2400" dirty="0" smtClean="0"/>
              <a:t>fuzzy variables</a:t>
            </a:r>
            <a:endParaRPr lang="en-AU" sz="24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Tune </a:t>
            </a:r>
            <a:r>
              <a:rPr lang="en-AU" sz="2400" dirty="0"/>
              <a:t>membership functions and/or rules</a:t>
            </a:r>
            <a:endParaRPr lang="en-A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Aircraft Engine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29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62665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Engine:</a:t>
            </a:r>
          </a:p>
          <a:p>
            <a:pPr lvl="1"/>
            <a:r>
              <a:rPr lang="en-AU" sz="2000" dirty="0"/>
              <a:t>General Electric's LV100 </a:t>
            </a:r>
            <a:r>
              <a:rPr lang="en-AU" sz="2000" dirty="0" err="1"/>
              <a:t>Turboshaft</a:t>
            </a:r>
            <a:r>
              <a:rPr lang="en-AU" sz="2000" dirty="0"/>
              <a:t> engine</a:t>
            </a:r>
          </a:p>
          <a:p>
            <a:pPr marL="0" indent="0">
              <a:buNone/>
            </a:pPr>
            <a:r>
              <a:rPr lang="en-AU" sz="2000" b="1" dirty="0"/>
              <a:t>Existing solution:</a:t>
            </a:r>
          </a:p>
          <a:p>
            <a:pPr lvl="1"/>
            <a:r>
              <a:rPr lang="en-AU" sz="2000" dirty="0"/>
              <a:t>10 low level controllers</a:t>
            </a:r>
          </a:p>
          <a:p>
            <a:pPr lvl="1"/>
            <a:r>
              <a:rPr lang="en-AU" sz="2000" dirty="0"/>
              <a:t>Only one controller runs at a time</a:t>
            </a:r>
          </a:p>
          <a:p>
            <a:pPr lvl="1"/>
            <a:r>
              <a:rPr lang="en-AU" sz="2000" dirty="0"/>
              <a:t>The controller is selected based on current conditions (a crisp mode selector)</a:t>
            </a:r>
          </a:p>
          <a:p>
            <a:pPr marL="0" indent="0">
              <a:buNone/>
            </a:pPr>
            <a:r>
              <a:rPr lang="en-AU" sz="2000" b="1" dirty="0" smtClean="0"/>
              <a:t>Problem:</a:t>
            </a:r>
          </a:p>
          <a:p>
            <a:pPr lvl="1"/>
            <a:r>
              <a:rPr lang="en-AU" sz="2000" dirty="0" smtClean="0"/>
              <a:t>Abrupt changes when switching controllers</a:t>
            </a:r>
          </a:p>
          <a:p>
            <a:pPr lvl="1"/>
            <a:r>
              <a:rPr lang="en-AU" sz="2000" dirty="0" smtClean="0"/>
              <a:t>Poor </a:t>
            </a:r>
            <a:r>
              <a:rPr lang="en-AU" sz="2000" dirty="0"/>
              <a:t>fuel economy</a:t>
            </a:r>
          </a:p>
          <a:p>
            <a:pPr lvl="1"/>
            <a:r>
              <a:rPr lang="en-AU" sz="2000" dirty="0"/>
              <a:t>High peak operating temperature</a:t>
            </a:r>
            <a:endParaRPr lang="en-AU" sz="9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04048" y="1561033"/>
            <a:ext cx="3925887" cy="145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34838" b="14995"/>
          <a:stretch>
            <a:fillRect/>
          </a:stretch>
        </p:blipFill>
        <p:spPr>
          <a:xfrm>
            <a:off x="5224820" y="3461806"/>
            <a:ext cx="2690781" cy="23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767648" y="6241077"/>
            <a:ext cx="3972710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/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Top Image Source: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Bonissone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et al. 1995</a:t>
            </a:r>
          </a:p>
          <a:p>
            <a:pPr hangingPunct="0"/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Bottom Image Source: http://en.wikipedia.org/wiki/Honeywell_AGT1500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7648" y="5775338"/>
            <a:ext cx="4162288" cy="4657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algn="ctr" hangingPunct="0"/>
            <a:r>
              <a:rPr lang="en-AU" sz="1300" dirty="0">
                <a:latin typeface="Liberation Sans" pitchFamily="18"/>
                <a:ea typeface="Droid Sans Fallback" pitchFamily="2"/>
                <a:cs typeface="Lohit Hindi" pitchFamily="2"/>
              </a:rPr>
              <a:t>An AGT1500 </a:t>
            </a:r>
            <a:r>
              <a:rPr lang="en-AU" sz="1300" dirty="0" err="1">
                <a:latin typeface="Liberation Sans" pitchFamily="18"/>
                <a:ea typeface="Droid Sans Fallback" pitchFamily="2"/>
                <a:cs typeface="Lohit Hindi" pitchFamily="2"/>
              </a:rPr>
              <a:t>Turboshaft</a:t>
            </a:r>
            <a:r>
              <a:rPr lang="en-AU" sz="1300" dirty="0">
                <a:latin typeface="Liberation Sans" pitchFamily="18"/>
                <a:ea typeface="Droid Sans Fallback" pitchFamily="2"/>
                <a:cs typeface="Lohit Hindi" pitchFamily="2"/>
              </a:rPr>
              <a:t> engine being installed into a tank. The AGT1500 is the predecessor to the LV100.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4179" y="3015992"/>
            <a:ext cx="2311422" cy="274093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/>
            <a:r>
              <a:rPr lang="en-AU" sz="1300" dirty="0">
                <a:latin typeface="Liberation Sans" pitchFamily="18"/>
                <a:ea typeface="Droid Sans Fallback" pitchFamily="2"/>
                <a:cs typeface="Lohit Hindi" pitchFamily="2"/>
              </a:rPr>
              <a:t>Schematic of the LV100 engine.</a:t>
            </a:r>
          </a:p>
        </p:txBody>
      </p:sp>
    </p:spTree>
    <p:extLst>
      <p:ext uri="{BB962C8B-B14F-4D97-AF65-F5344CB8AC3E}">
        <p14:creationId xmlns:p14="http://schemas.microsoft.com/office/powerpoint/2010/main" val="28159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Introduction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Fuzzy concepts first introduced by </a:t>
            </a:r>
            <a:r>
              <a:rPr lang="en-AU" sz="2400" dirty="0" err="1" smtClean="0"/>
              <a:t>Zadeh</a:t>
            </a:r>
            <a:r>
              <a:rPr lang="en-AU" sz="2400" dirty="0" smtClean="0"/>
              <a:t> in the 1960s and 70s</a:t>
            </a:r>
          </a:p>
          <a:p>
            <a:r>
              <a:rPr lang="en-AU" sz="2400" dirty="0" smtClean="0"/>
              <a:t>Traditional computational logic and set theory is all about</a:t>
            </a:r>
          </a:p>
          <a:p>
            <a:pPr lvl="1"/>
            <a:r>
              <a:rPr lang="en-AU" sz="2000" dirty="0" smtClean="0"/>
              <a:t>true or false</a:t>
            </a:r>
          </a:p>
          <a:p>
            <a:pPr lvl="1"/>
            <a:r>
              <a:rPr lang="en-AU" sz="2000" dirty="0" smtClean="0"/>
              <a:t>zero or one</a:t>
            </a:r>
          </a:p>
          <a:p>
            <a:pPr lvl="1"/>
            <a:r>
              <a:rPr lang="en-AU" sz="2000" dirty="0" smtClean="0"/>
              <a:t>in or out (in terms of set membership)</a:t>
            </a:r>
          </a:p>
          <a:p>
            <a:pPr lvl="1"/>
            <a:r>
              <a:rPr lang="en-AU" sz="2000" dirty="0"/>
              <a:t>b</a:t>
            </a:r>
            <a:r>
              <a:rPr lang="en-AU" sz="2000" dirty="0" smtClean="0"/>
              <a:t>lack or white (no grey)</a:t>
            </a:r>
          </a:p>
          <a:p>
            <a:r>
              <a:rPr lang="en-AU" sz="2400" dirty="0" smtClean="0"/>
              <a:t>Not the case with fuzzy logic and fuzzy sets!</a:t>
            </a:r>
          </a:p>
        </p:txBody>
      </p:sp>
    </p:spTree>
    <p:extLst>
      <p:ext uri="{BB962C8B-B14F-4D97-AF65-F5344CB8AC3E}">
        <p14:creationId xmlns:p14="http://schemas.microsoft.com/office/powerpoint/2010/main" val="4122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Engine Control: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30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89654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Replace the crisp mode selector with</a:t>
            </a:r>
            <a:r>
              <a:rPr lang="en-AU" sz="2400" dirty="0" smtClean="0"/>
              <a:t>:</a:t>
            </a:r>
            <a:br>
              <a:rPr lang="en-AU" sz="2400" dirty="0" smtClean="0"/>
            </a:br>
            <a:endParaRPr lang="en-AU" sz="2400" dirty="0"/>
          </a:p>
          <a:p>
            <a:pPr marL="0" indent="0">
              <a:buNone/>
            </a:pPr>
            <a:r>
              <a:rPr lang="en-AU" sz="2400" dirty="0"/>
              <a:t>A </a:t>
            </a:r>
            <a:r>
              <a:rPr lang="en-AU" sz="2400" b="1" dirty="0"/>
              <a:t>Fuzzy</a:t>
            </a:r>
            <a:r>
              <a:rPr lang="en-AU" sz="2400" dirty="0"/>
              <a:t> Supervisor</a:t>
            </a:r>
          </a:p>
          <a:p>
            <a:pPr lvl="1"/>
            <a:r>
              <a:rPr lang="en-AU" sz="2200" dirty="0"/>
              <a:t>24 operation modes → 24 operation rules</a:t>
            </a:r>
          </a:p>
          <a:p>
            <a:pPr lvl="1"/>
            <a:r>
              <a:rPr lang="en-AU" sz="2200" dirty="0"/>
              <a:t>Blend outputs of existing </a:t>
            </a:r>
            <a:r>
              <a:rPr lang="en-AU" sz="2200" dirty="0" smtClean="0"/>
              <a:t>controllers</a:t>
            </a:r>
            <a:br>
              <a:rPr lang="en-AU" sz="2200" dirty="0" smtClean="0"/>
            </a:br>
            <a:endParaRPr lang="en-AU" sz="2200" dirty="0"/>
          </a:p>
          <a:p>
            <a:pPr marL="0" indent="0">
              <a:buNone/>
            </a:pPr>
            <a:r>
              <a:rPr lang="en-AU" sz="2400" dirty="0"/>
              <a:t>Result (from simulation):</a:t>
            </a:r>
          </a:p>
          <a:p>
            <a:pPr lvl="1"/>
            <a:r>
              <a:rPr lang="en-AU" sz="2200" dirty="0"/>
              <a:t>Significantly reduced fuel consumption</a:t>
            </a:r>
          </a:p>
          <a:p>
            <a:pPr lvl="1"/>
            <a:r>
              <a:rPr lang="en-AU" sz="2200" dirty="0"/>
              <a:t>Did not achieve desired reduction in operating temperature</a:t>
            </a:r>
            <a:endParaRPr lang="en-AU" sz="22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544025" y="4049660"/>
            <a:ext cx="3360211" cy="207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08104" y="1502292"/>
            <a:ext cx="3360211" cy="2079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63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Engine Control: Solution 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31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648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Hierarchical fuzzy control system</a:t>
            </a:r>
          </a:p>
          <a:p>
            <a:r>
              <a:rPr lang="en-AU" sz="2400" dirty="0"/>
              <a:t>Use a fuzzy supervisor</a:t>
            </a:r>
          </a:p>
          <a:p>
            <a:r>
              <a:rPr lang="en-AU" sz="2400" dirty="0"/>
              <a:t>Replace the low level controllers with </a:t>
            </a:r>
            <a:r>
              <a:rPr lang="en-AU" sz="2400" dirty="0" smtClean="0"/>
              <a:t>fuzzy controllers</a:t>
            </a:r>
            <a:endParaRPr lang="en-AU" sz="2400" dirty="0"/>
          </a:p>
          <a:p>
            <a:pPr lvl="1"/>
            <a:r>
              <a:rPr lang="en-AU" sz="2200" dirty="0"/>
              <a:t>6 fuzzy controllers used, 49 rules each</a:t>
            </a:r>
          </a:p>
          <a:p>
            <a:pPr lvl="1"/>
            <a:r>
              <a:rPr lang="en-AU" sz="2200" dirty="0"/>
              <a:t>Controllers govern: fuel flow, turbine nozzle area</a:t>
            </a:r>
          </a:p>
          <a:p>
            <a:r>
              <a:rPr lang="en-AU" sz="2400" dirty="0" smtClean="0"/>
              <a:t>Fuzzy </a:t>
            </a:r>
            <a:r>
              <a:rPr lang="en-AU" sz="2400" dirty="0"/>
              <a:t>controllers act on small time scales</a:t>
            </a:r>
          </a:p>
          <a:p>
            <a:r>
              <a:rPr lang="en-AU" sz="2400" dirty="0" smtClean="0"/>
              <a:t>Fuzzy </a:t>
            </a:r>
            <a:r>
              <a:rPr lang="en-AU" sz="2400" dirty="0"/>
              <a:t>supervisor acts on large time scales</a:t>
            </a:r>
            <a:endParaRPr lang="en-A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4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Engine Control: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32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064896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Reduced </a:t>
            </a:r>
            <a:r>
              <a:rPr lang="en-AU" sz="2400" dirty="0"/>
              <a:t>fuel consumption</a:t>
            </a:r>
          </a:p>
          <a:p>
            <a:r>
              <a:rPr lang="en-AU" sz="2400" dirty="0"/>
              <a:t>Lower maximum temperature</a:t>
            </a:r>
          </a:p>
          <a:p>
            <a:pPr lvl="1"/>
            <a:r>
              <a:rPr lang="en-AU" sz="2200" dirty="0"/>
              <a:t>Increased component life</a:t>
            </a:r>
          </a:p>
          <a:p>
            <a:r>
              <a:rPr lang="en-AU" sz="2400" dirty="0"/>
              <a:t>Improved </a:t>
            </a:r>
            <a:r>
              <a:rPr lang="en-AU" sz="2400" dirty="0" smtClean="0"/>
              <a:t>performance</a:t>
            </a:r>
            <a:endParaRPr lang="en-AU" sz="2400" dirty="0"/>
          </a:p>
          <a:p>
            <a:r>
              <a:rPr lang="en-AU" sz="2400" dirty="0"/>
              <a:t>Development time was ¼ of the time </a:t>
            </a:r>
            <a:r>
              <a:rPr lang="en-AU" sz="2400" dirty="0" smtClean="0"/>
              <a:t>taken </a:t>
            </a:r>
            <a:r>
              <a:rPr lang="en-AU" sz="2400" dirty="0"/>
              <a:t>to develop the existing control system</a:t>
            </a:r>
            <a:endParaRPr lang="en-A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Image Segmentation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33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4320480" cy="4896544"/>
          </a:xfrm>
        </p:spPr>
        <p:txBody>
          <a:bodyPr>
            <a:normAutofit/>
          </a:bodyPr>
          <a:lstStyle/>
          <a:p>
            <a:r>
              <a:rPr lang="en-AU" sz="2400" dirty="0"/>
              <a:t>Decompose an image into regions</a:t>
            </a:r>
          </a:p>
          <a:p>
            <a:r>
              <a:rPr lang="en-AU" sz="2400" dirty="0"/>
              <a:t>Regions have similar properties</a:t>
            </a:r>
          </a:p>
          <a:p>
            <a:pPr lvl="1"/>
            <a:r>
              <a:rPr lang="en-AU" sz="2200" dirty="0"/>
              <a:t>Colour, Texture</a:t>
            </a:r>
          </a:p>
          <a:p>
            <a:r>
              <a:rPr lang="en-AU" sz="2400" dirty="0"/>
              <a:t>Can be a clustering problem or a classification problem</a:t>
            </a:r>
            <a:endParaRPr lang="en-AU" sz="22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360689" y="3429000"/>
            <a:ext cx="2601912" cy="1943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3871" y="6156014"/>
            <a:ext cx="4606601" cy="377390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/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Top Image Source: http://en.wikipedia.org/wiki/Automatic_number_plate_recognition</a:t>
            </a:r>
          </a:p>
          <a:p>
            <a:pPr hangingPunct="0"/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Bottom Image Source: www.cs.toronto.edu/~jepson/csc2503/segmentation.pdf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5486637"/>
            <a:ext cx="3888432" cy="465739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algn="ctr" hangingPunct="0"/>
            <a:r>
              <a:rPr lang="en-AU" sz="1300" dirty="0">
                <a:latin typeface="Liberation Sans" pitchFamily="18"/>
                <a:ea typeface="Droid Sans Fallback" pitchFamily="2"/>
                <a:cs typeface="Lohit Hindi" pitchFamily="2"/>
              </a:rPr>
              <a:t>An example of image segmentation. The input image is on the left. The output image is on the right.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060" y="1567610"/>
            <a:ext cx="2118664" cy="136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159510" y="3004586"/>
            <a:ext cx="3006933" cy="274093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/>
            <a:r>
              <a:rPr lang="en-AU" sz="1300" dirty="0">
                <a:latin typeface="Liberation Sans" pitchFamily="18"/>
                <a:ea typeface="Droid Sans Fallback" pitchFamily="2"/>
                <a:cs typeface="Lohit Hindi" pitchFamily="2"/>
              </a:rPr>
              <a:t>An example of licence plate segmentation.</a:t>
            </a:r>
          </a:p>
        </p:txBody>
      </p:sp>
    </p:spTree>
    <p:extLst>
      <p:ext uri="{BB962C8B-B14F-4D97-AF65-F5344CB8AC3E}">
        <p14:creationId xmlns:p14="http://schemas.microsoft.com/office/powerpoint/2010/main" val="40273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Neuro</a:t>
            </a:r>
            <a:r>
              <a:rPr lang="en-AU" sz="3200" dirty="0"/>
              <a:t>-Fuzzy Image Segmentation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34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39656" y="2420888"/>
            <a:ext cx="4492384" cy="451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Decide </a:t>
            </a:r>
            <a:r>
              <a:rPr lang="en-AU" sz="2400" dirty="0"/>
              <a:t>on the number of fuzzy </a:t>
            </a:r>
            <a:r>
              <a:rPr lang="en-AU" sz="2400" dirty="0" smtClean="0"/>
              <a:t>variables (number </a:t>
            </a:r>
            <a:r>
              <a:rPr lang="en-AU" sz="2400" dirty="0"/>
              <a:t>of regions)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Calculate </a:t>
            </a:r>
            <a:r>
              <a:rPr lang="en-AU" sz="2400" dirty="0"/>
              <a:t>the grey-scale histogram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dirty="0" smtClean="0"/>
              <a:t>Apply </a:t>
            </a:r>
            <a:r>
              <a:rPr lang="en-AU" sz="2400" dirty="0"/>
              <a:t>fuzzy c-Means (FCM) to get membership functions</a:t>
            </a:r>
            <a:endParaRPr lang="en-AU" sz="22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34390" y="1586866"/>
            <a:ext cx="3551237" cy="3978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20072" y="5564556"/>
            <a:ext cx="3465555" cy="49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/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a) a grey scale histogram</a:t>
            </a:r>
          </a:p>
          <a:p>
            <a:pPr hangingPunct="0"/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b) </a:t>
            </a:r>
            <a:r>
              <a:rPr lang="en-AU" sz="1400" dirty="0" smtClean="0">
                <a:latin typeface="Liberation Sans" pitchFamily="18"/>
                <a:ea typeface="Droid Sans Fallback" pitchFamily="2"/>
                <a:cs typeface="Lohit Hindi" pitchFamily="2"/>
              </a:rPr>
              <a:t>three </a:t>
            </a:r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fuzzy membership functions for (a)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9526" y="6191275"/>
            <a:ext cx="2426646" cy="229914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>
              <a:defRPr sz="1100"/>
            </a:pP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Image Source: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Boskovitz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&amp;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Guterman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32719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Neuro</a:t>
            </a:r>
            <a:r>
              <a:rPr lang="en-AU" sz="3200" dirty="0"/>
              <a:t>-Fuzzy Image Segmentation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35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39656" y="2420888"/>
            <a:ext cx="4204352" cy="451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AU" sz="2400" dirty="0" smtClean="0"/>
              <a:t>Pass </a:t>
            </a:r>
            <a:r>
              <a:rPr lang="en-AU" sz="2400" dirty="0"/>
              <a:t>the </a:t>
            </a:r>
            <a:r>
              <a:rPr lang="en-AU" sz="2400" dirty="0" err="1"/>
              <a:t>MxN</a:t>
            </a:r>
            <a:r>
              <a:rPr lang="en-AU" sz="2400" dirty="0"/>
              <a:t> image </a:t>
            </a:r>
            <a:r>
              <a:rPr lang="en-AU" sz="2400" dirty="0" smtClean="0"/>
              <a:t>through an LP </a:t>
            </a:r>
            <a:r>
              <a:rPr lang="en-AU" sz="2400" dirty="0"/>
              <a:t>with </a:t>
            </a:r>
            <a:r>
              <a:rPr lang="en-AU" sz="2400" dirty="0" smtClean="0"/>
              <a:t>layers </a:t>
            </a:r>
            <a:r>
              <a:rPr lang="en-AU" sz="2400" dirty="0"/>
              <a:t>of size </a:t>
            </a:r>
            <a:r>
              <a:rPr lang="en-AU" sz="2400" dirty="0" err="1"/>
              <a:t>MxN</a:t>
            </a:r>
            <a:endParaRPr lang="en-AU" sz="2400" dirty="0"/>
          </a:p>
          <a:p>
            <a:pPr marL="457200" indent="-457200">
              <a:buFont typeface="+mj-lt"/>
              <a:buAutoNum type="arabicPeriod" startAt="4"/>
            </a:pPr>
            <a:r>
              <a:rPr lang="en-AU" sz="2400" dirty="0" err="1" smtClean="0"/>
              <a:t>Fuzzify</a:t>
            </a:r>
            <a:r>
              <a:rPr lang="en-AU" sz="2400" dirty="0" smtClean="0"/>
              <a:t> </a:t>
            </a:r>
            <a:r>
              <a:rPr lang="en-AU" sz="2400" dirty="0"/>
              <a:t>the pixels in 	the output </a:t>
            </a:r>
            <a:r>
              <a:rPr lang="en-AU" sz="2400" dirty="0" smtClean="0"/>
              <a:t>layer</a:t>
            </a:r>
            <a:endParaRPr lang="en-AU" sz="22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22577" y="1988840"/>
            <a:ext cx="3925887" cy="2913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02338" y="5099960"/>
            <a:ext cx="4046126" cy="49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/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The structure of the neural network. Circles are </a:t>
            </a:r>
            <a:r>
              <a:rPr lang="en-AU" sz="1400" dirty="0" smtClean="0">
                <a:latin typeface="Liberation Sans" pitchFamily="18"/>
                <a:ea typeface="Droid Sans Fallback" pitchFamily="2"/>
                <a:cs typeface="Lohit Hindi" pitchFamily="2"/>
              </a:rPr>
              <a:t>neurons</a:t>
            </a:r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. Arrows are connections between neurons.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2078" y="5964261"/>
            <a:ext cx="2426646" cy="229914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>
              <a:defRPr sz="1100"/>
            </a:pP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Image Source: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Boskovitz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&amp;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Guterman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14641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Neuro</a:t>
            </a:r>
            <a:r>
              <a:rPr lang="en-AU" sz="3200" dirty="0"/>
              <a:t>-Fuzzy Image Segmentation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36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39656" y="2420888"/>
            <a:ext cx="4204352" cy="4517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AU" sz="2400" dirty="0" smtClean="0"/>
              <a:t>Calculate </a:t>
            </a:r>
            <a:r>
              <a:rPr lang="en-AU" sz="2400" dirty="0"/>
              <a:t>the total fuzziness (entropy) of the </a:t>
            </a:r>
            <a:r>
              <a:rPr lang="en-AU" sz="2400" dirty="0" smtClean="0"/>
              <a:t>output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AU" sz="2400" dirty="0" smtClean="0"/>
              <a:t>Using </a:t>
            </a:r>
            <a:r>
              <a:rPr lang="en-AU" sz="2400" dirty="0"/>
              <a:t>fuzzy entropy as the error function, train the MLP with back-propagation</a:t>
            </a:r>
            <a:endParaRPr lang="en-AU" sz="2200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60032" y="1604963"/>
            <a:ext cx="3502025" cy="3978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7984" y="5528113"/>
            <a:ext cx="4320480" cy="49536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/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b) </a:t>
            </a:r>
            <a:r>
              <a:rPr lang="en-AU" sz="1400" dirty="0" smtClean="0">
                <a:latin typeface="Liberation Sans" pitchFamily="18"/>
                <a:ea typeface="Droid Sans Fallback" pitchFamily="2"/>
                <a:cs typeface="Lohit Hindi" pitchFamily="2"/>
              </a:rPr>
              <a:t>three </a:t>
            </a:r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fuzzy membership functions for histogram (a)</a:t>
            </a:r>
          </a:p>
          <a:p>
            <a:pPr hangingPunct="0"/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d) the </a:t>
            </a:r>
            <a:r>
              <a:rPr lang="en-AU" sz="1400" dirty="0" smtClean="0">
                <a:latin typeface="Liberation Sans" pitchFamily="18"/>
                <a:ea typeface="Droid Sans Fallback" pitchFamily="2"/>
                <a:cs typeface="Lohit Hindi" pitchFamily="2"/>
              </a:rPr>
              <a:t>fuzziness </a:t>
            </a:r>
            <a:r>
              <a:rPr lang="en-AU" sz="1400" dirty="0">
                <a:latin typeface="Liberation Sans" pitchFamily="18"/>
                <a:ea typeface="Droid Sans Fallback" pitchFamily="2"/>
                <a:cs typeface="Lohit Hindi" pitchFamily="2"/>
              </a:rPr>
              <a:t>of each possible grey-scale 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0269" y="6165304"/>
            <a:ext cx="2426646" cy="229914"/>
          </a:xfrm>
          <a:prstGeom prst="rect">
            <a:avLst/>
          </a:prstGeom>
          <a:noFill/>
          <a:ln>
            <a:noFill/>
          </a:ln>
        </p:spPr>
        <p:txBody>
          <a:bodyPr vert="horz" wrap="none" lIns="81631" tIns="40816" rIns="81631" bIns="40816" anchorCtr="0" compatLnSpc="0">
            <a:spAutoFit/>
          </a:bodyPr>
          <a:lstStyle/>
          <a:p>
            <a:pPr hangingPunct="0">
              <a:defRPr sz="1100"/>
            </a:pP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Image Source: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Boskovitz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&amp;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Guterman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2002</a:t>
            </a:r>
          </a:p>
        </p:txBody>
      </p:sp>
    </p:spTree>
    <p:extLst>
      <p:ext uri="{BB962C8B-B14F-4D97-AF65-F5344CB8AC3E}">
        <p14:creationId xmlns:p14="http://schemas.microsoft.com/office/powerpoint/2010/main" val="21740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err="1"/>
              <a:t>Neuro</a:t>
            </a:r>
            <a:r>
              <a:rPr lang="en-AU" sz="3200" dirty="0"/>
              <a:t>-Fuzzy Image Segmentation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37</a:t>
            </a:fld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5617" y="1900238"/>
            <a:ext cx="3925888" cy="3386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03414" y="1900238"/>
            <a:ext cx="3890915" cy="33811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91881" y="6093296"/>
            <a:ext cx="2520280" cy="229905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>
              <a:defRPr sz="1100"/>
            </a:pP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Image Source: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Boskovitz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&amp; </a:t>
            </a:r>
            <a:r>
              <a:rPr lang="en-AU" sz="1000" dirty="0" err="1">
                <a:latin typeface="Liberation Sans" pitchFamily="18"/>
                <a:ea typeface="Droid Sans Fallback" pitchFamily="2"/>
                <a:cs typeface="Lohit Hindi" pitchFamily="2"/>
              </a:rPr>
              <a:t>Guterman</a:t>
            </a:r>
            <a:r>
              <a:rPr lang="en-AU" sz="1000" dirty="0">
                <a:latin typeface="Liberation Sans" pitchFamily="18"/>
                <a:ea typeface="Droid Sans Fallback" pitchFamily="2"/>
                <a:cs typeface="Lohit Hindi" pitchFamily="2"/>
              </a:rPr>
              <a:t> 2002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24924" y="5345677"/>
            <a:ext cx="2054987" cy="34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/>
            <a:r>
              <a:rPr lang="en-AU" dirty="0">
                <a:latin typeface="Liberation Sans" pitchFamily="18"/>
                <a:ea typeface="Droid Sans Fallback" pitchFamily="2"/>
                <a:cs typeface="Lohit Hindi" pitchFamily="2"/>
              </a:rPr>
              <a:t>Input panda </a:t>
            </a:r>
            <a:r>
              <a:rPr lang="en-AU" dirty="0" smtClean="0">
                <a:latin typeface="Liberation Sans" pitchFamily="18"/>
                <a:ea typeface="Droid Sans Fallback" pitchFamily="2"/>
                <a:cs typeface="Lohit Hindi" pitchFamily="2"/>
              </a:rPr>
              <a:t>image</a:t>
            </a:r>
            <a:endParaRPr lang="en-AU" dirty="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7" y="5356002"/>
            <a:ext cx="2157489" cy="34788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1" tIns="40816" rIns="81631" bIns="40816" anchorCtr="0" compatLnSpc="0">
            <a:spAutoFit/>
          </a:bodyPr>
          <a:lstStyle/>
          <a:p>
            <a:pPr hangingPunct="0"/>
            <a:r>
              <a:rPr lang="en-AU" dirty="0">
                <a:latin typeface="Liberation Sans" pitchFamily="18"/>
                <a:ea typeface="Droid Sans Fallback" pitchFamily="2"/>
                <a:cs typeface="Lohit Hindi" pitchFamily="2"/>
              </a:rPr>
              <a:t>Output panda </a:t>
            </a:r>
            <a:r>
              <a:rPr lang="en-AU" dirty="0" smtClean="0">
                <a:latin typeface="Liberation Sans" pitchFamily="18"/>
                <a:ea typeface="Droid Sans Fallback" pitchFamily="2"/>
                <a:cs typeface="Lohit Hindi" pitchFamily="2"/>
              </a:rPr>
              <a:t>image</a:t>
            </a:r>
            <a:endParaRPr lang="en-AU" dirty="0">
              <a:latin typeface="Liberation Sans" pitchFamily="18"/>
              <a:ea typeface="Droid Sans Fallback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097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References – General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38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000" dirty="0" err="1" smtClean="0"/>
              <a:t>Zadeh</a:t>
            </a:r>
            <a:r>
              <a:rPr lang="en-AU" sz="2000" dirty="0" smtClean="0"/>
              <a:t>, L.A.</a:t>
            </a:r>
            <a:r>
              <a:rPr lang="en-AU" sz="2000" dirty="0" smtClean="0"/>
              <a:t>, “Outline </a:t>
            </a:r>
            <a:r>
              <a:rPr lang="en-AU" sz="2000" dirty="0"/>
              <a:t>of a New Approach to the Analysis </a:t>
            </a:r>
            <a:r>
              <a:rPr lang="en-AU" sz="2000" dirty="0" smtClean="0"/>
              <a:t>of Complex </a:t>
            </a:r>
            <a:r>
              <a:rPr lang="en-AU" sz="2000" dirty="0"/>
              <a:t>Systems and Decision </a:t>
            </a:r>
            <a:r>
              <a:rPr lang="en-AU" sz="2000" dirty="0" smtClean="0"/>
              <a:t>Processes”</a:t>
            </a:r>
            <a:r>
              <a:rPr lang="en-AU" sz="2000" dirty="0" smtClean="0"/>
              <a:t>, Systems, Man, and Cybernetics, </a:t>
            </a:r>
            <a:r>
              <a:rPr lang="en-AU" sz="2000" dirty="0"/>
              <a:t>IEEE Transactions on</a:t>
            </a:r>
            <a:r>
              <a:rPr lang="sv-SE" sz="2000" dirty="0" smtClean="0"/>
              <a:t>, 1973 Volume 3, Number </a:t>
            </a:r>
            <a:r>
              <a:rPr lang="sv-SE" sz="2000" dirty="0" smtClean="0"/>
              <a:t>1, </a:t>
            </a:r>
            <a:r>
              <a:rPr lang="sv-SE" sz="2000" dirty="0" smtClean="0"/>
              <a:t>28--44.</a:t>
            </a:r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M. Navara. (2007). </a:t>
            </a:r>
            <a:r>
              <a:rPr lang="sv-SE" sz="2000" i="1" dirty="0" smtClean="0"/>
              <a:t>Triangular norms and conorms – Scholarpedia</a:t>
            </a:r>
            <a:r>
              <a:rPr lang="sv-SE" sz="2000" dirty="0"/>
              <a:t> </a:t>
            </a:r>
            <a:r>
              <a:rPr lang="sv-SE" sz="2000" dirty="0" smtClean="0"/>
              <a:t>[Online]. Available: </a:t>
            </a:r>
            <a:r>
              <a:rPr lang="en-AU" sz="2000" dirty="0">
                <a:hlinkClick r:id="rId2"/>
              </a:rPr>
              <a:t>http://</a:t>
            </a:r>
            <a:r>
              <a:rPr lang="en-AU" sz="2000" dirty="0" smtClean="0">
                <a:hlinkClick r:id="rId2"/>
              </a:rPr>
              <a:t>www.scholarpedia.org/article/Triangular_norms_and_conorms</a:t>
            </a:r>
            <a:endParaRPr lang="en-AU" sz="2000" dirty="0" smtClean="0"/>
          </a:p>
          <a:p>
            <a:endParaRPr lang="en-AU" sz="2000" dirty="0"/>
          </a:p>
          <a:p>
            <a:r>
              <a:rPr lang="en-AU" sz="2000" dirty="0" smtClean="0"/>
              <a:t>Unknown author. </a:t>
            </a:r>
            <a:r>
              <a:rPr lang="en-AU" sz="2000" dirty="0"/>
              <a:t>(2010). </a:t>
            </a:r>
            <a:r>
              <a:rPr lang="en-AU" sz="2000" i="1" dirty="0"/>
              <a:t>Fuzzy Logic </a:t>
            </a:r>
            <a:r>
              <a:rPr lang="en-AU" sz="2000" i="1" dirty="0" smtClean="0"/>
              <a:t>Example</a:t>
            </a:r>
            <a:r>
              <a:rPr lang="en-AU" sz="2000" dirty="0" smtClean="0"/>
              <a:t> [Online]. </a:t>
            </a:r>
            <a:r>
              <a:rPr lang="en-AU" sz="2000" dirty="0"/>
              <a:t>Available: </a:t>
            </a:r>
            <a:r>
              <a:rPr lang="en-AU" sz="2000" dirty="0">
                <a:hlinkClick r:id="rId3"/>
              </a:rPr>
              <a:t>http://</a:t>
            </a:r>
            <a:r>
              <a:rPr lang="en-AU" sz="2000" dirty="0" smtClean="0">
                <a:hlinkClick r:id="rId3"/>
              </a:rPr>
              <a:t>petro.tanrei.ca/fuzzylogic/index.html</a:t>
            </a: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5964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References – Applications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39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000" dirty="0" err="1"/>
              <a:t>Bonissone</a:t>
            </a:r>
            <a:r>
              <a:rPr lang="en-AU" sz="2000" dirty="0"/>
              <a:t>, P.P. and </a:t>
            </a:r>
            <a:r>
              <a:rPr lang="en-AU" sz="2000" dirty="0" err="1"/>
              <a:t>Badami</a:t>
            </a:r>
            <a:r>
              <a:rPr lang="en-AU" sz="2000" dirty="0"/>
              <a:t>, V. and Chiang, K.H. and </a:t>
            </a:r>
            <a:r>
              <a:rPr lang="en-AU" sz="2000" dirty="0" err="1"/>
              <a:t>Khedkar</a:t>
            </a:r>
            <a:r>
              <a:rPr lang="en-AU" sz="2000" dirty="0"/>
              <a:t>, P.S. and </a:t>
            </a:r>
            <a:r>
              <a:rPr lang="en-AU" sz="2000" dirty="0" err="1"/>
              <a:t>Marcelle</a:t>
            </a:r>
            <a:r>
              <a:rPr lang="en-AU" sz="2000" dirty="0"/>
              <a:t>, K.W. and </a:t>
            </a:r>
            <a:r>
              <a:rPr lang="en-AU" sz="2000" dirty="0" err="1"/>
              <a:t>Schutten</a:t>
            </a:r>
            <a:r>
              <a:rPr lang="en-AU" sz="2000" dirty="0"/>
              <a:t>, M.J.,  </a:t>
            </a:r>
            <a:r>
              <a:rPr lang="en-AU" sz="2000" dirty="0" smtClean="0"/>
              <a:t>”Industrial </a:t>
            </a:r>
            <a:r>
              <a:rPr lang="en-AU" sz="2000" dirty="0"/>
              <a:t>applications of fuzzy logic at General </a:t>
            </a:r>
            <a:r>
              <a:rPr lang="en-AU" sz="2000" dirty="0" smtClean="0"/>
              <a:t>Electric”, </a:t>
            </a:r>
            <a:r>
              <a:rPr lang="en-AU" sz="2000" dirty="0"/>
              <a:t>Proceedings of the IEEE, 1995, Volume 83, 450--</a:t>
            </a:r>
            <a:r>
              <a:rPr lang="en-AU" sz="2000" dirty="0" smtClean="0"/>
              <a:t>465</a:t>
            </a: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 err="1"/>
              <a:t>Boskovitz</a:t>
            </a:r>
            <a:r>
              <a:rPr lang="en-AU" sz="2000" dirty="0"/>
              <a:t>, V. and </a:t>
            </a:r>
            <a:r>
              <a:rPr lang="en-AU" sz="2000" dirty="0" err="1"/>
              <a:t>Guterman</a:t>
            </a:r>
            <a:r>
              <a:rPr lang="en-AU" sz="2000" dirty="0"/>
              <a:t>, H., </a:t>
            </a:r>
            <a:r>
              <a:rPr lang="en-AU" sz="2000" dirty="0" smtClean="0"/>
              <a:t>“An </a:t>
            </a:r>
            <a:r>
              <a:rPr lang="en-AU" sz="2000" dirty="0"/>
              <a:t>adaptive </a:t>
            </a:r>
            <a:r>
              <a:rPr lang="en-AU" sz="2000" dirty="0" err="1"/>
              <a:t>neuro</a:t>
            </a:r>
            <a:r>
              <a:rPr lang="en-AU" sz="2000" dirty="0"/>
              <a:t>-fuzzy system for automatic image segmentation and edge </a:t>
            </a:r>
            <a:r>
              <a:rPr lang="en-AU" sz="2000" dirty="0" smtClean="0"/>
              <a:t>detection”, </a:t>
            </a:r>
            <a:r>
              <a:rPr lang="en-AU" sz="2000" dirty="0"/>
              <a:t>Fuzzy Systems, IEEE Transactions on, 2002, Volume 10, 247--</a:t>
            </a:r>
            <a:r>
              <a:rPr lang="en-AU" sz="2000" dirty="0" smtClean="0"/>
              <a:t>262</a:t>
            </a:r>
            <a:r>
              <a:rPr lang="en-AU" sz="2000" dirty="0"/>
              <a:t/>
            </a:r>
            <a:br>
              <a:rPr lang="en-AU" sz="2000" dirty="0"/>
            </a:br>
            <a:endParaRPr lang="en-AU" sz="2000" dirty="0"/>
          </a:p>
          <a:p>
            <a:r>
              <a:rPr lang="en-AU" sz="2000" dirty="0" err="1"/>
              <a:t>Klement</a:t>
            </a:r>
            <a:r>
              <a:rPr lang="en-AU" sz="2000" dirty="0"/>
              <a:t>, E.P. and </a:t>
            </a:r>
            <a:r>
              <a:rPr lang="en-AU" sz="2000" dirty="0" err="1"/>
              <a:t>Slany</a:t>
            </a:r>
            <a:r>
              <a:rPr lang="en-AU" sz="2000" dirty="0"/>
              <a:t>, W., </a:t>
            </a:r>
            <a:r>
              <a:rPr lang="en-AU" sz="2000" dirty="0" smtClean="0"/>
              <a:t>“Fuzzy </a:t>
            </a:r>
            <a:r>
              <a:rPr lang="en-AU" sz="2000" dirty="0"/>
              <a:t>logic in artificial </a:t>
            </a:r>
            <a:r>
              <a:rPr lang="en-AU" sz="2000" dirty="0" smtClean="0"/>
              <a:t>intelligence”, </a:t>
            </a:r>
            <a:r>
              <a:rPr lang="en-AU" sz="2000" dirty="0"/>
              <a:t>Christian Doppler Laboratory Technical Reports, 1994, Volume </a:t>
            </a:r>
            <a:r>
              <a:rPr lang="en-AU" sz="2000" dirty="0" smtClean="0"/>
              <a:t>67</a:t>
            </a:r>
            <a:r>
              <a:rPr lang="en-AU" sz="2000" dirty="0"/>
              <a:t/>
            </a:r>
            <a:br>
              <a:rPr lang="en-AU" sz="2000" dirty="0"/>
            </a:br>
            <a:endParaRPr lang="en-AU" sz="2000" dirty="0" smtClean="0"/>
          </a:p>
        </p:txBody>
      </p:sp>
    </p:spTree>
    <p:extLst>
      <p:ext uri="{BB962C8B-B14F-4D97-AF65-F5344CB8AC3E}">
        <p14:creationId xmlns:p14="http://schemas.microsoft.com/office/powerpoint/2010/main" val="5052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Basic Concepts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4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Approximation (“granulation”)</a:t>
            </a:r>
          </a:p>
          <a:p>
            <a:pPr lvl="1"/>
            <a:r>
              <a:rPr lang="en-AU" sz="2000" dirty="0" smtClean="0"/>
              <a:t>A colour can be described precisely using RGB values, or it can be approximately described as “red”, “blue”, etc.</a:t>
            </a:r>
          </a:p>
          <a:p>
            <a:pPr lvl="1"/>
            <a:endParaRPr lang="en-AU" sz="2000" dirty="0" smtClean="0"/>
          </a:p>
          <a:p>
            <a:r>
              <a:rPr lang="en-AU" sz="2400" dirty="0" smtClean="0"/>
              <a:t>Degree (“graduation”)</a:t>
            </a:r>
          </a:p>
          <a:p>
            <a:pPr lvl="1"/>
            <a:r>
              <a:rPr lang="en-AU" sz="2000" dirty="0" smtClean="0"/>
              <a:t>Two different colours may both be described as “red”, but one is considered to be more red than the other</a:t>
            </a:r>
          </a:p>
          <a:p>
            <a:pPr marL="457200" lvl="1" indent="0">
              <a:buNone/>
            </a:pPr>
            <a:endParaRPr lang="en-AU" sz="2000" dirty="0" smtClean="0"/>
          </a:p>
          <a:p>
            <a:r>
              <a:rPr lang="en-AU" sz="2400" dirty="0" smtClean="0"/>
              <a:t>Fuzzy logic </a:t>
            </a:r>
            <a:r>
              <a:rPr lang="en-AU" sz="2400" smtClean="0"/>
              <a:t>attempts to reflect </a:t>
            </a:r>
            <a:r>
              <a:rPr lang="en-AU" sz="2400" dirty="0" smtClean="0"/>
              <a:t>the human way of thinking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387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Terminology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5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72608"/>
          </a:xfrm>
        </p:spPr>
        <p:txBody>
          <a:bodyPr>
            <a:normAutofit/>
          </a:bodyPr>
          <a:lstStyle/>
          <a:p>
            <a:r>
              <a:rPr lang="en-AU" sz="2400" dirty="0" smtClean="0"/>
              <a:t>Fuzzy set</a:t>
            </a:r>
          </a:p>
          <a:p>
            <a:pPr lvl="1"/>
            <a:r>
              <a:rPr lang="en-AU" sz="2000" dirty="0" smtClean="0"/>
              <a:t>A set X in which each element y has a grade of membership µ</a:t>
            </a:r>
            <a:r>
              <a:rPr lang="en-AU" sz="2000" baseline="-25000" dirty="0" smtClean="0"/>
              <a:t>X</a:t>
            </a:r>
            <a:r>
              <a:rPr lang="en-AU" sz="2000" dirty="0" smtClean="0"/>
              <a:t>(y) in the range 0 to 1, i.e. set membership may be partial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if </a:t>
            </a:r>
            <a:r>
              <a:rPr lang="en-AU" sz="2000" i="1" dirty="0" smtClean="0">
                <a:solidFill>
                  <a:schemeClr val="accent1"/>
                </a:solidFill>
              </a:rPr>
              <a:t>cold</a:t>
            </a:r>
            <a:r>
              <a:rPr lang="en-AU" sz="2000" dirty="0" smtClean="0">
                <a:solidFill>
                  <a:schemeClr val="accent1"/>
                </a:solidFill>
              </a:rPr>
              <a:t> is a fuzzy set, exact temperature values might be mapped to the fuzzy set as follows:</a:t>
            </a:r>
          </a:p>
          <a:p>
            <a:pPr lvl="2"/>
            <a:r>
              <a:rPr lang="en-AU" sz="2000" dirty="0" smtClean="0">
                <a:solidFill>
                  <a:schemeClr val="accent1"/>
                </a:solidFill>
              </a:rPr>
              <a:t>15 degrees → 0.2 (slightly cold)</a:t>
            </a:r>
          </a:p>
          <a:p>
            <a:pPr lvl="2"/>
            <a:r>
              <a:rPr lang="en-AU" sz="2000" dirty="0" smtClean="0">
                <a:solidFill>
                  <a:schemeClr val="accent1"/>
                </a:solidFill>
              </a:rPr>
              <a:t>10 degrees → 0.5 (quite cold)</a:t>
            </a:r>
          </a:p>
          <a:p>
            <a:pPr lvl="2"/>
            <a:r>
              <a:rPr lang="en-AU" sz="2000" dirty="0">
                <a:solidFill>
                  <a:schemeClr val="accent1"/>
                </a:solidFill>
              </a:rPr>
              <a:t>0</a:t>
            </a:r>
            <a:r>
              <a:rPr lang="en-AU" sz="2000" dirty="0" smtClean="0">
                <a:solidFill>
                  <a:schemeClr val="accent1"/>
                </a:solidFill>
              </a:rPr>
              <a:t> degrees → 1 (totally cold)</a:t>
            </a:r>
            <a:r>
              <a:rPr lang="en-AU" sz="1600" dirty="0" smtClean="0">
                <a:solidFill>
                  <a:schemeClr val="accent1"/>
                </a:solidFill>
              </a:rPr>
              <a:t/>
            </a:r>
            <a:br>
              <a:rPr lang="en-AU" sz="1600" dirty="0" smtClean="0">
                <a:solidFill>
                  <a:schemeClr val="accent1"/>
                </a:solidFill>
              </a:rPr>
            </a:br>
            <a:endParaRPr lang="en-AU" sz="1600" dirty="0" smtClean="0">
              <a:solidFill>
                <a:schemeClr val="accent1"/>
              </a:solidFill>
            </a:endParaRPr>
          </a:p>
          <a:p>
            <a:r>
              <a:rPr lang="en-AU" sz="2400" dirty="0" smtClean="0"/>
              <a:t>Fuzzy relation</a:t>
            </a:r>
          </a:p>
          <a:p>
            <a:pPr lvl="1"/>
            <a:r>
              <a:rPr lang="en-AU" sz="2000" dirty="0" smtClean="0"/>
              <a:t>Relationships can also be expressed on a scale of 0 to 1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degree of </a:t>
            </a:r>
            <a:r>
              <a:rPr lang="en-AU" sz="2000" i="1" dirty="0" smtClean="0">
                <a:solidFill>
                  <a:schemeClr val="accent1"/>
                </a:solidFill>
              </a:rPr>
              <a:t>resemblance</a:t>
            </a:r>
            <a:r>
              <a:rPr lang="en-AU" sz="2000" dirty="0">
                <a:solidFill>
                  <a:schemeClr val="accent1"/>
                </a:solidFill>
              </a:rPr>
              <a:t> </a:t>
            </a:r>
            <a:r>
              <a:rPr lang="en-AU" sz="2000" dirty="0" smtClean="0">
                <a:solidFill>
                  <a:schemeClr val="accent1"/>
                </a:solidFill>
              </a:rPr>
              <a:t>between two people</a:t>
            </a:r>
          </a:p>
        </p:txBody>
      </p:sp>
    </p:spTree>
    <p:extLst>
      <p:ext uri="{BB962C8B-B14F-4D97-AF65-F5344CB8AC3E}">
        <p14:creationId xmlns:p14="http://schemas.microsoft.com/office/powerpoint/2010/main" val="28048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Terminology (cont’d)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6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1772816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Fuzzy variable</a:t>
            </a:r>
          </a:p>
          <a:p>
            <a:pPr lvl="1"/>
            <a:r>
              <a:rPr lang="en-AU" sz="2000" dirty="0" smtClean="0"/>
              <a:t>Variable with (labels of) fuzzy sets as its values</a:t>
            </a:r>
            <a:br>
              <a:rPr lang="en-AU" sz="2000" dirty="0" smtClean="0"/>
            </a:br>
            <a:endParaRPr lang="en-AU" sz="2000" dirty="0" smtClean="0"/>
          </a:p>
          <a:p>
            <a:r>
              <a:rPr lang="en-AU" sz="2400" dirty="0" smtClean="0"/>
              <a:t>Linguistic variable</a:t>
            </a:r>
          </a:p>
          <a:p>
            <a:pPr lvl="1"/>
            <a:r>
              <a:rPr lang="en-AU" sz="2000" dirty="0" smtClean="0"/>
              <a:t>Fuzzy variable with values that are words or sentences in a language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variable </a:t>
            </a:r>
            <a:r>
              <a:rPr lang="en-AU" sz="2000" i="1" dirty="0" smtClean="0">
                <a:solidFill>
                  <a:schemeClr val="accent1"/>
                </a:solidFill>
              </a:rPr>
              <a:t>colour</a:t>
            </a:r>
            <a:r>
              <a:rPr lang="en-AU" sz="2000" dirty="0">
                <a:solidFill>
                  <a:schemeClr val="accent1"/>
                </a:solidFill>
              </a:rPr>
              <a:t> </a:t>
            </a:r>
            <a:r>
              <a:rPr lang="en-AU" sz="2000" dirty="0" smtClean="0">
                <a:solidFill>
                  <a:schemeClr val="accent1"/>
                </a:solidFill>
              </a:rPr>
              <a:t>with values </a:t>
            </a:r>
            <a:r>
              <a:rPr lang="en-AU" sz="2000" i="1" dirty="0" smtClean="0">
                <a:solidFill>
                  <a:schemeClr val="accent1"/>
                </a:solidFill>
              </a:rPr>
              <a:t>red</a:t>
            </a:r>
            <a:r>
              <a:rPr lang="en-AU" sz="2000" dirty="0" smtClean="0">
                <a:solidFill>
                  <a:schemeClr val="accent1"/>
                </a:solidFill>
              </a:rPr>
              <a:t>,</a:t>
            </a:r>
            <a:r>
              <a:rPr lang="en-AU" sz="2000" i="1" dirty="0" smtClean="0">
                <a:solidFill>
                  <a:schemeClr val="accent1"/>
                </a:solidFill>
              </a:rPr>
              <a:t> blue</a:t>
            </a:r>
            <a:r>
              <a:rPr lang="en-AU" sz="2000" dirty="0" smtClean="0">
                <a:solidFill>
                  <a:schemeClr val="accent1"/>
                </a:solidFill>
              </a:rPr>
              <a:t>,</a:t>
            </a:r>
            <a:r>
              <a:rPr lang="en-AU" sz="2000" i="1" dirty="0" smtClean="0">
                <a:solidFill>
                  <a:schemeClr val="accent1"/>
                </a:solidFill>
              </a:rPr>
              <a:t> yellow</a:t>
            </a:r>
            <a:r>
              <a:rPr lang="en-AU" sz="2000" dirty="0" smtClean="0">
                <a:solidFill>
                  <a:schemeClr val="accent1"/>
                </a:solidFill>
              </a:rPr>
              <a:t>,</a:t>
            </a:r>
            <a:r>
              <a:rPr lang="en-AU" sz="2000" i="1" dirty="0" smtClean="0">
                <a:solidFill>
                  <a:schemeClr val="accent1"/>
                </a:solidFill>
              </a:rPr>
              <a:t> green</a:t>
            </a:r>
            <a:r>
              <a:rPr lang="en-AU" sz="2000" dirty="0" smtClean="0">
                <a:solidFill>
                  <a:schemeClr val="accent1"/>
                </a:solidFill>
              </a:rPr>
              <a:t>…</a:t>
            </a:r>
          </a:p>
          <a:p>
            <a:pPr lvl="1"/>
            <a:endParaRPr lang="en-AU" sz="2000" dirty="0">
              <a:solidFill>
                <a:schemeClr val="accent1"/>
              </a:solidFill>
            </a:endParaRPr>
          </a:p>
          <a:p>
            <a:r>
              <a:rPr lang="en-AU" sz="2400" dirty="0" smtClean="0"/>
              <a:t>Linguistic hedge</a:t>
            </a:r>
          </a:p>
          <a:p>
            <a:pPr lvl="1"/>
            <a:r>
              <a:rPr lang="en-AU" sz="2000" dirty="0" smtClean="0"/>
              <a:t>Term used as a modifier for basic terms in linguistic values</a:t>
            </a:r>
            <a:br>
              <a:rPr lang="en-AU" sz="2000" dirty="0" smtClean="0"/>
            </a:br>
            <a:r>
              <a:rPr lang="en-AU" sz="2000" dirty="0" smtClean="0">
                <a:solidFill>
                  <a:schemeClr val="accent1"/>
                </a:solidFill>
              </a:rPr>
              <a:t>e.g. words such as </a:t>
            </a:r>
            <a:r>
              <a:rPr lang="en-AU" sz="2000" i="1" dirty="0" smtClean="0">
                <a:solidFill>
                  <a:schemeClr val="accent1"/>
                </a:solidFill>
              </a:rPr>
              <a:t>very</a:t>
            </a:r>
            <a:r>
              <a:rPr lang="en-AU" sz="2000" dirty="0" smtClean="0">
                <a:solidFill>
                  <a:schemeClr val="accent1"/>
                </a:solidFill>
              </a:rPr>
              <a:t>, </a:t>
            </a:r>
            <a:r>
              <a:rPr lang="en-AU" sz="2000" i="1" dirty="0" smtClean="0">
                <a:solidFill>
                  <a:schemeClr val="accent1"/>
                </a:solidFill>
              </a:rPr>
              <a:t>a bit</a:t>
            </a:r>
            <a:r>
              <a:rPr lang="en-AU" sz="2000" dirty="0" smtClean="0">
                <a:solidFill>
                  <a:schemeClr val="accent1"/>
                </a:solidFill>
              </a:rPr>
              <a:t>, </a:t>
            </a:r>
            <a:r>
              <a:rPr lang="en-AU" sz="2000" i="1" dirty="0" smtClean="0">
                <a:solidFill>
                  <a:schemeClr val="accent1"/>
                </a:solidFill>
              </a:rPr>
              <a:t>rather</a:t>
            </a:r>
            <a:r>
              <a:rPr lang="en-AU" sz="2000" dirty="0" smtClean="0">
                <a:solidFill>
                  <a:schemeClr val="accent1"/>
                </a:solidFill>
              </a:rPr>
              <a:t>, </a:t>
            </a:r>
            <a:r>
              <a:rPr lang="en-AU" sz="2000" i="1" dirty="0" smtClean="0">
                <a:solidFill>
                  <a:schemeClr val="accent1"/>
                </a:solidFill>
              </a:rPr>
              <a:t>somewhat</a:t>
            </a:r>
            <a:r>
              <a:rPr lang="en-AU" sz="2000" dirty="0" smtClean="0">
                <a:solidFill>
                  <a:schemeClr val="accent1"/>
                </a:solidFill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5950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Formal Fuzzy </a:t>
            </a:r>
            <a:r>
              <a:rPr lang="en-AU" sz="3200" dirty="0" smtClean="0"/>
              <a:t>Logic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7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Fuzzy logic can be seen as an extension of ordinary </a:t>
            </a:r>
            <a:r>
              <a:rPr lang="en-AU" sz="2400" dirty="0" smtClean="0"/>
              <a:t>logic, </a:t>
            </a:r>
            <a:r>
              <a:rPr lang="en-AU" sz="2400" dirty="0"/>
              <a:t>where the main difference is that we use fuzzy sets for the membership of a </a:t>
            </a:r>
            <a:r>
              <a:rPr lang="en-AU" sz="2400" dirty="0" smtClean="0"/>
              <a:t>variable</a:t>
            </a:r>
            <a:endParaRPr lang="en-AU" sz="2400" dirty="0"/>
          </a:p>
          <a:p>
            <a:r>
              <a:rPr lang="en-AU" sz="2400" dirty="0" smtClean="0"/>
              <a:t>We </a:t>
            </a:r>
            <a:r>
              <a:rPr lang="en-AU" sz="2400" dirty="0"/>
              <a:t>can have fuzzy propositional </a:t>
            </a:r>
            <a:r>
              <a:rPr lang="en-AU" sz="2400" dirty="0" smtClean="0"/>
              <a:t>logic </a:t>
            </a:r>
            <a:r>
              <a:rPr lang="en-AU" sz="2400" dirty="0"/>
              <a:t>and fuzzy predicate </a:t>
            </a:r>
            <a:r>
              <a:rPr lang="en-AU" sz="2400" dirty="0" smtClean="0"/>
              <a:t>logic</a:t>
            </a:r>
            <a:endParaRPr lang="en-AU" sz="2400" dirty="0"/>
          </a:p>
          <a:p>
            <a:r>
              <a:rPr lang="en-AU" sz="2400" dirty="0" smtClean="0"/>
              <a:t>Fuzzy logic can have many advantages over ordinary logic in areas like artificial intelligence where a simple true/false statement is insufficient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5088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Traditional Logic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8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Propositional logic:</a:t>
            </a:r>
          </a:p>
          <a:p>
            <a:pPr lvl="1"/>
            <a:r>
              <a:rPr lang="en-AU" sz="2000" dirty="0" smtClean="0"/>
              <a:t>Propositional </a:t>
            </a:r>
            <a:r>
              <a:rPr lang="en-AU" sz="2000" dirty="0"/>
              <a:t>logic is a formal system that uses true statements to form or prove other true </a:t>
            </a:r>
            <a:r>
              <a:rPr lang="en-AU" sz="2000" dirty="0" smtClean="0"/>
              <a:t>statements</a:t>
            </a:r>
            <a:endParaRPr lang="en-AU" sz="2000" dirty="0"/>
          </a:p>
          <a:p>
            <a:pPr lvl="1"/>
            <a:r>
              <a:rPr lang="en-AU" sz="2000" dirty="0" smtClean="0"/>
              <a:t>There </a:t>
            </a:r>
            <a:r>
              <a:rPr lang="en-AU" sz="2000" dirty="0"/>
              <a:t>are two types of sentences: simple sentences and compound </a:t>
            </a:r>
            <a:r>
              <a:rPr lang="en-AU" sz="2000" dirty="0" smtClean="0"/>
              <a:t>sentences</a:t>
            </a:r>
            <a:endParaRPr lang="en-AU" sz="2000" dirty="0"/>
          </a:p>
          <a:p>
            <a:pPr lvl="1"/>
            <a:r>
              <a:rPr lang="en-AU" sz="2000" dirty="0" smtClean="0"/>
              <a:t>Simple </a:t>
            </a:r>
            <a:r>
              <a:rPr lang="en-AU" sz="2000" dirty="0"/>
              <a:t>sentences are propositional constants; statements that are either true or </a:t>
            </a:r>
            <a:r>
              <a:rPr lang="en-AU" sz="2000" dirty="0" smtClean="0"/>
              <a:t>false</a:t>
            </a:r>
            <a:endParaRPr lang="en-AU" sz="2000" dirty="0"/>
          </a:p>
          <a:p>
            <a:pPr lvl="1"/>
            <a:r>
              <a:rPr lang="en-AU" sz="2000" dirty="0" smtClean="0"/>
              <a:t>Compound </a:t>
            </a:r>
            <a:r>
              <a:rPr lang="en-AU" sz="2000" dirty="0"/>
              <a:t>sentences are formed from simpler sentences by using negations ¬, conjunctions ∧, disjunctions ∨, implications ⇒, reductions ⇐, and equivalences </a:t>
            </a:r>
            <a:r>
              <a:rPr lang="en-AU" sz="2000" dirty="0" smtClean="0"/>
              <a:t>⇔</a:t>
            </a:r>
            <a:endParaRPr lang="en-AU" sz="2000" dirty="0"/>
          </a:p>
          <a:p>
            <a:r>
              <a:rPr lang="en-AU" sz="2400" dirty="0" smtClean="0"/>
              <a:t>Predicate </a:t>
            </a:r>
            <a:r>
              <a:rPr lang="en-AU" sz="2400" dirty="0"/>
              <a:t>logic:</a:t>
            </a:r>
          </a:p>
          <a:p>
            <a:pPr lvl="1"/>
            <a:r>
              <a:rPr lang="en-AU" sz="2000" dirty="0" smtClean="0"/>
              <a:t>Onto </a:t>
            </a:r>
            <a:r>
              <a:rPr lang="en-AU" sz="2000" dirty="0"/>
              <a:t>propositional logic, this adds the ability to quantify variables, so we can manipulate statements about all or some </a:t>
            </a:r>
            <a:r>
              <a:rPr lang="en-AU" sz="2000" dirty="0" smtClean="0"/>
              <a:t>things</a:t>
            </a:r>
            <a:endParaRPr lang="en-AU" sz="2000" dirty="0"/>
          </a:p>
          <a:p>
            <a:pPr lvl="1"/>
            <a:r>
              <a:rPr lang="en-AU" sz="2000" dirty="0" smtClean="0"/>
              <a:t>Two </a:t>
            </a:r>
            <a:r>
              <a:rPr lang="en-AU" sz="2000" dirty="0"/>
              <a:t>common quantifiers are the existential ∃ and universal ∀ </a:t>
            </a:r>
            <a:r>
              <a:rPr lang="en-AU" sz="2000" dirty="0" smtClean="0"/>
              <a:t>quantifiers</a:t>
            </a:r>
            <a:endParaRPr lang="en-AU" sz="500" dirty="0"/>
          </a:p>
        </p:txBody>
      </p:sp>
    </p:spTree>
    <p:extLst>
      <p:ext uri="{BB962C8B-B14F-4D97-AF65-F5344CB8AC3E}">
        <p14:creationId xmlns:p14="http://schemas.microsoft.com/office/powerpoint/2010/main" val="8152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Formal Fuzzy </a:t>
            </a:r>
            <a:r>
              <a:rPr lang="en-AU" sz="3200" dirty="0" smtClean="0"/>
              <a:t>Logic</a:t>
            </a:r>
            <a:endParaRPr lang="en-AU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BDDE3-B8A3-433A-A60A-B61388B4932D}" type="slidenum">
              <a:rPr lang="en-AU" smtClean="0"/>
              <a:t>9</a:t>
            </a:fld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5400600"/>
          </a:xfrm>
        </p:spPr>
        <p:txBody>
          <a:bodyPr>
            <a:normAutofit/>
          </a:bodyPr>
          <a:lstStyle/>
          <a:p>
            <a:r>
              <a:rPr lang="en-AU" sz="2400" dirty="0"/>
              <a:t>Fuzzy Propositional </a:t>
            </a:r>
            <a:r>
              <a:rPr lang="en-AU" sz="2400" dirty="0" smtClean="0"/>
              <a:t>Logic</a:t>
            </a:r>
            <a:endParaRPr lang="en-AU" sz="2400" dirty="0"/>
          </a:p>
          <a:p>
            <a:pPr lvl="1"/>
            <a:r>
              <a:rPr lang="en-AU" sz="2000" dirty="0" smtClean="0"/>
              <a:t>Like </a:t>
            </a:r>
            <a:r>
              <a:rPr lang="en-AU" sz="2000" dirty="0"/>
              <a:t>ordinary propositional logic, we introduce propositional variables, truth-functional connectives, and a propositional constant </a:t>
            </a:r>
            <a:r>
              <a:rPr lang="en-AU" sz="2000" dirty="0" smtClean="0"/>
              <a:t>0</a:t>
            </a:r>
            <a:endParaRPr lang="en-AU" sz="2000" dirty="0"/>
          </a:p>
          <a:p>
            <a:pPr lvl="1"/>
            <a:r>
              <a:rPr lang="en-AU" sz="2000" dirty="0" smtClean="0"/>
              <a:t>Some </a:t>
            </a:r>
            <a:r>
              <a:rPr lang="en-AU" sz="2000" dirty="0"/>
              <a:t>of these include:</a:t>
            </a:r>
          </a:p>
          <a:p>
            <a:pPr lvl="2"/>
            <a:r>
              <a:rPr lang="en-AU" sz="1600" dirty="0" err="1" smtClean="0"/>
              <a:t>Monoidal</a:t>
            </a:r>
            <a:r>
              <a:rPr lang="en-AU" sz="1600" dirty="0" smtClean="0"/>
              <a:t> </a:t>
            </a:r>
            <a:r>
              <a:rPr lang="en-AU" sz="1600" dirty="0"/>
              <a:t>t-norm-based propositional fuzzy logic</a:t>
            </a:r>
          </a:p>
          <a:p>
            <a:pPr lvl="2"/>
            <a:r>
              <a:rPr lang="en-AU" sz="1600" dirty="0" smtClean="0"/>
              <a:t>Basic </a:t>
            </a:r>
            <a:r>
              <a:rPr lang="en-AU" sz="1600" dirty="0"/>
              <a:t>propositional fuzzy logic</a:t>
            </a:r>
          </a:p>
          <a:p>
            <a:pPr lvl="2"/>
            <a:r>
              <a:rPr lang="en-AU" sz="1600" dirty="0" err="1" smtClean="0"/>
              <a:t>Łukasiewicz</a:t>
            </a:r>
            <a:r>
              <a:rPr lang="en-AU" sz="1600" dirty="0" smtClean="0"/>
              <a:t> </a:t>
            </a:r>
            <a:r>
              <a:rPr lang="en-AU" sz="1600" dirty="0"/>
              <a:t>fuzzy logic</a:t>
            </a:r>
          </a:p>
          <a:p>
            <a:pPr lvl="2"/>
            <a:r>
              <a:rPr lang="en-AU" sz="1600" dirty="0" smtClean="0"/>
              <a:t>Gödel </a:t>
            </a:r>
            <a:r>
              <a:rPr lang="en-AU" sz="1600" dirty="0"/>
              <a:t>fuzzy logic</a:t>
            </a:r>
          </a:p>
          <a:p>
            <a:pPr lvl="2"/>
            <a:r>
              <a:rPr lang="en-AU" sz="1600" dirty="0" smtClean="0"/>
              <a:t>Product </a:t>
            </a:r>
            <a:r>
              <a:rPr lang="en-AU" sz="1600" dirty="0"/>
              <a:t>fuzzy logic</a:t>
            </a:r>
          </a:p>
          <a:p>
            <a:pPr lvl="2"/>
            <a:r>
              <a:rPr lang="en-AU" sz="1600" dirty="0" smtClean="0"/>
              <a:t>Rational </a:t>
            </a:r>
            <a:r>
              <a:rPr lang="en-AU" sz="1600" dirty="0" err="1"/>
              <a:t>Pavelka</a:t>
            </a:r>
            <a:r>
              <a:rPr lang="en-AU" sz="1600" dirty="0"/>
              <a:t> logic</a:t>
            </a:r>
          </a:p>
          <a:p>
            <a:r>
              <a:rPr lang="en-AU" sz="2400" dirty="0" smtClean="0"/>
              <a:t>Fuzzy </a:t>
            </a:r>
            <a:r>
              <a:rPr lang="en-AU" sz="2400" dirty="0"/>
              <a:t>Predicate </a:t>
            </a:r>
            <a:r>
              <a:rPr lang="en-AU" sz="2400" dirty="0" smtClean="0"/>
              <a:t>Logic</a:t>
            </a:r>
            <a:endParaRPr lang="en-AU" sz="2400" dirty="0"/>
          </a:p>
          <a:p>
            <a:pPr lvl="1"/>
            <a:r>
              <a:rPr lang="en-AU" sz="2000" dirty="0" smtClean="0"/>
              <a:t>These </a:t>
            </a:r>
            <a:r>
              <a:rPr lang="en-AU" sz="2000" dirty="0"/>
              <a:t>extend fuzzy propositional </a:t>
            </a:r>
            <a:r>
              <a:rPr lang="en-AU" sz="2000" dirty="0" smtClean="0"/>
              <a:t>logic </a:t>
            </a:r>
            <a:r>
              <a:rPr lang="en-AU" sz="2000" dirty="0"/>
              <a:t>by adding universal and existential quantifiers in a manner similar to the way that predicate logic is created from propositional </a:t>
            </a:r>
            <a:r>
              <a:rPr lang="en-AU" sz="2000" dirty="0" smtClean="0"/>
              <a:t>logic</a:t>
            </a:r>
            <a:endParaRPr lang="en-AU" sz="100" dirty="0"/>
          </a:p>
        </p:txBody>
      </p:sp>
    </p:spTree>
    <p:extLst>
      <p:ext uri="{BB962C8B-B14F-4D97-AF65-F5344CB8AC3E}">
        <p14:creationId xmlns:p14="http://schemas.microsoft.com/office/powerpoint/2010/main" val="40307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2">
      <a:dk1>
        <a:sysClr val="windowText" lastClr="000000"/>
      </a:dk1>
      <a:lt1>
        <a:sysClr val="window" lastClr="FFFFFF"/>
      </a:lt1>
      <a:dk2>
        <a:srgbClr val="D34817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708</TotalTime>
  <Words>1946</Words>
  <Application>Microsoft Office PowerPoint</Application>
  <PresentationFormat>On-screen Show (4:3)</PresentationFormat>
  <Paragraphs>326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Equity</vt:lpstr>
      <vt:lpstr>Fuzzy Logic</vt:lpstr>
      <vt:lpstr>Outline</vt:lpstr>
      <vt:lpstr>Introduction</vt:lpstr>
      <vt:lpstr>Basic Concepts</vt:lpstr>
      <vt:lpstr>Terminology</vt:lpstr>
      <vt:lpstr>Terminology (cont’d)</vt:lpstr>
      <vt:lpstr>Formal Fuzzy Logic</vt:lpstr>
      <vt:lpstr>Traditional Logic</vt:lpstr>
      <vt:lpstr>Formal Fuzzy Logic</vt:lpstr>
      <vt:lpstr>Simple Fuzzy Operators</vt:lpstr>
      <vt:lpstr>Alternative Interpretations of AND and OR</vt:lpstr>
      <vt:lpstr>Fuzzy System Overview</vt:lpstr>
      <vt:lpstr>Fuzzification</vt:lpstr>
      <vt:lpstr>Membership Functions</vt:lpstr>
      <vt:lpstr>Defuzzification</vt:lpstr>
      <vt:lpstr>Methods of Defuzzification</vt:lpstr>
      <vt:lpstr>Methods of Defuzzification</vt:lpstr>
      <vt:lpstr>Methods of Defuzzification</vt:lpstr>
      <vt:lpstr>Fuzzy Control Systems</vt:lpstr>
      <vt:lpstr>Fuzzy Control Systems</vt:lpstr>
      <vt:lpstr>A Simple Fuzzy Algorithm Example</vt:lpstr>
      <vt:lpstr>Types of Fuzzy Algorithms</vt:lpstr>
      <vt:lpstr>Types of Fuzzy Algorithms (cont’d)</vt:lpstr>
      <vt:lpstr>Applications of Fuzzy Logic</vt:lpstr>
      <vt:lpstr>Applications of Fuzzy Logic</vt:lpstr>
      <vt:lpstr>Fuzzy Logic Control Systems</vt:lpstr>
      <vt:lpstr>Fuzzy Control System Development</vt:lpstr>
      <vt:lpstr>Fuzzy Control System Development</vt:lpstr>
      <vt:lpstr>Aircraft Engine Control</vt:lpstr>
      <vt:lpstr>Engine Control: Solution</vt:lpstr>
      <vt:lpstr>Engine Control: Solution 2</vt:lpstr>
      <vt:lpstr>Engine Control: Results</vt:lpstr>
      <vt:lpstr>Image Segmentation</vt:lpstr>
      <vt:lpstr>Neuro-Fuzzy Image Segmentation</vt:lpstr>
      <vt:lpstr>Neuro-Fuzzy Image Segmentation</vt:lpstr>
      <vt:lpstr>Neuro-Fuzzy Image Segmentation</vt:lpstr>
      <vt:lpstr>Neuro-Fuzzy Image Segmentation</vt:lpstr>
      <vt:lpstr>References – General</vt:lpstr>
      <vt:lpstr>References –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Terminology</dc:title>
  <dc:creator>Perry Brown</dc:creator>
  <cp:lastModifiedBy>Perry Brown</cp:lastModifiedBy>
  <cp:revision>56</cp:revision>
  <dcterms:created xsi:type="dcterms:W3CDTF">2012-10-13T04:16:50Z</dcterms:created>
  <dcterms:modified xsi:type="dcterms:W3CDTF">2012-10-16T15:58:17Z</dcterms:modified>
</cp:coreProperties>
</file>