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3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84F198-8CFC-4115-AB40-07D46CD8376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5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8ED0AC-3EA4-4766-927D-AB862BD9049F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A5B124-E67C-4780-92AF-56DD587B07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600200"/>
            <a:ext cx="5723468" cy="2022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Attacking Authentication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Fremd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5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Brute-Forcible 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today’s </a:t>
            </a:r>
            <a:r>
              <a:rPr lang="en-US" dirty="0"/>
              <a:t>bandwidth and processing capabilities, it is possible to make </a:t>
            </a:r>
            <a:r>
              <a:rPr lang="en-US" dirty="0" smtClean="0"/>
              <a:t>thousands of </a:t>
            </a:r>
            <a:r>
              <a:rPr lang="en-US" dirty="0"/>
              <a:t>login attempts per minute from a </a:t>
            </a:r>
            <a:r>
              <a:rPr lang="en-US" dirty="0" smtClean="0"/>
              <a:t>standard </a:t>
            </a:r>
            <a:r>
              <a:rPr lang="en-US" dirty="0"/>
              <a:t>PC and DSL connection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1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Brute-Forcible Login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6" y="2192338"/>
            <a:ext cx="52006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3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Brute-Forcible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HACK </a:t>
            </a:r>
            <a:r>
              <a:rPr lang="en-US" sz="1600" dirty="0" smtClean="0"/>
              <a:t>STEPS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ubmit </a:t>
            </a:r>
            <a:r>
              <a:rPr lang="en-US" sz="1600" dirty="0"/>
              <a:t>several bad login attempts for an account you </a:t>
            </a:r>
            <a:r>
              <a:rPr lang="en-US" sz="1600" dirty="0" smtClean="0"/>
              <a:t>control, monitoring </a:t>
            </a:r>
            <a:r>
              <a:rPr lang="en-US" sz="1600" dirty="0"/>
              <a:t>the error messages received.</a:t>
            </a:r>
          </a:p>
          <a:p>
            <a:r>
              <a:rPr lang="en-US" sz="1600" dirty="0" smtClean="0"/>
              <a:t>After </a:t>
            </a:r>
            <a:r>
              <a:rPr lang="en-US" sz="1600" dirty="0"/>
              <a:t>around 10 failed logins, if the application has not returned </a:t>
            </a:r>
            <a:r>
              <a:rPr lang="en-US" sz="1600" dirty="0" smtClean="0"/>
              <a:t>any message </a:t>
            </a:r>
            <a:r>
              <a:rPr lang="en-US" sz="1600" dirty="0"/>
              <a:t>about account lockout, attempt to login correctly. If this </a:t>
            </a:r>
            <a:r>
              <a:rPr lang="en-US" sz="1600" dirty="0" smtClean="0"/>
              <a:t>succeeds, there </a:t>
            </a:r>
            <a:r>
              <a:rPr lang="en-US" sz="1600" dirty="0"/>
              <a:t>is probably no account lockout policy.</a:t>
            </a:r>
          </a:p>
          <a:p>
            <a:r>
              <a:rPr lang="en-US" sz="1600" dirty="0" smtClean="0"/>
              <a:t>If </a:t>
            </a:r>
            <a:r>
              <a:rPr lang="en-US" sz="1600" dirty="0"/>
              <a:t>you do not control any accounts, attempt to enumerate a valid </a:t>
            </a:r>
            <a:r>
              <a:rPr lang="en-US" sz="1600" dirty="0" smtClean="0"/>
              <a:t>username and </a:t>
            </a:r>
            <a:r>
              <a:rPr lang="en-US" sz="1600" dirty="0"/>
              <a:t>make several bad </a:t>
            </a:r>
            <a:r>
              <a:rPr lang="en-US" sz="1600" dirty="0" smtClean="0"/>
              <a:t>logins using </a:t>
            </a:r>
            <a:r>
              <a:rPr lang="en-US" sz="1600" dirty="0"/>
              <a:t>this, monitoring for any error messages about account </a:t>
            </a:r>
            <a:r>
              <a:rPr lang="en-US" sz="1600" dirty="0" smtClean="0"/>
              <a:t>lockout.</a:t>
            </a:r>
          </a:p>
          <a:p>
            <a:r>
              <a:rPr lang="en-US" sz="1600" dirty="0" smtClean="0"/>
              <a:t>To </a:t>
            </a:r>
            <a:r>
              <a:rPr lang="en-US" sz="1600" dirty="0"/>
              <a:t>mount a brute-force attack, first identify a difference in the </a:t>
            </a:r>
            <a:r>
              <a:rPr lang="en-US" sz="1600" dirty="0" smtClean="0"/>
              <a:t>application’s behavior </a:t>
            </a:r>
            <a:r>
              <a:rPr lang="en-US" sz="1600" dirty="0"/>
              <a:t>in response to successful and failed logins, which can be used </a:t>
            </a:r>
            <a:r>
              <a:rPr lang="en-US" sz="1600" dirty="0" smtClean="0"/>
              <a:t>to discriminate </a:t>
            </a:r>
            <a:r>
              <a:rPr lang="en-US" sz="1600" dirty="0"/>
              <a:t>between these during the course of the automated attack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94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Brute-Forcible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500" dirty="0"/>
              <a:t>Obtain a list of common usernames and a list of common passwords. Use any information obtained about password quality rules to tailor the password list so as to avoid superfluous test cases.</a:t>
            </a:r>
          </a:p>
          <a:p>
            <a:r>
              <a:rPr lang="en-US" sz="1500" dirty="0"/>
              <a:t>Use a suitable tool or a custom script to quickly generate login requests using all permutations of these usernames and passwords. Monitor the server’s responses to identify login attempts that are successful</a:t>
            </a:r>
          </a:p>
          <a:p>
            <a:r>
              <a:rPr lang="en-US" sz="1500" dirty="0"/>
              <a:t>If you are targeting several usernames at once, it is usually preferable to perform this kind of brute-force attack in a breadth-first rather than a depth-first manner. This involves iterating through a list of passwords (starting with the most common) and attempting each password in turn on every username. This approach has two benefits: first, you will discover accounts with common passwords more quickly, and second, you are less likely to trigger any account lockout defenses, because there is a time delay between successive attempts using each individual account.</a:t>
            </a:r>
          </a:p>
        </p:txBody>
      </p:sp>
    </p:spTree>
    <p:extLst>
      <p:ext uri="{BB962C8B-B14F-4D97-AF65-F5344CB8AC3E}">
        <p14:creationId xmlns:p14="http://schemas.microsoft.com/office/powerpoint/2010/main" val="32656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Verbose Failure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an application </a:t>
            </a:r>
            <a:r>
              <a:rPr lang="en-US" dirty="0"/>
              <a:t>informs you as </a:t>
            </a:r>
            <a:r>
              <a:rPr lang="en-US" dirty="0" smtClean="0"/>
              <a:t>to which </a:t>
            </a:r>
            <a:r>
              <a:rPr lang="en-US" dirty="0"/>
              <a:t>piece of information was invalid, you can exploit this behavior to </a:t>
            </a:r>
            <a:r>
              <a:rPr lang="en-US" dirty="0" smtClean="0"/>
              <a:t>considerably diminish </a:t>
            </a:r>
            <a:r>
              <a:rPr lang="en-US" dirty="0"/>
              <a:t>the effectiveness of the login mechanism</a:t>
            </a:r>
            <a:r>
              <a:rPr lang="en-US" dirty="0" smtClean="0"/>
              <a:t>. Then use brute-forcible login attack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5087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2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Verbose Failure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HACK STEPS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you already know one valid username (for example, an account </a:t>
            </a:r>
            <a:r>
              <a:rPr lang="en-US" sz="1400" dirty="0" smtClean="0"/>
              <a:t>you control</a:t>
            </a:r>
            <a:r>
              <a:rPr lang="en-US" sz="1400" dirty="0"/>
              <a:t>), submit one login using this username and an incorrect password,</a:t>
            </a:r>
          </a:p>
          <a:p>
            <a:pPr marL="0" indent="0">
              <a:buNone/>
            </a:pPr>
            <a:r>
              <a:rPr lang="en-US" sz="1400" dirty="0" smtClean="0"/>
              <a:t>      and </a:t>
            </a:r>
            <a:r>
              <a:rPr lang="en-US" sz="1400" dirty="0"/>
              <a:t>another login using a completely random username.</a:t>
            </a:r>
          </a:p>
          <a:p>
            <a:r>
              <a:rPr lang="en-US" sz="1400" dirty="0" smtClean="0"/>
              <a:t>Record </a:t>
            </a:r>
            <a:r>
              <a:rPr lang="en-US" sz="1400" dirty="0"/>
              <a:t>every detail of the server’s responses to each login </a:t>
            </a:r>
            <a:r>
              <a:rPr lang="en-US" sz="1400" dirty="0" smtClean="0"/>
              <a:t>attempt,</a:t>
            </a:r>
          </a:p>
          <a:p>
            <a:pPr marL="0" indent="0">
              <a:buNone/>
            </a:pPr>
            <a:r>
              <a:rPr lang="en-US" sz="1400" dirty="0" smtClean="0"/>
              <a:t>      including </a:t>
            </a:r>
            <a:r>
              <a:rPr lang="en-US" sz="1400" dirty="0"/>
              <a:t>the status code, any redirects, information displayed on screen,</a:t>
            </a:r>
          </a:p>
          <a:p>
            <a:pPr marL="0" indent="0">
              <a:buNone/>
            </a:pPr>
            <a:r>
              <a:rPr lang="en-US" sz="1400" dirty="0" smtClean="0"/>
              <a:t>       and </a:t>
            </a:r>
            <a:r>
              <a:rPr lang="en-US" sz="1400" dirty="0"/>
              <a:t>any differences hidden away in the HTML page source. Use </a:t>
            </a:r>
            <a:r>
              <a:rPr lang="en-US" sz="1400" dirty="0" smtClean="0"/>
              <a:t>your    </a:t>
            </a:r>
          </a:p>
          <a:p>
            <a:pPr marL="0" indent="0">
              <a:buNone/>
            </a:pPr>
            <a:r>
              <a:rPr lang="en-US" sz="1400" dirty="0" smtClean="0"/>
              <a:t>      intercepting </a:t>
            </a:r>
            <a:r>
              <a:rPr lang="en-US" sz="1400" dirty="0"/>
              <a:t>proxy to maintain a full history of all traffic to and from </a:t>
            </a:r>
            <a:r>
              <a:rPr lang="en-US" sz="1400" dirty="0" smtClean="0"/>
              <a:t>the                  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server</a:t>
            </a:r>
            <a:r>
              <a:rPr lang="en-US" sz="1400" dirty="0"/>
              <a:t>.</a:t>
            </a:r>
          </a:p>
          <a:p>
            <a:r>
              <a:rPr lang="en-US" sz="1400" dirty="0" smtClean="0"/>
              <a:t>Attempt </a:t>
            </a:r>
            <a:r>
              <a:rPr lang="en-US" sz="1400" dirty="0"/>
              <a:t>to discover any obvious or subtle differences in the server’s</a:t>
            </a:r>
          </a:p>
          <a:p>
            <a:pPr marL="0" indent="0">
              <a:buNone/>
            </a:pPr>
            <a:r>
              <a:rPr lang="en-US" sz="1400" dirty="0" smtClean="0"/>
              <a:t>      responses </a:t>
            </a:r>
            <a:r>
              <a:rPr lang="en-US" sz="1400" dirty="0"/>
              <a:t>to the two login attempts.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this fails, repeat the exercise everywhere within the application </a:t>
            </a:r>
            <a:r>
              <a:rPr lang="en-US" sz="1400" dirty="0" smtClean="0"/>
              <a:t>where a </a:t>
            </a:r>
            <a:r>
              <a:rPr lang="en-US" sz="1400" dirty="0"/>
              <a:t>username can be submitted (for example, self-registration, </a:t>
            </a:r>
            <a:r>
              <a:rPr lang="en-US" sz="1400" dirty="0" smtClean="0"/>
              <a:t>password change</a:t>
            </a:r>
            <a:r>
              <a:rPr lang="en-US" sz="1400" dirty="0"/>
              <a:t>, and forgotten password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422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Verbose Failure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748143"/>
          </a:xfrm>
        </p:spPr>
        <p:txBody>
          <a:bodyPr>
            <a:noAutofit/>
          </a:bodyPr>
          <a:lstStyle/>
          <a:p>
            <a:r>
              <a:rPr lang="en-US" sz="1300" dirty="0"/>
              <a:t>If a difference is detected in the server’s responses to valid and invalid usernames, obtain a list of common usernames and use a custom script or automated tool to quickly submit each username and filter the responses that signify that the username is valid.</a:t>
            </a:r>
          </a:p>
          <a:p>
            <a:r>
              <a:rPr lang="en-US" sz="1300" dirty="0" smtClean="0"/>
              <a:t>Before </a:t>
            </a:r>
            <a:r>
              <a:rPr lang="en-US" sz="1300" dirty="0"/>
              <a:t>commencing your enumeration exercise, verify whether the </a:t>
            </a:r>
            <a:r>
              <a:rPr lang="en-US" sz="1300" dirty="0" smtClean="0"/>
              <a:t>application performs </a:t>
            </a:r>
            <a:r>
              <a:rPr lang="en-US" sz="1300" dirty="0"/>
              <a:t>any account lockout after a certain number of </a:t>
            </a:r>
            <a:r>
              <a:rPr lang="en-US" sz="1300" dirty="0" smtClean="0"/>
              <a:t>failed login attempts. </a:t>
            </a:r>
            <a:r>
              <a:rPr lang="en-US" sz="1300" dirty="0"/>
              <a:t>For </a:t>
            </a:r>
            <a:r>
              <a:rPr lang="en-US" sz="1300" dirty="0" smtClean="0"/>
              <a:t>example, if </a:t>
            </a:r>
            <a:r>
              <a:rPr lang="en-US" sz="1300" dirty="0"/>
              <a:t>the application will grant you only three failed login attempts </a:t>
            </a:r>
            <a:r>
              <a:rPr lang="en-US" sz="1300" dirty="0" smtClean="0"/>
              <a:t>with any </a:t>
            </a:r>
            <a:r>
              <a:rPr lang="en-US" sz="1300" dirty="0"/>
              <a:t>given account, you run the risk of “wasting” one of these for </a:t>
            </a:r>
            <a:r>
              <a:rPr lang="en-US" sz="1300" dirty="0" smtClean="0"/>
              <a:t>every username </a:t>
            </a:r>
            <a:r>
              <a:rPr lang="en-US" sz="1300" dirty="0"/>
              <a:t>that you discover through automated enumeration. </a:t>
            </a:r>
            <a:r>
              <a:rPr lang="en-US" sz="1300" dirty="0" smtClean="0"/>
              <a:t>Therefore, when </a:t>
            </a:r>
            <a:r>
              <a:rPr lang="en-US" sz="1300" dirty="0"/>
              <a:t>performing your </a:t>
            </a:r>
            <a:r>
              <a:rPr lang="en-US" sz="1300" dirty="0" smtClean="0"/>
              <a:t> enumeration </a:t>
            </a:r>
            <a:r>
              <a:rPr lang="en-US" sz="1300" dirty="0"/>
              <a:t>attack, do not submit a </a:t>
            </a:r>
            <a:r>
              <a:rPr lang="en-US" sz="1300" dirty="0" smtClean="0"/>
              <a:t>completely far-fetched </a:t>
            </a:r>
            <a:r>
              <a:rPr lang="en-US" sz="1300" dirty="0"/>
              <a:t>password with each login attempt, </a:t>
            </a:r>
            <a:r>
              <a:rPr lang="en-US" sz="1300" dirty="0" smtClean="0"/>
              <a:t>but </a:t>
            </a:r>
            <a:r>
              <a:rPr lang="en-US" sz="1300" dirty="0"/>
              <a:t>rather submit </a:t>
            </a:r>
            <a:r>
              <a:rPr lang="en-US" sz="1300" dirty="0" smtClean="0"/>
              <a:t>either (a</a:t>
            </a:r>
            <a:r>
              <a:rPr lang="en-US" sz="1300" dirty="0"/>
              <a:t>) a single common password such as “password1” or (b) the </a:t>
            </a:r>
            <a:r>
              <a:rPr lang="en-US" sz="1300" dirty="0" smtClean="0"/>
              <a:t>username itself </a:t>
            </a:r>
            <a:r>
              <a:rPr lang="en-US" sz="1300" dirty="0"/>
              <a:t>as the password. If password quality rules are weak, it is </a:t>
            </a:r>
            <a:r>
              <a:rPr lang="en-US" sz="1300" dirty="0" smtClean="0"/>
              <a:t>highly likely </a:t>
            </a:r>
            <a:r>
              <a:rPr lang="en-US" sz="1300" dirty="0"/>
              <a:t>that some of the </a:t>
            </a:r>
            <a:r>
              <a:rPr lang="en-US" sz="1300" dirty="0" smtClean="0"/>
              <a:t>attempted </a:t>
            </a:r>
            <a:r>
              <a:rPr lang="en-US" sz="1300" dirty="0"/>
              <a:t>logins that you perform as part of </a:t>
            </a:r>
            <a:r>
              <a:rPr lang="en-US" sz="1300" dirty="0" smtClean="0"/>
              <a:t>your enumeration </a:t>
            </a:r>
            <a:r>
              <a:rPr lang="en-US" sz="1300" dirty="0"/>
              <a:t>exercise will actually </a:t>
            </a:r>
            <a:r>
              <a:rPr lang="en-US" sz="1300" dirty="0" smtClean="0"/>
              <a:t>be successful </a:t>
            </a:r>
            <a:r>
              <a:rPr lang="en-US" sz="1300" dirty="0"/>
              <a:t>and disclose both </a:t>
            </a:r>
            <a:r>
              <a:rPr lang="en-US" sz="1300" dirty="0" smtClean="0"/>
              <a:t>the username </a:t>
            </a:r>
            <a:r>
              <a:rPr lang="en-US" sz="1300" dirty="0"/>
              <a:t>and password in one single hit. To implement option </a:t>
            </a:r>
            <a:r>
              <a:rPr lang="en-US" sz="1300" dirty="0" smtClean="0"/>
              <a:t>(</a:t>
            </a:r>
            <a:r>
              <a:rPr lang="en-US" sz="1300" dirty="0"/>
              <a:t>b) </a:t>
            </a:r>
            <a:r>
              <a:rPr lang="en-US" sz="1300" dirty="0" smtClean="0"/>
              <a:t>and set </a:t>
            </a:r>
            <a:r>
              <a:rPr lang="en-US" sz="1300" dirty="0"/>
              <a:t>the password field to the same as the username, you can use </a:t>
            </a:r>
            <a:r>
              <a:rPr lang="en-US" sz="1300" dirty="0" smtClean="0"/>
              <a:t>the “battering </a:t>
            </a:r>
            <a:r>
              <a:rPr lang="en-US" sz="1300" dirty="0"/>
              <a:t>ram” </a:t>
            </a:r>
            <a:r>
              <a:rPr lang="en-US" sz="1300" dirty="0" smtClean="0"/>
              <a:t>attack </a:t>
            </a:r>
            <a:r>
              <a:rPr lang="en-US" sz="1300" dirty="0"/>
              <a:t>mode in Burp Intruder to insert the same </a:t>
            </a:r>
            <a:r>
              <a:rPr lang="en-US" sz="1300" dirty="0" smtClean="0"/>
              <a:t>payload at </a:t>
            </a:r>
            <a:r>
              <a:rPr lang="en-US" sz="1300" dirty="0"/>
              <a:t>multiple positions in your login </a:t>
            </a:r>
            <a:r>
              <a:rPr lang="en-US" sz="1300" dirty="0" smtClean="0"/>
              <a:t>request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7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Vulnerable Transmission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eavesdroppers that look for unencrypted HTTP connections may reside: </a:t>
            </a:r>
          </a:p>
          <a:p>
            <a:pPr lvl="1"/>
            <a:r>
              <a:rPr lang="en-US" dirty="0"/>
              <a:t>On the user’s local network</a:t>
            </a:r>
          </a:p>
          <a:p>
            <a:pPr lvl="1"/>
            <a:r>
              <a:rPr lang="en-US" dirty="0" smtClean="0"/>
              <a:t>Within </a:t>
            </a:r>
            <a:r>
              <a:rPr lang="en-US" dirty="0"/>
              <a:t>the user’s IT department</a:t>
            </a:r>
          </a:p>
          <a:p>
            <a:pPr lvl="1"/>
            <a:r>
              <a:rPr lang="en-US" dirty="0" smtClean="0"/>
              <a:t>Within </a:t>
            </a:r>
            <a:r>
              <a:rPr lang="en-US" dirty="0"/>
              <a:t>the user’s ISP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the Internet backbone</a:t>
            </a:r>
          </a:p>
          <a:p>
            <a:pPr lvl="1"/>
            <a:r>
              <a:rPr lang="en-US" dirty="0" smtClean="0"/>
              <a:t>Within </a:t>
            </a:r>
            <a:r>
              <a:rPr lang="en-US" dirty="0"/>
              <a:t>the ISP hosting the application</a:t>
            </a:r>
          </a:p>
          <a:p>
            <a:pPr lvl="1"/>
            <a:r>
              <a:rPr lang="en-US" dirty="0" smtClean="0"/>
              <a:t>Within </a:t>
            </a:r>
            <a:r>
              <a:rPr lang="en-US" dirty="0"/>
              <a:t>the IT department managing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91137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Vulnerable Transmission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Even on a secure HTTPS connection, unauthorized parties may exist:</a:t>
            </a:r>
          </a:p>
          <a:p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the user’s browser history, within </a:t>
            </a:r>
            <a:r>
              <a:rPr lang="en-US" dirty="0" smtClean="0"/>
              <a:t>the web </a:t>
            </a:r>
            <a:r>
              <a:rPr lang="en-US" dirty="0"/>
              <a:t>server logs, and within the logs of any reverse proxies </a:t>
            </a:r>
            <a:r>
              <a:rPr lang="en-US" dirty="0" smtClean="0"/>
              <a:t>employed within </a:t>
            </a:r>
            <a:r>
              <a:rPr lang="en-US" dirty="0"/>
              <a:t>the hosting infrastructure. </a:t>
            </a:r>
            <a:endParaRPr lang="en-US" dirty="0" smtClean="0"/>
          </a:p>
          <a:p>
            <a:r>
              <a:rPr lang="en-US" dirty="0" smtClean="0"/>
              <a:t>When the login </a:t>
            </a:r>
            <a:r>
              <a:rPr lang="en-US" dirty="0"/>
              <a:t>request being handled via a redirect to a different URL with </a:t>
            </a:r>
            <a:r>
              <a:rPr lang="en-US" dirty="0" smtClean="0"/>
              <a:t>the same </a:t>
            </a:r>
            <a:r>
              <a:rPr lang="en-US" dirty="0"/>
              <a:t>credentials passed as query string parameters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Web </a:t>
            </a:r>
            <a:r>
              <a:rPr lang="en-US" dirty="0"/>
              <a:t>applications </a:t>
            </a:r>
            <a:r>
              <a:rPr lang="en-US" dirty="0" smtClean="0"/>
              <a:t>store </a:t>
            </a:r>
            <a:r>
              <a:rPr lang="en-US" dirty="0"/>
              <a:t>user credentials in cookies, usually </a:t>
            </a:r>
            <a:r>
              <a:rPr lang="en-US" dirty="0" smtClean="0"/>
              <a:t>to implement </a:t>
            </a:r>
            <a:r>
              <a:rPr lang="en-US" dirty="0"/>
              <a:t>poorly designed mechanisms for login, password change</a:t>
            </a:r>
            <a:r>
              <a:rPr lang="en-US" dirty="0" smtClean="0"/>
              <a:t>, “</a:t>
            </a:r>
            <a:r>
              <a:rPr lang="en-US" dirty="0"/>
              <a:t>remember me,” and so on.</a:t>
            </a:r>
          </a:p>
        </p:txBody>
      </p:sp>
    </p:spTree>
    <p:extLst>
      <p:ext uri="{BB962C8B-B14F-4D97-AF65-F5344CB8AC3E}">
        <p14:creationId xmlns:p14="http://schemas.microsoft.com/office/powerpoint/2010/main" val="284612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Vulnerable Transmission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HACK STEPS</a:t>
            </a:r>
          </a:p>
          <a:p>
            <a:r>
              <a:rPr lang="en-US" sz="1400" dirty="0" smtClean="0"/>
              <a:t>Carry </a:t>
            </a:r>
            <a:r>
              <a:rPr lang="en-US" sz="1400" dirty="0"/>
              <a:t>out a successful login while monitoring all traffic in both </a:t>
            </a:r>
            <a:r>
              <a:rPr lang="en-US" sz="1400" dirty="0" smtClean="0"/>
              <a:t>directions between </a:t>
            </a:r>
            <a:r>
              <a:rPr lang="en-US" sz="1400" dirty="0"/>
              <a:t>the client and server.</a:t>
            </a:r>
          </a:p>
          <a:p>
            <a:r>
              <a:rPr lang="en-US" sz="1400" dirty="0" smtClean="0"/>
              <a:t>Identify </a:t>
            </a:r>
            <a:r>
              <a:rPr lang="en-US" sz="1400" dirty="0"/>
              <a:t>every case in which the credentials are transmitted in </a:t>
            </a:r>
            <a:r>
              <a:rPr lang="en-US" sz="1400" dirty="0" smtClean="0"/>
              <a:t>either direction.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any instances are found in which credentials are submitted in a </a:t>
            </a:r>
            <a:r>
              <a:rPr lang="en-US" sz="1400" dirty="0" smtClean="0"/>
              <a:t>URL query </a:t>
            </a:r>
            <a:r>
              <a:rPr lang="en-US" sz="1400" dirty="0"/>
              <a:t>string, or as a cookie, or are transmitted back from the server </a:t>
            </a:r>
            <a:r>
              <a:rPr lang="en-US" sz="1400" dirty="0" smtClean="0"/>
              <a:t>to the </a:t>
            </a:r>
            <a:r>
              <a:rPr lang="en-US" sz="1400" dirty="0"/>
              <a:t>client, understand what is </a:t>
            </a:r>
            <a:r>
              <a:rPr lang="en-US" sz="1400" dirty="0" smtClean="0"/>
              <a:t>happening. Try </a:t>
            </a:r>
            <a:r>
              <a:rPr lang="en-US" sz="1400" dirty="0"/>
              <a:t>to </a:t>
            </a:r>
            <a:r>
              <a:rPr lang="en-US" sz="1400" dirty="0" smtClean="0"/>
              <a:t>find every </a:t>
            </a:r>
            <a:r>
              <a:rPr lang="en-US" sz="1400" dirty="0"/>
              <a:t>means by which an attacker might interfere with the </a:t>
            </a:r>
            <a:r>
              <a:rPr lang="en-US" sz="1400" dirty="0" smtClean="0"/>
              <a:t>application </a:t>
            </a:r>
            <a:r>
              <a:rPr lang="en-US" sz="1400" dirty="0"/>
              <a:t>to compromise other users’ credentials.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any sensitive information is transmitted over an unencrypted </a:t>
            </a:r>
            <a:r>
              <a:rPr lang="en-US" sz="1400" dirty="0" smtClean="0"/>
              <a:t>channel, this </a:t>
            </a:r>
            <a:r>
              <a:rPr lang="en-US" sz="1400" dirty="0"/>
              <a:t>is, of course, vulnerable to interception.</a:t>
            </a:r>
          </a:p>
          <a:p>
            <a:r>
              <a:rPr lang="en-US" sz="1400" dirty="0" smtClean="0"/>
              <a:t>If </a:t>
            </a:r>
            <a:r>
              <a:rPr lang="en-US" sz="1400" dirty="0"/>
              <a:t>credentials are submitted using HTTPS but the login form is </a:t>
            </a:r>
            <a:r>
              <a:rPr lang="en-US" sz="1400" dirty="0" smtClean="0"/>
              <a:t>loaded using </a:t>
            </a:r>
            <a:r>
              <a:rPr lang="en-US" sz="1400" dirty="0"/>
              <a:t>HTTP, then the application is vulnerable to a </a:t>
            </a:r>
            <a:r>
              <a:rPr lang="en-US" sz="1400" dirty="0" smtClean="0"/>
              <a:t>man-in-the-middle attack</a:t>
            </a:r>
            <a:r>
              <a:rPr lang="en-US" sz="1400" dirty="0"/>
              <a:t>, which may be used to capture credentials.</a:t>
            </a:r>
          </a:p>
        </p:txBody>
      </p:sp>
    </p:spTree>
    <p:extLst>
      <p:ext uri="{BB962C8B-B14F-4D97-AF65-F5344CB8AC3E}">
        <p14:creationId xmlns:p14="http://schemas.microsoft.com/office/powerpoint/2010/main" val="122315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also lies at the heart of an application’s protection </a:t>
            </a:r>
            <a:r>
              <a:rPr lang="en-US" dirty="0" smtClean="0"/>
              <a:t>against malicious attack</a:t>
            </a:r>
          </a:p>
          <a:p>
            <a:r>
              <a:rPr lang="en-US" dirty="0" smtClean="0"/>
              <a:t>Front line of defense</a:t>
            </a:r>
          </a:p>
          <a:p>
            <a:r>
              <a:rPr lang="en-US" dirty="0"/>
              <a:t>What could an attacker achieve if he were to target our authentication mechanism?</a:t>
            </a:r>
          </a:p>
        </p:txBody>
      </p:sp>
    </p:spTree>
    <p:extLst>
      <p:ext uri="{BB962C8B-B14F-4D97-AF65-F5344CB8AC3E}">
        <p14:creationId xmlns:p14="http://schemas.microsoft.com/office/powerpoint/2010/main" val="144440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Password Change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should have password change functions to:</a:t>
            </a:r>
          </a:p>
          <a:p>
            <a:pPr lvl="1"/>
            <a:r>
              <a:rPr lang="en-US" dirty="0" smtClean="0"/>
              <a:t>Mitigate </a:t>
            </a:r>
            <a:r>
              <a:rPr lang="en-US" dirty="0"/>
              <a:t>the threat of </a:t>
            </a:r>
            <a:r>
              <a:rPr lang="en-US" dirty="0" smtClean="0"/>
              <a:t>password compromise </a:t>
            </a:r>
            <a:r>
              <a:rPr lang="en-US" dirty="0"/>
              <a:t>by reducing the window in which a given password can </a:t>
            </a:r>
            <a:r>
              <a:rPr lang="en-US" dirty="0" smtClean="0"/>
              <a:t>be targeted </a:t>
            </a:r>
            <a:r>
              <a:rPr lang="en-US" dirty="0"/>
              <a:t>in a guessing attack and by reducing the window in which </a:t>
            </a:r>
            <a:r>
              <a:rPr lang="en-US" dirty="0" smtClean="0"/>
              <a:t>a compromised </a:t>
            </a:r>
            <a:r>
              <a:rPr lang="en-US" dirty="0"/>
              <a:t>password can be used without detection by the attacker.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able to quickly change their password to reduce the threat </a:t>
            </a:r>
            <a:r>
              <a:rPr lang="en-US" dirty="0" smtClean="0"/>
              <a:t>of unauthorized </a:t>
            </a:r>
            <a:r>
              <a:rPr lang="en-US" dirty="0"/>
              <a:t>use.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7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Password Change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password change functions my be vulnerable if it: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verbose error message indicating whether the requested </a:t>
            </a:r>
            <a:r>
              <a:rPr lang="en-US" dirty="0" smtClean="0"/>
              <a:t>username is </a:t>
            </a:r>
            <a:r>
              <a:rPr lang="en-US" dirty="0"/>
              <a:t>valid.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unrestricted guesses of the “existing password” field.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check whether the “new password” and “confirm new </a:t>
            </a:r>
            <a:r>
              <a:rPr lang="en-US" dirty="0" smtClean="0"/>
              <a:t>password” fields </a:t>
            </a:r>
            <a:r>
              <a:rPr lang="en-US" dirty="0"/>
              <a:t>have the same value after validating the existing </a:t>
            </a:r>
            <a:r>
              <a:rPr lang="en-US" dirty="0" smtClean="0"/>
              <a:t>password, thereby </a:t>
            </a:r>
            <a:r>
              <a:rPr lang="en-US" dirty="0"/>
              <a:t>allowing an attack to succeed in discovering the existing </a:t>
            </a:r>
            <a:r>
              <a:rPr lang="en-US" dirty="0" smtClean="0"/>
              <a:t>password noninvasively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Password Change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HACK STEPS</a:t>
            </a:r>
          </a:p>
          <a:p>
            <a:r>
              <a:rPr lang="en-US" dirty="0" smtClean="0"/>
              <a:t>Identify </a:t>
            </a:r>
            <a:r>
              <a:rPr lang="en-US" dirty="0"/>
              <a:t>any password change functionality within the application. If </a:t>
            </a:r>
            <a:r>
              <a:rPr lang="en-US" dirty="0" smtClean="0"/>
              <a:t>this is </a:t>
            </a:r>
            <a:r>
              <a:rPr lang="en-US" dirty="0"/>
              <a:t>not explicitly linked from published content, it may still </a:t>
            </a:r>
            <a:r>
              <a:rPr lang="en-US" dirty="0" smtClean="0"/>
              <a:t>be implemented</a:t>
            </a:r>
            <a:r>
              <a:rPr lang="en-US" dirty="0"/>
              <a:t>.</a:t>
            </a:r>
          </a:p>
          <a:p>
            <a:r>
              <a:rPr lang="en-US" dirty="0" smtClean="0"/>
              <a:t>Make </a:t>
            </a:r>
            <a:r>
              <a:rPr lang="en-US" dirty="0"/>
              <a:t>various requests to the password change function, using </a:t>
            </a:r>
            <a:r>
              <a:rPr lang="en-US" dirty="0" smtClean="0"/>
              <a:t>invalid usernames</a:t>
            </a:r>
            <a:r>
              <a:rPr lang="en-US" dirty="0"/>
              <a:t>, invalid existing passwords, and mismatched “new </a:t>
            </a:r>
            <a:r>
              <a:rPr lang="en-US" dirty="0" smtClean="0"/>
              <a:t>password” and </a:t>
            </a:r>
            <a:r>
              <a:rPr lang="en-US" dirty="0"/>
              <a:t>“confirm new password” values.</a:t>
            </a:r>
          </a:p>
          <a:p>
            <a:r>
              <a:rPr lang="en-US" dirty="0" smtClean="0"/>
              <a:t>Try </a:t>
            </a:r>
            <a:r>
              <a:rPr lang="en-US" dirty="0"/>
              <a:t>to identify any behavior that can be used for username </a:t>
            </a:r>
            <a:r>
              <a:rPr lang="en-US" dirty="0" smtClean="0"/>
              <a:t>enumeration or </a:t>
            </a:r>
            <a:r>
              <a:rPr lang="en-US" dirty="0"/>
              <a:t>brute-force </a:t>
            </a:r>
            <a:r>
              <a:rPr lang="en-US" dirty="0" smtClean="0"/>
              <a:t>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42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Forgotten Password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weaknesses in forgotten </a:t>
            </a:r>
            <a:r>
              <a:rPr lang="en-US" dirty="0" smtClean="0"/>
              <a:t>password functions </a:t>
            </a:r>
            <a:r>
              <a:rPr lang="en-US" dirty="0"/>
              <a:t>frequently make this the weakest link at which to attack </a:t>
            </a:r>
            <a:r>
              <a:rPr lang="en-US" dirty="0" smtClean="0"/>
              <a:t>the application’s </a:t>
            </a:r>
            <a:r>
              <a:rPr lang="en-US" dirty="0"/>
              <a:t>overall authentication logic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Often involves secondary challenge such as </a:t>
            </a:r>
            <a:r>
              <a:rPr lang="en-US" dirty="0"/>
              <a:t>q</a:t>
            </a:r>
            <a:r>
              <a:rPr lang="en-US" dirty="0" smtClean="0"/>
              <a:t>uestions </a:t>
            </a:r>
            <a:r>
              <a:rPr lang="en-US" dirty="0"/>
              <a:t>about </a:t>
            </a:r>
            <a:r>
              <a:rPr lang="en-US" dirty="0" smtClean="0"/>
              <a:t>mothers’ maiden </a:t>
            </a:r>
            <a:r>
              <a:rPr lang="en-US" dirty="0"/>
              <a:t>names, memorable dates, favorite colors, and the like </a:t>
            </a:r>
            <a:r>
              <a:rPr lang="en-US" dirty="0" smtClean="0"/>
              <a:t>will generally </a:t>
            </a:r>
            <a:r>
              <a:rPr lang="en-US" dirty="0"/>
              <a:t>have a much smaller set of </a:t>
            </a:r>
            <a:r>
              <a:rPr lang="en-US" dirty="0" smtClean="0"/>
              <a:t>potential answers </a:t>
            </a:r>
            <a:r>
              <a:rPr lang="en-US" dirty="0"/>
              <a:t>than the set </a:t>
            </a:r>
            <a:r>
              <a:rPr lang="en-US" dirty="0" smtClean="0"/>
              <a:t>of possible </a:t>
            </a:r>
            <a:r>
              <a:rPr lang="en-US" dirty="0"/>
              <a:t>passwords</a:t>
            </a:r>
            <a:r>
              <a:rPr lang="en-US" dirty="0" smtClean="0"/>
              <a:t>.</a:t>
            </a:r>
          </a:p>
          <a:p>
            <a:r>
              <a:rPr lang="en-US" dirty="0"/>
              <a:t>This challenge is often much easier for an attacker to respond </a:t>
            </a:r>
            <a:r>
              <a:rPr lang="en-US" dirty="0" smtClean="0"/>
              <a:t>to than </a:t>
            </a:r>
            <a:r>
              <a:rPr lang="en-US" dirty="0"/>
              <a:t>attempting to guess the user’s password</a:t>
            </a:r>
          </a:p>
        </p:txBody>
      </p:sp>
    </p:spTree>
    <p:extLst>
      <p:ext uri="{BB962C8B-B14F-4D97-AF65-F5344CB8AC3E}">
        <p14:creationId xmlns:p14="http://schemas.microsoft.com/office/powerpoint/2010/main" val="336762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Forgotten Password Functionality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30583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6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Forgotten Password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sers are inclined </a:t>
            </a:r>
            <a:r>
              <a:rPr lang="en-US" dirty="0"/>
              <a:t>to set extremely insecure challenges, presumably on the </a:t>
            </a:r>
            <a:r>
              <a:rPr lang="en-US" dirty="0" smtClean="0"/>
              <a:t>false assumption </a:t>
            </a:r>
            <a:r>
              <a:rPr lang="en-US" dirty="0"/>
              <a:t>that only they will ever be presented with them, for example</a:t>
            </a:r>
            <a:r>
              <a:rPr lang="en-US" dirty="0" smtClean="0"/>
              <a:t>: “</a:t>
            </a:r>
            <a:r>
              <a:rPr lang="en-US" dirty="0"/>
              <a:t>Do I own a boat</a:t>
            </a:r>
            <a:r>
              <a:rPr lang="en-US" dirty="0" smtClean="0"/>
              <a:t>?”</a:t>
            </a:r>
          </a:p>
          <a:p>
            <a:r>
              <a:rPr lang="en-US" dirty="0"/>
              <a:t>If an application allows </a:t>
            </a:r>
            <a:r>
              <a:rPr lang="en-US" dirty="0" smtClean="0"/>
              <a:t>unrestricted attempts </a:t>
            </a:r>
            <a:r>
              <a:rPr lang="en-US" dirty="0"/>
              <a:t>to </a:t>
            </a:r>
            <a:r>
              <a:rPr lang="en-US" dirty="0" smtClean="0"/>
              <a:t>answer password </a:t>
            </a:r>
            <a:r>
              <a:rPr lang="en-US" dirty="0"/>
              <a:t>recovery challenges, then it is highly likely to be </a:t>
            </a:r>
            <a:r>
              <a:rPr lang="en-US" dirty="0" smtClean="0"/>
              <a:t>compromised by </a:t>
            </a:r>
            <a:r>
              <a:rPr lang="en-US" dirty="0"/>
              <a:t>a determined attacker.</a:t>
            </a:r>
          </a:p>
        </p:txBody>
      </p:sp>
    </p:spTree>
    <p:extLst>
      <p:ext uri="{BB962C8B-B14F-4D97-AF65-F5344CB8AC3E}">
        <p14:creationId xmlns:p14="http://schemas.microsoft.com/office/powerpoint/2010/main" val="154194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Forgotten Password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some applications, the recovery challenge is replaced with a </a:t>
            </a:r>
            <a:r>
              <a:rPr lang="en-US" dirty="0" smtClean="0"/>
              <a:t>simple password </a:t>
            </a:r>
            <a:r>
              <a:rPr lang="en-US" dirty="0"/>
              <a:t>“hint” that is configurable by users during registration. </a:t>
            </a:r>
            <a:r>
              <a:rPr lang="en-US" dirty="0" smtClean="0"/>
              <a:t>Users commonly </a:t>
            </a:r>
            <a:r>
              <a:rPr lang="en-US" dirty="0"/>
              <a:t>set extremely obvious hints, even one that is identical to </a:t>
            </a:r>
            <a:r>
              <a:rPr lang="en-US" dirty="0" smtClean="0"/>
              <a:t>the password </a:t>
            </a:r>
            <a:r>
              <a:rPr lang="en-US" dirty="0"/>
              <a:t>itself, on the false assumption that only they will ever see them.</a:t>
            </a:r>
          </a:p>
        </p:txBody>
      </p:sp>
    </p:spTree>
    <p:extLst>
      <p:ext uri="{BB962C8B-B14F-4D97-AF65-F5344CB8AC3E}">
        <p14:creationId xmlns:p14="http://schemas.microsoft.com/office/powerpoint/2010/main" val="2930220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Forgotten Password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to combat these vulnerabilities:</a:t>
            </a:r>
          </a:p>
          <a:p>
            <a:pPr lvl="1"/>
            <a:r>
              <a:rPr lang="en-US" dirty="0"/>
              <a:t>One reasonably secure means </a:t>
            </a:r>
            <a:r>
              <a:rPr lang="en-US" dirty="0" smtClean="0"/>
              <a:t>of implementing </a:t>
            </a:r>
            <a:r>
              <a:rPr lang="en-US" dirty="0"/>
              <a:t>this is to send </a:t>
            </a:r>
            <a:r>
              <a:rPr lang="en-US" dirty="0" smtClean="0"/>
              <a:t>a unique</a:t>
            </a:r>
            <a:r>
              <a:rPr lang="en-US" dirty="0"/>
              <a:t>, </a:t>
            </a:r>
            <a:r>
              <a:rPr lang="en-US" dirty="0" err="1"/>
              <a:t>unguessable</a:t>
            </a:r>
            <a:r>
              <a:rPr lang="en-US" dirty="0"/>
              <a:t>, time-limited recovery URL to the email </a:t>
            </a:r>
            <a:r>
              <a:rPr lang="en-US" dirty="0" smtClean="0"/>
              <a:t>address that </a:t>
            </a:r>
            <a:r>
              <a:rPr lang="en-US" dirty="0"/>
              <a:t>the user provided during registration. Visiting this URL within </a:t>
            </a:r>
            <a:r>
              <a:rPr lang="en-US" dirty="0" smtClean="0"/>
              <a:t>a few </a:t>
            </a:r>
            <a:r>
              <a:rPr lang="en-US" dirty="0"/>
              <a:t>minutes enables the user to set a new </a:t>
            </a:r>
            <a:r>
              <a:rPr lang="en-US" dirty="0" smtClean="0"/>
              <a:t>password.</a:t>
            </a:r>
          </a:p>
          <a:p>
            <a:pPr lvl="1"/>
            <a:r>
              <a:rPr lang="en-US" dirty="0" smtClean="0"/>
              <a:t>But there are vulnerabilities to this method also, as attackers can be disclosed the password after successful login or disclosing the email used to the attacker.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93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Forgotten Password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24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50" b="1" dirty="0"/>
              <a:t>HACK STEPS</a:t>
            </a:r>
          </a:p>
          <a:p>
            <a:r>
              <a:rPr lang="en-US" sz="1350" dirty="0" smtClean="0"/>
              <a:t>Identify </a:t>
            </a:r>
            <a:r>
              <a:rPr lang="en-US" sz="1350" dirty="0"/>
              <a:t>any forgotten password functionality within the application. </a:t>
            </a:r>
            <a:r>
              <a:rPr lang="en-US" sz="1350" dirty="0" smtClean="0"/>
              <a:t>If this </a:t>
            </a:r>
            <a:r>
              <a:rPr lang="en-US" sz="1350" dirty="0"/>
              <a:t>is not explicitly linked from published content, it may still be </a:t>
            </a:r>
            <a:r>
              <a:rPr lang="en-US" sz="1350" dirty="0" smtClean="0"/>
              <a:t>implemented.</a:t>
            </a:r>
            <a:endParaRPr lang="en-US" sz="1350" dirty="0"/>
          </a:p>
          <a:p>
            <a:r>
              <a:rPr lang="en-US" sz="1350" dirty="0" smtClean="0"/>
              <a:t>Understand </a:t>
            </a:r>
            <a:r>
              <a:rPr lang="en-US" sz="1350" dirty="0"/>
              <a:t>how the forgotten password function works by doing a </a:t>
            </a:r>
            <a:r>
              <a:rPr lang="en-US" sz="1350" dirty="0" smtClean="0"/>
              <a:t>complete walk-through.</a:t>
            </a:r>
            <a:endParaRPr lang="en-US" sz="1350" dirty="0"/>
          </a:p>
          <a:p>
            <a:r>
              <a:rPr lang="en-US" sz="1350" dirty="0" smtClean="0"/>
              <a:t>If </a:t>
            </a:r>
            <a:r>
              <a:rPr lang="en-US" sz="1350" dirty="0"/>
              <a:t>the mechanism uses a challenge, determine whether users are able </a:t>
            </a:r>
            <a:r>
              <a:rPr lang="en-US" sz="1350" dirty="0" smtClean="0"/>
              <a:t>to set </a:t>
            </a:r>
            <a:r>
              <a:rPr lang="en-US" sz="1350" dirty="0"/>
              <a:t>or select their own challenge and response. If so, use a list of </a:t>
            </a:r>
            <a:r>
              <a:rPr lang="en-US" sz="1350" dirty="0" smtClean="0"/>
              <a:t>enumerated or </a:t>
            </a:r>
            <a:r>
              <a:rPr lang="en-US" sz="1350" dirty="0"/>
              <a:t>common usernames to harvest a list of challenges, </a:t>
            </a:r>
            <a:r>
              <a:rPr lang="en-US" sz="1350" dirty="0" smtClean="0"/>
              <a:t>and review </a:t>
            </a:r>
            <a:r>
              <a:rPr lang="en-US" sz="1350" dirty="0"/>
              <a:t>this for any that appear easily guessable.</a:t>
            </a:r>
          </a:p>
          <a:p>
            <a:r>
              <a:rPr lang="en-US" sz="1350" dirty="0" smtClean="0"/>
              <a:t>If </a:t>
            </a:r>
            <a:r>
              <a:rPr lang="en-US" sz="1350" dirty="0"/>
              <a:t>the mechanism uses a password “hint,” do the same exercise to </a:t>
            </a:r>
            <a:r>
              <a:rPr lang="en-US" sz="1350" dirty="0" smtClean="0"/>
              <a:t>harvest a </a:t>
            </a:r>
            <a:r>
              <a:rPr lang="en-US" sz="1350" dirty="0"/>
              <a:t>list of password hints, and target any that are easily guessable.</a:t>
            </a:r>
          </a:p>
          <a:p>
            <a:r>
              <a:rPr lang="en-US" sz="1350" dirty="0" smtClean="0"/>
              <a:t>Try </a:t>
            </a:r>
            <a:r>
              <a:rPr lang="en-US" sz="1350" dirty="0"/>
              <a:t>to identify any behavior in the forgotten password mechanism </a:t>
            </a:r>
            <a:r>
              <a:rPr lang="en-US" sz="1350" dirty="0" smtClean="0"/>
              <a:t>that can </a:t>
            </a:r>
            <a:r>
              <a:rPr lang="en-US" sz="1350" dirty="0"/>
              <a:t>be exploited as the basis for username enumeration or </a:t>
            </a:r>
            <a:r>
              <a:rPr lang="en-US" sz="1350" dirty="0" smtClean="0"/>
              <a:t>brute-force attacks.</a:t>
            </a:r>
            <a:endParaRPr lang="en-US" sz="1350" dirty="0"/>
          </a:p>
          <a:p>
            <a:r>
              <a:rPr lang="en-US" sz="1350" dirty="0" smtClean="0"/>
              <a:t>If </a:t>
            </a:r>
            <a:r>
              <a:rPr lang="en-US" sz="1350" dirty="0"/>
              <a:t>the application generates an email containing a recovery URL </a:t>
            </a:r>
            <a:r>
              <a:rPr lang="en-US" sz="1350" dirty="0" smtClean="0"/>
              <a:t>in response </a:t>
            </a:r>
            <a:r>
              <a:rPr lang="en-US" sz="1350" dirty="0"/>
              <a:t>to a forgotten password request, obtain a number of </a:t>
            </a:r>
            <a:r>
              <a:rPr lang="en-US" sz="1350" dirty="0" smtClean="0"/>
              <a:t>these URLs</a:t>
            </a:r>
            <a:r>
              <a:rPr lang="en-US" sz="1350" dirty="0"/>
              <a:t>, and attempt to identify any patterns that may enable you to </a:t>
            </a:r>
            <a:r>
              <a:rPr lang="en-US" sz="1350" dirty="0" smtClean="0"/>
              <a:t>predict the </a:t>
            </a:r>
            <a:r>
              <a:rPr lang="en-US" sz="1350" dirty="0"/>
              <a:t>URLs issued to other users. Employ the same techniques as are </a:t>
            </a:r>
            <a:r>
              <a:rPr lang="en-US" sz="1350" dirty="0" smtClean="0"/>
              <a:t>relevant to </a:t>
            </a:r>
            <a:r>
              <a:rPr lang="en-US" sz="1350" dirty="0"/>
              <a:t>analyzing session tokens for </a:t>
            </a:r>
            <a:r>
              <a:rPr lang="en-US" sz="1350" dirty="0" smtClean="0"/>
              <a:t>predictability.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2567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“Remember Me”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often implement “remember me” functions as a convenience </a:t>
            </a:r>
            <a:r>
              <a:rPr lang="en-US" dirty="0" smtClean="0"/>
              <a:t>to users</a:t>
            </a:r>
            <a:r>
              <a:rPr lang="en-US" dirty="0"/>
              <a:t>, to prevent them needing to reenter their username and password </a:t>
            </a:r>
            <a:r>
              <a:rPr lang="en-US" dirty="0" smtClean="0"/>
              <a:t>each time. </a:t>
            </a:r>
          </a:p>
          <a:p>
            <a:r>
              <a:rPr lang="en-US" dirty="0" smtClean="0"/>
              <a:t>This function is</a:t>
            </a:r>
            <a:r>
              <a:rPr lang="en-US" dirty="0"/>
              <a:t> </a:t>
            </a:r>
            <a:r>
              <a:rPr lang="en-US" dirty="0" smtClean="0"/>
              <a:t>often </a:t>
            </a:r>
            <a:r>
              <a:rPr lang="en-US" dirty="0"/>
              <a:t>insecure by design and </a:t>
            </a:r>
            <a:r>
              <a:rPr lang="en-US" dirty="0" smtClean="0"/>
              <a:t>leaves </a:t>
            </a:r>
            <a:r>
              <a:rPr lang="en-US" dirty="0"/>
              <a:t>the user exposed to attack both locally </a:t>
            </a:r>
            <a:r>
              <a:rPr lang="en-US" dirty="0" smtClean="0"/>
              <a:t>and by </a:t>
            </a:r>
            <a:r>
              <a:rPr lang="en-US" dirty="0"/>
              <a:t>users on </a:t>
            </a:r>
            <a:r>
              <a:rPr lang="en-US" i="1" dirty="0"/>
              <a:t>other </a:t>
            </a:r>
            <a:r>
              <a:rPr lang="en-US" dirty="0" smtClean="0"/>
              <a:t>computers.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1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Authentication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forms-based authentication.</a:t>
            </a:r>
          </a:p>
          <a:p>
            <a:r>
              <a:rPr lang="en-US" dirty="0" smtClean="0"/>
              <a:t>Multi-factor </a:t>
            </a:r>
            <a:r>
              <a:rPr lang="en-US" dirty="0"/>
              <a:t>mechanisms, such as those combining passwords </a:t>
            </a:r>
            <a:r>
              <a:rPr lang="en-US" dirty="0" smtClean="0"/>
              <a:t>and physical </a:t>
            </a:r>
            <a:r>
              <a:rPr lang="en-US" dirty="0"/>
              <a:t>tokens.</a:t>
            </a:r>
          </a:p>
          <a:p>
            <a:r>
              <a:rPr lang="en-US" dirty="0" smtClean="0"/>
              <a:t>Client </a:t>
            </a:r>
            <a:r>
              <a:rPr lang="en-US" dirty="0"/>
              <a:t>SSL certificates and/or smartcards.</a:t>
            </a:r>
          </a:p>
          <a:p>
            <a:r>
              <a:rPr lang="en-US" dirty="0" smtClean="0"/>
              <a:t>HTTP </a:t>
            </a:r>
            <a:r>
              <a:rPr lang="en-US" dirty="0"/>
              <a:t>basic and digest authentication.</a:t>
            </a:r>
          </a:p>
          <a:p>
            <a:r>
              <a:rPr lang="en-US" dirty="0" smtClean="0"/>
              <a:t>Windows-integrated </a:t>
            </a:r>
            <a:r>
              <a:rPr lang="en-US" dirty="0"/>
              <a:t>authentication using NTLM or Kerberos.</a:t>
            </a:r>
          </a:p>
          <a:p>
            <a:r>
              <a:rPr lang="en-US" dirty="0" smtClean="0"/>
              <a:t>Authentication </a:t>
            </a:r>
            <a:r>
              <a:rPr lang="en-US" dirty="0"/>
              <a:t>services.</a:t>
            </a:r>
          </a:p>
        </p:txBody>
      </p:sp>
    </p:spTree>
    <p:extLst>
      <p:ext uri="{BB962C8B-B14F-4D97-AF65-F5344CB8AC3E}">
        <p14:creationId xmlns:p14="http://schemas.microsoft.com/office/powerpoint/2010/main" val="371011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“Remember Me”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“Remember Me” function generally uses a cookie. </a:t>
            </a:r>
            <a:r>
              <a:rPr lang="en-US" dirty="0"/>
              <a:t>When this cookie is submitted to the initial application page, the </a:t>
            </a:r>
            <a:r>
              <a:rPr lang="en-US" dirty="0" smtClean="0"/>
              <a:t>application trusts </a:t>
            </a:r>
            <a:r>
              <a:rPr lang="en-US" dirty="0"/>
              <a:t>the cookie to authenticate the user, and creates an </a:t>
            </a:r>
            <a:r>
              <a:rPr lang="en-US" dirty="0" smtClean="0"/>
              <a:t>application session </a:t>
            </a:r>
            <a:r>
              <a:rPr lang="en-US" dirty="0"/>
              <a:t>for that person, bypassing the login.</a:t>
            </a:r>
          </a:p>
        </p:txBody>
      </p:sp>
    </p:spTree>
    <p:extLst>
      <p:ext uri="{BB962C8B-B14F-4D97-AF65-F5344CB8AC3E}">
        <p14:creationId xmlns:p14="http://schemas.microsoft.com/office/powerpoint/2010/main" val="4055742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“Remember Me” Functionality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096000" cy="393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597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“Remember Me”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if the information stored in a cookie for re-identifying users </a:t>
            </a:r>
            <a:r>
              <a:rPr lang="en-US" dirty="0" smtClean="0"/>
              <a:t>is suitably </a:t>
            </a:r>
            <a:r>
              <a:rPr lang="en-US" dirty="0"/>
              <a:t>protected (e.g., encrypted) to prevent other users from </a:t>
            </a:r>
            <a:r>
              <a:rPr lang="en-US" dirty="0" smtClean="0"/>
              <a:t>determining or </a:t>
            </a:r>
            <a:r>
              <a:rPr lang="en-US" dirty="0"/>
              <a:t>guessing it, the information may still be vulnerable to </a:t>
            </a:r>
            <a:r>
              <a:rPr lang="en-US" dirty="0" smtClean="0"/>
              <a:t>capture through </a:t>
            </a:r>
            <a:r>
              <a:rPr lang="en-US" dirty="0"/>
              <a:t>a bug such as cross-site scripting</a:t>
            </a:r>
          </a:p>
        </p:txBody>
      </p:sp>
    </p:spTree>
    <p:extLst>
      <p:ext uri="{BB962C8B-B14F-4D97-AF65-F5344CB8AC3E}">
        <p14:creationId xmlns:p14="http://schemas.microsoft.com/office/powerpoint/2010/main" val="964952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“Remember Me”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HACK STEPS</a:t>
            </a:r>
          </a:p>
          <a:p>
            <a:r>
              <a:rPr lang="en-US" dirty="0" smtClean="0"/>
              <a:t>Activate </a:t>
            </a:r>
            <a:r>
              <a:rPr lang="en-US" dirty="0"/>
              <a:t>any “remember me” functionality, and determine whether </a:t>
            </a:r>
            <a:r>
              <a:rPr lang="en-US" dirty="0" smtClean="0"/>
              <a:t>the functionality </a:t>
            </a:r>
            <a:r>
              <a:rPr lang="en-US" dirty="0"/>
              <a:t>indeed does fully “remember” the user or whether it </a:t>
            </a:r>
            <a:r>
              <a:rPr lang="en-US" dirty="0" smtClean="0"/>
              <a:t>only remembers </a:t>
            </a:r>
            <a:r>
              <a:rPr lang="en-US" dirty="0"/>
              <a:t>their username and still requires them to enter a </a:t>
            </a:r>
            <a:r>
              <a:rPr lang="en-US" dirty="0" smtClean="0"/>
              <a:t>password on </a:t>
            </a:r>
            <a:r>
              <a:rPr lang="en-US" dirty="0"/>
              <a:t>subsequent </a:t>
            </a:r>
            <a:r>
              <a:rPr lang="en-US" dirty="0" smtClean="0"/>
              <a:t>visits.</a:t>
            </a:r>
          </a:p>
          <a:p>
            <a:r>
              <a:rPr lang="en-US" dirty="0" smtClean="0"/>
              <a:t>Closely </a:t>
            </a:r>
            <a:r>
              <a:rPr lang="en-US" dirty="0"/>
              <a:t>inspect all persistent cookies that are set. Look for any </a:t>
            </a:r>
            <a:r>
              <a:rPr lang="en-US" dirty="0" smtClean="0"/>
              <a:t>saved data </a:t>
            </a:r>
            <a:r>
              <a:rPr lang="en-US" dirty="0"/>
              <a:t>that identifies the user explicitly or appears to contain some </a:t>
            </a:r>
            <a:r>
              <a:rPr lang="en-US" dirty="0" smtClean="0"/>
              <a:t>predictable identifier </a:t>
            </a:r>
            <a:r>
              <a:rPr lang="en-US" dirty="0"/>
              <a:t>of the user.</a:t>
            </a:r>
          </a:p>
          <a:p>
            <a:r>
              <a:rPr lang="en-US" dirty="0" smtClean="0"/>
              <a:t>Even </a:t>
            </a:r>
            <a:r>
              <a:rPr lang="en-US" dirty="0"/>
              <a:t>where data stored appears to be heavily encoded or </a:t>
            </a:r>
            <a:r>
              <a:rPr lang="en-US" dirty="0" smtClean="0"/>
              <a:t>obfuscated, review </a:t>
            </a:r>
            <a:r>
              <a:rPr lang="en-US" dirty="0"/>
              <a:t>this closely and compare the results of “remembering” </a:t>
            </a:r>
            <a:r>
              <a:rPr lang="en-US" dirty="0" smtClean="0"/>
              <a:t>several very </a:t>
            </a:r>
            <a:r>
              <a:rPr lang="en-US" dirty="0"/>
              <a:t>similar usernames and/or passwords to identify any </a:t>
            </a:r>
            <a:r>
              <a:rPr lang="en-US" dirty="0" smtClean="0"/>
              <a:t>opportunities for </a:t>
            </a:r>
            <a:r>
              <a:rPr lang="en-US" dirty="0"/>
              <a:t>reverse engineering the original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Attempt </a:t>
            </a:r>
            <a:r>
              <a:rPr lang="en-US" dirty="0"/>
              <a:t>to modify the contents of the persistent cookie to try </a:t>
            </a:r>
            <a:r>
              <a:rPr lang="en-US" dirty="0" smtClean="0"/>
              <a:t>and convince the </a:t>
            </a:r>
            <a:r>
              <a:rPr lang="en-US" dirty="0"/>
              <a:t>application that another user has saved his details on </a:t>
            </a:r>
            <a:r>
              <a:rPr lang="en-US" dirty="0" smtClean="0"/>
              <a:t>your computer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82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Impersonation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applications </a:t>
            </a:r>
            <a:r>
              <a:rPr lang="en-US" dirty="0" smtClean="0"/>
              <a:t>allow privileged users </a:t>
            </a:r>
            <a:r>
              <a:rPr lang="en-US" dirty="0"/>
              <a:t>of the </a:t>
            </a:r>
            <a:r>
              <a:rPr lang="en-US" dirty="0" smtClean="0"/>
              <a:t>application to </a:t>
            </a:r>
            <a:r>
              <a:rPr lang="en-US" dirty="0"/>
              <a:t>impersonate other users, in order to access data and carry out </a:t>
            </a:r>
            <a:r>
              <a:rPr lang="en-US" dirty="0" smtClean="0"/>
              <a:t>actions within </a:t>
            </a:r>
            <a:r>
              <a:rPr lang="en-US" dirty="0"/>
              <a:t>their user context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banking applications </a:t>
            </a:r>
            <a:r>
              <a:rPr lang="en-US" dirty="0" smtClean="0"/>
              <a:t>allow helpdesk </a:t>
            </a:r>
            <a:r>
              <a:rPr lang="en-US" dirty="0"/>
              <a:t>operators to verbally authenticate a telephone user and then </a:t>
            </a:r>
            <a:r>
              <a:rPr lang="en-US" dirty="0" smtClean="0"/>
              <a:t>switch their </a:t>
            </a:r>
            <a:r>
              <a:rPr lang="en-US" dirty="0"/>
              <a:t>application session into that user’s context in order to assist them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function has some design flaws 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61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Impersonation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may be implemented as a “hidden” function, which is not subject </a:t>
            </a:r>
            <a:r>
              <a:rPr lang="en-US" dirty="0" smtClean="0"/>
              <a:t>to proper </a:t>
            </a:r>
            <a:r>
              <a:rPr lang="en-US" dirty="0"/>
              <a:t>access controls. For example, anyone who knows or guesses </a:t>
            </a:r>
            <a:r>
              <a:rPr lang="en-US" dirty="0" smtClean="0"/>
              <a:t>the URL </a:t>
            </a:r>
            <a:r>
              <a:rPr lang="en-US" dirty="0"/>
              <a:t>/admin/</a:t>
            </a:r>
            <a:r>
              <a:rPr lang="en-US" dirty="0" err="1"/>
              <a:t>ImpersonateUser.jsp</a:t>
            </a:r>
            <a:r>
              <a:rPr lang="en-US" dirty="0"/>
              <a:t> may be able to make use of </a:t>
            </a:r>
            <a:r>
              <a:rPr lang="en-US" dirty="0" smtClean="0"/>
              <a:t>the function </a:t>
            </a:r>
            <a:r>
              <a:rPr lang="en-US" dirty="0"/>
              <a:t>and impersonate any other </a:t>
            </a:r>
            <a:r>
              <a:rPr lang="en-US" dirty="0" smtClean="0"/>
              <a:t>user. </a:t>
            </a:r>
          </a:p>
          <a:p>
            <a:r>
              <a:rPr lang="en-US" dirty="0" smtClean="0"/>
              <a:t>The </a:t>
            </a:r>
            <a:r>
              <a:rPr lang="en-US" dirty="0"/>
              <a:t>application may trust user-controllable data when </a:t>
            </a:r>
            <a:r>
              <a:rPr lang="en-US" dirty="0" smtClean="0"/>
              <a:t>determining whether </a:t>
            </a:r>
            <a:r>
              <a:rPr lang="en-US" dirty="0"/>
              <a:t>the user is performing impersonation. For example, in </a:t>
            </a:r>
            <a:r>
              <a:rPr lang="en-US" dirty="0" smtClean="0"/>
              <a:t>addition to </a:t>
            </a:r>
            <a:r>
              <a:rPr lang="en-US" dirty="0"/>
              <a:t>a valid session token, a user may also submit a cookie </a:t>
            </a:r>
            <a:r>
              <a:rPr lang="en-US" dirty="0" smtClean="0"/>
              <a:t>specifying which </a:t>
            </a:r>
            <a:r>
              <a:rPr lang="en-US" dirty="0"/>
              <a:t>account their session is currently using. An attacker may be </a:t>
            </a:r>
            <a:r>
              <a:rPr lang="en-US" dirty="0" smtClean="0"/>
              <a:t>able to </a:t>
            </a:r>
            <a:r>
              <a:rPr lang="en-US" dirty="0"/>
              <a:t>modify this value and gain access to other user accounts </a:t>
            </a:r>
            <a:r>
              <a:rPr lang="en-US" dirty="0" smtClean="0"/>
              <a:t>without authentication.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6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Impersonation Functionality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28" y="2133600"/>
            <a:ext cx="588645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00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Impersonation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an application allows administrative users to be impersonated, </a:t>
            </a:r>
            <a:r>
              <a:rPr lang="en-US" dirty="0" smtClean="0"/>
              <a:t>then any </a:t>
            </a:r>
            <a:r>
              <a:rPr lang="en-US" dirty="0"/>
              <a:t>weakness in the impersonation logic may result in a vertical </a:t>
            </a:r>
            <a:r>
              <a:rPr lang="en-US" dirty="0" smtClean="0"/>
              <a:t>privilege escalation vulnerability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an attacker may gain full control of </a:t>
            </a:r>
            <a:r>
              <a:rPr lang="en-US" dirty="0" smtClean="0"/>
              <a:t>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67715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Impersonation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Back-door password is also vulnerable to discovery by an attacker if matched with the user’s actual password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838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2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Impersonation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HACK STEPS</a:t>
            </a:r>
          </a:p>
          <a:p>
            <a:r>
              <a:rPr lang="en-US" dirty="0" smtClean="0"/>
              <a:t>Identify </a:t>
            </a:r>
            <a:r>
              <a:rPr lang="en-US" dirty="0"/>
              <a:t>any impersonation functionality within the application. If this </a:t>
            </a:r>
            <a:r>
              <a:rPr lang="en-US" dirty="0" smtClean="0"/>
              <a:t>is not </a:t>
            </a:r>
            <a:r>
              <a:rPr lang="en-US" dirty="0"/>
              <a:t>explicitly linked from published content, it may still be </a:t>
            </a:r>
            <a:r>
              <a:rPr lang="en-US" dirty="0" smtClean="0"/>
              <a:t>implemented.</a:t>
            </a:r>
            <a:endParaRPr lang="en-US" dirty="0"/>
          </a:p>
          <a:p>
            <a:r>
              <a:rPr lang="en-US" dirty="0" smtClean="0"/>
              <a:t>Attempt </a:t>
            </a:r>
            <a:r>
              <a:rPr lang="en-US" dirty="0"/>
              <a:t>to use the impersonation functionality directly to </a:t>
            </a:r>
            <a:r>
              <a:rPr lang="en-US" dirty="0" smtClean="0"/>
              <a:t>impersonate other </a:t>
            </a:r>
            <a:r>
              <a:rPr lang="en-US" dirty="0"/>
              <a:t>users.</a:t>
            </a:r>
          </a:p>
          <a:p>
            <a:r>
              <a:rPr lang="en-US" dirty="0" smtClean="0"/>
              <a:t>Attempt </a:t>
            </a:r>
            <a:r>
              <a:rPr lang="en-US" dirty="0"/>
              <a:t>to manipulate any user-supplied data that is processed by </a:t>
            </a:r>
            <a:r>
              <a:rPr lang="en-US" dirty="0" smtClean="0"/>
              <a:t>the impersonation </a:t>
            </a:r>
            <a:r>
              <a:rPr lang="en-US" dirty="0"/>
              <a:t>function in an attempt to impersonate other users.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succeed in making use of the functionality, attempt to </a:t>
            </a:r>
            <a:r>
              <a:rPr lang="en-US" dirty="0" smtClean="0"/>
              <a:t>impersonate any </a:t>
            </a:r>
            <a:r>
              <a:rPr lang="en-US" dirty="0"/>
              <a:t>known or guessed administrative users, in order to elevate privileges.</a:t>
            </a:r>
          </a:p>
          <a:p>
            <a:r>
              <a:rPr lang="en-US" dirty="0" smtClean="0"/>
              <a:t>When </a:t>
            </a:r>
            <a:r>
              <a:rPr lang="en-US" dirty="0"/>
              <a:t>carrying out password guessing </a:t>
            </a:r>
            <a:r>
              <a:rPr lang="en-US" dirty="0" smtClean="0"/>
              <a:t>attacks, </a:t>
            </a:r>
            <a:r>
              <a:rPr lang="en-US" dirty="0"/>
              <a:t>review whether any users appear to have more than </a:t>
            </a:r>
            <a:r>
              <a:rPr lang="en-US" dirty="0" smtClean="0"/>
              <a:t>one valid </a:t>
            </a:r>
            <a:r>
              <a:rPr lang="en-US" dirty="0"/>
              <a:t>password, or whether a specific password has been </a:t>
            </a:r>
            <a:r>
              <a:rPr lang="en-US" dirty="0" smtClean="0"/>
              <a:t>matched against </a:t>
            </a:r>
            <a:r>
              <a:rPr lang="en-US" dirty="0"/>
              <a:t>several usernames. Also, log in as many different users with </a:t>
            </a:r>
            <a:r>
              <a:rPr lang="en-US" dirty="0" smtClean="0"/>
              <a:t>the credentials </a:t>
            </a:r>
            <a:r>
              <a:rPr lang="en-US" dirty="0"/>
              <a:t>captured in a brute-force attack, and review whether </a:t>
            </a:r>
            <a:r>
              <a:rPr lang="en-US" dirty="0" smtClean="0"/>
              <a:t>everything appears </a:t>
            </a:r>
            <a:r>
              <a:rPr lang="en-US" dirty="0"/>
              <a:t>normal. Pay close attention to any “logged in as X” </a:t>
            </a:r>
            <a:r>
              <a:rPr lang="en-US" dirty="0" smtClean="0"/>
              <a:t>status message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82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authentication </a:t>
            </a:r>
            <a:r>
              <a:rPr lang="en-US" dirty="0" smtClean="0"/>
              <a:t>mechanism </a:t>
            </a:r>
            <a:r>
              <a:rPr lang="en-US" dirty="0" smtClean="0">
                <a:sym typeface="Wingdings" pitchFamily="2" charset="2"/>
              </a:rPr>
              <a:t> username and password</a:t>
            </a:r>
          </a:p>
          <a:p>
            <a:r>
              <a:rPr lang="en-US" dirty="0" smtClean="0">
                <a:sym typeface="Wingdings" pitchFamily="2" charset="2"/>
              </a:rPr>
              <a:t>90% of applications</a:t>
            </a:r>
          </a:p>
          <a:p>
            <a:r>
              <a:rPr lang="en-US" dirty="0" smtClean="0">
                <a:sym typeface="Wingdings" pitchFamily="2" charset="2"/>
              </a:rPr>
              <a:t>Range from simple logins to multiple stage and </a:t>
            </a:r>
            <a:r>
              <a:rPr lang="en-US" dirty="0"/>
              <a:t>multi-factor mechanisms </a:t>
            </a:r>
            <a:r>
              <a:rPr lang="en-US" dirty="0" smtClean="0"/>
              <a:t>using physical </a:t>
            </a:r>
            <a:r>
              <a:rPr lang="en-US" dirty="0"/>
              <a:t>tokens</a:t>
            </a:r>
          </a:p>
        </p:txBody>
      </p:sp>
    </p:spTree>
    <p:extLst>
      <p:ext uri="{BB962C8B-B14F-4D97-AF65-F5344CB8AC3E}">
        <p14:creationId xmlns:p14="http://schemas.microsoft.com/office/powerpoint/2010/main" val="1498618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Incomplete Validation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poorly designed </a:t>
            </a:r>
            <a:r>
              <a:rPr lang="en-US" dirty="0" smtClean="0"/>
              <a:t>authentication mechanisms </a:t>
            </a:r>
            <a:r>
              <a:rPr lang="en-US" dirty="0"/>
              <a:t>not only do not enforce </a:t>
            </a:r>
            <a:r>
              <a:rPr lang="en-US" dirty="0" smtClean="0"/>
              <a:t>the </a:t>
            </a:r>
            <a:r>
              <a:rPr lang="en-US" dirty="0"/>
              <a:t>good practices </a:t>
            </a:r>
            <a:r>
              <a:rPr lang="en-US" dirty="0" smtClean="0"/>
              <a:t>of a </a:t>
            </a:r>
            <a:r>
              <a:rPr lang="en-US" dirty="0"/>
              <a:t>minimum length or the presence of both uppercase </a:t>
            </a:r>
            <a:r>
              <a:rPr lang="en-US" dirty="0" smtClean="0"/>
              <a:t>and lowercase characters in passwords, but </a:t>
            </a:r>
            <a:r>
              <a:rPr lang="en-US" dirty="0"/>
              <a:t>also do not </a:t>
            </a:r>
            <a:r>
              <a:rPr lang="en-US" dirty="0" smtClean="0"/>
              <a:t>take account </a:t>
            </a:r>
            <a:r>
              <a:rPr lang="en-US" dirty="0"/>
              <a:t>of users’ own attempts to comply with them.</a:t>
            </a:r>
          </a:p>
        </p:txBody>
      </p:sp>
    </p:spTree>
    <p:extLst>
      <p:ext uri="{BB962C8B-B14F-4D97-AF65-F5344CB8AC3E}">
        <p14:creationId xmlns:p14="http://schemas.microsoft.com/office/powerpoint/2010/main" val="38797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Incomplete Validation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HACK STEPS</a:t>
            </a:r>
          </a:p>
          <a:p>
            <a:r>
              <a:rPr lang="en-US" dirty="0" smtClean="0"/>
              <a:t>Using </a:t>
            </a:r>
            <a:r>
              <a:rPr lang="en-US" dirty="0"/>
              <a:t>an account you control, attempt to log in with variations on </a:t>
            </a:r>
            <a:r>
              <a:rPr lang="en-US" dirty="0" smtClean="0"/>
              <a:t>your own </a:t>
            </a:r>
            <a:r>
              <a:rPr lang="en-US" dirty="0"/>
              <a:t>password: removing the last character, changing the case of a </a:t>
            </a:r>
            <a:r>
              <a:rPr lang="en-US" dirty="0" smtClean="0"/>
              <a:t>character, and </a:t>
            </a:r>
            <a:r>
              <a:rPr lang="en-US" dirty="0"/>
              <a:t>removing any special typographical characters. If any of </a:t>
            </a:r>
            <a:r>
              <a:rPr lang="en-US" dirty="0" smtClean="0"/>
              <a:t>these attempts </a:t>
            </a:r>
            <a:r>
              <a:rPr lang="en-US" dirty="0"/>
              <a:t>is successful, continue experimenting to try and </a:t>
            </a:r>
            <a:r>
              <a:rPr lang="en-US" dirty="0" smtClean="0"/>
              <a:t>understand what </a:t>
            </a:r>
            <a:r>
              <a:rPr lang="en-US" dirty="0"/>
              <a:t>validation is actually occurring.</a:t>
            </a:r>
          </a:p>
          <a:p>
            <a:r>
              <a:rPr lang="en-US" dirty="0" smtClean="0"/>
              <a:t>Feed </a:t>
            </a:r>
            <a:r>
              <a:rPr lang="en-US" dirty="0"/>
              <a:t>any results back into your automated password guessing attacks, </a:t>
            </a:r>
            <a:r>
              <a:rPr lang="en-US" dirty="0" smtClean="0"/>
              <a:t>to remove </a:t>
            </a:r>
            <a:r>
              <a:rPr lang="en-US" dirty="0"/>
              <a:t>superfluous test cases and improve the chances of success.</a:t>
            </a:r>
          </a:p>
        </p:txBody>
      </p:sp>
    </p:spTree>
    <p:extLst>
      <p:ext uri="{BB962C8B-B14F-4D97-AF65-F5344CB8AC3E}">
        <p14:creationId xmlns:p14="http://schemas.microsoft.com/office/powerpoint/2010/main" val="1411968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Non-Unique Usernames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Flaws:</a:t>
            </a:r>
          </a:p>
          <a:p>
            <a:pPr lvl="1"/>
            <a:r>
              <a:rPr lang="en-US" dirty="0"/>
              <a:t>One user who shares a username with another user may also happen </a:t>
            </a:r>
            <a:r>
              <a:rPr lang="en-US" dirty="0" smtClean="0"/>
              <a:t>to select </a:t>
            </a:r>
            <a:r>
              <a:rPr lang="en-US" dirty="0"/>
              <a:t>the same password as that user, either during registration or in </a:t>
            </a:r>
            <a:r>
              <a:rPr lang="en-US" dirty="0" smtClean="0"/>
              <a:t>a subsequent </a:t>
            </a:r>
            <a:r>
              <a:rPr lang="en-US" dirty="0"/>
              <a:t>password change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An attacker may exploit this behavior to carry out a successful </a:t>
            </a:r>
            <a:r>
              <a:rPr lang="en-US" dirty="0" smtClean="0"/>
              <a:t>brute-force attack</a:t>
            </a:r>
            <a:r>
              <a:rPr lang="en-US" dirty="0"/>
              <a:t>, even though this may not be possible elsewhere due </a:t>
            </a:r>
            <a:r>
              <a:rPr lang="en-US" dirty="0" smtClean="0"/>
              <a:t>to restrictions </a:t>
            </a:r>
            <a:r>
              <a:rPr lang="en-US" dirty="0"/>
              <a:t>on failed login attempts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An attacker can register a </a:t>
            </a:r>
            <a:r>
              <a:rPr lang="en-US" dirty="0" smtClean="0"/>
              <a:t>specific username </a:t>
            </a:r>
            <a:r>
              <a:rPr lang="en-US" dirty="0"/>
              <a:t>multiple times with different passwords, while </a:t>
            </a:r>
            <a:r>
              <a:rPr lang="en-US" dirty="0" smtClean="0"/>
              <a:t>monitoring for </a:t>
            </a:r>
            <a:r>
              <a:rPr lang="en-US" dirty="0"/>
              <a:t>the differential response that indicates that an account with </a:t>
            </a:r>
            <a:r>
              <a:rPr lang="en-US" dirty="0" smtClean="0"/>
              <a:t>that username </a:t>
            </a:r>
            <a:r>
              <a:rPr lang="en-US" dirty="0"/>
              <a:t>and password already existed.</a:t>
            </a:r>
          </a:p>
        </p:txBody>
      </p:sp>
    </p:spTree>
    <p:extLst>
      <p:ext uri="{BB962C8B-B14F-4D97-AF65-F5344CB8AC3E}">
        <p14:creationId xmlns:p14="http://schemas.microsoft.com/office/powerpoint/2010/main" val="3429394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Non-Unique Usernames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HACK </a:t>
            </a:r>
            <a:r>
              <a:rPr lang="en-US" b="1" dirty="0" smtClean="0"/>
              <a:t> STEPS</a:t>
            </a:r>
            <a:endParaRPr lang="en-US" b="1" dirty="0"/>
          </a:p>
          <a:p>
            <a:r>
              <a:rPr lang="en-US" dirty="0" smtClean="0"/>
              <a:t>If </a:t>
            </a:r>
            <a:r>
              <a:rPr lang="en-US" dirty="0"/>
              <a:t>self-registration is possible, attempt to register the same </a:t>
            </a:r>
            <a:r>
              <a:rPr lang="en-US" dirty="0" smtClean="0"/>
              <a:t>username twice </a:t>
            </a:r>
            <a:r>
              <a:rPr lang="en-US" dirty="0"/>
              <a:t>with different passwords.</a:t>
            </a:r>
          </a:p>
          <a:p>
            <a:r>
              <a:rPr lang="en-US" dirty="0" smtClean="0"/>
              <a:t>If </a:t>
            </a:r>
            <a:r>
              <a:rPr lang="en-US" dirty="0"/>
              <a:t>the application blocks the second registration attempt, you can </a:t>
            </a:r>
            <a:r>
              <a:rPr lang="en-US" dirty="0" smtClean="0"/>
              <a:t>exploit this </a:t>
            </a:r>
            <a:r>
              <a:rPr lang="en-US" dirty="0"/>
              <a:t>behavior to enumerate existing usernames even if this is not </a:t>
            </a:r>
            <a:r>
              <a:rPr lang="en-US" dirty="0" smtClean="0"/>
              <a:t>possible on </a:t>
            </a:r>
            <a:r>
              <a:rPr lang="en-US" dirty="0"/>
              <a:t>the main login page or elsewhere. Make multiple </a:t>
            </a:r>
            <a:r>
              <a:rPr lang="en-US" dirty="0" smtClean="0"/>
              <a:t>registration attempts </a:t>
            </a:r>
            <a:r>
              <a:rPr lang="en-US" dirty="0"/>
              <a:t>with a list of common usernames to identify the already </a:t>
            </a:r>
            <a:r>
              <a:rPr lang="en-US" dirty="0" smtClean="0"/>
              <a:t>registered names </a:t>
            </a:r>
            <a:r>
              <a:rPr lang="en-US" dirty="0"/>
              <a:t>that the application blocks.</a:t>
            </a:r>
          </a:p>
          <a:p>
            <a:r>
              <a:rPr lang="en-US" dirty="0" smtClean="0"/>
              <a:t>If </a:t>
            </a:r>
            <a:r>
              <a:rPr lang="en-US" dirty="0"/>
              <a:t>the registration of duplicate usernames succeeds, attempt to </a:t>
            </a:r>
            <a:r>
              <a:rPr lang="en-US" dirty="0" smtClean="0"/>
              <a:t>register the </a:t>
            </a:r>
            <a:r>
              <a:rPr lang="en-US" dirty="0"/>
              <a:t>same username twice with the same password, and determine </a:t>
            </a:r>
            <a:r>
              <a:rPr lang="en-US" dirty="0" smtClean="0"/>
              <a:t>the application’s </a:t>
            </a:r>
            <a:r>
              <a:rPr lang="en-US" dirty="0"/>
              <a:t>behavior:</a:t>
            </a:r>
          </a:p>
          <a:p>
            <a:r>
              <a:rPr lang="en-US" dirty="0" smtClean="0"/>
              <a:t>If </a:t>
            </a:r>
            <a:r>
              <a:rPr lang="en-US" dirty="0"/>
              <a:t>an error message results, you can exploit this behavior to carry out </a:t>
            </a:r>
            <a:r>
              <a:rPr lang="en-US" dirty="0" smtClean="0"/>
              <a:t>a brute-force </a:t>
            </a:r>
            <a:r>
              <a:rPr lang="en-US" dirty="0"/>
              <a:t>attack, even if this is not possible on the main login </a:t>
            </a:r>
            <a:r>
              <a:rPr lang="en-US" dirty="0" smtClean="0"/>
              <a:t>page. Target </a:t>
            </a:r>
            <a:r>
              <a:rPr lang="en-US" dirty="0"/>
              <a:t>an enumerated or guessed username, and attempt to </a:t>
            </a:r>
            <a:r>
              <a:rPr lang="en-US" dirty="0" smtClean="0"/>
              <a:t>register this </a:t>
            </a:r>
            <a:r>
              <a:rPr lang="en-US" dirty="0"/>
              <a:t>username multiple times with a list of common passwords. </a:t>
            </a:r>
            <a:r>
              <a:rPr lang="en-US" dirty="0" smtClean="0"/>
              <a:t>When the </a:t>
            </a:r>
            <a:r>
              <a:rPr lang="en-US" dirty="0"/>
              <a:t>application rejects one specific password, you have </a:t>
            </a:r>
            <a:r>
              <a:rPr lang="en-US" dirty="0" smtClean="0"/>
              <a:t>probably found </a:t>
            </a:r>
            <a:r>
              <a:rPr lang="en-US" dirty="0"/>
              <a:t>the existing password for the targeted account.</a:t>
            </a:r>
          </a:p>
          <a:p>
            <a:r>
              <a:rPr lang="en-US" dirty="0" smtClean="0"/>
              <a:t>If </a:t>
            </a:r>
            <a:r>
              <a:rPr lang="en-US" dirty="0"/>
              <a:t>no error message results, log in using the credentials you </a:t>
            </a:r>
            <a:r>
              <a:rPr lang="en-US" dirty="0" smtClean="0"/>
              <a:t>specified and </a:t>
            </a:r>
            <a:r>
              <a:rPr lang="en-US" dirty="0"/>
              <a:t>see what happens. You may need to register several users, </a:t>
            </a:r>
            <a:r>
              <a:rPr lang="en-US" dirty="0" smtClean="0"/>
              <a:t>and modify </a:t>
            </a:r>
            <a:r>
              <a:rPr lang="en-US" dirty="0"/>
              <a:t>different data held within each account, to </a:t>
            </a:r>
            <a:r>
              <a:rPr lang="en-US" dirty="0" smtClean="0"/>
              <a:t>understand whether </a:t>
            </a:r>
            <a:r>
              <a:rPr lang="en-US" dirty="0"/>
              <a:t>this behavior can be used to gain unauthorized access </a:t>
            </a:r>
            <a:r>
              <a:rPr lang="en-US" dirty="0" smtClean="0"/>
              <a:t>to other </a:t>
            </a:r>
            <a:r>
              <a:rPr lang="en-US" dirty="0"/>
              <a:t>users’ accounts.</a:t>
            </a:r>
          </a:p>
        </p:txBody>
      </p:sp>
    </p:spTree>
    <p:extLst>
      <p:ext uri="{BB962C8B-B14F-4D97-AF65-F5344CB8AC3E}">
        <p14:creationId xmlns:p14="http://schemas.microsoft.com/office/powerpoint/2010/main" val="1791554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Predictable Usernames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Attackers can quickly discern names and passwords if an application has usernames in a particular sequence such as </a:t>
            </a:r>
            <a:r>
              <a:rPr lang="en-US" dirty="0"/>
              <a:t>cust5331, cust5332, </a:t>
            </a:r>
            <a:r>
              <a:rPr lang="en-US" dirty="0" smtClean="0"/>
              <a:t>etc.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HACK </a:t>
            </a:r>
            <a:r>
              <a:rPr lang="en-US" b="1" dirty="0"/>
              <a:t>STEPS</a:t>
            </a:r>
          </a:p>
          <a:p>
            <a:r>
              <a:rPr lang="en-US" dirty="0" smtClean="0"/>
              <a:t>If </a:t>
            </a:r>
            <a:r>
              <a:rPr lang="en-US" dirty="0"/>
              <a:t>usernames are generated by the application, try to obtain several </a:t>
            </a:r>
            <a:r>
              <a:rPr lang="en-US" dirty="0" smtClean="0"/>
              <a:t>usernames in </a:t>
            </a:r>
            <a:r>
              <a:rPr lang="en-US" dirty="0"/>
              <a:t>quick succession and determine whether any sequence or </a:t>
            </a:r>
            <a:r>
              <a:rPr lang="en-US" dirty="0" smtClean="0"/>
              <a:t>pattern can </a:t>
            </a:r>
            <a:r>
              <a:rPr lang="en-US" dirty="0"/>
              <a:t>be discerned.</a:t>
            </a:r>
          </a:p>
          <a:p>
            <a:r>
              <a:rPr lang="en-US" dirty="0" smtClean="0"/>
              <a:t>If </a:t>
            </a:r>
            <a:r>
              <a:rPr lang="en-US" dirty="0"/>
              <a:t>so, extrapolate backwards to obtain a list of possible valid </a:t>
            </a:r>
            <a:r>
              <a:rPr lang="en-US" dirty="0" smtClean="0"/>
              <a:t>usernames. This </a:t>
            </a:r>
            <a:r>
              <a:rPr lang="en-US" dirty="0"/>
              <a:t>can be used as the basis for a brute-force attack against the </a:t>
            </a:r>
            <a:r>
              <a:rPr lang="en-US" dirty="0" smtClean="0"/>
              <a:t>login and </a:t>
            </a:r>
            <a:r>
              <a:rPr lang="en-US" dirty="0"/>
              <a:t>other attacks where valid usernames are required, such as </a:t>
            </a:r>
            <a:r>
              <a:rPr lang="en-US" dirty="0" smtClean="0"/>
              <a:t>the exploitation </a:t>
            </a:r>
            <a:r>
              <a:rPr lang="en-US" dirty="0"/>
              <a:t>of access control </a:t>
            </a:r>
            <a:r>
              <a:rPr lang="en-US" dirty="0" smtClean="0"/>
              <a:t>flaws.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13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Predictable Initial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some applications, users are created all at once or in sizeable batches and </a:t>
            </a:r>
            <a:r>
              <a:rPr lang="en-US" dirty="0" smtClean="0"/>
              <a:t>are automatically </a:t>
            </a:r>
            <a:r>
              <a:rPr lang="en-US" dirty="0"/>
              <a:t>assigned initial passwords, which are then distributed to </a:t>
            </a:r>
            <a:r>
              <a:rPr lang="en-US" dirty="0" smtClean="0"/>
              <a:t>them through </a:t>
            </a:r>
            <a:r>
              <a:rPr lang="en-US" dirty="0"/>
              <a:t>some means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Results in predictable passwords that attackers can break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common on intranet-based corporate applications— </a:t>
            </a:r>
            <a:r>
              <a:rPr lang="en-US" dirty="0" smtClean="0"/>
              <a:t>for example</a:t>
            </a:r>
            <a:r>
              <a:rPr lang="en-US" dirty="0"/>
              <a:t>, where every employee has an account created on their behalf, </a:t>
            </a:r>
            <a:r>
              <a:rPr lang="en-US" dirty="0" smtClean="0"/>
              <a:t>and receives </a:t>
            </a:r>
            <a:r>
              <a:rPr lang="en-US" dirty="0"/>
              <a:t>a printed notification of their password.</a:t>
            </a:r>
          </a:p>
        </p:txBody>
      </p:sp>
    </p:spTree>
    <p:extLst>
      <p:ext uri="{BB962C8B-B14F-4D97-AF65-F5344CB8AC3E}">
        <p14:creationId xmlns:p14="http://schemas.microsoft.com/office/powerpoint/2010/main" val="3255993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Predictable Initial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HACK STEPS</a:t>
            </a:r>
          </a:p>
          <a:p>
            <a:r>
              <a:rPr lang="en-US" dirty="0" smtClean="0"/>
              <a:t>If </a:t>
            </a:r>
            <a:r>
              <a:rPr lang="en-US" dirty="0"/>
              <a:t>passwords are generated by the application, try to obtain several </a:t>
            </a:r>
            <a:r>
              <a:rPr lang="en-US" dirty="0" smtClean="0"/>
              <a:t>passwords in </a:t>
            </a:r>
            <a:r>
              <a:rPr lang="en-US" dirty="0"/>
              <a:t>quick succession and determine whether any sequence or </a:t>
            </a:r>
            <a:r>
              <a:rPr lang="en-US" dirty="0" smtClean="0"/>
              <a:t>pattern can </a:t>
            </a:r>
            <a:r>
              <a:rPr lang="en-US" dirty="0"/>
              <a:t>be discerned.</a:t>
            </a:r>
          </a:p>
          <a:p>
            <a:r>
              <a:rPr lang="en-US" dirty="0" smtClean="0"/>
              <a:t>If </a:t>
            </a:r>
            <a:r>
              <a:rPr lang="en-US" dirty="0"/>
              <a:t>so, extrapolate the pattern to obtain a list of passwords for other </a:t>
            </a:r>
            <a:r>
              <a:rPr lang="en-US" dirty="0" smtClean="0"/>
              <a:t>application users</a:t>
            </a:r>
            <a:r>
              <a:rPr lang="en-US" dirty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passwords demonstrate a pattern that can be correlated with </a:t>
            </a:r>
            <a:r>
              <a:rPr lang="en-US" dirty="0" smtClean="0"/>
              <a:t>usernames, you </a:t>
            </a:r>
            <a:r>
              <a:rPr lang="en-US" dirty="0"/>
              <a:t>can try to log in using known or guessed usernames and </a:t>
            </a:r>
            <a:r>
              <a:rPr lang="en-US" dirty="0" smtClean="0"/>
              <a:t>the corresponding </a:t>
            </a:r>
            <a:r>
              <a:rPr lang="en-US" dirty="0"/>
              <a:t>inferred passwords.</a:t>
            </a:r>
          </a:p>
          <a:p>
            <a:r>
              <a:rPr lang="en-US" dirty="0" smtClean="0"/>
              <a:t>Otherwise</a:t>
            </a:r>
            <a:r>
              <a:rPr lang="en-US" dirty="0"/>
              <a:t>, you can use the list of inferred passwords as the basis for a</a:t>
            </a:r>
          </a:p>
        </p:txBody>
      </p:sp>
    </p:spTree>
    <p:extLst>
      <p:ext uri="{BB962C8B-B14F-4D97-AF65-F5344CB8AC3E}">
        <p14:creationId xmlns:p14="http://schemas.microsoft.com/office/powerpoint/2010/main" val="4123719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Insecure Distribution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</a:t>
            </a:r>
            <a:r>
              <a:rPr lang="en-US" dirty="0" smtClean="0"/>
              <a:t>f the message </a:t>
            </a:r>
            <a:r>
              <a:rPr lang="en-US" dirty="0"/>
              <a:t>distributed contains both username and password, there is no </a:t>
            </a:r>
            <a:r>
              <a:rPr lang="en-US" dirty="0" smtClean="0"/>
              <a:t>time limit </a:t>
            </a:r>
            <a:r>
              <a:rPr lang="en-US" dirty="0"/>
              <a:t>on their use, and there is no requirement for the user to change </a:t>
            </a:r>
            <a:r>
              <a:rPr lang="en-US" dirty="0" smtClean="0"/>
              <a:t>password on </a:t>
            </a:r>
            <a:r>
              <a:rPr lang="en-US" dirty="0"/>
              <a:t>first login, then it is highly likely that a large number, even a majority, </a:t>
            </a:r>
            <a:r>
              <a:rPr lang="en-US" dirty="0" smtClean="0"/>
              <a:t>of application </a:t>
            </a:r>
            <a:r>
              <a:rPr lang="en-US" dirty="0"/>
              <a:t>users will not modify their initial credentials and that the </a:t>
            </a:r>
            <a:r>
              <a:rPr lang="en-US" dirty="0" smtClean="0"/>
              <a:t>distribution messages </a:t>
            </a:r>
            <a:r>
              <a:rPr lang="en-US" dirty="0"/>
              <a:t>will remain in existence for a lengthy period during which </a:t>
            </a:r>
            <a:r>
              <a:rPr lang="en-US" dirty="0" smtClean="0"/>
              <a:t>they may </a:t>
            </a:r>
            <a:r>
              <a:rPr lang="en-US" dirty="0"/>
              <a:t>be accessed by an unauthorized party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3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Insecure Distribution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24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50" b="1" dirty="0"/>
              <a:t>HACK STEPS</a:t>
            </a:r>
          </a:p>
          <a:p>
            <a:r>
              <a:rPr lang="en-US" sz="1750" dirty="0" smtClean="0"/>
              <a:t>Obtain </a:t>
            </a:r>
            <a:r>
              <a:rPr lang="en-US" sz="1750" dirty="0"/>
              <a:t>a new account. If you are not required to set all credentials </a:t>
            </a:r>
            <a:r>
              <a:rPr lang="en-US" sz="1750" dirty="0" smtClean="0"/>
              <a:t>during registration</a:t>
            </a:r>
            <a:r>
              <a:rPr lang="en-US" sz="1750" dirty="0"/>
              <a:t>, determine the means by which the application </a:t>
            </a:r>
            <a:r>
              <a:rPr lang="en-US" sz="1750" dirty="0" smtClean="0"/>
              <a:t>distributes credentials </a:t>
            </a:r>
            <a:r>
              <a:rPr lang="en-US" sz="1750" dirty="0"/>
              <a:t>to new users.</a:t>
            </a:r>
          </a:p>
          <a:p>
            <a:r>
              <a:rPr lang="en-US" sz="1750" dirty="0"/>
              <a:t>I</a:t>
            </a:r>
            <a:r>
              <a:rPr lang="en-US" sz="1750" dirty="0" smtClean="0"/>
              <a:t>f </a:t>
            </a:r>
            <a:r>
              <a:rPr lang="en-US" sz="1750" dirty="0"/>
              <a:t>an account activation URL is used, try to register several new </a:t>
            </a:r>
            <a:r>
              <a:rPr lang="en-US" sz="1750" dirty="0" smtClean="0"/>
              <a:t>accounts in </a:t>
            </a:r>
            <a:r>
              <a:rPr lang="en-US" sz="1750" dirty="0"/>
              <a:t>close succession and identify any sequence in the URLs you receive. </a:t>
            </a:r>
            <a:r>
              <a:rPr lang="en-US" sz="1750" dirty="0" smtClean="0"/>
              <a:t>If a </a:t>
            </a:r>
            <a:r>
              <a:rPr lang="en-US" sz="1750" dirty="0"/>
              <a:t>pattern can be determined, try to predict the activation URLs sent </a:t>
            </a:r>
            <a:r>
              <a:rPr lang="en-US" sz="1750" dirty="0" smtClean="0"/>
              <a:t>to recent </a:t>
            </a:r>
            <a:r>
              <a:rPr lang="en-US" sz="1750" dirty="0"/>
              <a:t>and forthcoming users, and attempt to use these URLs to </a:t>
            </a:r>
            <a:r>
              <a:rPr lang="en-US" sz="1750" dirty="0" smtClean="0"/>
              <a:t>take ownership </a:t>
            </a:r>
            <a:r>
              <a:rPr lang="en-US" sz="1750" dirty="0"/>
              <a:t>of their accounts.</a:t>
            </a:r>
          </a:p>
          <a:p>
            <a:r>
              <a:rPr lang="en-US" sz="1750" dirty="0" smtClean="0"/>
              <a:t>Try </a:t>
            </a:r>
            <a:r>
              <a:rPr lang="en-US" sz="1750" dirty="0"/>
              <a:t>to reuse a single reactivation URL multiple times, and see if the </a:t>
            </a:r>
            <a:r>
              <a:rPr lang="en-US" sz="1750" dirty="0" smtClean="0"/>
              <a:t>application allows </a:t>
            </a:r>
            <a:r>
              <a:rPr lang="en-US" sz="1750" dirty="0"/>
              <a:t>this. If not, try locking out the target account before </a:t>
            </a:r>
            <a:r>
              <a:rPr lang="en-US" sz="1750" dirty="0" smtClean="0"/>
              <a:t>reusing the </a:t>
            </a:r>
            <a:r>
              <a:rPr lang="en-US" sz="1750" dirty="0"/>
              <a:t>URL, and see if it now works.</a:t>
            </a:r>
          </a:p>
        </p:txBody>
      </p:sp>
    </p:spTree>
    <p:extLst>
      <p:ext uri="{BB962C8B-B14F-4D97-AF65-F5344CB8AC3E}">
        <p14:creationId xmlns:p14="http://schemas.microsoft.com/office/powerpoint/2010/main" val="1040911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Flaws in Authentication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More subtle and harder to detect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Flaws in Authentication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Authentication functionality is subject to more design weaknesses than </a:t>
            </a:r>
            <a:r>
              <a:rPr lang="en-US" dirty="0" smtClean="0"/>
              <a:t>any other </a:t>
            </a:r>
            <a:r>
              <a:rPr lang="en-US" dirty="0"/>
              <a:t>security mechanism commonly employed in </a:t>
            </a:r>
            <a:r>
              <a:rPr lang="en-US" dirty="0" smtClean="0"/>
              <a:t>web applications</a:t>
            </a:r>
          </a:p>
          <a:p>
            <a:r>
              <a:rPr lang="en-US" dirty="0"/>
              <a:t>Bad </a:t>
            </a:r>
            <a:r>
              <a:rPr lang="en-US" dirty="0" smtClean="0"/>
              <a:t>Passwords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short or </a:t>
            </a:r>
            <a:r>
              <a:rPr lang="en-US" dirty="0" smtClean="0"/>
              <a:t>blank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dictionary words or </a:t>
            </a:r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to the same as the </a:t>
            </a:r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Still </a:t>
            </a:r>
            <a:r>
              <a:rPr lang="en-US" dirty="0"/>
              <a:t>set to a default value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9181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Fail-Open Login Mechanisms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Changing the log-in code to find any design flaws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HACK </a:t>
            </a:r>
            <a:r>
              <a:rPr lang="en-US" b="1" dirty="0"/>
              <a:t>STEPS</a:t>
            </a:r>
          </a:p>
          <a:p>
            <a:r>
              <a:rPr lang="en-US" dirty="0" smtClean="0"/>
              <a:t>Perform </a:t>
            </a:r>
            <a:r>
              <a:rPr lang="en-US" dirty="0"/>
              <a:t>a complete, valid login using an account you control. </a:t>
            </a:r>
            <a:r>
              <a:rPr lang="en-US" dirty="0" smtClean="0"/>
              <a:t>Record every </a:t>
            </a:r>
            <a:r>
              <a:rPr lang="en-US" dirty="0"/>
              <a:t>piece of data submitted to the application, and every </a:t>
            </a:r>
            <a:r>
              <a:rPr lang="en-US" dirty="0" smtClean="0"/>
              <a:t>response received</a:t>
            </a:r>
            <a:r>
              <a:rPr lang="en-US" dirty="0"/>
              <a:t>, using your intercepting proxy.</a:t>
            </a:r>
          </a:p>
          <a:p>
            <a:r>
              <a:rPr lang="en-US" dirty="0" smtClean="0"/>
              <a:t>Repeat </a:t>
            </a:r>
            <a:r>
              <a:rPr lang="en-US" dirty="0"/>
              <a:t>the login process numerous times, modifying pieces of the </a:t>
            </a:r>
            <a:r>
              <a:rPr lang="en-US" dirty="0" smtClean="0"/>
              <a:t>data submitted </a:t>
            </a:r>
            <a:r>
              <a:rPr lang="en-US" dirty="0"/>
              <a:t>in unexpected ways. For example, for each request </a:t>
            </a:r>
            <a:r>
              <a:rPr lang="en-US" dirty="0" smtClean="0"/>
              <a:t>parameter or </a:t>
            </a:r>
            <a:r>
              <a:rPr lang="en-US" dirty="0"/>
              <a:t>cookie sent by the client:</a:t>
            </a:r>
          </a:p>
          <a:p>
            <a:pPr lvl="1"/>
            <a:r>
              <a:rPr lang="en-US" dirty="0" smtClean="0"/>
              <a:t>Submit </a:t>
            </a:r>
            <a:r>
              <a:rPr lang="en-US" dirty="0"/>
              <a:t>an empty string as the value.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the name/value pair altogether.</a:t>
            </a:r>
          </a:p>
          <a:p>
            <a:pPr lvl="1"/>
            <a:r>
              <a:rPr lang="en-US" dirty="0" smtClean="0"/>
              <a:t>Submit </a:t>
            </a:r>
            <a:r>
              <a:rPr lang="en-US" dirty="0"/>
              <a:t>very long and very short values.</a:t>
            </a:r>
          </a:p>
          <a:p>
            <a:pPr lvl="1"/>
            <a:r>
              <a:rPr lang="en-US" dirty="0" smtClean="0"/>
              <a:t>Submit </a:t>
            </a:r>
            <a:r>
              <a:rPr lang="en-US" dirty="0"/>
              <a:t>strings instead of numbers and vice versa.</a:t>
            </a:r>
          </a:p>
          <a:p>
            <a:pPr lvl="1"/>
            <a:r>
              <a:rPr lang="en-US" dirty="0" smtClean="0"/>
              <a:t>Submit </a:t>
            </a:r>
            <a:r>
              <a:rPr lang="en-US" dirty="0"/>
              <a:t>the same item multiple times, with the same and different values.</a:t>
            </a:r>
          </a:p>
          <a:p>
            <a:r>
              <a:rPr lang="en-US" dirty="0" smtClean="0"/>
              <a:t>For </a:t>
            </a:r>
            <a:r>
              <a:rPr lang="en-US" dirty="0"/>
              <a:t>each malformed request submitted, review closely the </a:t>
            </a:r>
            <a:r>
              <a:rPr lang="en-US" dirty="0" smtClean="0"/>
              <a:t>application’s response </a:t>
            </a:r>
            <a:r>
              <a:rPr lang="en-US" dirty="0"/>
              <a:t>to identify any divergences from the base case.</a:t>
            </a:r>
          </a:p>
          <a:p>
            <a:r>
              <a:rPr lang="en-US" dirty="0" smtClean="0"/>
              <a:t>Feed </a:t>
            </a:r>
            <a:r>
              <a:rPr lang="en-US" dirty="0"/>
              <a:t>these observations back into framing your test cases. When </a:t>
            </a:r>
            <a:r>
              <a:rPr lang="en-US" dirty="0" smtClean="0"/>
              <a:t>one modification </a:t>
            </a:r>
            <a:r>
              <a:rPr lang="en-US" dirty="0"/>
              <a:t>causes a change in behavior, try to combine this with </a:t>
            </a:r>
            <a:r>
              <a:rPr lang="en-US" dirty="0" smtClean="0"/>
              <a:t>other changes </a:t>
            </a:r>
            <a:r>
              <a:rPr lang="en-US" dirty="0"/>
              <a:t>to push the application’s logic to its limits.</a:t>
            </a:r>
          </a:p>
        </p:txBody>
      </p:sp>
    </p:spTree>
    <p:extLst>
      <p:ext uri="{BB962C8B-B14F-4D97-AF65-F5344CB8AC3E}">
        <p14:creationId xmlns:p14="http://schemas.microsoft.com/office/powerpoint/2010/main" val="3837183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Defects in Multistage Login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laborate </a:t>
            </a:r>
            <a:r>
              <a:rPr lang="en-US" dirty="0"/>
              <a:t>login mechanisms involving multiple </a:t>
            </a:r>
            <a:r>
              <a:rPr lang="en-US" dirty="0" smtClean="0"/>
              <a:t>stages:</a:t>
            </a:r>
          </a:p>
          <a:p>
            <a:pPr lvl="1"/>
            <a:r>
              <a:rPr lang="en-US" dirty="0"/>
              <a:t>Entry of a username and password.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challenge for specific digits from a PIN or a memorable word.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submission of a value displayed on a changing physical token</a:t>
            </a:r>
            <a:r>
              <a:rPr lang="en-US" dirty="0" smtClean="0"/>
              <a:t>.</a:t>
            </a:r>
          </a:p>
          <a:p>
            <a:r>
              <a:rPr lang="en-US" dirty="0"/>
              <a:t>In several cases where </a:t>
            </a:r>
            <a:r>
              <a:rPr lang="en-US" dirty="0" smtClean="0"/>
              <a:t>a combination </a:t>
            </a:r>
            <a:r>
              <a:rPr lang="en-US" dirty="0"/>
              <a:t>of flaws is present, </a:t>
            </a:r>
            <a:r>
              <a:rPr lang="en-US" dirty="0" smtClean="0"/>
              <a:t>multistage logins </a:t>
            </a:r>
            <a:r>
              <a:rPr lang="en-US" dirty="0"/>
              <a:t>can even result in a solution that is </a:t>
            </a:r>
            <a:r>
              <a:rPr lang="en-US" i="1" dirty="0" smtClean="0"/>
              <a:t>less </a:t>
            </a:r>
            <a:r>
              <a:rPr lang="en-US" dirty="0" smtClean="0"/>
              <a:t>secure </a:t>
            </a:r>
            <a:r>
              <a:rPr lang="en-US" dirty="0"/>
              <a:t>than a normal login based on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766887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Defects in Multistage Login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Flaws:</a:t>
            </a:r>
          </a:p>
          <a:p>
            <a:pPr lvl="1"/>
            <a:r>
              <a:rPr lang="en-US" dirty="0" smtClean="0"/>
              <a:t>Attackers may bypass stages in the login if the application is designed to assume that previous logins were correct.</a:t>
            </a:r>
          </a:p>
          <a:p>
            <a:pPr lvl="1"/>
            <a:r>
              <a:rPr lang="en-US" dirty="0" smtClean="0"/>
              <a:t>Attackers may interfere with login transition red flags and modify application to allow procession with only partial credentials.</a:t>
            </a:r>
          </a:p>
          <a:p>
            <a:pPr lvl="1"/>
            <a:r>
              <a:rPr lang="en-US" dirty="0" smtClean="0"/>
              <a:t>Attackers may use multiple identities and passwords on the same user identity at different stages of the login process.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09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Defects in Multistage Login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HACK STEPS</a:t>
            </a:r>
          </a:p>
          <a:p>
            <a:r>
              <a:rPr lang="en-US" dirty="0" smtClean="0"/>
              <a:t>Perform </a:t>
            </a:r>
            <a:r>
              <a:rPr lang="en-US" dirty="0"/>
              <a:t>a complete, valid login using an account you control. </a:t>
            </a:r>
            <a:r>
              <a:rPr lang="en-US" dirty="0" smtClean="0"/>
              <a:t>Record every </a:t>
            </a:r>
            <a:r>
              <a:rPr lang="en-US" dirty="0"/>
              <a:t>piece of data submitted to the application using your </a:t>
            </a:r>
            <a:r>
              <a:rPr lang="en-US" dirty="0" smtClean="0"/>
              <a:t>intercepting proxy</a:t>
            </a:r>
            <a:r>
              <a:rPr lang="en-US" dirty="0"/>
              <a:t>.</a:t>
            </a:r>
          </a:p>
          <a:p>
            <a:r>
              <a:rPr lang="en-US" dirty="0" smtClean="0"/>
              <a:t>Identify </a:t>
            </a:r>
            <a:r>
              <a:rPr lang="en-US" dirty="0"/>
              <a:t>each distinct stage of the login and the data that is collected </a:t>
            </a:r>
            <a:r>
              <a:rPr lang="en-US" dirty="0" smtClean="0"/>
              <a:t>at each </a:t>
            </a:r>
            <a:r>
              <a:rPr lang="en-US" dirty="0"/>
              <a:t>stage. Determine whether any single piece of information is </a:t>
            </a:r>
            <a:r>
              <a:rPr lang="en-US" dirty="0" smtClean="0"/>
              <a:t>collected more </a:t>
            </a:r>
            <a:r>
              <a:rPr lang="en-US" dirty="0"/>
              <a:t>than once or is ever transmitted back to the client </a:t>
            </a:r>
            <a:r>
              <a:rPr lang="en-US" dirty="0" smtClean="0"/>
              <a:t>and resubmitted</a:t>
            </a:r>
            <a:r>
              <a:rPr lang="en-US" dirty="0"/>
              <a:t>, via a hidden form field, cookie, or preset URL </a:t>
            </a:r>
            <a:r>
              <a:rPr lang="en-US" dirty="0" smtClean="0"/>
              <a:t>parameter.</a:t>
            </a:r>
            <a:endParaRPr lang="en-US" dirty="0"/>
          </a:p>
          <a:p>
            <a:r>
              <a:rPr lang="en-US" dirty="0" smtClean="0"/>
              <a:t>Repeat </a:t>
            </a:r>
            <a:r>
              <a:rPr lang="en-US" dirty="0"/>
              <a:t>the login process numerous times with various </a:t>
            </a:r>
            <a:r>
              <a:rPr lang="en-US" dirty="0" smtClean="0"/>
              <a:t>malformed requests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performing the login steps in a different sequence.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proceeding directly to any given stage and continuing from there.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skipping each stage and continuing with the next.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your imagination to think of further ways of accessing the </a:t>
            </a:r>
            <a:r>
              <a:rPr lang="en-US" dirty="0" smtClean="0"/>
              <a:t>different stages </a:t>
            </a:r>
            <a:r>
              <a:rPr lang="en-US" dirty="0"/>
              <a:t>that the developers may not have anticipated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60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Defects in Multistage Login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HACK STEPS</a:t>
            </a:r>
          </a:p>
          <a:p>
            <a:r>
              <a:rPr lang="en-US" sz="2900" dirty="0" smtClean="0"/>
              <a:t>If </a:t>
            </a:r>
            <a:r>
              <a:rPr lang="en-US" sz="2900" dirty="0"/>
              <a:t>any data is submitted more than once, try submitting a different </a:t>
            </a:r>
            <a:r>
              <a:rPr lang="en-US" sz="2900" dirty="0" smtClean="0"/>
              <a:t>value at </a:t>
            </a:r>
            <a:r>
              <a:rPr lang="en-US" sz="2900" dirty="0"/>
              <a:t>different stages, and see whether the login is still successful. It </a:t>
            </a:r>
            <a:r>
              <a:rPr lang="en-US" sz="2900" dirty="0" smtClean="0"/>
              <a:t>may be </a:t>
            </a:r>
            <a:r>
              <a:rPr lang="en-US" sz="2900" dirty="0"/>
              <a:t>that some of the submissions are superfluous and are not </a:t>
            </a:r>
            <a:r>
              <a:rPr lang="en-US" sz="2900" dirty="0" smtClean="0"/>
              <a:t>actually processed </a:t>
            </a:r>
            <a:r>
              <a:rPr lang="en-US" sz="2900" dirty="0"/>
              <a:t>by the application. It might be that the data is validated at </a:t>
            </a:r>
            <a:r>
              <a:rPr lang="en-US" sz="2900" dirty="0" smtClean="0"/>
              <a:t>one stage </a:t>
            </a:r>
            <a:r>
              <a:rPr lang="en-US" sz="2900" dirty="0"/>
              <a:t>and then trusted subsequently — in this instance, try to provide </a:t>
            </a:r>
            <a:r>
              <a:rPr lang="en-US" sz="2900" dirty="0" smtClean="0"/>
              <a:t>the credentials </a:t>
            </a:r>
            <a:r>
              <a:rPr lang="en-US" sz="2900" dirty="0"/>
              <a:t>of one user at one stage, and then switch at the next to </a:t>
            </a:r>
            <a:r>
              <a:rPr lang="en-US" sz="2900" dirty="0" smtClean="0"/>
              <a:t>actually authenticate </a:t>
            </a:r>
            <a:r>
              <a:rPr lang="en-US" sz="2900" dirty="0"/>
              <a:t>as a different user. It might be that the same piece </a:t>
            </a:r>
            <a:r>
              <a:rPr lang="en-US" sz="2900" dirty="0" smtClean="0"/>
              <a:t>of data </a:t>
            </a:r>
            <a:r>
              <a:rPr lang="en-US" sz="2900" dirty="0"/>
              <a:t>is validated at more than one stage, but against different checks </a:t>
            </a:r>
            <a:r>
              <a:rPr lang="en-US" sz="2900" dirty="0" smtClean="0"/>
              <a:t>— in </a:t>
            </a:r>
            <a:r>
              <a:rPr lang="en-US" sz="2900" dirty="0"/>
              <a:t>this instance, try to provide (for example) the username and </a:t>
            </a:r>
            <a:r>
              <a:rPr lang="en-US" sz="2900" dirty="0" smtClean="0"/>
              <a:t>password of </a:t>
            </a:r>
            <a:r>
              <a:rPr lang="en-US" sz="2900" dirty="0"/>
              <a:t>one user at the first stage, and the username and PIN number of a </a:t>
            </a:r>
            <a:r>
              <a:rPr lang="en-US" sz="2900" dirty="0" smtClean="0"/>
              <a:t>different user </a:t>
            </a:r>
            <a:r>
              <a:rPr lang="en-US" sz="2900" dirty="0"/>
              <a:t>at the second stage.</a:t>
            </a:r>
          </a:p>
          <a:p>
            <a:r>
              <a:rPr lang="en-US" sz="2900" dirty="0" smtClean="0"/>
              <a:t>Pay </a:t>
            </a:r>
            <a:r>
              <a:rPr lang="en-US" sz="2900" dirty="0"/>
              <a:t>close attention to any data being transmitted via the client that </a:t>
            </a:r>
            <a:r>
              <a:rPr lang="en-US" sz="2900" dirty="0" smtClean="0"/>
              <a:t>was not </a:t>
            </a:r>
            <a:r>
              <a:rPr lang="en-US" sz="2900" dirty="0"/>
              <a:t>directly entered by the user. This may be used by the application </a:t>
            </a:r>
            <a:r>
              <a:rPr lang="en-US" sz="2900" dirty="0" smtClean="0"/>
              <a:t>to store </a:t>
            </a:r>
            <a:r>
              <a:rPr lang="en-US" sz="2900" dirty="0"/>
              <a:t>information about the state of the login progress, and may </a:t>
            </a:r>
            <a:r>
              <a:rPr lang="en-US" sz="2900" dirty="0" smtClean="0"/>
              <a:t>be trusted </a:t>
            </a:r>
            <a:r>
              <a:rPr lang="en-US" sz="2900" dirty="0"/>
              <a:t>by the application. For example, if the request for stage </a:t>
            </a:r>
            <a:r>
              <a:rPr lang="en-US" sz="2900" dirty="0" smtClean="0"/>
              <a:t>three includes </a:t>
            </a:r>
            <a:r>
              <a:rPr lang="en-US" sz="2900" dirty="0"/>
              <a:t>the parameter “stage2complete=true” then it may be </a:t>
            </a:r>
            <a:r>
              <a:rPr lang="en-US" sz="2900" dirty="0" smtClean="0"/>
              <a:t>possible to </a:t>
            </a:r>
            <a:r>
              <a:rPr lang="en-US" sz="2900" dirty="0"/>
              <a:t>advance straight to stage three by setting this value. Try to modify </a:t>
            </a:r>
            <a:r>
              <a:rPr lang="en-US" sz="2900" dirty="0" smtClean="0"/>
              <a:t>the values </a:t>
            </a:r>
            <a:r>
              <a:rPr lang="en-US" sz="2900" dirty="0"/>
              <a:t>being submitted and determine whether this enables you </a:t>
            </a:r>
            <a:r>
              <a:rPr lang="en-US" sz="2900" dirty="0" smtClean="0"/>
              <a:t>to advance </a:t>
            </a:r>
            <a:r>
              <a:rPr lang="en-US" sz="2900" dirty="0"/>
              <a:t>or skip stages.</a:t>
            </a:r>
          </a:p>
        </p:txBody>
      </p:sp>
    </p:spTree>
    <p:extLst>
      <p:ext uri="{BB962C8B-B14F-4D97-AF65-F5344CB8AC3E}">
        <p14:creationId xmlns:p14="http://schemas.microsoft.com/office/powerpoint/2010/main" val="921378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Defects in Multistage Login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 smtClean="0"/>
              <a:t>Attackers may be able to break the “secret” questions on logins by:</a:t>
            </a:r>
          </a:p>
          <a:p>
            <a:pPr lvl="1"/>
            <a:r>
              <a:rPr lang="en-US" sz="2700" dirty="0" smtClean="0"/>
              <a:t>Discovery of question and answer within a hidden HTML form field or cookie</a:t>
            </a:r>
          </a:p>
          <a:p>
            <a:pPr lvl="1"/>
            <a:r>
              <a:rPr lang="en-US" sz="2700" dirty="0" smtClean="0"/>
              <a:t>Cycling through questions until they arrive at one which they know the answer to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12181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Defects in Multistage Login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/>
              <a:t>HACK STEPS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one of the login stages uses a randomly varying question, </a:t>
            </a:r>
            <a:r>
              <a:rPr lang="en-US" sz="2800" dirty="0" smtClean="0"/>
              <a:t>verify whether </a:t>
            </a:r>
            <a:r>
              <a:rPr lang="en-US" sz="2800" dirty="0"/>
              <a:t>the details of the question are being submitted together </a:t>
            </a:r>
            <a:r>
              <a:rPr lang="en-US" sz="2800" dirty="0" smtClean="0"/>
              <a:t>with the </a:t>
            </a:r>
            <a:r>
              <a:rPr lang="en-US" sz="2800" dirty="0"/>
              <a:t>answer. If so, change the question, and submit the correct </a:t>
            </a:r>
            <a:r>
              <a:rPr lang="en-US" sz="2800" dirty="0" smtClean="0"/>
              <a:t>answer associated </a:t>
            </a:r>
            <a:r>
              <a:rPr lang="en-US" sz="2800" dirty="0"/>
              <a:t>with that question, and verify whether the login is </a:t>
            </a:r>
            <a:r>
              <a:rPr lang="en-US" sz="2800" dirty="0" smtClean="0"/>
              <a:t>still successful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the application does not enable an attacker to submit an </a:t>
            </a:r>
            <a:r>
              <a:rPr lang="en-US" sz="2800" dirty="0" smtClean="0"/>
              <a:t>arbitrary question </a:t>
            </a:r>
            <a:r>
              <a:rPr lang="en-US" sz="2800" dirty="0"/>
              <a:t>and answer, perform a partial login several times with a </a:t>
            </a:r>
            <a:r>
              <a:rPr lang="en-US" sz="2800" dirty="0" smtClean="0"/>
              <a:t>single account</a:t>
            </a:r>
            <a:r>
              <a:rPr lang="en-US" sz="2800" dirty="0"/>
              <a:t>, proceeding each time as far as the varying question. If the </a:t>
            </a:r>
            <a:r>
              <a:rPr lang="en-US" sz="2800" dirty="0" smtClean="0"/>
              <a:t>question changes </a:t>
            </a:r>
            <a:r>
              <a:rPr lang="en-US" sz="2800" dirty="0"/>
              <a:t>on each occasion, then an attacker can still </a:t>
            </a:r>
            <a:r>
              <a:rPr lang="en-US" sz="2800" dirty="0" smtClean="0"/>
              <a:t>effectively choose </a:t>
            </a:r>
            <a:r>
              <a:rPr lang="en-US" sz="2800" dirty="0"/>
              <a:t>which question to answer.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47017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Insecure Storage of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24343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/>
              <a:t>It is very common to encounter web applications in which user </a:t>
            </a:r>
            <a:r>
              <a:rPr lang="en-US" sz="3800" dirty="0" smtClean="0"/>
              <a:t>credentials are </a:t>
            </a:r>
            <a:r>
              <a:rPr lang="en-US" sz="3800" dirty="0"/>
              <a:t>stored in unencrypted form within the </a:t>
            </a:r>
            <a:r>
              <a:rPr lang="en-US" sz="3800" dirty="0" smtClean="0"/>
              <a:t>database.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HACK </a:t>
            </a:r>
            <a:r>
              <a:rPr lang="en-US" sz="3600" b="1" dirty="0"/>
              <a:t>STEPS</a:t>
            </a:r>
          </a:p>
          <a:p>
            <a:r>
              <a:rPr lang="en-US" sz="3600" dirty="0" smtClean="0"/>
              <a:t>Review </a:t>
            </a:r>
            <a:r>
              <a:rPr lang="en-US" sz="3600" dirty="0"/>
              <a:t>the entire authentication-related functionality of the </a:t>
            </a:r>
            <a:r>
              <a:rPr lang="en-US" sz="3600" dirty="0" smtClean="0"/>
              <a:t>application, and </a:t>
            </a:r>
            <a:r>
              <a:rPr lang="en-US" sz="3600" dirty="0"/>
              <a:t>also any functions relating to user maintenance. If any instances </a:t>
            </a:r>
            <a:r>
              <a:rPr lang="en-US" sz="3600" dirty="0" smtClean="0"/>
              <a:t>are found </a:t>
            </a:r>
            <a:r>
              <a:rPr lang="en-US" sz="3600" dirty="0"/>
              <a:t>in which a user’s password is transmitted back to the client, </a:t>
            </a:r>
            <a:r>
              <a:rPr lang="en-US" sz="3600" dirty="0" smtClean="0"/>
              <a:t>then this </a:t>
            </a:r>
            <a:r>
              <a:rPr lang="en-US" sz="3600" dirty="0"/>
              <a:t>may indicate that passwords are being stored in an insecure manner.</a:t>
            </a:r>
          </a:p>
          <a:p>
            <a:r>
              <a:rPr lang="en-US" sz="3600" dirty="0" smtClean="0"/>
              <a:t>If </a:t>
            </a:r>
            <a:r>
              <a:rPr lang="en-US" sz="3600" dirty="0"/>
              <a:t>any kind of arbitrary command or query execution vulnerability </a:t>
            </a:r>
            <a:r>
              <a:rPr lang="en-US" sz="3600" dirty="0" smtClean="0"/>
              <a:t>is identified </a:t>
            </a:r>
            <a:r>
              <a:rPr lang="en-US" sz="3600" dirty="0"/>
              <a:t>within the application, attempt to find the location within </a:t>
            </a:r>
            <a:r>
              <a:rPr lang="en-US" sz="3600" dirty="0" smtClean="0"/>
              <a:t>the application’s </a:t>
            </a:r>
            <a:r>
              <a:rPr lang="en-US" sz="3600" dirty="0"/>
              <a:t>database or file system where user credentials are </a:t>
            </a:r>
            <a:r>
              <a:rPr lang="en-US" sz="3600" dirty="0" smtClean="0"/>
              <a:t>stored. Query </a:t>
            </a:r>
            <a:r>
              <a:rPr lang="en-US" sz="3600" dirty="0"/>
              <a:t>these to determine whether passwords are being stored in </a:t>
            </a:r>
            <a:r>
              <a:rPr lang="en-US" sz="3600" dirty="0" smtClean="0"/>
              <a:t>unencrypted form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929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Securing Authentication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Need to counterbalance defense against threats with actual user-friendliness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70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Strong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Suitable minimum password quality requirements</a:t>
            </a:r>
          </a:p>
          <a:p>
            <a:pPr lvl="1"/>
            <a:r>
              <a:rPr lang="en-US" dirty="0" smtClean="0"/>
              <a:t>Minimum length; character, numbers; lower and upper case, etc.</a:t>
            </a:r>
          </a:p>
          <a:p>
            <a:r>
              <a:rPr lang="en-US" dirty="0" smtClean="0"/>
              <a:t>Unique</a:t>
            </a:r>
          </a:p>
          <a:p>
            <a:r>
              <a:rPr lang="en-US" dirty="0" smtClean="0"/>
              <a:t>Non-sequenced and non-predictable</a:t>
            </a:r>
          </a:p>
          <a:p>
            <a:r>
              <a:rPr lang="en-US" dirty="0" smtClean="0"/>
              <a:t>Allowance of longer passwords and wide range of characters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2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HACK STEPS</a:t>
            </a:r>
          </a:p>
          <a:p>
            <a:r>
              <a:rPr lang="en-US" dirty="0"/>
              <a:t>Attempt to discover any rules regarding password quality:</a:t>
            </a:r>
          </a:p>
          <a:p>
            <a:r>
              <a:rPr lang="en-US" dirty="0" smtClean="0"/>
              <a:t>Review </a:t>
            </a:r>
            <a:r>
              <a:rPr lang="en-US" dirty="0"/>
              <a:t>the web site for any description of the rules.</a:t>
            </a:r>
          </a:p>
          <a:p>
            <a:r>
              <a:rPr lang="en-US" dirty="0" smtClean="0"/>
              <a:t>If </a:t>
            </a:r>
            <a:r>
              <a:rPr lang="en-US" dirty="0"/>
              <a:t>self-registration is possible, attempt to register several accounts </a:t>
            </a:r>
            <a:r>
              <a:rPr lang="en-US" dirty="0" smtClean="0"/>
              <a:t>with different </a:t>
            </a:r>
            <a:r>
              <a:rPr lang="en-US" dirty="0"/>
              <a:t>kinds of weak passwords to discover what rules are in place.</a:t>
            </a:r>
          </a:p>
          <a:p>
            <a:r>
              <a:rPr lang="en-US" dirty="0" smtClean="0"/>
              <a:t>If </a:t>
            </a:r>
            <a:r>
              <a:rPr lang="en-US" dirty="0"/>
              <a:t>you control a single account and password change is possible, </a:t>
            </a:r>
            <a:r>
              <a:rPr lang="en-US" dirty="0" smtClean="0"/>
              <a:t>attempt to </a:t>
            </a:r>
            <a:r>
              <a:rPr lang="en-US" dirty="0"/>
              <a:t>change your password to various weak values.</a:t>
            </a:r>
          </a:p>
        </p:txBody>
      </p:sp>
    </p:spTree>
    <p:extLst>
      <p:ext uri="{BB962C8B-B14F-4D97-AF65-F5344CB8AC3E}">
        <p14:creationId xmlns:p14="http://schemas.microsoft.com/office/powerpoint/2010/main" val="4236074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Handle Credentials Secretively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Created using a </a:t>
            </a:r>
            <a:r>
              <a:rPr lang="en-US" dirty="0" smtClean="0"/>
              <a:t>well-established cryptographic </a:t>
            </a:r>
            <a:r>
              <a:rPr lang="en-US" dirty="0"/>
              <a:t>technology, such as </a:t>
            </a:r>
            <a:r>
              <a:rPr lang="en-US" dirty="0" smtClean="0"/>
              <a:t>SSL</a:t>
            </a:r>
          </a:p>
          <a:p>
            <a:r>
              <a:rPr lang="en-US" dirty="0" smtClean="0"/>
              <a:t>HTTP for unauthenticated areas and HTTPS for the login form itself</a:t>
            </a:r>
          </a:p>
          <a:p>
            <a:r>
              <a:rPr lang="en-US" dirty="0"/>
              <a:t>Credentials should never be placed in URL parameters or </a:t>
            </a:r>
            <a:r>
              <a:rPr lang="en-US" dirty="0" smtClean="0"/>
              <a:t>cookies</a:t>
            </a:r>
          </a:p>
          <a:p>
            <a:r>
              <a:rPr lang="en-US" dirty="0"/>
              <a:t>All server-side application components should store credentials in </a:t>
            </a:r>
            <a:r>
              <a:rPr lang="en-US" dirty="0" smtClean="0"/>
              <a:t>a manner </a:t>
            </a:r>
            <a:r>
              <a:rPr lang="en-US" dirty="0"/>
              <a:t>that does not allow their original values to be easily </a:t>
            </a:r>
            <a:r>
              <a:rPr lang="en-US" dirty="0" smtClean="0"/>
              <a:t>recovered</a:t>
            </a:r>
          </a:p>
          <a:p>
            <a:r>
              <a:rPr lang="en-US" dirty="0" smtClean="0"/>
              <a:t>“Remember </a:t>
            </a:r>
            <a:r>
              <a:rPr lang="en-US" dirty="0"/>
              <a:t>me” functionality should in general </a:t>
            </a:r>
            <a:r>
              <a:rPr lang="en-US" dirty="0" smtClean="0"/>
              <a:t>only remember non-secret </a:t>
            </a:r>
            <a:r>
              <a:rPr lang="en-US" dirty="0"/>
              <a:t>items such as usernames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Passwords should be changed periodically</a:t>
            </a:r>
          </a:p>
          <a:p>
            <a:r>
              <a:rPr lang="en-US" dirty="0" smtClean="0"/>
              <a:t>Drop down menus should be used in place of text fields for user’s login info in regards to hints and memorable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553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Validate Credentials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authentication logic should be closely </a:t>
            </a:r>
            <a:r>
              <a:rPr lang="en-US" dirty="0" smtClean="0"/>
              <a:t>code-reviewed to </a:t>
            </a:r>
            <a:r>
              <a:rPr lang="en-US" dirty="0"/>
              <a:t>identify </a:t>
            </a:r>
            <a:r>
              <a:rPr lang="en-US" dirty="0" smtClean="0"/>
              <a:t>logic errors </a:t>
            </a:r>
            <a:r>
              <a:rPr lang="en-US" dirty="0"/>
              <a:t>such as fail-open </a:t>
            </a:r>
            <a:r>
              <a:rPr lang="en-US" dirty="0" smtClean="0"/>
              <a:t>conditions.</a:t>
            </a:r>
          </a:p>
          <a:p>
            <a:r>
              <a:rPr lang="en-US" dirty="0" smtClean="0"/>
              <a:t>Multistage logins should</a:t>
            </a:r>
          </a:p>
          <a:p>
            <a:pPr lvl="1"/>
            <a:r>
              <a:rPr lang="en-US" dirty="0" smtClean="0"/>
              <a:t>Not allows users to enter the same information more than once or change it once the page was been processed</a:t>
            </a:r>
          </a:p>
          <a:p>
            <a:pPr lvl="1"/>
            <a:r>
              <a:rPr lang="en-US" dirty="0"/>
              <a:t>The first task carried out at every stage should be to verify that </a:t>
            </a:r>
            <a:r>
              <a:rPr lang="en-US" dirty="0" smtClean="0"/>
              <a:t>all prior </a:t>
            </a:r>
            <a:r>
              <a:rPr lang="en-US" dirty="0"/>
              <a:t>stages have been correctly completed. </a:t>
            </a:r>
            <a:endParaRPr lang="en-US" dirty="0" smtClean="0"/>
          </a:p>
          <a:p>
            <a:r>
              <a:rPr lang="en-US" dirty="0"/>
              <a:t>To prevent information leakage about which stage of the login </a:t>
            </a:r>
            <a:r>
              <a:rPr lang="en-US" dirty="0" smtClean="0"/>
              <a:t>failed, the</a:t>
            </a:r>
            <a:r>
              <a:rPr lang="en-US" dirty="0"/>
              <a:t> </a:t>
            </a:r>
            <a:r>
              <a:rPr lang="en-US" dirty="0" smtClean="0"/>
              <a:t>application </a:t>
            </a:r>
            <a:r>
              <a:rPr lang="en-US" dirty="0"/>
              <a:t>should always proceed through all stages of the </a:t>
            </a:r>
            <a:r>
              <a:rPr lang="en-US" dirty="0" smtClean="0"/>
              <a:t>login, even </a:t>
            </a:r>
            <a:r>
              <a:rPr lang="en-US" dirty="0"/>
              <a:t>if the user has failed to complete earlier stages correctly, </a:t>
            </a:r>
            <a:r>
              <a:rPr lang="en-US" dirty="0" smtClean="0"/>
              <a:t>and even </a:t>
            </a:r>
            <a:r>
              <a:rPr lang="en-US" dirty="0"/>
              <a:t>if the original username was invalid.</a:t>
            </a:r>
          </a:p>
        </p:txBody>
      </p:sp>
    </p:spTree>
    <p:extLst>
      <p:ext uri="{BB962C8B-B14F-4D97-AF65-F5344CB8AC3E}">
        <p14:creationId xmlns:p14="http://schemas.microsoft.com/office/powerpoint/2010/main" val="1248932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Validate Credentials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an attacker is not able to effectively choose his own </a:t>
            </a:r>
            <a:r>
              <a:rPr lang="en-US" dirty="0" smtClean="0"/>
              <a:t>question in the random varying question process</a:t>
            </a:r>
          </a:p>
          <a:p>
            <a:pPr lvl="1"/>
            <a:r>
              <a:rPr lang="en-US" dirty="0" smtClean="0"/>
              <a:t>First user should identify themselves, then have the question at a later stage</a:t>
            </a:r>
          </a:p>
          <a:p>
            <a:pPr lvl="1"/>
            <a:r>
              <a:rPr lang="en-US" dirty="0" smtClean="0"/>
              <a:t>Validate saved answers versus saved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36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 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attacker should have no means of </a:t>
            </a:r>
            <a:r>
              <a:rPr lang="en-US" dirty="0" smtClean="0"/>
              <a:t>determining which </a:t>
            </a:r>
            <a:r>
              <a:rPr lang="en-US" dirty="0"/>
              <a:t>piece of the various items submitted has caused a </a:t>
            </a:r>
            <a:r>
              <a:rPr lang="en-US" dirty="0" smtClean="0"/>
              <a:t>problem.</a:t>
            </a:r>
          </a:p>
          <a:p>
            <a:r>
              <a:rPr lang="en-US" dirty="0"/>
              <a:t>A single code component should be responsible for responding to </a:t>
            </a:r>
            <a:r>
              <a:rPr lang="en-US" dirty="0" smtClean="0"/>
              <a:t>all failed </a:t>
            </a:r>
            <a:r>
              <a:rPr lang="en-US" dirty="0"/>
              <a:t>login attempts, with a generic message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1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Brute-Force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Measures should be taken to prevent attacks via automation such as the use of unpredictable usernames.</a:t>
            </a:r>
          </a:p>
          <a:p>
            <a:r>
              <a:rPr lang="en-US" dirty="0"/>
              <a:t>A more balanced policy, suitable for </a:t>
            </a:r>
            <a:r>
              <a:rPr lang="en-US" dirty="0" smtClean="0"/>
              <a:t>most security-aware </a:t>
            </a:r>
            <a:r>
              <a:rPr lang="en-US" dirty="0"/>
              <a:t>applications, is to suspend accounts for a short </a:t>
            </a:r>
            <a:r>
              <a:rPr lang="en-US" dirty="0" smtClean="0"/>
              <a:t>period (e.g</a:t>
            </a:r>
            <a:r>
              <a:rPr lang="en-US" dirty="0"/>
              <a:t>., 30 minutes) following a small number of failed login </a:t>
            </a:r>
            <a:r>
              <a:rPr lang="en-US" dirty="0" smtClean="0"/>
              <a:t>attempts (e.g</a:t>
            </a:r>
            <a:r>
              <a:rPr lang="en-US" dirty="0"/>
              <a:t>., three</a:t>
            </a:r>
            <a:r>
              <a:rPr lang="en-US" dirty="0" smtClean="0"/>
              <a:t>). </a:t>
            </a:r>
            <a:r>
              <a:rPr lang="en-US" dirty="0" smtClean="0">
                <a:sym typeface="Wingdings" pitchFamily="2" charset="2"/>
              </a:rPr>
              <a:t> slows down password guessing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111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Brute-Force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Temporary account suspension: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application should never indicate that any specific account </a:t>
            </a:r>
            <a:r>
              <a:rPr lang="en-US" dirty="0" smtClean="0"/>
              <a:t>has been </a:t>
            </a:r>
            <a:r>
              <a:rPr lang="en-US" dirty="0"/>
              <a:t>suspended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Instead, </a:t>
            </a:r>
            <a:r>
              <a:rPr lang="en-US" dirty="0"/>
              <a:t>a message </a:t>
            </a:r>
            <a:r>
              <a:rPr lang="en-US" dirty="0" smtClean="0"/>
              <a:t>advising that </a:t>
            </a:r>
            <a:r>
              <a:rPr lang="en-US" dirty="0"/>
              <a:t>accounts are suspended if multiple failures occur and </a:t>
            </a:r>
            <a:r>
              <a:rPr lang="en-US" dirty="0" smtClean="0"/>
              <a:t>that the </a:t>
            </a:r>
            <a:r>
              <a:rPr lang="en-US" dirty="0"/>
              <a:t>user should </a:t>
            </a:r>
            <a:r>
              <a:rPr lang="en-US" dirty="0" smtClean="0"/>
              <a:t>“try </a:t>
            </a:r>
            <a:r>
              <a:rPr lang="en-US" dirty="0"/>
              <a:t>again </a:t>
            </a:r>
            <a:r>
              <a:rPr lang="en-US" dirty="0" smtClean="0"/>
              <a:t>later.”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ogin </a:t>
            </a:r>
            <a:r>
              <a:rPr lang="en-US" dirty="0"/>
              <a:t>attempts should be </a:t>
            </a:r>
            <a:r>
              <a:rPr lang="en-US" dirty="0" smtClean="0"/>
              <a:t>rejected without </a:t>
            </a:r>
            <a:r>
              <a:rPr lang="en-US" dirty="0"/>
              <a:t>even checking the </a:t>
            </a:r>
            <a:r>
              <a:rPr lang="en-US" dirty="0" smtClean="0"/>
              <a:t>credentials, when accounts are suspended to prevent attackers from continuing to attempt to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54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Brute-Force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application can specifically </a:t>
            </a:r>
            <a:r>
              <a:rPr lang="en-US" dirty="0" smtClean="0"/>
              <a:t>protect itself </a:t>
            </a:r>
            <a:r>
              <a:rPr lang="en-US" dirty="0"/>
              <a:t>against this kind of attack through the use of CAPTCHA (“</a:t>
            </a:r>
            <a:r>
              <a:rPr lang="en-US" dirty="0" smtClean="0"/>
              <a:t>Completely Automated </a:t>
            </a:r>
            <a:r>
              <a:rPr lang="en-US" dirty="0"/>
              <a:t>Public Turing test to tell Computers and </a:t>
            </a:r>
            <a:r>
              <a:rPr lang="en-US" dirty="0" smtClean="0"/>
              <a:t>Humans Apart</a:t>
            </a:r>
            <a:r>
              <a:rPr lang="en-US" dirty="0"/>
              <a:t>”) challenges on every page that may be a target for </a:t>
            </a:r>
            <a:r>
              <a:rPr lang="en-US" dirty="0" smtClean="0"/>
              <a:t>brute-force attacks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495800"/>
            <a:ext cx="29908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173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 Misuse of the Password Change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password change functions</a:t>
            </a:r>
          </a:p>
          <a:p>
            <a:pPr lvl="1"/>
            <a:r>
              <a:rPr lang="en-US" dirty="0" smtClean="0"/>
              <a:t>Periodic password expiration and user controlled changes</a:t>
            </a:r>
          </a:p>
          <a:p>
            <a:r>
              <a:rPr lang="en-US" dirty="0" smtClean="0"/>
              <a:t>Password can only be changed during a session</a:t>
            </a:r>
          </a:p>
          <a:p>
            <a:r>
              <a:rPr lang="en-US" dirty="0" smtClean="0"/>
              <a:t>New password should be entered twice to prevent mistakes </a:t>
            </a:r>
            <a:r>
              <a:rPr lang="en-US" dirty="0" smtClean="0">
                <a:sym typeface="Wingdings" pitchFamily="2" charset="2"/>
              </a:rPr>
              <a:t> compare </a:t>
            </a:r>
            <a:r>
              <a:rPr lang="en-US" dirty="0"/>
              <a:t>the “new password” and “confirm </a:t>
            </a:r>
            <a:r>
              <a:rPr lang="en-US" dirty="0" smtClean="0"/>
              <a:t>new password</a:t>
            </a:r>
            <a:r>
              <a:rPr lang="en-US" dirty="0"/>
              <a:t>” fields</a:t>
            </a:r>
          </a:p>
        </p:txBody>
      </p:sp>
    </p:spTree>
    <p:extLst>
      <p:ext uri="{BB962C8B-B14F-4D97-AF65-F5344CB8AC3E}">
        <p14:creationId xmlns:p14="http://schemas.microsoft.com/office/powerpoint/2010/main" val="13874548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 Misuse of the Account Recovery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utomated </a:t>
            </a:r>
            <a:r>
              <a:rPr lang="en-US" dirty="0"/>
              <a:t>recovery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NEVER use password “hints”</a:t>
            </a:r>
          </a:p>
          <a:p>
            <a:r>
              <a:rPr lang="en-US" dirty="0" smtClean="0"/>
              <a:t>Best is to </a:t>
            </a:r>
            <a:r>
              <a:rPr lang="en-US" dirty="0"/>
              <a:t>email the user a unique, time-limited, </a:t>
            </a:r>
            <a:r>
              <a:rPr lang="en-US" dirty="0" err="1" smtClean="0"/>
              <a:t>unguessable</a:t>
            </a:r>
            <a:r>
              <a:rPr lang="en-US" dirty="0" smtClean="0"/>
              <a:t>, single-use </a:t>
            </a:r>
            <a:r>
              <a:rPr lang="en-US" dirty="0"/>
              <a:t>recovery URL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May also use a secondary function</a:t>
            </a:r>
          </a:p>
          <a:p>
            <a:pPr lvl="1"/>
            <a:r>
              <a:rPr lang="en-US" dirty="0" smtClean="0"/>
              <a:t>Same question for everyone to prevent weak question selection</a:t>
            </a:r>
          </a:p>
          <a:p>
            <a:pPr lvl="1"/>
            <a:r>
              <a:rPr lang="en-US" dirty="0" smtClean="0"/>
              <a:t>Answers should not be easily guessable</a:t>
            </a:r>
          </a:p>
          <a:p>
            <a:pPr lvl="1"/>
            <a:r>
              <a:rPr lang="en-US" dirty="0" smtClean="0"/>
              <a:t>Accounts should be suspended after a set number of failed guesses</a:t>
            </a:r>
          </a:p>
          <a:p>
            <a:pPr lvl="1"/>
            <a:r>
              <a:rPr lang="en-US" dirty="0" smtClean="0"/>
              <a:t>Successful reactivation should only be communicated via email on a reactivation URL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052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Log, Monitor, and Notify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authentication-related events should be logged by the </a:t>
            </a:r>
            <a:r>
              <a:rPr lang="en-US" dirty="0" smtClean="0"/>
              <a:t>application, including </a:t>
            </a:r>
            <a:r>
              <a:rPr lang="en-US" dirty="0"/>
              <a:t>login, logout, password change, password reset, account </a:t>
            </a:r>
            <a:r>
              <a:rPr lang="en-US" dirty="0" smtClean="0"/>
              <a:t>suspension, and </a:t>
            </a:r>
            <a:r>
              <a:rPr lang="en-US" dirty="0"/>
              <a:t>account </a:t>
            </a:r>
            <a:r>
              <a:rPr lang="en-US" dirty="0" smtClean="0"/>
              <a:t>recovery.</a:t>
            </a:r>
          </a:p>
          <a:p>
            <a:r>
              <a:rPr lang="en-US" dirty="0"/>
              <a:t>Anomalies in authentication events should be processed by the </a:t>
            </a:r>
            <a:r>
              <a:rPr lang="en-US" dirty="0" smtClean="0"/>
              <a:t>application’s real-time </a:t>
            </a:r>
            <a:r>
              <a:rPr lang="en-US" dirty="0"/>
              <a:t>alerting and intrusion prevention </a:t>
            </a:r>
            <a:r>
              <a:rPr lang="en-US" dirty="0" smtClean="0"/>
              <a:t>functionality.</a:t>
            </a:r>
          </a:p>
          <a:p>
            <a:r>
              <a:rPr lang="en-US" dirty="0" smtClean="0"/>
              <a:t>Users should be communicated with via out-of-band such as email if changes to their accounts are made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2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Passwords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609029"/>
            <a:ext cx="6196013" cy="262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938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Authentication functions are perhaps the most prominent target in a </a:t>
            </a:r>
            <a:r>
              <a:rPr lang="en-US" dirty="0" smtClean="0"/>
              <a:t>typical application’s </a:t>
            </a:r>
            <a:r>
              <a:rPr lang="en-US" dirty="0"/>
              <a:t>attack surface</a:t>
            </a:r>
            <a:r>
              <a:rPr lang="en-US" dirty="0" smtClean="0"/>
              <a:t>.</a:t>
            </a:r>
          </a:p>
          <a:p>
            <a:r>
              <a:rPr lang="en-US" dirty="0"/>
              <a:t>They lie at the core of the security mechanisms that </a:t>
            </a:r>
            <a:r>
              <a:rPr lang="en-US" dirty="0" smtClean="0"/>
              <a:t>an application </a:t>
            </a:r>
            <a:r>
              <a:rPr lang="en-US" dirty="0"/>
              <a:t>employs to defend itself, and are the front line of defense </a:t>
            </a:r>
            <a:r>
              <a:rPr lang="en-US" dirty="0" smtClean="0"/>
              <a:t>against unauthorized </a:t>
            </a:r>
            <a:r>
              <a:rPr lang="en-US" dirty="0"/>
              <a:t>access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Protective measures need to taken against design and implementation flaws</a:t>
            </a:r>
          </a:p>
          <a:p>
            <a:pPr lvl="1"/>
            <a:r>
              <a:rPr lang="en-US" dirty="0" smtClean="0"/>
              <a:t>Measures against bad passwords, usernames and brute-force attacks</a:t>
            </a:r>
          </a:p>
          <a:p>
            <a:r>
              <a:rPr lang="en-US" dirty="0" smtClean="0"/>
              <a:t>Logins need to be created to ensure protection and security of vulnerable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Brute-Forcible 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application allows an attacker to make repeated login attempts with </a:t>
            </a:r>
            <a:r>
              <a:rPr lang="en-US" dirty="0" smtClean="0"/>
              <a:t>different passwords </a:t>
            </a:r>
            <a:r>
              <a:rPr lang="en-US" dirty="0"/>
              <a:t>until the correct one is guessed, then it is highly </a:t>
            </a:r>
            <a:r>
              <a:rPr lang="en-US" dirty="0" smtClean="0"/>
              <a:t>vulnerable even </a:t>
            </a:r>
            <a:r>
              <a:rPr lang="en-US" dirty="0"/>
              <a:t>to an amateur attacker who manually enters some common </a:t>
            </a:r>
            <a:r>
              <a:rPr lang="en-US" dirty="0" smtClean="0"/>
              <a:t>usernames and </a:t>
            </a:r>
            <a:r>
              <a:rPr lang="en-US" dirty="0"/>
              <a:t>passwords into their browser.</a:t>
            </a:r>
          </a:p>
        </p:txBody>
      </p:sp>
    </p:spTree>
    <p:extLst>
      <p:ext uri="{BB962C8B-B14F-4D97-AF65-F5344CB8AC3E}">
        <p14:creationId xmlns:p14="http://schemas.microsoft.com/office/powerpoint/2010/main" val="265390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Brute-Forcible 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test</a:t>
            </a:r>
          </a:p>
          <a:p>
            <a:r>
              <a:rPr lang="en-US" dirty="0" err="1" smtClean="0"/>
              <a:t>testuser</a:t>
            </a:r>
            <a:endParaRPr lang="en-US" dirty="0"/>
          </a:p>
          <a:p>
            <a:r>
              <a:rPr lang="en-US" dirty="0" smtClean="0"/>
              <a:t>admin</a:t>
            </a:r>
            <a:endParaRPr lang="en-US" dirty="0"/>
          </a:p>
          <a:p>
            <a:r>
              <a:rPr lang="en-US" dirty="0" smtClean="0"/>
              <a:t>administrator</a:t>
            </a:r>
            <a:endParaRPr lang="en-US" dirty="0"/>
          </a:p>
          <a:p>
            <a:r>
              <a:rPr lang="en-US" dirty="0" smtClean="0"/>
              <a:t>demo</a:t>
            </a:r>
            <a:endParaRPr lang="en-US" dirty="0"/>
          </a:p>
          <a:p>
            <a:r>
              <a:rPr lang="en-US" dirty="0" err="1" smtClean="0"/>
              <a:t>demouser</a:t>
            </a:r>
            <a:endParaRPr lang="en-US" dirty="0"/>
          </a:p>
          <a:p>
            <a:r>
              <a:rPr lang="en-US" dirty="0" smtClean="0"/>
              <a:t>password</a:t>
            </a:r>
            <a:endParaRPr lang="en-US" dirty="0"/>
          </a:p>
          <a:p>
            <a:r>
              <a:rPr lang="en-US" dirty="0" smtClean="0"/>
              <a:t>password1</a:t>
            </a:r>
            <a:endParaRPr lang="en-US" dirty="0"/>
          </a:p>
          <a:p>
            <a:r>
              <a:rPr lang="en-US" dirty="0" smtClean="0"/>
              <a:t>password123</a:t>
            </a:r>
            <a:endParaRPr lang="en-US" dirty="0"/>
          </a:p>
          <a:p>
            <a:r>
              <a:rPr lang="en-US" dirty="0" smtClean="0"/>
              <a:t>qwerty</a:t>
            </a:r>
            <a:endParaRPr lang="en-US" dirty="0"/>
          </a:p>
          <a:p>
            <a:r>
              <a:rPr lang="en-US" dirty="0" smtClean="0"/>
              <a:t>test123</a:t>
            </a:r>
            <a:endParaRPr lang="en-US" dirty="0"/>
          </a:p>
          <a:p>
            <a:r>
              <a:rPr lang="en-US" dirty="0" err="1" smtClean="0"/>
              <a:t>letmein</a:t>
            </a:r>
            <a:endParaRPr lang="en-US" dirty="0"/>
          </a:p>
          <a:p>
            <a:r>
              <a:rPr lang="en-US" dirty="0" smtClean="0"/>
              <a:t>[</a:t>
            </a:r>
            <a:r>
              <a:rPr lang="en-US" dirty="0"/>
              <a:t>organization’s name]</a:t>
            </a:r>
          </a:p>
        </p:txBody>
      </p:sp>
    </p:spTree>
    <p:extLst>
      <p:ext uri="{BB962C8B-B14F-4D97-AF65-F5344CB8AC3E}">
        <p14:creationId xmlns:p14="http://schemas.microsoft.com/office/powerpoint/2010/main" val="1595973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1704</TotalTime>
  <Words>5480</Words>
  <Application>Microsoft Office PowerPoint</Application>
  <PresentationFormat>On-screen Show (4:3)</PresentationFormat>
  <Paragraphs>323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Brush Script MT</vt:lpstr>
      <vt:lpstr>Constantia</vt:lpstr>
      <vt:lpstr>Franklin Gothic Book</vt:lpstr>
      <vt:lpstr>Rage Italic</vt:lpstr>
      <vt:lpstr>Wingdings</vt:lpstr>
      <vt:lpstr>Pushpin</vt:lpstr>
      <vt:lpstr> Attacking Authentication</vt:lpstr>
      <vt:lpstr>Overview</vt:lpstr>
      <vt:lpstr>Authentication Technologies</vt:lpstr>
      <vt:lpstr>HTML</vt:lpstr>
      <vt:lpstr>Design Flaws in Authentication Mechanisms</vt:lpstr>
      <vt:lpstr>Bad Passwords</vt:lpstr>
      <vt:lpstr>Bad Passwords</vt:lpstr>
      <vt:lpstr>Brute-Forcible Login</vt:lpstr>
      <vt:lpstr>Brute-Forcible Login</vt:lpstr>
      <vt:lpstr>Brute-Forcible Login</vt:lpstr>
      <vt:lpstr>Brute-Forcible Login</vt:lpstr>
      <vt:lpstr>Brute-Forcible Login</vt:lpstr>
      <vt:lpstr>Brute-Forcible Login</vt:lpstr>
      <vt:lpstr>Verbose Failure Messages</vt:lpstr>
      <vt:lpstr>Verbose Failure Messages</vt:lpstr>
      <vt:lpstr>Verbose Failure Messages</vt:lpstr>
      <vt:lpstr>Vulnerable Transmission of Credentials</vt:lpstr>
      <vt:lpstr>Vulnerable Transmission of Credentials</vt:lpstr>
      <vt:lpstr>Vulnerable Transmission of Credentials</vt:lpstr>
      <vt:lpstr>Password Change Functionality</vt:lpstr>
      <vt:lpstr>Password Change Functionality</vt:lpstr>
      <vt:lpstr>Password Change Functionality</vt:lpstr>
      <vt:lpstr>Forgotten Password Functionality</vt:lpstr>
      <vt:lpstr>Forgotten Password Functionality</vt:lpstr>
      <vt:lpstr>Forgotten Password Functionality</vt:lpstr>
      <vt:lpstr>Forgotten Password Functionality</vt:lpstr>
      <vt:lpstr>Forgotten Password Functionality</vt:lpstr>
      <vt:lpstr>Forgotten Password Functionality</vt:lpstr>
      <vt:lpstr>“Remember Me” Functionality</vt:lpstr>
      <vt:lpstr>“Remember Me” Functionality</vt:lpstr>
      <vt:lpstr>“Remember Me” Functionality</vt:lpstr>
      <vt:lpstr>“Remember Me” Functionality</vt:lpstr>
      <vt:lpstr>“Remember Me” Functionality</vt:lpstr>
      <vt:lpstr>User Impersonation Functionality</vt:lpstr>
      <vt:lpstr>User Impersonation Functionality</vt:lpstr>
      <vt:lpstr>User Impersonation Functionality</vt:lpstr>
      <vt:lpstr>User Impersonation Functionality</vt:lpstr>
      <vt:lpstr>User Impersonation Functionality</vt:lpstr>
      <vt:lpstr>User Impersonation Functionality</vt:lpstr>
      <vt:lpstr>Incomplete Validation of Credentials</vt:lpstr>
      <vt:lpstr>Incomplete Validation of Credentials</vt:lpstr>
      <vt:lpstr>Non-Unique Usernames</vt:lpstr>
      <vt:lpstr>Non-Unique Usernames</vt:lpstr>
      <vt:lpstr>Predictable Usernames</vt:lpstr>
      <vt:lpstr>Predictable Initial Passwords</vt:lpstr>
      <vt:lpstr>Predictable Initial Passwords</vt:lpstr>
      <vt:lpstr>Insecure Distribution of Credentials</vt:lpstr>
      <vt:lpstr>Insecure Distribution of Credentials</vt:lpstr>
      <vt:lpstr>Implementation Flaws in Authentication</vt:lpstr>
      <vt:lpstr>Fail-Open Login Mechanisms </vt:lpstr>
      <vt:lpstr>Defects in Multistage Login Mechanisms</vt:lpstr>
      <vt:lpstr>Defects in Multistage Login Mechanisms</vt:lpstr>
      <vt:lpstr>Defects in Multistage Login Mechanisms</vt:lpstr>
      <vt:lpstr>Defects in Multistage Login Mechanisms</vt:lpstr>
      <vt:lpstr>Defects in Multistage Login Mechanisms</vt:lpstr>
      <vt:lpstr>Defects in Multistage Login Mechanisms</vt:lpstr>
      <vt:lpstr>Insecure Storage of Credentials</vt:lpstr>
      <vt:lpstr>Securing Authentication</vt:lpstr>
      <vt:lpstr>Using Strong Credentials</vt:lpstr>
      <vt:lpstr>Handle Credentials Secretively</vt:lpstr>
      <vt:lpstr>Validate Credentials Properly</vt:lpstr>
      <vt:lpstr>Validate Credentials Properly</vt:lpstr>
      <vt:lpstr>Prevent Information Leakage</vt:lpstr>
      <vt:lpstr>Prevent Brute-Force Attacks</vt:lpstr>
      <vt:lpstr>Prevent Brute-Force Attacks</vt:lpstr>
      <vt:lpstr>Prevent Brute-Force Attacks</vt:lpstr>
      <vt:lpstr>Prevent Misuse of the Password Change Function</vt:lpstr>
      <vt:lpstr>Prevent Misuse of the Account Recovery Function</vt:lpstr>
      <vt:lpstr>Log, Monitor, and Notify</vt:lpstr>
      <vt:lpstr>Chapter 6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 Attacking Authentication</dc:title>
  <dc:creator>Adam F</dc:creator>
  <cp:lastModifiedBy>8p</cp:lastModifiedBy>
  <cp:revision>48</cp:revision>
  <dcterms:created xsi:type="dcterms:W3CDTF">2011-03-13T09:31:09Z</dcterms:created>
  <dcterms:modified xsi:type="dcterms:W3CDTF">2017-04-16T07:47:22Z</dcterms:modified>
</cp:coreProperties>
</file>