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3" r:id="rId3"/>
    <p:sldId id="267" r:id="rId4"/>
    <p:sldId id="272" r:id="rId5"/>
    <p:sldId id="260" r:id="rId6"/>
    <p:sldId id="270" r:id="rId7"/>
    <p:sldId id="268" r:id="rId8"/>
    <p:sldId id="257" r:id="rId9"/>
    <p:sldId id="259"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90A3CE2-5812-42B4-A6C6-3340416BD114}" type="datetimeFigureOut">
              <a:rPr lang="en-US" smtClean="0"/>
              <a:pPr/>
              <a:t>10/18/2012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3FDD9580-5748-4C03-80A7-616930BA41A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0A3CE2-5812-42B4-A6C6-3340416BD114}"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D9580-5748-4C03-80A7-616930BA41A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0A3CE2-5812-42B4-A6C6-3340416BD114}"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DD9580-5748-4C03-80A7-616930BA41A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90A3CE2-5812-42B4-A6C6-3340416BD114}" type="datetimeFigureOut">
              <a:rPr lang="en-US" smtClean="0"/>
              <a:pPr/>
              <a:t>10/18/2012</a:t>
            </a:fld>
            <a:endParaRPr lang="en-US"/>
          </a:p>
        </p:txBody>
      </p:sp>
      <p:sp>
        <p:nvSpPr>
          <p:cNvPr id="9" name="Slide Number Placeholder 8"/>
          <p:cNvSpPr>
            <a:spLocks noGrp="1"/>
          </p:cNvSpPr>
          <p:nvPr>
            <p:ph type="sldNum" sz="quarter" idx="15"/>
          </p:nvPr>
        </p:nvSpPr>
        <p:spPr/>
        <p:txBody>
          <a:bodyPr rtlCol="0"/>
          <a:lstStyle/>
          <a:p>
            <a:fld id="{3FDD9580-5748-4C03-80A7-616930BA41A4}"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90A3CE2-5812-42B4-A6C6-3340416BD114}" type="datetimeFigureOut">
              <a:rPr lang="en-US" smtClean="0"/>
              <a:pPr/>
              <a:t>10/18/2012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3FDD9580-5748-4C03-80A7-616930BA41A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90A3CE2-5812-42B4-A6C6-3340416BD114}" type="datetimeFigureOut">
              <a:rPr lang="en-US" smtClean="0"/>
              <a:pPr/>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DD9580-5748-4C03-80A7-616930BA41A4}"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90A3CE2-5812-42B4-A6C6-3340416BD114}" type="datetimeFigureOut">
              <a:rPr lang="en-US" smtClean="0"/>
              <a:pPr/>
              <a:t>10/18/2012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DD9580-5748-4C03-80A7-616930BA41A4}"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90A3CE2-5812-42B4-A6C6-3340416BD114}" type="datetimeFigureOut">
              <a:rPr lang="en-US" smtClean="0"/>
              <a:pPr/>
              <a:t>10/18/2012</a:t>
            </a:fld>
            <a:endParaRPr lang="en-US"/>
          </a:p>
        </p:txBody>
      </p:sp>
      <p:sp>
        <p:nvSpPr>
          <p:cNvPr id="7" name="Slide Number Placeholder 6"/>
          <p:cNvSpPr>
            <a:spLocks noGrp="1"/>
          </p:cNvSpPr>
          <p:nvPr>
            <p:ph type="sldNum" sz="quarter" idx="11"/>
          </p:nvPr>
        </p:nvSpPr>
        <p:spPr/>
        <p:txBody>
          <a:bodyPr rtlCol="0"/>
          <a:lstStyle/>
          <a:p>
            <a:fld id="{3FDD9580-5748-4C03-80A7-616930BA41A4}"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0A3CE2-5812-42B4-A6C6-3340416BD114}" type="datetimeFigureOut">
              <a:rPr lang="en-US" smtClean="0"/>
              <a:pPr/>
              <a:t>10/18/2012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DD9580-5748-4C03-80A7-616930BA41A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90A3CE2-5812-42B4-A6C6-3340416BD114}" type="datetimeFigureOut">
              <a:rPr lang="en-US" smtClean="0"/>
              <a:pPr/>
              <a:t>10/18/2012</a:t>
            </a:fld>
            <a:endParaRPr lang="en-US"/>
          </a:p>
        </p:txBody>
      </p:sp>
      <p:sp>
        <p:nvSpPr>
          <p:cNvPr id="22" name="Slide Number Placeholder 21"/>
          <p:cNvSpPr>
            <a:spLocks noGrp="1"/>
          </p:cNvSpPr>
          <p:nvPr>
            <p:ph type="sldNum" sz="quarter" idx="15"/>
          </p:nvPr>
        </p:nvSpPr>
        <p:spPr/>
        <p:txBody>
          <a:bodyPr rtlCol="0"/>
          <a:lstStyle/>
          <a:p>
            <a:fld id="{3FDD9580-5748-4C03-80A7-616930BA41A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90A3CE2-5812-42B4-A6C6-3340416BD114}" type="datetimeFigureOut">
              <a:rPr lang="en-US" smtClean="0"/>
              <a:pPr/>
              <a:t>10/18/2012</a:t>
            </a:fld>
            <a:endParaRPr lang="en-US"/>
          </a:p>
        </p:txBody>
      </p:sp>
      <p:sp>
        <p:nvSpPr>
          <p:cNvPr id="18" name="Slide Number Placeholder 17"/>
          <p:cNvSpPr>
            <a:spLocks noGrp="1"/>
          </p:cNvSpPr>
          <p:nvPr>
            <p:ph type="sldNum" sz="quarter" idx="11"/>
          </p:nvPr>
        </p:nvSpPr>
        <p:spPr/>
        <p:txBody>
          <a:bodyPr rtlCol="0"/>
          <a:lstStyle/>
          <a:p>
            <a:fld id="{3FDD9580-5748-4C03-80A7-616930BA41A4}"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90A3CE2-5812-42B4-A6C6-3340416BD114}" type="datetimeFigureOut">
              <a:rPr lang="en-US" smtClean="0"/>
              <a:pPr/>
              <a:t>10/18/2012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3FDD9580-5748-4C03-80A7-616930BA41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blog.ironkey.com/?p=437" TargetMode="External"/><Relationship Id="rId7" Type="http://schemas.openxmlformats.org/officeDocument/2006/relationships/hyperlink" Target="http://data-protection.safenet-inc.com/2012/05/cloud-computing-migration-from-physical-datacenter-to-the-cloud/" TargetMode="External"/><Relationship Id="rId2" Type="http://schemas.openxmlformats.org/officeDocument/2006/relationships/hyperlink" Target="http://en.wikipedia.org/wiki/Two-factor_authentication" TargetMode="External"/><Relationship Id="rId1" Type="http://schemas.openxmlformats.org/officeDocument/2006/relationships/slideLayout" Target="../slideLayouts/slideLayout2.xml"/><Relationship Id="rId6" Type="http://schemas.openxmlformats.org/officeDocument/2006/relationships/hyperlink" Target="http://www.sersc.org/journals/IJMUE/vol7_no3_2012/18.pdf" TargetMode="External"/><Relationship Id="rId5" Type="http://schemas.openxmlformats.org/officeDocument/2006/relationships/hyperlink" Target="http://en.wikipedia.org/wiki/Cloud_computing" TargetMode="External"/><Relationship Id="rId4" Type="http://schemas.openxmlformats.org/officeDocument/2006/relationships/hyperlink" Target="http://cscjournals.org/csc/manuscript/Journals/IJCN/volume3/Issue5/IJCN-176.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676400"/>
            <a:ext cx="6172200" cy="1371600"/>
          </a:xfrm>
          <a:ln>
            <a:solidFill>
              <a:schemeClr val="accent1"/>
            </a:solidFill>
          </a:ln>
          <a:effectLst>
            <a:outerShdw blurRad="50800" dist="38100" dir="2700000" algn="tl" rotWithShape="0">
              <a:schemeClr val="tx1">
                <a:lumMod val="75000"/>
                <a:lumOff val="25000"/>
                <a:alpha val="40000"/>
              </a:schemeClr>
            </a:outerShdw>
          </a:effectLst>
        </p:spPr>
        <p:txBody>
          <a:bodyPr anchor="ctr"/>
          <a:lstStyle/>
          <a:p>
            <a:pPr algn="ctr"/>
            <a:r>
              <a:rPr lang="en-US" dirty="0" smtClean="0"/>
              <a:t>AUTHENTICATION IN the CLOUD</a:t>
            </a:r>
            <a:endParaRPr lang="en-US" dirty="0"/>
          </a:p>
        </p:txBody>
      </p:sp>
      <p:sp>
        <p:nvSpPr>
          <p:cNvPr id="3" name="Subtitle 2"/>
          <p:cNvSpPr>
            <a:spLocks noGrp="1"/>
          </p:cNvSpPr>
          <p:nvPr>
            <p:ph type="subTitle" idx="1"/>
          </p:nvPr>
        </p:nvSpPr>
        <p:spPr>
          <a:xfrm>
            <a:off x="2514600" y="3352800"/>
            <a:ext cx="6172200" cy="533400"/>
          </a:xfrm>
        </p:spPr>
        <p:txBody>
          <a:bodyPr/>
          <a:lstStyle/>
          <a:p>
            <a:pPr algn="ctr"/>
            <a:r>
              <a:rPr lang="en-US" dirty="0" smtClean="0"/>
              <a:t>Are we really safe  in the cloud?</a:t>
            </a:r>
            <a:endParaRPr lang="en-US" dirty="0"/>
          </a:p>
        </p:txBody>
      </p:sp>
      <p:sp>
        <p:nvSpPr>
          <p:cNvPr id="4" name="TextBox 3"/>
          <p:cNvSpPr txBox="1"/>
          <p:nvPr/>
        </p:nvSpPr>
        <p:spPr>
          <a:xfrm>
            <a:off x="2667000" y="4724400"/>
            <a:ext cx="5257800" cy="646331"/>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a:innerShdw blurRad="63500" dist="50800" dir="2700000">
              <a:prstClr val="black">
                <a:alpha val="50000"/>
              </a:prstClr>
            </a:innerShdw>
          </a:effectLst>
          <a:scene3d>
            <a:camera prst="obliqueBottomLeft"/>
            <a:lightRig rig="threePt" dir="t"/>
          </a:scene3d>
        </p:spPr>
        <p:txBody>
          <a:bodyPr wrap="square" rtlCol="0">
            <a:spAutoFit/>
          </a:bodyPr>
          <a:lstStyle/>
          <a:p>
            <a:r>
              <a:rPr lang="en-US" dirty="0" smtClean="0"/>
              <a:t>G-Force</a:t>
            </a:r>
          </a:p>
          <a:p>
            <a:r>
              <a:rPr lang="en-US" dirty="0" smtClean="0"/>
              <a:t>Veronica, Jason, Doug and Socrates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References</a:t>
            </a:r>
            <a:endParaRPr lang="en-US" dirty="0"/>
          </a:p>
        </p:txBody>
      </p:sp>
      <p:sp>
        <p:nvSpPr>
          <p:cNvPr id="3" name="Content Placeholder 2"/>
          <p:cNvSpPr>
            <a:spLocks noGrp="1"/>
          </p:cNvSpPr>
          <p:nvPr>
            <p:ph sz="quarter" idx="1"/>
          </p:nvPr>
        </p:nvSpPr>
        <p:spPr/>
        <p:txBody>
          <a:bodyPr/>
          <a:lstStyle/>
          <a:p>
            <a:r>
              <a:rPr lang="en-US" dirty="0" smtClean="0">
                <a:hlinkClick r:id="rId2"/>
              </a:rPr>
              <a:t>http://en.wikipedia.org/wiki/Two-factor_authentication</a:t>
            </a:r>
            <a:endParaRPr lang="en-US" dirty="0" smtClean="0"/>
          </a:p>
          <a:p>
            <a:r>
              <a:rPr lang="en-US" dirty="0" smtClean="0">
                <a:hlinkClick r:id="rId3"/>
              </a:rPr>
              <a:t>http://blog.ironkey.com/?p=437</a:t>
            </a:r>
            <a:endParaRPr lang="en-US" dirty="0" smtClean="0"/>
          </a:p>
          <a:p>
            <a:r>
              <a:rPr lang="en-US" dirty="0" smtClean="0">
                <a:hlinkClick r:id="rId4"/>
              </a:rPr>
              <a:t>http://cscjournals.org/csc/manuscript/Journals/IJCN/volume3/Issue5/IJCN-176.pdf</a:t>
            </a:r>
            <a:endParaRPr lang="en-US" dirty="0" smtClean="0"/>
          </a:p>
          <a:p>
            <a:r>
              <a:rPr lang="en-US" dirty="0" smtClean="0">
                <a:hlinkClick r:id="rId5"/>
              </a:rPr>
              <a:t>http://en.wikipedia.org/wiki/Cloud_computing#Hybrid_cloud</a:t>
            </a:r>
            <a:endParaRPr lang="en-US" dirty="0" smtClean="0"/>
          </a:p>
          <a:p>
            <a:r>
              <a:rPr lang="en-US" dirty="0" smtClean="0">
                <a:hlinkClick r:id="rId6"/>
              </a:rPr>
              <a:t>http://www.sersc.org/journals/IJMUE/vol7_no3_2012/18.pdf</a:t>
            </a:r>
            <a:endParaRPr lang="en-US" dirty="0" smtClean="0"/>
          </a:p>
          <a:p>
            <a:r>
              <a:rPr lang="en-US" dirty="0" smtClean="0">
                <a:hlinkClick r:id="rId7"/>
              </a:rPr>
              <a:t>http://data-protection.safenet-inc.com/2012/05/cloud-computing-migration-from-physical-datacenter-to-the-cloud</a:t>
            </a:r>
            <a:r>
              <a:rPr lang="en-US" dirty="0" smtClean="0">
                <a:hlinkClick r:id="rId7"/>
              </a:rPr>
              <a:t>/</a:t>
            </a:r>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Outline</a:t>
            </a:r>
            <a:endParaRPr lang="en-US" dirty="0"/>
          </a:p>
        </p:txBody>
      </p:sp>
      <p:sp>
        <p:nvSpPr>
          <p:cNvPr id="3" name="Content Placeholder 2"/>
          <p:cNvSpPr>
            <a:spLocks noGrp="1"/>
          </p:cNvSpPr>
          <p:nvPr>
            <p:ph sz="quarter" idx="1"/>
          </p:nvPr>
        </p:nvSpPr>
        <p:spPr>
          <a:solidFill>
            <a:schemeClr val="bg1">
              <a:lumMod val="95000"/>
            </a:schemeClr>
          </a:solidFill>
        </p:spPr>
        <p:txBody>
          <a:bodyPr/>
          <a:lstStyle/>
          <a:p>
            <a:pPr lvl="1"/>
            <a:endParaRPr lang="en-US" dirty="0" smtClean="0"/>
          </a:p>
          <a:p>
            <a:pPr lvl="1"/>
            <a:endParaRPr lang="en-US" dirty="0" smtClean="0"/>
          </a:p>
          <a:p>
            <a:pPr lvl="1"/>
            <a:endParaRPr lang="en-US" dirty="0" smtClean="0"/>
          </a:p>
          <a:p>
            <a:pPr lvl="4">
              <a:buFont typeface="Wingdings" pitchFamily="2" charset="2"/>
              <a:buChar char="v"/>
            </a:pPr>
            <a:r>
              <a:rPr lang="en-US" sz="2400" dirty="0" smtClean="0"/>
              <a:t>1</a:t>
            </a:r>
            <a:r>
              <a:rPr lang="en-US" sz="2400" dirty="0" smtClean="0"/>
              <a:t>. </a:t>
            </a:r>
            <a:r>
              <a:rPr lang="en-US" sz="2400" dirty="0" smtClean="0"/>
              <a:t>Problem definition</a:t>
            </a:r>
            <a:endParaRPr lang="en-US" sz="2400" dirty="0" smtClean="0"/>
          </a:p>
          <a:p>
            <a:pPr lvl="4">
              <a:buFont typeface="Wingdings" pitchFamily="2" charset="2"/>
              <a:buChar char="v"/>
            </a:pPr>
            <a:r>
              <a:rPr lang="en-US" sz="2400" dirty="0" smtClean="0"/>
              <a:t>2</a:t>
            </a:r>
            <a:r>
              <a:rPr lang="en-US" sz="2400" dirty="0" smtClean="0"/>
              <a:t>. Businesses and </a:t>
            </a:r>
            <a:r>
              <a:rPr lang="en-US" sz="2400" dirty="0" smtClean="0"/>
              <a:t>cloud</a:t>
            </a:r>
          </a:p>
          <a:p>
            <a:pPr lvl="4">
              <a:buFont typeface="Wingdings" pitchFamily="2" charset="2"/>
              <a:buChar char="v"/>
            </a:pPr>
            <a:r>
              <a:rPr lang="en-US" sz="2400" dirty="0" smtClean="0"/>
              <a:t>3. Cloud models and Issues </a:t>
            </a:r>
          </a:p>
          <a:p>
            <a:pPr lvl="4">
              <a:buFont typeface="Wingdings" pitchFamily="2" charset="2"/>
              <a:buChar char="v"/>
            </a:pPr>
            <a:r>
              <a:rPr lang="en-US" sz="2400" dirty="0" smtClean="0"/>
              <a:t>3</a:t>
            </a:r>
            <a:r>
              <a:rPr lang="en-US" sz="2400" dirty="0" smtClean="0"/>
              <a:t>. The difference</a:t>
            </a:r>
            <a:endParaRPr lang="en-US" sz="2400" dirty="0" smtClean="0"/>
          </a:p>
          <a:p>
            <a:pPr lvl="4">
              <a:buFont typeface="Wingdings" pitchFamily="2" charset="2"/>
              <a:buChar char="v"/>
            </a:pPr>
            <a:r>
              <a:rPr lang="en-US" sz="2400" dirty="0" smtClean="0"/>
              <a:t>3</a:t>
            </a:r>
            <a:r>
              <a:rPr lang="en-US" sz="2400" dirty="0" smtClean="0"/>
              <a:t>. Authentication issues</a:t>
            </a:r>
            <a:endParaRPr lang="en-US" sz="2400" dirty="0" smtClean="0"/>
          </a:p>
          <a:p>
            <a:pPr lvl="4">
              <a:buFont typeface="Wingdings" pitchFamily="2" charset="2"/>
              <a:buChar char="v"/>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Security Problem Selected</a:t>
            </a:r>
            <a:endParaRPr lang="en-US" dirty="0"/>
          </a:p>
        </p:txBody>
      </p:sp>
      <p:sp>
        <p:nvSpPr>
          <p:cNvPr id="3" name="Content Placeholder 2"/>
          <p:cNvSpPr>
            <a:spLocks noGrp="1"/>
          </p:cNvSpPr>
          <p:nvPr>
            <p:ph sz="quarter" idx="1"/>
          </p:nvPr>
        </p:nvSpPr>
        <p:spPr>
          <a:xfrm>
            <a:off x="685800" y="1295400"/>
            <a:ext cx="7467600" cy="4873752"/>
          </a:xfrm>
        </p:spPr>
        <p:txBody>
          <a:bodyPr>
            <a:normAutofit fontScale="92500"/>
          </a:bodyPr>
          <a:lstStyle/>
          <a:p>
            <a:pPr marL="0" indent="0">
              <a:buNone/>
            </a:pPr>
            <a:r>
              <a:rPr lang="en-US" dirty="0" smtClean="0"/>
              <a:t>The security problem that G Force has selected is the authentication of different devices and users in cloud computing.  </a:t>
            </a:r>
          </a:p>
          <a:p>
            <a:pPr marL="0" indent="0">
              <a:buNone/>
            </a:pPr>
            <a:r>
              <a:rPr lang="en-US" dirty="0" smtClean="0"/>
              <a:t>This </a:t>
            </a:r>
            <a:r>
              <a:rPr lang="en-US" dirty="0" smtClean="0"/>
              <a:t>is an important issue all of our employers have in common as more companies migrate to cloud computing and they need more secure solutions implemented.  Corporate concerns are:</a:t>
            </a:r>
          </a:p>
          <a:p>
            <a:pPr marL="822960" lvl="1" indent="-457200"/>
            <a:r>
              <a:rPr lang="en-US" dirty="0" smtClean="0"/>
              <a:t>Single point of failure for authentication</a:t>
            </a:r>
          </a:p>
          <a:p>
            <a:pPr marL="822960" lvl="1" indent="-457200"/>
            <a:r>
              <a:rPr lang="en-US" dirty="0" smtClean="0"/>
              <a:t>Data breaches because of weak authentication</a:t>
            </a:r>
          </a:p>
          <a:p>
            <a:pPr marL="822960" lvl="1" indent="-457200"/>
            <a:r>
              <a:rPr lang="en-US" dirty="0" smtClean="0"/>
              <a:t>Security in the cloud is the #1 concern of businesses</a:t>
            </a:r>
          </a:p>
          <a:p>
            <a:pPr marL="0" indent="0">
              <a:buNone/>
            </a:pPr>
            <a:r>
              <a:rPr lang="en-US" dirty="0" smtClean="0"/>
              <a:t>All sectors are migrating to cloud computing because IT costs can be cut, it reduces capital expenses, and is a viable option to modernize legacy systems.  </a:t>
            </a:r>
          </a:p>
        </p:txBody>
      </p:sp>
    </p:spTree>
    <p:extLst>
      <p:ext uri="{BB962C8B-B14F-4D97-AF65-F5344CB8AC3E}">
        <p14:creationId xmlns="" xmlns:p14="http://schemas.microsoft.com/office/powerpoint/2010/main" val="39476242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Businesses and cloud</a:t>
            </a:r>
            <a:endParaRPr lang="en-US" dirty="0"/>
          </a:p>
        </p:txBody>
      </p:sp>
      <p:sp>
        <p:nvSpPr>
          <p:cNvPr id="3" name="Content Placeholder 2"/>
          <p:cNvSpPr>
            <a:spLocks noGrp="1"/>
          </p:cNvSpPr>
          <p:nvPr>
            <p:ph sz="quarter" idx="1"/>
          </p:nvPr>
        </p:nvSpPr>
        <p:spPr>
          <a:xfrm>
            <a:off x="609600" y="1371600"/>
            <a:ext cx="7467600" cy="4873752"/>
          </a:xfrm>
        </p:spPr>
        <p:txBody>
          <a:bodyPr>
            <a:normAutofit fontScale="92500" lnSpcReduction="20000"/>
          </a:bodyPr>
          <a:lstStyle/>
          <a:p>
            <a:r>
              <a:rPr lang="en-US" dirty="0" smtClean="0"/>
              <a:t>Business requirements</a:t>
            </a:r>
            <a:r>
              <a:rPr lang="en-US" dirty="0" smtClean="0"/>
              <a:t>: Netflix, Adobe connect, Expense reporting, Timesheet, Payroll </a:t>
            </a:r>
            <a:r>
              <a:rPr lang="en-US" dirty="0" smtClean="0"/>
              <a:t>systems</a:t>
            </a:r>
          </a:p>
          <a:p>
            <a:r>
              <a:rPr lang="en-US" dirty="0" smtClean="0"/>
              <a:t>Support customers with multiple devices accessing their system </a:t>
            </a:r>
            <a:endParaRPr lang="en-US" dirty="0" smtClean="0"/>
          </a:p>
          <a:p>
            <a:r>
              <a:rPr lang="en-US" dirty="0" smtClean="0"/>
              <a:t>Moving </a:t>
            </a:r>
            <a:r>
              <a:rPr lang="en-US" dirty="0" smtClean="0"/>
              <a:t>existing applications out of the datacenter and into virtual private and fully public clouds.</a:t>
            </a:r>
          </a:p>
          <a:p>
            <a:r>
              <a:rPr lang="en-US" dirty="0" smtClean="0"/>
              <a:t>Fully </a:t>
            </a:r>
            <a:r>
              <a:rPr lang="en-US" dirty="0" smtClean="0"/>
              <a:t>embracing virtual datacenters, which means consolidating physical datacenters, and (if the company’s large enough) forming a private cloud.</a:t>
            </a:r>
          </a:p>
          <a:p>
            <a:r>
              <a:rPr lang="en-US" dirty="0" smtClean="0"/>
              <a:t> </a:t>
            </a:r>
            <a:r>
              <a:rPr lang="en-US" dirty="0" smtClean="0"/>
              <a:t>Outsourcing applications. There’s </a:t>
            </a:r>
            <a:r>
              <a:rPr lang="en-US" dirty="0" err="1" smtClean="0"/>
              <a:t>SaaS</a:t>
            </a:r>
            <a:r>
              <a:rPr lang="en-US" dirty="0" smtClean="0"/>
              <a:t> applications like Workday, ADP, Concur, and SalesForce.com that have replaced functions that used to run in the datacenter, and then there’s also custom apps for data that’s proprietary, sensitive or regulated, which many people are running in a platform-as-a-service (</a:t>
            </a:r>
            <a:r>
              <a:rPr lang="en-US" dirty="0" err="1" smtClean="0"/>
              <a:t>PaaS</a:t>
            </a:r>
            <a:r>
              <a:rPr lang="en-US" dirty="0" smtClean="0"/>
              <a:t>) extension</a:t>
            </a:r>
            <a:r>
              <a:rPr lang="en-US" dirty="0" smtClean="0"/>
              <a:t>.</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chor="ctr"/>
          <a:lstStyle/>
          <a:p>
            <a:pPr algn="ctr"/>
            <a:r>
              <a:rPr lang="en-US" dirty="0" smtClean="0"/>
              <a:t>Cloud </a:t>
            </a:r>
            <a:r>
              <a:rPr lang="en-US" dirty="0" smtClean="0"/>
              <a:t>models and Issues</a:t>
            </a:r>
            <a:endParaRPr lang="en-US" dirty="0"/>
          </a:p>
        </p:txBody>
      </p:sp>
      <p:pic>
        <p:nvPicPr>
          <p:cNvPr id="2050" name="Picture 2"/>
          <p:cNvPicPr>
            <a:picLocks noGrp="1" noChangeAspect="1" noChangeArrowheads="1"/>
          </p:cNvPicPr>
          <p:nvPr>
            <p:ph sz="quarter" idx="1"/>
          </p:nvPr>
        </p:nvPicPr>
        <p:blipFill>
          <a:blip r:embed="rId2" cstate="print"/>
          <a:srcRect/>
          <a:stretch>
            <a:fillRect/>
          </a:stretch>
        </p:blipFill>
        <p:spPr bwMode="auto">
          <a:xfrm>
            <a:off x="990600" y="2743200"/>
            <a:ext cx="6858000" cy="3881546"/>
          </a:xfrm>
          <a:prstGeom prst="rect">
            <a:avLst/>
          </a:prstGeom>
          <a:noFill/>
          <a:ln w="9525">
            <a:noFill/>
            <a:miter lim="800000"/>
            <a:headEnd/>
            <a:tailEnd/>
          </a:ln>
        </p:spPr>
      </p:pic>
      <p:sp>
        <p:nvSpPr>
          <p:cNvPr id="6" name="Rectangle 5"/>
          <p:cNvSpPr/>
          <p:nvPr/>
        </p:nvSpPr>
        <p:spPr>
          <a:xfrm>
            <a:off x="1066800" y="990600"/>
            <a:ext cx="7315200" cy="1754326"/>
          </a:xfrm>
          <a:prstGeom prst="rect">
            <a:avLst/>
          </a:prstGeom>
        </p:spPr>
        <p:txBody>
          <a:bodyPr wrap="square">
            <a:spAutoFit/>
          </a:bodyPr>
          <a:lstStyle/>
          <a:p>
            <a:pPr>
              <a:buFont typeface="Courier New" pitchFamily="49" charset="0"/>
              <a:buChar char="o"/>
            </a:pPr>
            <a:r>
              <a:rPr lang="en-US" dirty="0" smtClean="0"/>
              <a:t> Different </a:t>
            </a:r>
            <a:r>
              <a:rPr lang="en-US" dirty="0" smtClean="0"/>
              <a:t>deployment models: Private, Public, and Hybrid</a:t>
            </a:r>
          </a:p>
          <a:p>
            <a:pPr>
              <a:buFont typeface="Courier New" pitchFamily="49" charset="0"/>
              <a:buChar char="o"/>
            </a:pPr>
            <a:r>
              <a:rPr lang="en-US" dirty="0" smtClean="0"/>
              <a:t> Private: Issue “still have to buy, build, and manage them”</a:t>
            </a:r>
          </a:p>
          <a:p>
            <a:pPr>
              <a:buFont typeface="Courier New" pitchFamily="49" charset="0"/>
              <a:buChar char="o"/>
            </a:pPr>
            <a:r>
              <a:rPr lang="en-US" dirty="0" smtClean="0"/>
              <a:t> Public: </a:t>
            </a:r>
            <a:r>
              <a:rPr lang="en-US" dirty="0" smtClean="0"/>
              <a:t>No </a:t>
            </a:r>
            <a:r>
              <a:rPr lang="en-US" dirty="0" smtClean="0"/>
              <a:t>direct connection and control. </a:t>
            </a:r>
            <a:r>
              <a:rPr lang="en-US" dirty="0" smtClean="0"/>
              <a:t>Amazon, Microsoft </a:t>
            </a:r>
            <a:r>
              <a:rPr lang="en-US" dirty="0" smtClean="0"/>
              <a:t>and </a:t>
            </a:r>
            <a:r>
              <a:rPr lang="en-US" dirty="0" smtClean="0"/>
              <a:t>       </a:t>
            </a:r>
          </a:p>
          <a:p>
            <a:r>
              <a:rPr lang="en-US" dirty="0" smtClean="0"/>
              <a:t> </a:t>
            </a:r>
            <a:r>
              <a:rPr lang="en-US" dirty="0" smtClean="0"/>
              <a:t>  Google</a:t>
            </a:r>
            <a:endParaRPr lang="en-US" dirty="0" smtClean="0"/>
          </a:p>
          <a:p>
            <a:pPr>
              <a:buFont typeface="Courier New" pitchFamily="49" charset="0"/>
              <a:buChar char="o"/>
            </a:pPr>
            <a:r>
              <a:rPr lang="en-US" dirty="0" smtClean="0"/>
              <a:t> Hybrid : lack the flexibility, security and certainty of in-   </a:t>
            </a:r>
          </a:p>
          <a:p>
            <a:r>
              <a:rPr lang="en-US" dirty="0" smtClean="0"/>
              <a:t>   house </a:t>
            </a:r>
            <a:r>
              <a:rPr lang="en-US" dirty="0" smtClean="0"/>
              <a:t>applications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The difference</a:t>
            </a:r>
            <a:endParaRPr lang="en-US" dirty="0"/>
          </a:p>
        </p:txBody>
      </p:sp>
      <p:sp>
        <p:nvSpPr>
          <p:cNvPr id="3" name="Content Placeholder 2"/>
          <p:cNvSpPr>
            <a:spLocks noGrp="1"/>
          </p:cNvSpPr>
          <p:nvPr>
            <p:ph sz="quarter" idx="1"/>
          </p:nvPr>
        </p:nvSpPr>
        <p:spPr/>
        <p:txBody>
          <a:bodyPr>
            <a:normAutofit/>
          </a:bodyPr>
          <a:lstStyle/>
          <a:p>
            <a:r>
              <a:rPr lang="en-US" dirty="0" smtClean="0"/>
              <a:t>Internal System</a:t>
            </a:r>
          </a:p>
          <a:p>
            <a:pPr lvl="1"/>
            <a:r>
              <a:rPr lang="en-US" dirty="0" smtClean="0"/>
              <a:t>More secure authentication like LDAP, KERBOES</a:t>
            </a:r>
          </a:p>
          <a:p>
            <a:pPr lvl="1"/>
            <a:r>
              <a:rPr lang="en-US" dirty="0" smtClean="0"/>
              <a:t>Company has a control over the data and process</a:t>
            </a:r>
          </a:p>
          <a:p>
            <a:pPr lvl="1"/>
            <a:r>
              <a:rPr lang="en-US" dirty="0" smtClean="0"/>
              <a:t>User management is easy and more controlled</a:t>
            </a:r>
          </a:p>
          <a:p>
            <a:r>
              <a:rPr lang="en-US" dirty="0" smtClean="0"/>
              <a:t>Cloud System</a:t>
            </a:r>
          </a:p>
          <a:p>
            <a:pPr lvl="1"/>
            <a:r>
              <a:rPr lang="en-US" dirty="0" smtClean="0"/>
              <a:t>Proprietary  authentication system</a:t>
            </a:r>
          </a:p>
          <a:p>
            <a:pPr lvl="1"/>
            <a:r>
              <a:rPr lang="en-US" dirty="0" smtClean="0"/>
              <a:t>It is a nightmare  to manage the users remotely. We wont know what the vendor is doing</a:t>
            </a:r>
          </a:p>
          <a:p>
            <a:pPr lvl="1"/>
            <a:r>
              <a:rPr lang="en-US" dirty="0" smtClean="0"/>
              <a:t>Migration is </a:t>
            </a:r>
            <a:r>
              <a:rPr lang="en-US" dirty="0" smtClean="0"/>
              <a:t>very </a:t>
            </a:r>
            <a:r>
              <a:rPr lang="en-US" dirty="0" smtClean="0"/>
              <a:t>difficult. It is difficult to </a:t>
            </a:r>
            <a:r>
              <a:rPr lang="en-US" dirty="0" err="1" smtClean="0"/>
              <a:t>synchronise</a:t>
            </a:r>
            <a:r>
              <a:rPr lang="en-US" dirty="0" smtClean="0"/>
              <a:t> </a:t>
            </a:r>
            <a:r>
              <a:rPr lang="en-US" dirty="0" smtClean="0"/>
              <a:t>login and authentication data between external clouds and internal systems without exposing internal security data.</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pPr algn="ctr"/>
            <a:r>
              <a:rPr lang="en-US" dirty="0" smtClean="0"/>
              <a:t>Cloud Authentication issues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Cloud service providers request customers to store their account information in the cloud, cloud service providers have the access to these information. This presents a privacy issue to the customer’s privacy information.</a:t>
            </a:r>
          </a:p>
          <a:p>
            <a:r>
              <a:rPr lang="en-US" dirty="0" smtClean="0"/>
              <a:t>Many SLAs have specified the privacy of the sensitive information, however, it is difficult for customers to make sure the proper rules are enforced. There is a lack of transparency in the cloud that allows the customers to monitor their own privacy information.</a:t>
            </a:r>
          </a:p>
          <a:p>
            <a:r>
              <a:rPr lang="en-US" dirty="0" smtClean="0"/>
              <a:t>When a customer decide to use multiple cloud service, the customer will have to store his/her password in multiple cloud, the more cloud service the customer is subscript to, the more copy of the user’s information will be. This is a security issue for the customers and the cloud service providers.</a:t>
            </a:r>
          </a:p>
          <a:p>
            <a:r>
              <a:rPr lang="en-US" dirty="0" smtClean="0"/>
              <a:t>The multiple copies of account will lead to multiple authentication processes. For every cloud service, the customer needs to exchange his/her authentication information. This redundant actions may lead to an exploit of the authentication mechanism.</a:t>
            </a:r>
          </a:p>
          <a:p>
            <a:r>
              <a:rPr lang="en-US" dirty="0" smtClean="0"/>
              <a:t>Cloud service providers use different authentication technologies for authenticating users, this may have less impact on </a:t>
            </a:r>
            <a:r>
              <a:rPr lang="en-US" dirty="0" err="1" smtClean="0"/>
              <a:t>SaaS</a:t>
            </a:r>
            <a:r>
              <a:rPr lang="en-US" dirty="0" smtClean="0"/>
              <a:t> than </a:t>
            </a:r>
            <a:r>
              <a:rPr lang="en-US" dirty="0" err="1" smtClean="0"/>
              <a:t>PaaS</a:t>
            </a:r>
            <a:r>
              <a:rPr lang="en-US" dirty="0" smtClean="0"/>
              <a:t> and </a:t>
            </a:r>
            <a:r>
              <a:rPr lang="en-US" dirty="0" err="1" smtClean="0"/>
              <a:t>IaaS</a:t>
            </a:r>
            <a:r>
              <a:rPr lang="en-US" dirty="0" smtClean="0"/>
              <a:t>, but it is present a challenge to the customers.</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chor="ctr"/>
          <a:lstStyle/>
          <a:p>
            <a:pPr algn="ctr"/>
            <a:r>
              <a:rPr lang="en-US" dirty="0" smtClean="0"/>
              <a:t>Authentication issues - </a:t>
            </a:r>
            <a:r>
              <a:rPr lang="en-US" dirty="0" err="1" smtClean="0"/>
              <a:t>contd</a:t>
            </a:r>
            <a:endParaRPr lang="en-US" dirty="0"/>
          </a:p>
        </p:txBody>
      </p:sp>
      <p:sp>
        <p:nvSpPr>
          <p:cNvPr id="3" name="Content Placeholder 2"/>
          <p:cNvSpPr>
            <a:spLocks noGrp="1"/>
          </p:cNvSpPr>
          <p:nvPr>
            <p:ph sz="quarter" idx="1"/>
          </p:nvPr>
        </p:nvSpPr>
        <p:spPr>
          <a:xfrm>
            <a:off x="533400" y="1371600"/>
            <a:ext cx="7467600" cy="3962400"/>
          </a:xfrm>
        </p:spPr>
        <p:txBody>
          <a:bodyPr>
            <a:normAutofit/>
          </a:bodyPr>
          <a:lstStyle/>
          <a:p>
            <a:r>
              <a:rPr lang="en-US" sz="2300" dirty="0" smtClean="0"/>
              <a:t>Wells Fargo Customer Data Breached – How Did Cyber-Criminals Get The Access Codes? – Why No Strong Authentication?</a:t>
            </a:r>
          </a:p>
          <a:p>
            <a:pPr lvl="1"/>
            <a:r>
              <a:rPr lang="en-US" sz="2000" dirty="0" smtClean="0"/>
              <a:t>Dictionary attack? </a:t>
            </a:r>
            <a:endParaRPr lang="en-US" sz="2000" dirty="0" smtClean="0"/>
          </a:p>
          <a:p>
            <a:r>
              <a:rPr lang="en-US" sz="2300" dirty="0" smtClean="0"/>
              <a:t>Security issues in cloud computing has played a major role in slowing down its acceptance, in fact security ranked first as the greatest challenge issue of cloud computing as depicted in  the chart.</a:t>
            </a:r>
          </a:p>
          <a:p>
            <a:endParaRPr lang="en-US" sz="2300" dirty="0" smtClean="0"/>
          </a:p>
          <a:p>
            <a:endParaRPr lang="en-US" sz="2300"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Survey on Cloud computing</a:t>
            </a:r>
            <a:endParaRPr lang="en-US" dirty="0"/>
          </a:p>
        </p:txBody>
      </p:sp>
      <p:pic>
        <p:nvPicPr>
          <p:cNvPr id="4" name="Content Placeholder 3"/>
          <p:cNvPicPr>
            <a:picLocks noGrp="1" noChangeAspect="1" noChangeArrowheads="1"/>
          </p:cNvPicPr>
          <p:nvPr>
            <p:ph sz="quarter" idx="1"/>
          </p:nvPr>
        </p:nvPicPr>
        <p:blipFill>
          <a:blip r:embed="rId2" cstate="print"/>
          <a:srcRect/>
          <a:stretch>
            <a:fillRect/>
          </a:stretch>
        </p:blipFill>
        <p:spPr bwMode="auto">
          <a:xfrm>
            <a:off x="457200" y="1707749"/>
            <a:ext cx="7467600" cy="465852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521</TotalTime>
  <Words>543</Words>
  <Application>Microsoft Office PowerPoint</Application>
  <PresentationFormat>On-screen Show (4:3)</PresentationFormat>
  <Paragraphs>66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AUTHENTICATION IN the CLOUD</vt:lpstr>
      <vt:lpstr>Outline</vt:lpstr>
      <vt:lpstr>Security Problem Selected</vt:lpstr>
      <vt:lpstr>Businesses and cloud</vt:lpstr>
      <vt:lpstr>Cloud models and Issues</vt:lpstr>
      <vt:lpstr>The difference</vt:lpstr>
      <vt:lpstr>Cloud Authentication issues</vt:lpstr>
      <vt:lpstr>Authentication issues - contd</vt:lpstr>
      <vt:lpstr>Survey on Cloud computing</vt:lpstr>
      <vt:lpstr>References</vt:lpstr>
    </vt:vector>
  </TitlesOfParts>
  <Company>nthAdvent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AUTHENTICATION IN CLOUD</dc:title>
  <dc:creator>Socrates Ponnusamy</dc:creator>
  <cp:lastModifiedBy>Socrates Ponnusamy</cp:lastModifiedBy>
  <cp:revision>110</cp:revision>
  <dcterms:created xsi:type="dcterms:W3CDTF">2012-10-16T00:06:28Z</dcterms:created>
  <dcterms:modified xsi:type="dcterms:W3CDTF">2012-10-19T05:03:35Z</dcterms:modified>
</cp:coreProperties>
</file>