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8" r:id="rId14"/>
    <p:sldId id="269" r:id="rId15"/>
    <p:sldId id="279" r:id="rId16"/>
    <p:sldId id="271" r:id="rId17"/>
    <p:sldId id="273" r:id="rId18"/>
    <p:sldId id="275" r:id="rId19"/>
    <p:sldId id="276" r:id="rId20"/>
    <p:sldId id="277" r:id="rId21"/>
  </p:sldIdLst>
  <p:sldSz cx="9144000" cy="6858000" type="screen4x3"/>
  <p:notesSz cx="7099300" cy="10234613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4605576"/>
          </a:xfrm>
          <a:prstGeom prst="rect">
            <a:avLst/>
          </a:prstGeom>
        </p:spPr>
        <p:txBody>
          <a:bodyPr lIns="99032" tIns="99032" rIns="99032" bIns="99032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99907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369275"/>
          </a:xfrm>
          <a:prstGeom prst="rect">
            <a:avLst/>
          </a:prstGeom>
        </p:spPr>
        <p:txBody>
          <a:bodyPr lIns="99032" tIns="99032" rIns="99032" bIns="99032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369275"/>
          </a:xfrm>
          <a:prstGeom prst="rect">
            <a:avLst/>
          </a:prstGeom>
        </p:spPr>
        <p:txBody>
          <a:bodyPr lIns="99032" tIns="99032" rIns="99032" bIns="99032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369275"/>
          </a:xfrm>
          <a:prstGeom prst="rect">
            <a:avLst/>
          </a:prstGeom>
        </p:spPr>
        <p:txBody>
          <a:bodyPr lIns="99032" tIns="99032" rIns="99032" bIns="99032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369275"/>
          </a:xfrm>
          <a:prstGeom prst="rect">
            <a:avLst/>
          </a:prstGeom>
        </p:spPr>
        <p:txBody>
          <a:bodyPr lIns="99032" tIns="99032" rIns="99032" bIns="99032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369275"/>
          </a:xfrm>
          <a:prstGeom prst="rect">
            <a:avLst/>
          </a:prstGeom>
        </p:spPr>
        <p:txBody>
          <a:bodyPr lIns="99032" tIns="99032" rIns="99032" bIns="99032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369275"/>
          </a:xfrm>
          <a:prstGeom prst="rect">
            <a:avLst/>
          </a:prstGeom>
        </p:spPr>
        <p:txBody>
          <a:bodyPr lIns="99032" tIns="99032" rIns="99032" bIns="99032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369275"/>
          </a:xfrm>
          <a:prstGeom prst="rect">
            <a:avLst/>
          </a:prstGeom>
        </p:spPr>
        <p:txBody>
          <a:bodyPr lIns="99032" tIns="99032" rIns="99032" bIns="99032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369275"/>
          </a:xfrm>
          <a:prstGeom prst="rect">
            <a:avLst/>
          </a:prstGeom>
        </p:spPr>
        <p:txBody>
          <a:bodyPr lIns="99032" tIns="99032" rIns="99032" bIns="99032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369275"/>
          </a:xfrm>
          <a:prstGeom prst="rect">
            <a:avLst/>
          </a:prstGeom>
        </p:spPr>
        <p:txBody>
          <a:bodyPr lIns="99032" tIns="99032" rIns="99032" bIns="99032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369275"/>
          </a:xfrm>
          <a:prstGeom prst="rect">
            <a:avLst/>
          </a:prstGeom>
        </p:spPr>
        <p:txBody>
          <a:bodyPr lIns="99032" tIns="99032" rIns="99032" bIns="99032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369275"/>
          </a:xfrm>
          <a:prstGeom prst="rect">
            <a:avLst/>
          </a:prstGeom>
        </p:spPr>
        <p:txBody>
          <a:bodyPr lIns="99032" tIns="99032" rIns="99032" bIns="99032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369275"/>
          </a:xfrm>
          <a:prstGeom prst="rect">
            <a:avLst/>
          </a:prstGeom>
        </p:spPr>
        <p:txBody>
          <a:bodyPr lIns="99032" tIns="99032" rIns="99032" bIns="99032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369275"/>
          </a:xfrm>
          <a:prstGeom prst="rect">
            <a:avLst/>
          </a:prstGeom>
        </p:spPr>
        <p:txBody>
          <a:bodyPr lIns="99032" tIns="99032" rIns="99032" bIns="99032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369275"/>
          </a:xfrm>
          <a:prstGeom prst="rect">
            <a:avLst/>
          </a:prstGeom>
        </p:spPr>
        <p:txBody>
          <a:bodyPr lIns="99032" tIns="99032" rIns="99032" bIns="99032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369275"/>
          </a:xfrm>
          <a:prstGeom prst="rect">
            <a:avLst/>
          </a:prstGeom>
        </p:spPr>
        <p:txBody>
          <a:bodyPr lIns="99032" tIns="99032" rIns="99032" bIns="99032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369275"/>
          </a:xfrm>
          <a:prstGeom prst="rect">
            <a:avLst/>
          </a:prstGeom>
        </p:spPr>
        <p:txBody>
          <a:bodyPr lIns="99032" tIns="99032" rIns="99032" bIns="99032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369275"/>
          </a:xfrm>
          <a:prstGeom prst="rect">
            <a:avLst/>
          </a:prstGeom>
        </p:spPr>
        <p:txBody>
          <a:bodyPr lIns="99032" tIns="99032" rIns="99032" bIns="99032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369275"/>
          </a:xfrm>
          <a:prstGeom prst="rect">
            <a:avLst/>
          </a:prstGeom>
        </p:spPr>
        <p:txBody>
          <a:bodyPr lIns="99032" tIns="99032" rIns="99032" bIns="99032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18" y="327877"/>
            <a:ext cx="1644582" cy="489459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241855"/>
            <a:ext cx="7772400" cy="1415742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sz="4000" dirty="0"/>
              <a:t>Hacking the </a:t>
            </a:r>
            <a:r>
              <a:rPr lang="en" sz="4000" dirty="0" smtClean="0"/>
              <a:t>Bluetooth </a:t>
            </a:r>
            <a:r>
              <a:rPr lang="en" sz="4000" dirty="0"/>
              <a:t>Pairing Authentication Process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40153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Graduate Operating System Mini Project 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subTitle" idx="2"/>
          </p:nvPr>
        </p:nvSpPr>
        <p:spPr>
          <a:xfrm>
            <a:off x="804150" y="5215451"/>
            <a:ext cx="7772400" cy="40007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dirty="0"/>
              <a:t>Siyuan Jiang and Haipeng Cai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dirty="0">
                <a:solidFill>
                  <a:srgbClr val="000000"/>
                </a:solidFill>
              </a:rPr>
              <a:t>Pairing Authentication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9361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ct val="36666"/>
              <a:buNone/>
            </a:pPr>
            <a:r>
              <a:rPr lang="en" dirty="0"/>
              <a:t>- </a:t>
            </a:r>
            <a:r>
              <a:rPr lang="en" dirty="0" smtClean="0"/>
              <a:t>Pairing </a:t>
            </a:r>
            <a:endParaRPr lang="en" dirty="0"/>
          </a:p>
          <a:p>
            <a:pPr>
              <a:buNone/>
            </a:pPr>
            <a:r>
              <a:rPr lang="en" sz="2400" dirty="0"/>
              <a:t>	</a:t>
            </a:r>
            <a:r>
              <a:rPr lang="en" sz="2400" dirty="0" smtClean="0"/>
              <a:t>4. User module request sent</a:t>
            </a:r>
          </a:p>
          <a:p>
            <a:pPr lvl="0" rtl="0">
              <a:buNone/>
            </a:pPr>
            <a:r>
              <a:rPr lang="en" sz="2000" dirty="0"/>
              <a:t>	</a:t>
            </a:r>
            <a:r>
              <a:rPr lang="en" sz="2000" dirty="0" smtClean="0"/>
              <a:t>	- plugin </a:t>
            </a:r>
            <a:r>
              <a:rPr lang="en" sz="2000" dirty="0"/>
              <a:t>sends "authentication pin request" to adapter after </a:t>
            </a:r>
            <a:r>
              <a:rPr lang="en" sz="2000" dirty="0" smtClean="0"/>
              <a:t>	connection completed </a:t>
            </a:r>
            <a:r>
              <a:rPr lang="en" sz="1200" i="1" dirty="0" smtClean="0"/>
              <a:t>(user </a:t>
            </a:r>
            <a:r>
              <a:rPr lang="en" sz="1200" i="1" dirty="0"/>
              <a:t>module: src/hciops.c  --&gt;  src/adapter.c --&gt; src/event.c)</a:t>
            </a:r>
          </a:p>
          <a:p>
            <a:pPr marL="457200" lvl="0" indent="0" rtl="0">
              <a:buNone/>
            </a:pPr>
            <a:r>
              <a:rPr lang="en" sz="2000" dirty="0"/>
              <a:t>	</a:t>
            </a:r>
            <a:endParaRPr lang="en" sz="2000" dirty="0" smtClean="0"/>
          </a:p>
          <a:p>
            <a:pPr marL="457200" lvl="0" indent="0" rtl="0">
              <a:buNone/>
            </a:pPr>
            <a:r>
              <a:rPr lang="en" sz="2000" dirty="0"/>
              <a:t>	</a:t>
            </a:r>
            <a:r>
              <a:rPr lang="en" sz="2000" dirty="0" smtClean="0"/>
              <a:t>- adapter </a:t>
            </a:r>
            <a:r>
              <a:rPr lang="en" sz="2000" dirty="0"/>
              <a:t>responds to the event and requests the HCI device </a:t>
            </a:r>
            <a:r>
              <a:rPr lang="en" sz="2000" dirty="0" smtClean="0"/>
              <a:t>	for </a:t>
            </a:r>
            <a:r>
              <a:rPr lang="en" sz="2000" dirty="0"/>
              <a:t>authentication with pincode via the agent (created before)</a:t>
            </a:r>
          </a:p>
          <a:p>
            <a:pPr marL="457200" lvl="0" indent="457200" rtl="0">
              <a:buNone/>
            </a:pPr>
            <a:r>
              <a:rPr lang="en" sz="1200" i="1" dirty="0"/>
              <a:t>(user module: src/adapter.c --&gt; src/device.c  --&gt;  src/agent.c)</a:t>
            </a:r>
          </a:p>
          <a:p>
            <a:pPr marL="457200" lvl="0" indent="0" rtl="0">
              <a:buNone/>
            </a:pPr>
            <a:endParaRPr lang="en" sz="2000" dirty="0" smtClean="0"/>
          </a:p>
          <a:p>
            <a:pPr marL="457200" lvl="0" indent="0" rtl="0">
              <a:buNone/>
            </a:pPr>
            <a:r>
              <a:rPr lang="en" sz="2000" dirty="0"/>
              <a:t>	</a:t>
            </a:r>
            <a:r>
              <a:rPr lang="en" sz="2000" dirty="0" smtClean="0"/>
              <a:t>- agent </a:t>
            </a:r>
            <a:r>
              <a:rPr lang="en" sz="2000" dirty="0"/>
              <a:t>generates a pincode (according to user options </a:t>
            </a:r>
            <a:r>
              <a:rPr lang="en" sz="2000" dirty="0" smtClean="0"/>
              <a:t>	received </a:t>
            </a:r>
            <a:r>
              <a:rPr lang="en" sz="2000" dirty="0"/>
              <a:t>from the plugin) </a:t>
            </a:r>
            <a:r>
              <a:rPr lang="en" sz="2000" dirty="0" smtClean="0"/>
              <a:t>and sends </a:t>
            </a:r>
            <a:r>
              <a:rPr lang="en" sz="2000" dirty="0"/>
              <a:t>a "pincode reply" event </a:t>
            </a:r>
            <a:r>
              <a:rPr lang="en" sz="2000" dirty="0" smtClean="0"/>
              <a:t>	back </a:t>
            </a:r>
            <a:r>
              <a:rPr lang="en" sz="2000" dirty="0"/>
              <a:t>to adapter, which returns to the </a:t>
            </a:r>
            <a:r>
              <a:rPr lang="en" sz="2000" dirty="0" smtClean="0"/>
              <a:t>plugin</a:t>
            </a:r>
          </a:p>
          <a:p>
            <a:pPr marL="457200" lvl="0" indent="0" rtl="0">
              <a:buNone/>
            </a:pPr>
            <a:r>
              <a:rPr lang="en" sz="2000" i="1" dirty="0"/>
              <a:t>	</a:t>
            </a:r>
            <a:r>
              <a:rPr lang="en" sz="1200" i="1" dirty="0" smtClean="0"/>
              <a:t>(user </a:t>
            </a:r>
            <a:r>
              <a:rPr lang="en" sz="1200" i="1" dirty="0"/>
              <a:t>module: src/agentr.c --&gt; src/event.c</a:t>
            </a:r>
            <a:r>
              <a:rPr lang="en" sz="1200" i="1" dirty="0" smtClean="0"/>
              <a:t>)</a:t>
            </a:r>
            <a:endParaRPr lang="en" sz="2000" i="1" dirty="0"/>
          </a:p>
        </p:txBody>
      </p:sp>
      <p:sp>
        <p:nvSpPr>
          <p:cNvPr id="3" name="Oval Callout 2"/>
          <p:cNvSpPr/>
          <p:nvPr/>
        </p:nvSpPr>
        <p:spPr>
          <a:xfrm>
            <a:off x="2895600" y="1219200"/>
            <a:ext cx="1447800" cy="990600"/>
          </a:xfrm>
          <a:prstGeom prst="wedgeEllipseCallout">
            <a:avLst>
              <a:gd name="adj1" fmla="val -107738"/>
              <a:gd name="adj2" fmla="val 240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Passcode request starts </a:t>
            </a:r>
            <a:r>
              <a:rPr lang="en-US" dirty="0" smtClean="0"/>
              <a:t>here</a:t>
            </a:r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dirty="0">
                <a:solidFill>
                  <a:srgbClr val="000000"/>
                </a:solidFill>
              </a:rPr>
              <a:t>Pairing Authentication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63200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0">
              <a:buClr>
                <a:srgbClr val="000000"/>
              </a:buClr>
              <a:buSzPct val="36666"/>
              <a:buNone/>
            </a:pPr>
            <a:r>
              <a:rPr lang="en" sz="2000" dirty="0"/>
              <a:t>	</a:t>
            </a:r>
            <a:r>
              <a:rPr lang="en" sz="2000" dirty="0" smtClean="0"/>
              <a:t>- plugin </a:t>
            </a:r>
            <a:r>
              <a:rPr lang="en" sz="2000" dirty="0"/>
              <a:t>received the pincode and showed it on the plugin GUI </a:t>
            </a:r>
            <a:r>
              <a:rPr lang="en" sz="2000" dirty="0" smtClean="0"/>
              <a:t>	(</a:t>
            </a:r>
            <a:r>
              <a:rPr lang="en" sz="2000" dirty="0"/>
              <a:t>a string pincode, 6 digits in length by default</a:t>
            </a:r>
            <a:r>
              <a:rPr lang="en" sz="2000" dirty="0" smtClean="0"/>
              <a:t>)</a:t>
            </a:r>
          </a:p>
          <a:p>
            <a:pPr marL="457200" lvl="0" indent="0" rtl="0">
              <a:buNone/>
            </a:pPr>
            <a:r>
              <a:rPr lang="en" sz="2000" i="1" dirty="0"/>
              <a:t>	</a:t>
            </a:r>
            <a:r>
              <a:rPr lang="en" sz="1200" i="1" dirty="0" smtClean="0"/>
              <a:t>(</a:t>
            </a:r>
            <a:r>
              <a:rPr lang="en" sz="1200" i="1" dirty="0"/>
              <a:t>user module: src/hciops.c  --&gt;  src/adapter.c --&gt; src/event.c)</a:t>
            </a:r>
          </a:p>
          <a:p>
            <a:pPr marL="457200" lvl="0" indent="0" rtl="0">
              <a:buNone/>
            </a:pPr>
            <a:endParaRPr lang="en" sz="2000" dirty="0" smtClean="0"/>
          </a:p>
          <a:p>
            <a:pPr marL="457200" lvl="0" indent="0" rtl="0">
              <a:buNone/>
            </a:pPr>
            <a:r>
              <a:rPr lang="en" sz="2000" dirty="0"/>
              <a:t>	</a:t>
            </a:r>
            <a:r>
              <a:rPr lang="en" sz="2000" dirty="0" smtClean="0"/>
              <a:t>- adapter </a:t>
            </a:r>
            <a:r>
              <a:rPr lang="en" sz="2000" dirty="0"/>
              <a:t>starts waiting for the response from the peer device </a:t>
            </a:r>
            <a:r>
              <a:rPr lang="en" sz="2000" dirty="0" smtClean="0"/>
              <a:t>	with </a:t>
            </a:r>
            <a:r>
              <a:rPr lang="en" sz="2000" dirty="0"/>
              <a:t>a preset </a:t>
            </a:r>
            <a:r>
              <a:rPr lang="en" sz="2000" dirty="0" smtClean="0"/>
              <a:t>timeout (30s </a:t>
            </a:r>
            <a:r>
              <a:rPr lang="en" sz="2000" dirty="0"/>
              <a:t>as default</a:t>
            </a:r>
            <a:r>
              <a:rPr lang="en" sz="2000" dirty="0" smtClean="0"/>
              <a:t>) </a:t>
            </a:r>
          </a:p>
          <a:p>
            <a:pPr marL="457200" lvl="0" indent="0" rtl="0">
              <a:buNone/>
            </a:pPr>
            <a:r>
              <a:rPr lang="en" sz="2000" i="1" dirty="0"/>
              <a:t>	</a:t>
            </a:r>
            <a:r>
              <a:rPr lang="en" sz="1200" i="1" dirty="0" smtClean="0"/>
              <a:t>(user module: src/adapter.c --&gt; src/event.c,agent.c)</a:t>
            </a:r>
          </a:p>
          <a:p>
            <a:pPr marL="457200" lvl="0" indent="0">
              <a:buClr>
                <a:srgbClr val="000000"/>
              </a:buClr>
              <a:buSzPct val="36666"/>
              <a:buNone/>
            </a:pPr>
            <a:r>
              <a:rPr lang="en" sz="2000" dirty="0" smtClean="0"/>
              <a:t>	</a:t>
            </a:r>
          </a:p>
          <a:p>
            <a:pPr marL="457200" lvl="0" indent="0">
              <a:buClr>
                <a:srgbClr val="000000"/>
              </a:buClr>
              <a:buSzPct val="36666"/>
              <a:buNone/>
            </a:pPr>
            <a:r>
              <a:rPr lang="en" sz="2000" dirty="0"/>
              <a:t>	</a:t>
            </a:r>
            <a:r>
              <a:rPr lang="en" sz="2000" dirty="0" smtClean="0"/>
              <a:t>- </a:t>
            </a:r>
            <a:r>
              <a:rPr lang="en" sz="2000" dirty="0"/>
              <a:t>agent sends request for pincode to the peer device via the 	HCI by socket for authentication, which goes to kernel module</a:t>
            </a:r>
          </a:p>
          <a:p>
            <a:pPr marL="457200" indent="457200">
              <a:buNone/>
            </a:pPr>
            <a:r>
              <a:rPr lang="en" sz="1200" i="1" dirty="0"/>
              <a:t> (</a:t>
            </a:r>
            <a:r>
              <a:rPr lang="en" sz="1200" i="1" u="sng" dirty="0"/>
              <a:t>user module</a:t>
            </a:r>
            <a:r>
              <a:rPr lang="en" sz="1200" i="1" dirty="0"/>
              <a:t>: src/agent.c  --&gt;  src/hci.c --&gt; </a:t>
            </a:r>
            <a:r>
              <a:rPr lang="en" sz="1200" i="1" u="sng" dirty="0"/>
              <a:t>kernel module</a:t>
            </a:r>
            <a:r>
              <a:rPr lang="en" sz="1200" i="1" dirty="0"/>
              <a:t>: net/bluetooth/hci_core.c  --&gt; </a:t>
            </a:r>
          </a:p>
          <a:p>
            <a:pPr marL="457200" indent="457200">
              <a:buNone/>
            </a:pPr>
            <a:r>
              <a:rPr lang="en" sz="1200" i="1" dirty="0"/>
              <a:t>net/bluetooth/hci_event.c)</a:t>
            </a:r>
            <a:endParaRPr lang="en" sz="2000" dirty="0"/>
          </a:p>
          <a:p>
            <a:pPr marL="457200" lvl="0" indent="0" rtl="0">
              <a:buNone/>
            </a:pPr>
            <a:endParaRPr lang="en" sz="20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>
                <a:solidFill>
                  <a:srgbClr val="000000"/>
                </a:solidFill>
              </a:rPr>
              <a:t>Pairing Authentication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66278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indent="0">
              <a:buNone/>
            </a:pPr>
            <a:r>
              <a:rPr lang="en" sz="2400" dirty="0" smtClean="0"/>
              <a:t>5</a:t>
            </a:r>
            <a:r>
              <a:rPr lang="en" sz="2400" dirty="0"/>
              <a:t>. Kernel module </a:t>
            </a:r>
            <a:r>
              <a:rPr lang="en" sz="2400" dirty="0" smtClean="0"/>
              <a:t>request sent</a:t>
            </a:r>
          </a:p>
          <a:p>
            <a:pPr marL="457200" lvl="0" indent="0">
              <a:buNone/>
            </a:pPr>
            <a:r>
              <a:rPr lang="en" sz="2000" dirty="0" smtClean="0"/>
              <a:t>	- kernel module sends request to peer device</a:t>
            </a:r>
          </a:p>
          <a:p>
            <a:pPr marL="457200" lvl="0" indent="0">
              <a:buNone/>
            </a:pPr>
            <a:r>
              <a:rPr lang="en" sz="2000" dirty="0"/>
              <a:t>	</a:t>
            </a:r>
            <a:r>
              <a:rPr lang="en" sz="2000" dirty="0" smtClean="0"/>
              <a:t>- if </a:t>
            </a:r>
            <a:r>
              <a:rPr lang="en" sz="2000" dirty="0"/>
              <a:t>the peer does not </a:t>
            </a:r>
            <a:r>
              <a:rPr lang="en" sz="2000" dirty="0" smtClean="0"/>
              <a:t>respond, goto step 8, otherwise goto 6</a:t>
            </a:r>
          </a:p>
          <a:p>
            <a:pPr marL="457200" lvl="0" indent="0">
              <a:buNone/>
            </a:pPr>
            <a:r>
              <a:rPr lang="en" sz="1200" i="1" dirty="0" smtClean="0"/>
              <a:t>	(kernel module</a:t>
            </a:r>
            <a:r>
              <a:rPr lang="en" sz="1200" i="1" dirty="0"/>
              <a:t>:  </a:t>
            </a:r>
            <a:r>
              <a:rPr lang="en" sz="1200" i="1" dirty="0" smtClean="0"/>
              <a:t>net/bluetooth/hci_event.c  </a:t>
            </a:r>
            <a:r>
              <a:rPr lang="en" sz="1200" i="1" dirty="0"/>
              <a:t>--&gt; </a:t>
            </a:r>
            <a:r>
              <a:rPr lang="en" sz="1200" i="1" dirty="0" smtClean="0"/>
              <a:t>net/bluetooth/hci_core.c  --&gt; driver code)</a:t>
            </a:r>
            <a:endParaRPr lang="en" sz="1200" dirty="0"/>
          </a:p>
          <a:p>
            <a:pPr marL="457200" indent="0">
              <a:buNone/>
            </a:pPr>
            <a:r>
              <a:rPr lang="en" sz="2400" dirty="0" smtClean="0"/>
              <a:t>6. </a:t>
            </a:r>
            <a:r>
              <a:rPr lang="en" sz="2400" dirty="0"/>
              <a:t>Kernel module </a:t>
            </a:r>
            <a:r>
              <a:rPr lang="en" sz="2400" dirty="0" smtClean="0"/>
              <a:t>received peer response</a:t>
            </a:r>
            <a:endParaRPr lang="en" sz="2400" dirty="0"/>
          </a:p>
          <a:p>
            <a:pPr marL="457200" indent="0">
              <a:buNone/>
            </a:pPr>
            <a:r>
              <a:rPr lang="en" sz="2000" dirty="0" smtClean="0"/>
              <a:t>	- net layer sends peer passcode back to user space via socket</a:t>
            </a:r>
          </a:p>
          <a:p>
            <a:pPr marL="457200" indent="0">
              <a:buNone/>
            </a:pPr>
            <a:r>
              <a:rPr lang="en" sz="1200" dirty="0"/>
              <a:t>	</a:t>
            </a:r>
            <a:r>
              <a:rPr lang="en" sz="1200" dirty="0" smtClean="0"/>
              <a:t> </a:t>
            </a:r>
            <a:r>
              <a:rPr lang="en" sz="1200" i="1" dirty="0" smtClean="0"/>
              <a:t>(</a:t>
            </a:r>
            <a:r>
              <a:rPr lang="en" sz="1200" i="1" u="sng" dirty="0" smtClean="0"/>
              <a:t>kernel </a:t>
            </a:r>
            <a:r>
              <a:rPr lang="en" sz="1200" i="1" u="sng" dirty="0"/>
              <a:t>module</a:t>
            </a:r>
            <a:r>
              <a:rPr lang="en" sz="1200" i="1" dirty="0"/>
              <a:t>: </a:t>
            </a:r>
            <a:r>
              <a:rPr lang="en" sz="1200" i="1" dirty="0" smtClean="0"/>
              <a:t>net/bluetooth/hci_core --&gt; net/bluetooth/hci_event.c </a:t>
            </a:r>
            <a:r>
              <a:rPr lang="en" sz="1200" i="1" dirty="0" smtClean="0">
                <a:sym typeface="Wingdings" pitchFamily="2" charset="2"/>
              </a:rPr>
              <a:t>--&gt; </a:t>
            </a:r>
            <a:r>
              <a:rPr lang="en" sz="1200" i="1" u="sng" dirty="0" smtClean="0">
                <a:sym typeface="Wingdings" pitchFamily="2" charset="2"/>
              </a:rPr>
              <a:t>user module</a:t>
            </a:r>
            <a:r>
              <a:rPr lang="en" sz="1200" i="1" dirty="0" smtClean="0">
                <a:sym typeface="Wingdings" pitchFamily="2" charset="2"/>
              </a:rPr>
              <a:t>: src/event.c --&gt; 	src/adapter.c</a:t>
            </a:r>
            <a:r>
              <a:rPr lang="en" sz="1200" i="1" dirty="0" smtClean="0"/>
              <a:t>)</a:t>
            </a:r>
            <a:endParaRPr lang="en" sz="1200" dirty="0"/>
          </a:p>
          <a:p>
            <a:pPr marL="457200" indent="0">
              <a:buNone/>
            </a:pPr>
            <a:r>
              <a:rPr lang="en" sz="2400" dirty="0"/>
              <a:t>7. User module received passcode</a:t>
            </a:r>
          </a:p>
          <a:p>
            <a:pPr marL="457200" indent="0">
              <a:buNone/>
            </a:pPr>
            <a:r>
              <a:rPr lang="en" sz="2400" dirty="0"/>
              <a:t> 	- </a:t>
            </a:r>
            <a:r>
              <a:rPr lang="en" sz="2000" dirty="0"/>
              <a:t>adapter returns to plugin</a:t>
            </a:r>
          </a:p>
          <a:p>
            <a:pPr marL="457200" indent="0">
              <a:buNone/>
            </a:pPr>
            <a:r>
              <a:rPr lang="en" sz="1200" i="1" dirty="0"/>
              <a:t>	(user module: src/device.c --&gt; src/adapter.c --&gt; plugins/hciops.c)</a:t>
            </a:r>
          </a:p>
          <a:p>
            <a:pPr lvl="0" indent="457200">
              <a:buClr>
                <a:srgbClr val="000000"/>
              </a:buClr>
              <a:buSzPct val="61111"/>
              <a:buNone/>
            </a:pPr>
            <a:r>
              <a:rPr lang="en" sz="2000" dirty="0" smtClean="0"/>
              <a:t>	- if pincode </a:t>
            </a:r>
            <a:r>
              <a:rPr lang="en" sz="2000" dirty="0"/>
              <a:t>does not match the one sent out, </a:t>
            </a:r>
            <a:r>
              <a:rPr lang="en" sz="2000" dirty="0" smtClean="0"/>
              <a:t>goto 8</a:t>
            </a:r>
          </a:p>
          <a:p>
            <a:pPr marL="457200" lvl="0" indent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sz="1200" dirty="0" smtClean="0"/>
              <a:t>	 </a:t>
            </a:r>
            <a:r>
              <a:rPr lang="en" sz="1200" i="1" dirty="0"/>
              <a:t>(user module: src/adapter.c --&gt; src/event.c,agent.c --&gt;  </a:t>
            </a:r>
            <a:r>
              <a:rPr lang="en" sz="1200" i="1" dirty="0" smtClean="0"/>
              <a:t>src/hciops.c)</a:t>
            </a:r>
            <a:endParaRPr lang="en" sz="2000" i="1" dirty="0" smtClean="0"/>
          </a:p>
        </p:txBody>
      </p:sp>
      <p:sp>
        <p:nvSpPr>
          <p:cNvPr id="4" name="Oval Callout 3"/>
          <p:cNvSpPr/>
          <p:nvPr/>
        </p:nvSpPr>
        <p:spPr>
          <a:xfrm>
            <a:off x="6096000" y="1066800"/>
            <a:ext cx="1905000" cy="990600"/>
          </a:xfrm>
          <a:prstGeom prst="wedgeEllipseCallout">
            <a:avLst>
              <a:gd name="adj1" fmla="val -87738"/>
              <a:gd name="adj2" fmla="val 39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Switched from user to kernel space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6858000" y="4267200"/>
            <a:ext cx="1905000" cy="990600"/>
          </a:xfrm>
          <a:prstGeom prst="wedgeEllipseCallout">
            <a:avLst>
              <a:gd name="adj1" fmla="val -106405"/>
              <a:gd name="adj2" fmla="val -105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Switched back from kernel to user space</a:t>
            </a:r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>
                <a:solidFill>
                  <a:srgbClr val="000000"/>
                </a:solidFill>
              </a:rPr>
              <a:t>Pairing Authentication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01284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000" dirty="0" smtClean="0"/>
              <a:t>		- </a:t>
            </a:r>
            <a:r>
              <a:rPr lang="en" sz="2000" dirty="0"/>
              <a:t>if matched, adapter retrieves further info of the peer device </a:t>
            </a:r>
            <a:r>
              <a:rPr lang="en" sz="2000" dirty="0" smtClean="0"/>
              <a:t>	and </a:t>
            </a:r>
            <a:r>
              <a:rPr lang="en" sz="2000" dirty="0"/>
              <a:t>then created a serial device and added it to the "paired </a:t>
            </a:r>
            <a:r>
              <a:rPr lang="en" sz="2000" dirty="0" smtClean="0"/>
              <a:t>	device </a:t>
            </a:r>
            <a:r>
              <a:rPr lang="en" sz="2000" dirty="0"/>
              <a:t>list" via a serial manager (app-level</a:t>
            </a:r>
            <a:r>
              <a:rPr lang="en" sz="2000" dirty="0" smtClean="0"/>
              <a:t>).</a:t>
            </a:r>
          </a:p>
          <a:p>
            <a:pPr marL="457200" indent="0">
              <a:buClr>
                <a:srgbClr val="000000"/>
              </a:buClr>
              <a:buSzPct val="36666"/>
              <a:buNone/>
            </a:pPr>
            <a:r>
              <a:rPr lang="en" sz="1200" dirty="0" smtClean="0"/>
              <a:t>	</a:t>
            </a:r>
            <a:r>
              <a:rPr lang="en" sz="1200" i="1" dirty="0" smtClean="0"/>
              <a:t>(</a:t>
            </a:r>
            <a:r>
              <a:rPr lang="en" sz="1200" i="1" dirty="0"/>
              <a:t>user module: src/adapter.c --&gt; </a:t>
            </a:r>
            <a:r>
              <a:rPr lang="en" sz="1200" i="1" dirty="0" smtClean="0"/>
              <a:t>src/device.c --&gt; serial/manager.c)</a:t>
            </a:r>
            <a:endParaRPr lang="en" sz="1200" i="1" dirty="0"/>
          </a:p>
          <a:p>
            <a:pPr marL="0" lvl="0" indent="0">
              <a:buNone/>
            </a:pPr>
            <a:r>
              <a:rPr lang="en" sz="2400" dirty="0"/>
              <a:t> </a:t>
            </a:r>
            <a:r>
              <a:rPr lang="en" sz="2400" dirty="0" smtClean="0"/>
              <a:t>     8. Pairing finished </a:t>
            </a:r>
          </a:p>
          <a:p>
            <a:pPr marL="0" lvl="0" indent="0">
              <a:buNone/>
            </a:pPr>
            <a:r>
              <a:rPr lang="en" sz="2000" dirty="0" smtClean="0"/>
              <a:t>	- adapter </a:t>
            </a:r>
            <a:r>
              <a:rPr lang="en" sz="2000" dirty="0"/>
              <a:t>cancels the authentication, releases the connection 	and related agent. </a:t>
            </a:r>
            <a:endParaRPr lang="en" sz="2000" dirty="0" smtClean="0"/>
          </a:p>
          <a:p>
            <a:pPr marL="0" lvl="0" indent="0">
              <a:buNone/>
            </a:pPr>
            <a:r>
              <a:rPr lang="en" sz="2000" dirty="0"/>
              <a:t>	</a:t>
            </a:r>
            <a:r>
              <a:rPr lang="en" sz="2000" dirty="0" smtClean="0"/>
              <a:t>- an </a:t>
            </a:r>
            <a:r>
              <a:rPr lang="en" sz="2000" dirty="0"/>
              <a:t>"authentication complete" event sent to </a:t>
            </a:r>
            <a:r>
              <a:rPr lang="en" sz="2000" dirty="0" smtClean="0"/>
              <a:t>kernel module </a:t>
            </a:r>
          </a:p>
          <a:p>
            <a:pPr marL="457200" lvl="0" indent="0">
              <a:buClr>
                <a:srgbClr val="000000"/>
              </a:buClr>
              <a:buSzPct val="36666"/>
              <a:buNone/>
            </a:pPr>
            <a:r>
              <a:rPr lang="en" sz="2000" i="1" dirty="0"/>
              <a:t>	</a:t>
            </a:r>
            <a:r>
              <a:rPr lang="en" sz="1200" i="1" dirty="0"/>
              <a:t>(</a:t>
            </a:r>
            <a:r>
              <a:rPr lang="en" sz="1200" i="1" u="sng" dirty="0"/>
              <a:t>user module</a:t>
            </a:r>
            <a:r>
              <a:rPr lang="en" sz="1200" i="1" dirty="0"/>
              <a:t>: src/adapter.c --&gt; src/device.c, serial/manager.c --&gt; </a:t>
            </a:r>
            <a:r>
              <a:rPr lang="en" sz="1200" i="1" dirty="0" smtClean="0"/>
              <a:t>src/event.c,agent.c </a:t>
            </a:r>
            <a:r>
              <a:rPr lang="en" sz="1200" i="1" dirty="0"/>
              <a:t>--&gt;  </a:t>
            </a:r>
            <a:endParaRPr lang="en" sz="1200" i="1" dirty="0" smtClean="0"/>
          </a:p>
          <a:p>
            <a:pPr marL="457200" lvl="0" indent="0">
              <a:buClr>
                <a:srgbClr val="000000"/>
              </a:buClr>
              <a:buSzPct val="36666"/>
              <a:buNone/>
            </a:pPr>
            <a:r>
              <a:rPr lang="en" sz="1200" i="1" dirty="0"/>
              <a:t>	</a:t>
            </a:r>
            <a:r>
              <a:rPr lang="en" sz="1200" i="1" dirty="0" smtClean="0"/>
              <a:t>src/hciops.c </a:t>
            </a:r>
            <a:r>
              <a:rPr lang="en" sz="1200" i="1" dirty="0"/>
              <a:t>--&gt; </a:t>
            </a:r>
            <a:r>
              <a:rPr lang="en" sz="1200" i="1" dirty="0" smtClean="0"/>
              <a:t> </a:t>
            </a:r>
            <a:r>
              <a:rPr lang="en" sz="1200" i="1" u="sng" dirty="0" smtClean="0"/>
              <a:t>kernel </a:t>
            </a:r>
            <a:r>
              <a:rPr lang="en" sz="1200" i="1" u="sng" dirty="0"/>
              <a:t>module</a:t>
            </a:r>
            <a:r>
              <a:rPr lang="en" sz="1200" i="1" dirty="0"/>
              <a:t>: net/bluetooth/hci_core.c  --&gt; net/bluetooth/hci_event.c)</a:t>
            </a:r>
          </a:p>
          <a:p>
            <a:pPr marL="0" lvl="0" indent="0">
              <a:buNone/>
            </a:pPr>
            <a:r>
              <a:rPr lang="en" sz="2000" i="1" dirty="0" smtClean="0"/>
              <a:t>      </a:t>
            </a:r>
          </a:p>
          <a:p>
            <a:pPr marL="0" lvl="0" indent="0">
              <a:buNone/>
            </a:pPr>
            <a:r>
              <a:rPr lang="en" sz="2000" i="1" dirty="0" smtClean="0"/>
              <a:t>* </a:t>
            </a:r>
            <a:r>
              <a:rPr lang="en" sz="1600" i="1" dirty="0" smtClean="0"/>
              <a:t>If pairing successfully finished, as next </a:t>
            </a:r>
            <a:r>
              <a:rPr lang="en" sz="1600" i="1" dirty="0"/>
              <a:t>time </a:t>
            </a:r>
            <a:r>
              <a:rPr lang="en" sz="1600" i="1" dirty="0" smtClean="0"/>
              <a:t>connection </a:t>
            </a:r>
            <a:r>
              <a:rPr lang="en" sz="1600" i="1" dirty="0"/>
              <a:t>to the same peer device </a:t>
            </a:r>
            <a:r>
              <a:rPr lang="en" sz="1600" i="1" dirty="0" smtClean="0"/>
              <a:t>is initiated</a:t>
            </a:r>
            <a:r>
              <a:rPr lang="en" sz="1600" i="1" dirty="0"/>
              <a:t>, no passcode will be </a:t>
            </a:r>
            <a:r>
              <a:rPr lang="en" sz="1600" i="1" dirty="0" smtClean="0"/>
              <a:t>asked </a:t>
            </a:r>
            <a:r>
              <a:rPr lang="en" sz="1600" i="1" dirty="0"/>
              <a:t>again until user deletes the paired device in the plugin </a:t>
            </a:r>
            <a:r>
              <a:rPr lang="en" sz="1600" i="1" dirty="0" smtClean="0"/>
              <a:t>GUI</a:t>
            </a:r>
            <a:endParaRPr lang="en" sz="1600" i="1" dirty="0"/>
          </a:p>
        </p:txBody>
      </p:sp>
    </p:spTree>
    <p:extLst>
      <p:ext uri="{BB962C8B-B14F-4D97-AF65-F5344CB8AC3E}">
        <p14:creationId xmlns:p14="http://schemas.microsoft.com/office/powerpoint/2010/main" val="286513440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Adapt to </a:t>
            </a:r>
            <a:r>
              <a:rPr lang="en" dirty="0" smtClean="0"/>
              <a:t>Byte Sequence Pincode</a:t>
            </a:r>
            <a:endParaRPr lang="en"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06441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FontTx/>
              <a:buChar char="-"/>
            </a:pPr>
            <a:r>
              <a:rPr lang="en" dirty="0" smtClean="0"/>
              <a:t>Overview</a:t>
            </a:r>
          </a:p>
          <a:p>
            <a:pPr lvl="1">
              <a:buFontTx/>
              <a:buChar char="-"/>
            </a:pPr>
            <a:r>
              <a:rPr lang="en" dirty="0"/>
              <a:t>viability: affirmatively it is </a:t>
            </a:r>
            <a:r>
              <a:rPr lang="en" dirty="0" smtClean="0"/>
              <a:t>viable</a:t>
            </a:r>
          </a:p>
          <a:p>
            <a:pPr lvl="1">
              <a:buFontTx/>
              <a:buChar char="-"/>
            </a:pPr>
            <a:endParaRPr lang="en" dirty="0" smtClean="0"/>
          </a:p>
          <a:p>
            <a:pPr lvl="1">
              <a:buFontTx/>
              <a:buChar char="-"/>
            </a:pPr>
            <a:r>
              <a:rPr lang="en" dirty="0" smtClean="0"/>
              <a:t>change </a:t>
            </a:r>
            <a:r>
              <a:rPr lang="en" dirty="0"/>
              <a:t>from the string (</a:t>
            </a:r>
            <a:r>
              <a:rPr lang="en" u="sng" dirty="0"/>
              <a:t>char*</a:t>
            </a:r>
            <a:r>
              <a:rPr lang="en" dirty="0"/>
              <a:t>) type to byte sequence will use a </a:t>
            </a:r>
            <a:r>
              <a:rPr lang="en" i="1" u="sng" dirty="0" smtClean="0"/>
              <a:t>unit64</a:t>
            </a:r>
            <a:r>
              <a:rPr lang="en" dirty="0" smtClean="0"/>
              <a:t> </a:t>
            </a:r>
            <a:r>
              <a:rPr lang="en" dirty="0"/>
              <a:t>type - 8-byte is long enough for a pincode, using the 	bdaddr for wiimote auto-pair for instance</a:t>
            </a:r>
            <a:r>
              <a:rPr lang="en" dirty="0" smtClean="0"/>
              <a:t>)</a:t>
            </a:r>
          </a:p>
          <a:p>
            <a:pPr lvl="1">
              <a:buFontTx/>
              <a:buChar char="-"/>
            </a:pPr>
            <a:endParaRPr lang="en" dirty="0" smtClean="0"/>
          </a:p>
          <a:p>
            <a:pPr lvl="1">
              <a:buFontTx/>
              <a:buChar char="-"/>
            </a:pPr>
            <a:r>
              <a:rPr lang="en" dirty="0" smtClean="0"/>
              <a:t>code </a:t>
            </a:r>
            <a:r>
              <a:rPr lang="en" dirty="0"/>
              <a:t>modifications do NOT involve everywhere the pincode is defined and used (sent or received) in the pairing process detailed before</a:t>
            </a:r>
            <a:r>
              <a:rPr lang="en" sz="2000" dirty="0"/>
              <a:t/>
            </a:r>
            <a:br>
              <a:rPr lang="en" sz="2000" dirty="0"/>
            </a:br>
            <a:endParaRPr lang="en" sz="16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Adapt to </a:t>
            </a:r>
            <a:r>
              <a:rPr lang="en" dirty="0" smtClean="0"/>
              <a:t>Byte Sequence Pincode</a:t>
            </a:r>
            <a:endParaRPr lang="en"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793316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>
              <a:buFontTx/>
              <a:buChar char="-"/>
            </a:pPr>
            <a:r>
              <a:rPr lang="en" dirty="0" smtClean="0"/>
              <a:t>No </a:t>
            </a:r>
            <a:r>
              <a:rPr lang="en" dirty="0"/>
              <a:t>code changes needed in kernel module</a:t>
            </a:r>
          </a:p>
          <a:p>
            <a:pPr lvl="1">
              <a:buFontTx/>
              <a:buChar char="-"/>
            </a:pPr>
            <a:r>
              <a:rPr lang="en" dirty="0" smtClean="0"/>
              <a:t>kernel </a:t>
            </a:r>
            <a:r>
              <a:rPr lang="en" dirty="0"/>
              <a:t>module uses _u8[16] (16 bytes) to store the pincode as byte sequence </a:t>
            </a:r>
            <a:r>
              <a:rPr lang="en" dirty="0" smtClean="0"/>
              <a:t>already </a:t>
            </a:r>
            <a:r>
              <a:rPr lang="en" sz="1200" i="1" dirty="0"/>
              <a:t>(net/bluetooth/hci.h)</a:t>
            </a:r>
          </a:p>
          <a:p>
            <a:pPr lvl="1">
              <a:buFontTx/>
              <a:buChar char="-"/>
            </a:pPr>
            <a:endParaRPr lang="en" dirty="0"/>
          </a:p>
          <a:p>
            <a:pPr lvl="1">
              <a:buFontTx/>
              <a:buChar char="-"/>
            </a:pPr>
            <a:r>
              <a:rPr lang="en-US" dirty="0"/>
              <a:t>b</a:t>
            </a:r>
            <a:r>
              <a:rPr lang="en" dirty="0" smtClean="0"/>
              <a:t>daddr (bluetooth MAC) </a:t>
            </a:r>
            <a:r>
              <a:rPr lang="en" dirty="0"/>
              <a:t>takes 6 bytes only (_u8[6]). we can specify the "pin_len" field (to 6 instead of </a:t>
            </a:r>
            <a:r>
              <a:rPr lang="en" dirty="0" smtClean="0"/>
              <a:t>16 by default) in the pincode structure at the user module level to easily adapt to this mere </a:t>
            </a:r>
            <a:r>
              <a:rPr lang="en" dirty="0"/>
              <a:t>change in data length.</a:t>
            </a:r>
          </a:p>
        </p:txBody>
      </p:sp>
    </p:spTree>
    <p:extLst>
      <p:ext uri="{BB962C8B-B14F-4D97-AF65-F5344CB8AC3E}">
        <p14:creationId xmlns:p14="http://schemas.microsoft.com/office/powerpoint/2010/main" val="41398923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r>
              <a:rPr lang="en" dirty="0"/>
              <a:t>Adapt to Byte Sequence Pincode</a:t>
            </a:r>
            <a:endParaRPr lang="en" b="0" dirty="0"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0908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lIns="91425" tIns="91425" rIns="91425" bIns="91425" anchor="t" anchorCtr="0">
            <a:spAutoFit/>
          </a:bodyPr>
          <a:lstStyle/>
          <a:p>
            <a:pPr>
              <a:buFontTx/>
              <a:buChar char="-"/>
            </a:pPr>
            <a:r>
              <a:rPr lang="en" dirty="0" smtClean="0"/>
              <a:t>Changes </a:t>
            </a:r>
            <a:r>
              <a:rPr lang="en" dirty="0"/>
              <a:t>required in the user modules</a:t>
            </a:r>
          </a:p>
          <a:p>
            <a:pPr lvl="1">
              <a:buFontTx/>
              <a:buChar char="-"/>
            </a:pPr>
            <a:r>
              <a:rPr lang="en" dirty="0" smtClean="0"/>
              <a:t>modify </a:t>
            </a:r>
            <a:r>
              <a:rPr lang="en" dirty="0"/>
              <a:t>everywhere the pincode is defined and passed between functions </a:t>
            </a:r>
            <a:r>
              <a:rPr lang="en" dirty="0" smtClean="0"/>
              <a:t>throughout </a:t>
            </a:r>
            <a:r>
              <a:rPr lang="en" dirty="0"/>
              <a:t>all the following files </a:t>
            </a:r>
            <a:r>
              <a:rPr lang="en" dirty="0" smtClean="0"/>
              <a:t>(resprented in the form of </a:t>
            </a:r>
            <a:r>
              <a:rPr lang="en" i="1" u="sng" dirty="0" smtClean="0"/>
              <a:t>file</a:t>
            </a:r>
            <a:r>
              <a:rPr lang="en" i="1" u="sng" dirty="0"/>
              <a:t>::function</a:t>
            </a:r>
            <a:r>
              <a:rPr lang="en" dirty="0"/>
              <a:t>)</a:t>
            </a:r>
          </a:p>
          <a:p>
            <a:pPr lvl="2">
              <a:buNone/>
            </a:pPr>
            <a:endParaRPr lang="en" sz="1400" dirty="0" smtClean="0"/>
          </a:p>
          <a:p>
            <a:pPr>
              <a:buNone/>
            </a:pPr>
            <a:r>
              <a:rPr lang="en" sz="1600" dirty="0" smtClean="0"/>
              <a:t>		</a:t>
            </a:r>
          </a:p>
          <a:p>
            <a:pPr>
              <a:buNone/>
            </a:pPr>
            <a:endParaRPr lang="en" sz="1600" dirty="0"/>
          </a:p>
          <a:p>
            <a:pPr>
              <a:buNone/>
            </a:pPr>
            <a:endParaRPr lang="en" sz="1600" dirty="0" smtClean="0"/>
          </a:p>
          <a:p>
            <a:pPr>
              <a:buNone/>
            </a:pPr>
            <a:endParaRPr lang="en" sz="1600" dirty="0"/>
          </a:p>
          <a:p>
            <a:pPr>
              <a:buNone/>
            </a:pPr>
            <a:endParaRPr lang="en" sz="1600" dirty="0" smtClean="0"/>
          </a:p>
          <a:p>
            <a:pPr>
              <a:buNone/>
            </a:pPr>
            <a:endParaRPr lang="en" sz="1600" dirty="0"/>
          </a:p>
          <a:p>
            <a:pPr lvl="1">
              <a:buFontTx/>
              <a:buChar char="-"/>
            </a:pPr>
            <a:r>
              <a:rPr lang="en" dirty="0" smtClean="0"/>
              <a:t>Plugin </a:t>
            </a:r>
            <a:r>
              <a:rPr lang="en" dirty="0"/>
              <a:t>will still use the string to show pincode but convert to byte sequence </a:t>
            </a:r>
            <a:r>
              <a:rPr lang="en" dirty="0" smtClean="0"/>
              <a:t>when </a:t>
            </a:r>
            <a:r>
              <a:rPr lang="en" dirty="0"/>
              <a:t>invoking the functions in HCI, adapter and agent, etc.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9200" y="3429000"/>
            <a:ext cx="6400800" cy="2057400"/>
          </a:xfrm>
          <a:prstGeom prst="roundRect">
            <a:avLst/>
          </a:prstGeom>
          <a:solidFill>
            <a:schemeClr val="accent1">
              <a:alpha val="86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" dirty="0"/>
              <a:t>plugins/hciops.c::hciops_pincode_reply</a:t>
            </a:r>
          </a:p>
          <a:p>
            <a:pPr lvl="2"/>
            <a:r>
              <a:rPr lang="en" dirty="0"/>
              <a:t>plugins/mgmtops.c::mgmtops_pincode_reply</a:t>
            </a:r>
          </a:p>
          <a:p>
            <a:pPr lvl="2"/>
            <a:r>
              <a:rPr lang="en" dirty="0"/>
              <a:t>src/device.c::pincode_cb (and the "authoentication_req struct)</a:t>
            </a:r>
          </a:p>
          <a:p>
            <a:pPr lvl="2"/>
            <a:r>
              <a:rPr lang="en" dirty="0"/>
              <a:t>src/agent.c::display_pincode_request_new,agent_display_pincode</a:t>
            </a:r>
          </a:p>
          <a:p>
            <a:pPr lvl="2"/>
            <a:r>
              <a:rPr lang="en" dirty="0"/>
              <a:t>src/adapter.h,adapter.c::pincode_reply, btd_adapter_pincode_reply, btd_adapter_get_pin</a:t>
            </a:r>
          </a:p>
          <a:p>
            <a:pPr lvl="2"/>
            <a:r>
              <a:rPr lang="en" dirty="0"/>
              <a:t>src/event.c::pincode_cb</a:t>
            </a:r>
          </a:p>
          <a:p>
            <a:pPr lvl="2"/>
            <a:r>
              <a:rPr lang="en" dirty="0"/>
              <a:t>src/storage.c::</a:t>
            </a:r>
            <a:r>
              <a:rPr lang="en" dirty="0" smtClean="0"/>
              <a:t>read_pin_code</a:t>
            </a:r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/>
            <a:r>
              <a:rPr lang="en" dirty="0"/>
              <a:t>Adapt to Byte Sequence Pincode</a:t>
            </a:r>
            <a:endParaRPr lang="en" b="0" dirty="0"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60865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>
              <a:buFontTx/>
              <a:buChar char="-"/>
            </a:pPr>
            <a:r>
              <a:rPr lang="en" dirty="0" smtClean="0"/>
              <a:t>Wiimote auto-pairing proposal</a:t>
            </a:r>
            <a:endParaRPr lang="en" dirty="0"/>
          </a:p>
          <a:p>
            <a:pPr lvl="1">
              <a:buFontTx/>
              <a:buChar char="-"/>
            </a:pPr>
            <a:r>
              <a:rPr lang="en" dirty="0" smtClean="0"/>
              <a:t>plugin </a:t>
            </a:r>
            <a:r>
              <a:rPr lang="en" dirty="0"/>
              <a:t>will not show pincode prompt since we do auto-pairing</a:t>
            </a:r>
          </a:p>
          <a:p>
            <a:pPr lvl="1">
              <a:buFontTx/>
              <a:buChar char="-"/>
            </a:pPr>
            <a:r>
              <a:rPr lang="en" dirty="0" smtClean="0"/>
              <a:t>the </a:t>
            </a:r>
            <a:r>
              <a:rPr lang="en" dirty="0"/>
              <a:t>entry point where the pincode is first used as a string and sent </a:t>
            </a:r>
            <a:r>
              <a:rPr lang="en" dirty="0" smtClean="0"/>
              <a:t>out </a:t>
            </a:r>
            <a:r>
              <a:rPr lang="en" dirty="0"/>
              <a:t>for authentication is:  </a:t>
            </a:r>
            <a:r>
              <a:rPr lang="en" sz="1600" i="1" dirty="0" smtClean="0"/>
              <a:t>src/event.c</a:t>
            </a:r>
            <a:r>
              <a:rPr lang="en" sz="1600" i="1" dirty="0"/>
              <a:t>::btd_event_request_pin</a:t>
            </a:r>
          </a:p>
          <a:p>
            <a:pPr lvl="1">
              <a:buFontTx/>
              <a:buChar char="-"/>
            </a:pPr>
            <a:r>
              <a:rPr lang="en" dirty="0" smtClean="0"/>
              <a:t>eventual </a:t>
            </a:r>
            <a:r>
              <a:rPr lang="en" dirty="0"/>
              <a:t>code </a:t>
            </a:r>
            <a:r>
              <a:rPr lang="en" dirty="0" smtClean="0"/>
              <a:t>changes:</a:t>
            </a:r>
            <a:endParaRPr lang="en" dirty="0"/>
          </a:p>
          <a:p>
            <a:pPr lvl="0" indent="457200">
              <a:buNone/>
            </a:pPr>
            <a:r>
              <a:rPr lang="en" sz="1400" dirty="0"/>
              <a:t>	</a:t>
            </a:r>
            <a:endParaRPr lang="en" sz="1800" dirty="0"/>
          </a:p>
          <a:p>
            <a:pPr lvl="0" indent="457200" rtl="0">
              <a:buNone/>
            </a:pPr>
            <a:r>
              <a:rPr lang="en" sz="2000" dirty="0"/>
              <a:t>		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95400" y="4495800"/>
            <a:ext cx="6400800" cy="1905000"/>
          </a:xfrm>
          <a:prstGeom prst="roundRect">
            <a:avLst/>
          </a:prstGeom>
          <a:solidFill>
            <a:schemeClr val="accent1">
              <a:alpha val="86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" dirty="0" smtClean="0"/>
              <a:t>in </a:t>
            </a:r>
            <a:r>
              <a:rPr lang="en" dirty="0"/>
              <a:t>src/adapter.c::btd_adapter_get_pin, bypass the call to read_pin_code, retrieve the bdaddr of the peer device and copy it into the in-out parameter "pin_buf" and let the length of the bdaddr (6 bytes by default) as the function </a:t>
            </a:r>
            <a:r>
              <a:rPr lang="en" dirty="0" smtClean="0"/>
              <a:t>return</a:t>
            </a:r>
          </a:p>
          <a:p>
            <a:pPr lvl="0"/>
            <a:endParaRPr lang="en" dirty="0"/>
          </a:p>
          <a:p>
            <a:pPr lvl="0"/>
            <a:r>
              <a:rPr lang="en" dirty="0"/>
              <a:t>* alternative: directly change src/storage.c::read_pin_code to copy the bdaddr to the in-out parameter "pin" and return the length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dirty="0" smtClean="0"/>
              <a:t>Conclusion</a:t>
            </a:r>
            <a:endParaRPr lang="en" dirty="0"/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185731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FontTx/>
              <a:buChar char="-"/>
            </a:pPr>
            <a:r>
              <a:rPr lang="en" sz="2400" dirty="0" smtClean="0"/>
              <a:t>Bluetooth pairing authentication process, across the kernel and user modules, fully presented (where and how the passcode is requested)</a:t>
            </a:r>
          </a:p>
          <a:p>
            <a:pPr lvl="0" rtl="0">
              <a:buFontTx/>
              <a:buChar char="-"/>
            </a:pPr>
            <a:endParaRPr lang="en" sz="2400" dirty="0" smtClean="0"/>
          </a:p>
          <a:p>
            <a:pPr lvl="0" rtl="0">
              <a:buFontTx/>
              <a:buChar char="-"/>
            </a:pPr>
            <a:r>
              <a:rPr lang="en" sz="2400" dirty="0" smtClean="0"/>
              <a:t>Code changes for using byte sequence pincode instead of string described (what modifications necessary for the adaption are)</a:t>
            </a:r>
          </a:p>
          <a:p>
            <a:pPr lvl="0" rtl="0">
              <a:buFontTx/>
              <a:buChar char="-"/>
            </a:pPr>
            <a:endParaRPr lang="en" sz="2400" dirty="0" smtClean="0"/>
          </a:p>
          <a:p>
            <a:pPr lvl="0" rtl="0">
              <a:buFontTx/>
              <a:buChar char="-"/>
            </a:pPr>
            <a:r>
              <a:rPr lang="en" sz="2400" dirty="0" smtClean="0"/>
              <a:t>Auto-pairing for wiimote connection roughly proposed (Demo planned, to be shown)</a:t>
            </a: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146599310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Appendex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hacking screen shots</a:t>
            </a:r>
          </a:p>
          <a:p>
            <a:pPr lvl="1"/>
            <a:r>
              <a:rPr lang="en-US" dirty="0" smtClean="0"/>
              <a:t>Kernel module loaded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Pincode</a:t>
            </a:r>
            <a:r>
              <a:rPr lang="en-US" dirty="0" smtClean="0"/>
              <a:t> request received in the kernel space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2590800"/>
            <a:ext cx="789622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5638800"/>
            <a:ext cx="82105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3657600" y="4343400"/>
            <a:ext cx="3657600" cy="533400"/>
          </a:xfrm>
          <a:prstGeom prst="ellipse">
            <a:avLst/>
          </a:prstGeom>
          <a:solidFill>
            <a:schemeClr val="accent1">
              <a:alpha val="37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505200" y="5527574"/>
            <a:ext cx="5410199" cy="720826"/>
          </a:xfrm>
          <a:prstGeom prst="ellipse">
            <a:avLst/>
          </a:prstGeom>
          <a:solidFill>
            <a:schemeClr val="accent1">
              <a:alpha val="37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7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Content Overview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4544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Linux Bluetooth Architecture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structure of the kernel and user code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Protocol Stack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including where passcode request starts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Pairing Authentication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details of the authentication process</a:t>
            </a:r>
          </a:p>
          <a:p>
            <a:pPr marL="457200" lvl="0" indent="-419100"/>
            <a:r>
              <a:rPr lang="en" dirty="0"/>
              <a:t>Adapt to </a:t>
            </a:r>
            <a:r>
              <a:rPr lang="en" dirty="0" smtClean="0"/>
              <a:t>Using </a:t>
            </a:r>
            <a:r>
              <a:rPr lang="en" dirty="0"/>
              <a:t>Byte Sequence </a:t>
            </a:r>
            <a:r>
              <a:rPr lang="en" dirty="0" smtClean="0"/>
              <a:t>Passcode</a:t>
            </a:r>
            <a:endParaRPr lang="en" dirty="0"/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modifications required for byte-seq passcode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Conclusion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Appendex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hacking screen shots</a:t>
            </a:r>
          </a:p>
          <a:p>
            <a:pPr lvl="1"/>
            <a:r>
              <a:rPr lang="en-US" dirty="0" smtClean="0"/>
              <a:t>User module and the plugin in the pairing  process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26" y="2590800"/>
            <a:ext cx="8228074" cy="4228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1219200" y="5943600"/>
            <a:ext cx="4419600" cy="914400"/>
          </a:xfrm>
          <a:prstGeom prst="ellipse">
            <a:avLst/>
          </a:prstGeom>
          <a:solidFill>
            <a:schemeClr val="accent1">
              <a:alpha val="21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32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350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0" lvl="0" indent="0" rtl="0">
              <a:buNone/>
            </a:pPr>
            <a:r>
              <a:rPr lang="en" dirty="0"/>
              <a:t>-RF and Baseband </a:t>
            </a:r>
          </a:p>
          <a:p>
            <a:pPr indent="0">
              <a:buNone/>
            </a:pPr>
            <a:r>
              <a:rPr lang="en" sz="2400" dirty="0" smtClean="0"/>
              <a:t>- </a:t>
            </a:r>
            <a:r>
              <a:rPr lang="en" sz="2400" dirty="0"/>
              <a:t>physical layer </a:t>
            </a:r>
          </a:p>
          <a:p>
            <a:pPr indent="0">
              <a:buNone/>
            </a:pPr>
            <a:r>
              <a:rPr lang="en" sz="2400" dirty="0" smtClean="0"/>
              <a:t>- </a:t>
            </a:r>
            <a:r>
              <a:rPr lang="en" sz="2400" dirty="0"/>
              <a:t>IEEE 802.15.1</a:t>
            </a:r>
          </a:p>
          <a:p>
            <a:pPr indent="0">
              <a:buNone/>
            </a:pPr>
            <a:r>
              <a:rPr lang="en" sz="2400" dirty="0" smtClean="0"/>
              <a:t>- </a:t>
            </a:r>
            <a:r>
              <a:rPr lang="en" sz="2400" dirty="0"/>
              <a:t>2.5GHz band (ISM)</a:t>
            </a:r>
          </a:p>
          <a:p>
            <a:pPr marL="0" indent="0">
              <a:buNone/>
            </a:pPr>
            <a:endParaRPr lang="en" dirty="0"/>
          </a:p>
          <a:p>
            <a:pPr marL="0" lvl="0" indent="0" rtl="0">
              <a:buNone/>
            </a:pPr>
            <a:r>
              <a:rPr lang="en" dirty="0" smtClean="0"/>
              <a:t>-Link </a:t>
            </a:r>
            <a:r>
              <a:rPr lang="en" dirty="0"/>
              <a:t>manager and </a:t>
            </a:r>
            <a:r>
              <a:rPr lang="en" dirty="0" smtClean="0"/>
              <a:t>L2CAP</a:t>
            </a:r>
            <a:r>
              <a:rPr lang="en" baseline="30000" dirty="0" smtClean="0"/>
              <a:t>2</a:t>
            </a:r>
          </a:p>
          <a:p>
            <a:pPr lvl="0" indent="0">
              <a:buNone/>
            </a:pPr>
            <a:r>
              <a:rPr lang="en" sz="2400" dirty="0" smtClean="0"/>
              <a:t>- Media </a:t>
            </a:r>
            <a:r>
              <a:rPr lang="en" sz="2400" dirty="0"/>
              <a:t>Access Control</a:t>
            </a:r>
          </a:p>
          <a:p>
            <a:pPr lvl="0" indent="0">
              <a:buNone/>
            </a:pPr>
            <a:r>
              <a:rPr lang="en" sz="2400" dirty="0" smtClean="0"/>
              <a:t>- link </a:t>
            </a:r>
            <a:r>
              <a:rPr lang="en" sz="2400" dirty="0"/>
              <a:t>setup, security</a:t>
            </a:r>
          </a:p>
          <a:p>
            <a:endParaRPr lang="en" dirty="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/>
            <a:r>
              <a:rPr lang="en" dirty="0"/>
              <a:t>Linux Bluetooth Architecture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5759700" y="5550060"/>
            <a:ext cx="2091000" cy="626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Module Architecture of Common Bluetooth</a:t>
            </a:r>
            <a:r>
              <a:rPr lang="en" baseline="30000"/>
              <a:t>1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x="987000" y="6067801"/>
            <a:ext cx="7130400" cy="5615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1: figure from http://progtutorials.tripod.com/Bluetooth_Technology.htm</a:t>
            </a:r>
          </a:p>
          <a:p>
            <a:pPr lvl="0" rtl="0">
              <a:buNone/>
            </a:pPr>
            <a:r>
              <a:rPr lang="en" dirty="0"/>
              <a:t>2: Logical Link Control and Adaptation Protocol</a:t>
            </a:r>
          </a:p>
          <a:p>
            <a:endParaRPr lang="en" dirty="0"/>
          </a:p>
        </p:txBody>
      </p:sp>
      <p:grpSp>
        <p:nvGrpSpPr>
          <p:cNvPr id="6" name="Group 5"/>
          <p:cNvGrpSpPr/>
          <p:nvPr/>
        </p:nvGrpSpPr>
        <p:grpSpPr>
          <a:xfrm>
            <a:off x="3810000" y="1910750"/>
            <a:ext cx="5410200" cy="3543300"/>
            <a:chOff x="3810000" y="1910750"/>
            <a:chExt cx="5410200" cy="3543300"/>
          </a:xfrm>
        </p:grpSpPr>
        <p:sp>
          <p:nvSpPr>
            <p:cNvPr id="38" name="Shape 38"/>
            <p:cNvSpPr/>
            <p:nvPr/>
          </p:nvSpPr>
          <p:spPr>
            <a:xfrm>
              <a:off x="5224050" y="1910750"/>
              <a:ext cx="3162300" cy="354330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</p:spPr>
        </p:sp>
        <p:sp>
          <p:nvSpPr>
            <p:cNvPr id="3" name="Rectangle 2"/>
            <p:cNvSpPr/>
            <p:nvPr/>
          </p:nvSpPr>
          <p:spPr>
            <a:xfrm>
              <a:off x="4953000" y="2209800"/>
              <a:ext cx="3657600" cy="13716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10000" y="2514600"/>
              <a:ext cx="14478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" b="1" dirty="0">
                  <a:solidFill>
                    <a:srgbClr val="9900FF"/>
                  </a:solidFill>
                </a:rPr>
                <a:t>User </a:t>
              </a:r>
              <a:endParaRPr lang="en" b="1" dirty="0" smtClean="0">
                <a:solidFill>
                  <a:srgbClr val="9900FF"/>
                </a:solidFill>
              </a:endParaRPr>
            </a:p>
            <a:p>
              <a:pPr lvl="0" algn="ctr"/>
              <a:r>
                <a:rPr lang="en" b="1" dirty="0" smtClean="0">
                  <a:solidFill>
                    <a:srgbClr val="9900FF"/>
                  </a:solidFill>
                </a:rPr>
                <a:t>Modules</a:t>
              </a:r>
              <a:endParaRPr lang="en" b="1" dirty="0">
                <a:solidFill>
                  <a:srgbClr val="9900FF"/>
                </a:solidFill>
              </a:endParaRPr>
            </a:p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24050" y="3682400"/>
              <a:ext cx="2893350" cy="8896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772400" y="3962400"/>
              <a:ext cx="14478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" b="1" dirty="0" smtClean="0">
                  <a:solidFill>
                    <a:srgbClr val="9900FF"/>
                  </a:solidFill>
                </a:rPr>
                <a:t>Kernel</a:t>
              </a:r>
            </a:p>
            <a:p>
              <a:pPr lvl="0" algn="ctr"/>
              <a:r>
                <a:rPr lang="en" b="1" dirty="0" smtClean="0">
                  <a:solidFill>
                    <a:srgbClr val="9900FF"/>
                  </a:solidFill>
                </a:rPr>
                <a:t> Module</a:t>
              </a:r>
              <a:endParaRPr lang="en" b="1" dirty="0">
                <a:solidFill>
                  <a:srgbClr val="9900FF"/>
                </a:solidFill>
              </a:endParaRPr>
            </a:p>
            <a:p>
              <a:pPr algn="ctr"/>
              <a:endParaRPr lang="en-US" dirty="0"/>
            </a:p>
          </p:txBody>
        </p:sp>
      </p:grpSp>
      <p:sp>
        <p:nvSpPr>
          <p:cNvPr id="8" name="Down Arrow 7"/>
          <p:cNvSpPr/>
          <p:nvPr/>
        </p:nvSpPr>
        <p:spPr>
          <a:xfrm rot="10800000">
            <a:off x="8811930" y="1894364"/>
            <a:ext cx="332070" cy="3559686"/>
          </a:xfrm>
          <a:prstGeom prst="downArrow">
            <a:avLst>
              <a:gd name="adj1" fmla="val 50000"/>
              <a:gd name="adj2" fmla="val 40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810000" y="1910750"/>
            <a:ext cx="5410200" cy="3543300"/>
            <a:chOff x="3810000" y="1910750"/>
            <a:chExt cx="5410200" cy="3543300"/>
          </a:xfrm>
        </p:grpSpPr>
        <p:sp>
          <p:nvSpPr>
            <p:cNvPr id="13" name="Shape 38"/>
            <p:cNvSpPr/>
            <p:nvPr/>
          </p:nvSpPr>
          <p:spPr>
            <a:xfrm>
              <a:off x="5224050" y="1910750"/>
              <a:ext cx="3162300" cy="354330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</p:spPr>
        </p:sp>
        <p:sp>
          <p:nvSpPr>
            <p:cNvPr id="14" name="Rectangle 13"/>
            <p:cNvSpPr/>
            <p:nvPr/>
          </p:nvSpPr>
          <p:spPr>
            <a:xfrm>
              <a:off x="4953000" y="2209800"/>
              <a:ext cx="3657600" cy="13716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810000" y="2514600"/>
              <a:ext cx="14478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" b="1" dirty="0">
                  <a:solidFill>
                    <a:srgbClr val="9900FF"/>
                  </a:solidFill>
                </a:rPr>
                <a:t>User </a:t>
              </a:r>
              <a:endParaRPr lang="en" b="1" dirty="0" smtClean="0">
                <a:solidFill>
                  <a:srgbClr val="9900FF"/>
                </a:solidFill>
              </a:endParaRPr>
            </a:p>
            <a:p>
              <a:pPr lvl="0" algn="ctr"/>
              <a:r>
                <a:rPr lang="en" b="1" dirty="0" smtClean="0">
                  <a:solidFill>
                    <a:srgbClr val="9900FF"/>
                  </a:solidFill>
                </a:rPr>
                <a:t>Modules</a:t>
              </a:r>
              <a:endParaRPr lang="en" b="1" dirty="0">
                <a:solidFill>
                  <a:srgbClr val="9900FF"/>
                </a:solidFill>
              </a:endParaRPr>
            </a:p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224050" y="3682400"/>
              <a:ext cx="2893350" cy="8896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772400" y="3962400"/>
              <a:ext cx="14478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" b="1" dirty="0" smtClean="0">
                  <a:solidFill>
                    <a:srgbClr val="9900FF"/>
                  </a:solidFill>
                </a:rPr>
                <a:t>Kernel</a:t>
              </a:r>
            </a:p>
            <a:p>
              <a:pPr lvl="0" algn="ctr"/>
              <a:r>
                <a:rPr lang="en" b="1" dirty="0" smtClean="0">
                  <a:solidFill>
                    <a:srgbClr val="9900FF"/>
                  </a:solidFill>
                </a:rPr>
                <a:t> Module</a:t>
              </a:r>
              <a:endParaRPr lang="en" b="1" dirty="0">
                <a:solidFill>
                  <a:srgbClr val="9900FF"/>
                </a:solidFill>
              </a:endParaRPr>
            </a:p>
            <a:p>
              <a:pPr algn="ctr"/>
              <a:endParaRPr lang="en-US" dirty="0"/>
            </a:p>
          </p:txBody>
        </p:sp>
      </p:grp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39784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dirty="0"/>
              <a:t>-Host Controller Interface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dirty="0"/>
              <a:t>	</a:t>
            </a:r>
            <a:r>
              <a:rPr lang="en" sz="2400" dirty="0"/>
              <a:t>- command </a:t>
            </a:r>
            <a:r>
              <a:rPr lang="en" sz="2400" dirty="0" smtClean="0"/>
              <a:t>interface to 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sz="2400" dirty="0"/>
              <a:t>	</a:t>
            </a:r>
            <a:r>
              <a:rPr lang="en" sz="2400" dirty="0" smtClean="0"/>
              <a:t>  the layers </a:t>
            </a:r>
            <a:r>
              <a:rPr lang="en" sz="2400" dirty="0"/>
              <a:t>below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sz="2400" dirty="0"/>
              <a:t>	- part in kernel, part in </a:t>
            </a:r>
            <a:endParaRPr lang="en" sz="2400" dirty="0" smtClean="0"/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sz="2400" dirty="0"/>
              <a:t>	 </a:t>
            </a:r>
            <a:r>
              <a:rPr lang="en" sz="2400" dirty="0" smtClean="0"/>
              <a:t> user space</a:t>
            </a:r>
            <a:endParaRPr lang="en" sz="2400" dirty="0"/>
          </a:p>
          <a:p>
            <a:pPr lvl="0" rtl="0">
              <a:buNone/>
            </a:pPr>
            <a:r>
              <a:rPr lang="en" dirty="0" smtClean="0"/>
              <a:t>-</a:t>
            </a:r>
            <a:r>
              <a:rPr lang="en" dirty="0"/>
              <a:t>RFCOMM</a:t>
            </a:r>
          </a:p>
          <a:p>
            <a:pPr marL="0" lvl="0" indent="0" rtl="0">
              <a:buNone/>
            </a:pPr>
            <a:r>
              <a:rPr lang="en" sz="2400" dirty="0"/>
              <a:t> </a:t>
            </a:r>
            <a:r>
              <a:rPr lang="en" sz="2400" dirty="0" smtClean="0"/>
              <a:t>   - serial </a:t>
            </a:r>
            <a:r>
              <a:rPr lang="en" sz="2400" dirty="0"/>
              <a:t>port emulation </a:t>
            </a:r>
            <a:r>
              <a:rPr lang="en" sz="2400" dirty="0" smtClean="0"/>
              <a:t>over </a:t>
            </a:r>
          </a:p>
          <a:p>
            <a:pPr marL="0" lvl="0" indent="0" rtl="0">
              <a:buNone/>
            </a:pPr>
            <a:r>
              <a:rPr lang="en" sz="2400" dirty="0" smtClean="0"/>
              <a:t>      L2CAP</a:t>
            </a:r>
            <a:endParaRPr lang="en" sz="2400" dirty="0"/>
          </a:p>
          <a:p>
            <a:pPr marL="0" lvl="0" indent="0" rtl="0">
              <a:buNone/>
            </a:pPr>
            <a:r>
              <a:rPr lang="en" dirty="0" smtClean="0"/>
              <a:t>-</a:t>
            </a:r>
            <a:r>
              <a:rPr lang="en" dirty="0"/>
              <a:t>Service Discovery</a:t>
            </a:r>
          </a:p>
          <a:p>
            <a:pPr marL="0" indent="0">
              <a:buNone/>
            </a:pPr>
            <a:r>
              <a:rPr lang="en" sz="2400" dirty="0"/>
              <a:t> </a:t>
            </a:r>
            <a:r>
              <a:rPr lang="en" sz="2400" dirty="0" smtClean="0"/>
              <a:t>   - search </a:t>
            </a:r>
            <a:r>
              <a:rPr lang="en" sz="2400" dirty="0"/>
              <a:t>pair devices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dirty="0"/>
              <a:t>Linux Bluetooth Architecture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x="5759700" y="5550060"/>
            <a:ext cx="2091000" cy="626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Module Architecture of Common Bluetooth</a:t>
            </a:r>
            <a:r>
              <a:rPr lang="en" baseline="30000"/>
              <a:t>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191000" y="762000"/>
            <a:ext cx="4649872" cy="5806489"/>
            <a:chOff x="4036927" y="441911"/>
            <a:chExt cx="4649872" cy="6390100"/>
          </a:xfrm>
        </p:grpSpPr>
        <p:sp>
          <p:nvSpPr>
            <p:cNvPr id="57" name="Shape 57"/>
            <p:cNvSpPr/>
            <p:nvPr/>
          </p:nvSpPr>
          <p:spPr>
            <a:xfrm>
              <a:off x="4036927" y="441911"/>
              <a:ext cx="4649872" cy="639010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</p:spPr>
        </p:sp>
        <p:sp>
          <p:nvSpPr>
            <p:cNvPr id="61" name="Shape 61"/>
            <p:cNvSpPr/>
            <p:nvPr/>
          </p:nvSpPr>
          <p:spPr>
            <a:xfrm>
              <a:off x="4866941" y="3052712"/>
              <a:ext cx="2446586" cy="1168496"/>
            </a:xfrm>
            <a:prstGeom prst="ellipse">
              <a:avLst/>
            </a:prstGeom>
            <a:noFill/>
            <a:ln w="19050" cap="flat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spAutoFit/>
            </a:bodyPr>
            <a:lstStyle/>
            <a:p>
              <a:pPr algn="ctr">
                <a:buNone/>
              </a:pPr>
              <a:r>
                <a:rPr lang="en" dirty="0"/>
                <a:t>Pairing Authentication by Passcode/PinCode</a:t>
              </a:r>
            </a:p>
          </p:txBody>
        </p:sp>
      </p:grp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Protocol Stack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72351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 smtClean="0"/>
              <a:t>- Pairing </a:t>
            </a:r>
            <a:r>
              <a:rPr lang="en" dirty="0"/>
              <a:t>with </a:t>
            </a:r>
            <a:r>
              <a:rPr lang="en" dirty="0" smtClean="0"/>
              <a:t>passcode</a:t>
            </a:r>
          </a:p>
          <a:p>
            <a:pPr lvl="0" rtl="0">
              <a:buNone/>
            </a:pPr>
            <a:r>
              <a:rPr lang="en" dirty="0" smtClean="0"/>
              <a:t>  goes through the </a:t>
            </a:r>
          </a:p>
          <a:p>
            <a:pPr lvl="0" rtl="0">
              <a:buNone/>
            </a:pPr>
            <a:r>
              <a:rPr lang="en" dirty="0"/>
              <a:t> </a:t>
            </a:r>
            <a:r>
              <a:rPr lang="en" dirty="0" smtClean="0"/>
              <a:t> HCI </a:t>
            </a:r>
            <a:r>
              <a:rPr lang="en" dirty="0"/>
              <a:t>interface  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672340" y="5504485"/>
            <a:ext cx="4509260" cy="830966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pPr marL="342900" lvl="0" indent="-342900" rtl="0">
              <a:buAutoNum type="arabicPeriod"/>
            </a:pPr>
            <a:r>
              <a:rPr lang="en" dirty="0" smtClean="0"/>
              <a:t>figure </a:t>
            </a:r>
            <a:r>
              <a:rPr lang="en" dirty="0"/>
              <a:t>from http://</a:t>
            </a:r>
            <a:r>
              <a:rPr lang="en" dirty="0" smtClean="0"/>
              <a:t>msdn.microsoft.com/en-  us/library/ms890956.aspx</a:t>
            </a:r>
          </a:p>
          <a:p>
            <a:pPr lvl="0" rtl="0">
              <a:buNone/>
            </a:pPr>
            <a:r>
              <a:rPr lang="en" dirty="0" smtClean="0"/>
              <a:t>2</a:t>
            </a:r>
            <a:r>
              <a:rPr lang="en" dirty="0"/>
              <a:t>. </a:t>
            </a:r>
            <a:r>
              <a:rPr lang="en" dirty="0" smtClean="0"/>
              <a:t>   "</a:t>
            </a:r>
            <a:r>
              <a:rPr lang="en" dirty="0"/>
              <a:t>Winsock" can be general socket instead</a:t>
            </a:r>
          </a:p>
        </p:txBody>
      </p:sp>
      <p:cxnSp>
        <p:nvCxnSpPr>
          <p:cNvPr id="62" name="Shape 62"/>
          <p:cNvCxnSpPr/>
          <p:nvPr/>
        </p:nvCxnSpPr>
        <p:spPr>
          <a:xfrm>
            <a:off x="3048000" y="2819400"/>
            <a:ext cx="1828800" cy="845843"/>
          </a:xfrm>
          <a:prstGeom prst="straightConnector1">
            <a:avLst/>
          </a:prstGeom>
          <a:noFill/>
          <a:ln w="47625" cap="flat" cmpd="thickThin">
            <a:solidFill>
              <a:srgbClr val="00B05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412" y="1447800"/>
            <a:ext cx="4548188" cy="4821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>
                <a:solidFill>
                  <a:srgbClr val="000000"/>
                </a:solidFill>
              </a:rPr>
              <a:t>Pairing Authentication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16563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0" lvl="0" indent="0" rtl="0">
              <a:buClr>
                <a:srgbClr val="000000"/>
              </a:buClr>
              <a:buSzPct val="36666"/>
              <a:buNone/>
            </a:pPr>
            <a:r>
              <a:rPr lang="en" dirty="0" smtClean="0"/>
              <a:t>- Normally </a:t>
            </a:r>
            <a:r>
              <a:rPr lang="en" dirty="0"/>
              <a:t>done with </a:t>
            </a:r>
            <a:endParaRPr lang="en" dirty="0" smtClean="0"/>
          </a:p>
          <a:p>
            <a:pPr marL="0" lvl="0" indent="0" rtl="0">
              <a:buClr>
                <a:srgbClr val="000000"/>
              </a:buClr>
              <a:buSzPct val="36666"/>
              <a:buNone/>
            </a:pPr>
            <a:r>
              <a:rPr lang="en" dirty="0" smtClean="0"/>
              <a:t>  PinCode</a:t>
            </a:r>
            <a:r>
              <a:rPr lang="en" dirty="0"/>
              <a:t>, an ASCII </a:t>
            </a:r>
            <a:endParaRPr lang="en" dirty="0" smtClean="0"/>
          </a:p>
          <a:p>
            <a:pPr marL="0" lvl="0" indent="0" rtl="0">
              <a:buClr>
                <a:srgbClr val="000000"/>
              </a:buClr>
              <a:buSzPct val="36666"/>
              <a:buNone/>
            </a:pPr>
            <a:r>
              <a:rPr lang="en" dirty="0"/>
              <a:t> </a:t>
            </a:r>
            <a:r>
              <a:rPr lang="en" dirty="0" smtClean="0"/>
              <a:t> string up </a:t>
            </a:r>
            <a:r>
              <a:rPr lang="en" dirty="0"/>
              <a:t>to 32 </a:t>
            </a:r>
            <a:endParaRPr lang="en" dirty="0" smtClean="0"/>
          </a:p>
          <a:p>
            <a:pPr marL="0" lvl="0" indent="0" rtl="0">
              <a:buClr>
                <a:srgbClr val="000000"/>
              </a:buClr>
              <a:buSzPct val="36666"/>
              <a:buNone/>
            </a:pPr>
            <a:r>
              <a:rPr lang="en" dirty="0"/>
              <a:t> </a:t>
            </a:r>
            <a:r>
              <a:rPr lang="en" dirty="0" smtClean="0"/>
              <a:t> characters </a:t>
            </a:r>
            <a:r>
              <a:rPr lang="en" dirty="0"/>
              <a:t>in </a:t>
            </a:r>
            <a:r>
              <a:rPr lang="en" dirty="0" smtClean="0"/>
              <a:t>length</a:t>
            </a:r>
          </a:p>
          <a:p>
            <a:pPr marL="0" lvl="0" indent="0" rtl="0">
              <a:buClr>
                <a:srgbClr val="000000"/>
              </a:buClr>
              <a:buSzPct val="36666"/>
              <a:buNone/>
            </a:pPr>
            <a:endParaRPr lang="en" dirty="0"/>
          </a:p>
          <a:p>
            <a:pPr marL="0" lvl="0" indent="0" rtl="0">
              <a:buClr>
                <a:srgbClr val="000000"/>
              </a:buClr>
              <a:buSzPct val="36666"/>
              <a:buNone/>
            </a:pPr>
            <a:r>
              <a:rPr lang="en" dirty="0" smtClean="0"/>
              <a:t>- Transfer of the pincode</a:t>
            </a:r>
          </a:p>
          <a:p>
            <a:pPr marL="0" lvl="0" indent="0" rtl="0">
              <a:buClr>
                <a:srgbClr val="000000"/>
              </a:buClr>
              <a:buSzPct val="36666"/>
              <a:buNone/>
            </a:pPr>
            <a:r>
              <a:rPr lang="en" dirty="0" smtClean="0"/>
              <a:t>  </a:t>
            </a:r>
            <a:r>
              <a:rPr lang="en" u="sng" dirty="0" smtClean="0"/>
              <a:t>as </a:t>
            </a:r>
            <a:r>
              <a:rPr lang="en" i="1" u="sng" dirty="0" smtClean="0"/>
              <a:t>a string </a:t>
            </a:r>
            <a:r>
              <a:rPr lang="en" dirty="0" smtClean="0"/>
              <a:t>happens only</a:t>
            </a:r>
          </a:p>
          <a:p>
            <a:pPr marL="0" lvl="0" indent="0" rtl="0">
              <a:buClr>
                <a:srgbClr val="000000"/>
              </a:buClr>
              <a:buSzPct val="36666"/>
              <a:buNone/>
            </a:pPr>
            <a:r>
              <a:rPr lang="en" dirty="0"/>
              <a:t> </a:t>
            </a:r>
            <a:r>
              <a:rPr lang="en" dirty="0" smtClean="0"/>
              <a:t> to the user space code</a:t>
            </a:r>
            <a:endParaRPr lang="en" dirty="0"/>
          </a:p>
        </p:txBody>
      </p:sp>
      <p:sp>
        <p:nvSpPr>
          <p:cNvPr id="2" name="Oval Callout 1"/>
          <p:cNvSpPr/>
          <p:nvPr/>
        </p:nvSpPr>
        <p:spPr>
          <a:xfrm>
            <a:off x="7124700" y="254000"/>
            <a:ext cx="1828800" cy="1219200"/>
          </a:xfrm>
          <a:prstGeom prst="wedgeEllipseCallout">
            <a:avLst>
              <a:gd name="adj1" fmla="val -75694"/>
              <a:gd name="adj2" fmla="val 458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initiates the pairing process</a:t>
            </a:r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743200"/>
            <a:ext cx="402907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dirty="0">
                <a:solidFill>
                  <a:srgbClr val="000000"/>
                </a:solidFill>
              </a:rPr>
              <a:t>Pairing Authentication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428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dirty="0"/>
              <a:t>- </a:t>
            </a:r>
            <a:r>
              <a:rPr lang="en" dirty="0" smtClean="0"/>
              <a:t>Connect </a:t>
            </a:r>
          </a:p>
          <a:p>
            <a:pPr lvl="0" rtl="0">
              <a:buNone/>
            </a:pPr>
            <a:r>
              <a:rPr lang="en" dirty="0" smtClean="0"/>
              <a:t>	1. </a:t>
            </a:r>
            <a:r>
              <a:rPr lang="en" sz="2400" dirty="0" smtClean="0"/>
              <a:t>kernel module loaded (auto with the kernel boot)</a:t>
            </a:r>
          </a:p>
          <a:p>
            <a:pPr lvl="0" indent="457200" rtl="0">
              <a:buNone/>
            </a:pPr>
            <a:r>
              <a:rPr lang="en" sz="2000" dirty="0"/>
              <a:t>	- </a:t>
            </a:r>
            <a:r>
              <a:rPr lang="en" sz="2000" dirty="0" smtClean="0"/>
              <a:t>sub-modules loaded </a:t>
            </a:r>
            <a:r>
              <a:rPr lang="en" sz="2000" dirty="0"/>
              <a:t>in order: </a:t>
            </a:r>
            <a:endParaRPr lang="en" sz="2000" dirty="0" smtClean="0"/>
          </a:p>
          <a:p>
            <a:pPr lvl="0" indent="457200" rtl="0">
              <a:buNone/>
            </a:pPr>
            <a:r>
              <a:rPr lang="en" sz="2000" dirty="0"/>
              <a:t>	 </a:t>
            </a:r>
            <a:r>
              <a:rPr lang="en" sz="2000" dirty="0" smtClean="0"/>
              <a:t> bluetooth-</a:t>
            </a:r>
            <a:r>
              <a:rPr lang="en" sz="2000" dirty="0"/>
              <a:t>&gt;</a:t>
            </a:r>
            <a:r>
              <a:rPr lang="en" sz="2000" dirty="0" smtClean="0"/>
              <a:t>bnep-</a:t>
            </a:r>
            <a:r>
              <a:rPr lang="en" sz="2000" dirty="0"/>
              <a:t>&gt;rfcomm-&gt;btusb</a:t>
            </a:r>
          </a:p>
          <a:p>
            <a:pPr marL="914400" lvl="0" indent="0" rtl="0">
              <a:buNone/>
            </a:pPr>
            <a:r>
              <a:rPr lang="en" sz="2000" dirty="0"/>
              <a:t>- Bluetooth core started</a:t>
            </a:r>
          </a:p>
          <a:p>
            <a:pPr marL="914400" lvl="0" indent="0" rtl="0">
              <a:buNone/>
            </a:pPr>
            <a:r>
              <a:rPr lang="en" sz="2000" dirty="0" smtClean="0"/>
              <a:t>- HCI </a:t>
            </a:r>
            <a:r>
              <a:rPr lang="en" sz="2000" dirty="0"/>
              <a:t>device and connection manager </a:t>
            </a:r>
            <a:endParaRPr lang="en" sz="2000" dirty="0" smtClean="0"/>
          </a:p>
          <a:p>
            <a:pPr marL="914400" lvl="0" indent="0" rtl="0">
              <a:buNone/>
            </a:pPr>
            <a:r>
              <a:rPr lang="en" sz="2000" dirty="0"/>
              <a:t> </a:t>
            </a:r>
            <a:r>
              <a:rPr lang="en" sz="2000" dirty="0" smtClean="0"/>
              <a:t> initialized</a:t>
            </a:r>
            <a:endParaRPr lang="en" sz="2000" dirty="0"/>
          </a:p>
          <a:p>
            <a:pPr marL="914400" lvl="0" indent="0" rtl="0">
              <a:buNone/>
            </a:pPr>
            <a:r>
              <a:rPr lang="en" sz="2000" dirty="0"/>
              <a:t>- HCI socket layer initialized</a:t>
            </a:r>
          </a:p>
          <a:p>
            <a:pPr marL="914400" indent="0">
              <a:buNone/>
            </a:pPr>
            <a:r>
              <a:rPr lang="en" sz="2000" dirty="0" smtClean="0"/>
              <a:t>- </a:t>
            </a:r>
            <a:r>
              <a:rPr lang="en" sz="2000" dirty="0"/>
              <a:t>L2CAP socket layer initialized</a:t>
            </a:r>
          </a:p>
          <a:p>
            <a:pPr marL="914400" indent="0">
              <a:buNone/>
            </a:pPr>
            <a:r>
              <a:rPr lang="en" sz="2000" dirty="0" smtClean="0"/>
              <a:t>- </a:t>
            </a:r>
            <a:r>
              <a:rPr lang="en" sz="2000" dirty="0"/>
              <a:t>Bluetooth USB driver initialized</a:t>
            </a:r>
          </a:p>
          <a:p>
            <a:pPr lvl="0" indent="457200">
              <a:buNone/>
            </a:pPr>
            <a:r>
              <a:rPr lang="en" sz="1200" dirty="0"/>
              <a:t>	 </a:t>
            </a:r>
            <a:r>
              <a:rPr lang="en" sz="1200" dirty="0" smtClean="0"/>
              <a:t>  </a:t>
            </a:r>
            <a:r>
              <a:rPr lang="en" sz="1200" i="1" dirty="0" smtClean="0"/>
              <a:t>(</a:t>
            </a:r>
            <a:r>
              <a:rPr lang="en" sz="1200" i="1" dirty="0"/>
              <a:t>kernel module: kernel/driver/bluetooth/btusb.c</a:t>
            </a:r>
            <a:r>
              <a:rPr lang="en" sz="1200" i="1" dirty="0" smtClean="0"/>
              <a:t>)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dirty="0">
                <a:solidFill>
                  <a:srgbClr val="000000"/>
                </a:solidFill>
              </a:rPr>
              <a:t>Pairing Authentication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2439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914400" lvl="0" indent="0" rtl="0">
              <a:buNone/>
            </a:pPr>
            <a:r>
              <a:rPr lang="en" sz="2000" dirty="0" smtClean="0">
                <a:solidFill>
                  <a:srgbClr val="000000"/>
                </a:solidFill>
              </a:rPr>
              <a:t>- </a:t>
            </a:r>
            <a:r>
              <a:rPr lang="en" sz="2000" dirty="0">
                <a:solidFill>
                  <a:srgbClr val="000000"/>
                </a:solidFill>
              </a:rPr>
              <a:t>BNEP (Ethernet Emulator) started</a:t>
            </a:r>
          </a:p>
          <a:p>
            <a:pPr marL="914400" lvl="0" indent="0" rtl="0">
              <a:buNone/>
            </a:pPr>
            <a:r>
              <a:rPr lang="en" sz="2000" dirty="0" smtClean="0"/>
              <a:t>- HCI </a:t>
            </a:r>
            <a:r>
              <a:rPr lang="en" sz="2000" dirty="0"/>
              <a:t>device (hci0, for instance) </a:t>
            </a:r>
            <a:r>
              <a:rPr lang="en" sz="2000" dirty="0" smtClean="0"/>
              <a:t>opened</a:t>
            </a:r>
          </a:p>
          <a:p>
            <a:pPr marL="914400" lvl="0" indent="0" rtl="0">
              <a:buNone/>
            </a:pPr>
            <a:r>
              <a:rPr lang="en" sz="1200" i="1" dirty="0" smtClean="0"/>
              <a:t>  (kernel </a:t>
            </a:r>
            <a:r>
              <a:rPr lang="en" sz="1200" i="1" dirty="0"/>
              <a:t>module: kernel/net/bluetooth/hci_event.c)</a:t>
            </a:r>
          </a:p>
          <a:p>
            <a:pPr marL="914400" lvl="0" indent="0" rtl="0">
              <a:buNone/>
            </a:pPr>
            <a:r>
              <a:rPr lang="en" sz="2000" dirty="0"/>
              <a:t>- RFCOMM TTY and socket layer initialized</a:t>
            </a:r>
          </a:p>
          <a:p>
            <a:pPr marL="914400" lvl="0" indent="0" rtl="0">
              <a:buNone/>
            </a:pPr>
            <a:r>
              <a:rPr lang="en" sz="1400" dirty="0" smtClean="0"/>
              <a:t>  (now </a:t>
            </a:r>
            <a:r>
              <a:rPr lang="en" sz="1400" dirty="0"/>
              <a:t>HCI device will send frames by socket to the peer from the next step to respond connection/authentication event handling)</a:t>
            </a:r>
          </a:p>
          <a:p>
            <a:pPr lvl="0">
              <a:buNone/>
            </a:pPr>
            <a:r>
              <a:rPr lang="en" sz="2400" dirty="0" smtClean="0"/>
              <a:t>	2</a:t>
            </a:r>
            <a:r>
              <a:rPr lang="en" sz="2400" dirty="0"/>
              <a:t>. Bluetooth daemon started (</a:t>
            </a:r>
            <a:r>
              <a:rPr lang="en" sz="2400" dirty="0" smtClean="0"/>
              <a:t>bluetoothd </a:t>
            </a:r>
            <a:r>
              <a:rPr lang="en" sz="2400" dirty="0"/>
              <a:t>in user space)</a:t>
            </a:r>
          </a:p>
          <a:p>
            <a:pPr lvl="0">
              <a:buNone/>
            </a:pPr>
            <a:r>
              <a:rPr lang="en" dirty="0"/>
              <a:t>		</a:t>
            </a:r>
            <a:r>
              <a:rPr lang="en" sz="2000" dirty="0"/>
              <a:t>- SDP (service discovery protocol) server </a:t>
            </a:r>
            <a:r>
              <a:rPr lang="en" sz="2000" dirty="0" smtClean="0"/>
              <a:t>started </a:t>
            </a:r>
            <a:r>
              <a:rPr lang="en" sz="2000" dirty="0"/>
              <a:t>with </a:t>
            </a:r>
            <a:r>
              <a:rPr lang="en" sz="2000" dirty="0" smtClean="0"/>
              <a:t>		  configurations loaded </a:t>
            </a:r>
            <a:r>
              <a:rPr lang="en" sz="1200" i="1" dirty="0" smtClean="0"/>
              <a:t>(user </a:t>
            </a:r>
            <a:r>
              <a:rPr lang="en" sz="1200" i="1" dirty="0"/>
              <a:t>module: src/sdpd-server.c)</a:t>
            </a:r>
          </a:p>
          <a:p>
            <a:pPr marL="914400" lvl="0" indent="0">
              <a:buNone/>
            </a:pPr>
            <a:r>
              <a:rPr lang="en" sz="2000" dirty="0" smtClean="0"/>
              <a:t>- adapter </a:t>
            </a:r>
            <a:r>
              <a:rPr lang="en" sz="2000" dirty="0"/>
              <a:t>(sub-component of the </a:t>
            </a:r>
            <a:r>
              <a:rPr lang="en" sz="2000" i="1" dirty="0"/>
              <a:t>bluez</a:t>
            </a:r>
            <a:r>
              <a:rPr lang="en" sz="2000" dirty="0"/>
              <a:t> user space module) </a:t>
            </a:r>
            <a:r>
              <a:rPr lang="en" sz="2000" dirty="0" smtClean="0"/>
              <a:t>   </a:t>
            </a:r>
          </a:p>
          <a:p>
            <a:pPr marL="914400" lvl="0" indent="0">
              <a:buNone/>
            </a:pPr>
            <a:r>
              <a:rPr lang="en" sz="2000" dirty="0" smtClean="0"/>
              <a:t>  enabled </a:t>
            </a:r>
            <a:r>
              <a:rPr lang="en" sz="1200" i="1" dirty="0" smtClean="0"/>
              <a:t>(user </a:t>
            </a:r>
            <a:r>
              <a:rPr lang="en" sz="1200" i="1" dirty="0"/>
              <a:t>module: src/adapter.c)</a:t>
            </a:r>
          </a:p>
          <a:p>
            <a:pPr marL="914400" lvl="0" indent="0">
              <a:buNone/>
            </a:pPr>
            <a:r>
              <a:rPr lang="en" sz="2000" dirty="0" smtClean="0"/>
              <a:t>- start </a:t>
            </a:r>
            <a:r>
              <a:rPr lang="en" sz="2000" dirty="0"/>
              <a:t>waiting for HCI events from the device opened before </a:t>
            </a:r>
            <a:r>
              <a:rPr lang="en" sz="2000" dirty="0" smtClean="0"/>
              <a:t> </a:t>
            </a:r>
          </a:p>
          <a:p>
            <a:pPr marL="914400" lvl="0" indent="0">
              <a:buNone/>
            </a:pPr>
            <a:r>
              <a:rPr lang="en" sz="2000" dirty="0" smtClean="0"/>
              <a:t>  (</a:t>
            </a:r>
            <a:r>
              <a:rPr lang="en" sz="2000" dirty="0"/>
              <a:t>hci0, for instance)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dirty="0">
                <a:solidFill>
                  <a:srgbClr val="000000"/>
                </a:solidFill>
              </a:rPr>
              <a:t>Pairing Authentication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00133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000" dirty="0" smtClean="0"/>
              <a:t>	</a:t>
            </a:r>
            <a:r>
              <a:rPr lang="en" sz="2400" dirty="0" smtClean="0"/>
              <a:t>3.  Connection established</a:t>
            </a:r>
          </a:p>
          <a:p>
            <a:pPr lvl="0" rtl="0">
              <a:buNone/>
            </a:pPr>
            <a:r>
              <a:rPr lang="en" sz="2000" dirty="0"/>
              <a:t>	</a:t>
            </a:r>
            <a:r>
              <a:rPr lang="en" sz="2000" dirty="0" smtClean="0"/>
              <a:t>	- adapter </a:t>
            </a:r>
            <a:r>
              <a:rPr lang="en" sz="2000" dirty="0"/>
              <a:t>launches an SDP session to search for available peer </a:t>
            </a:r>
            <a:r>
              <a:rPr lang="en" sz="2000" dirty="0" smtClean="0"/>
              <a:t>	devices </a:t>
            </a:r>
            <a:r>
              <a:rPr lang="en" sz="2000" dirty="0"/>
              <a:t>once user opened the "device setup" interface </a:t>
            </a:r>
            <a:r>
              <a:rPr lang="en" sz="2000" dirty="0" smtClean="0"/>
              <a:t>	provided </a:t>
            </a:r>
            <a:r>
              <a:rPr lang="en" sz="2000" dirty="0"/>
              <a:t>via the GUI </a:t>
            </a:r>
            <a:r>
              <a:rPr lang="en" sz="2000" dirty="0" smtClean="0"/>
              <a:t>plugin </a:t>
            </a:r>
            <a:r>
              <a:rPr lang="en" sz="1200" i="1" dirty="0" smtClean="0"/>
              <a:t>(user </a:t>
            </a:r>
            <a:r>
              <a:rPr lang="en" sz="1200" i="1" dirty="0"/>
              <a:t>module: </a:t>
            </a:r>
            <a:r>
              <a:rPr lang="en" sz="1200" i="1" dirty="0" smtClean="0"/>
              <a:t>plugins/hciops.c)</a:t>
            </a:r>
          </a:p>
          <a:p>
            <a:pPr lvl="0" rtl="0">
              <a:buNone/>
            </a:pPr>
            <a:endParaRPr lang="en" sz="1200" i="1" dirty="0" smtClean="0"/>
          </a:p>
          <a:p>
            <a:pPr lvl="0" rtl="0">
              <a:buNone/>
            </a:pPr>
            <a:r>
              <a:rPr lang="en" sz="1200" i="1" dirty="0"/>
              <a:t>	</a:t>
            </a:r>
            <a:r>
              <a:rPr lang="en" sz="2000" dirty="0" smtClean="0"/>
              <a:t> 	- available </a:t>
            </a:r>
            <a:r>
              <a:rPr lang="en" sz="2000" dirty="0"/>
              <a:t>devices listed (devices previously paired do not </a:t>
            </a:r>
            <a:r>
              <a:rPr lang="en" sz="2000" dirty="0" smtClean="0"/>
              <a:t>	show </a:t>
            </a:r>
            <a:r>
              <a:rPr lang="en" sz="2000" dirty="0"/>
              <a:t>up again) and user selects one to connect. Now adapter </a:t>
            </a:r>
            <a:r>
              <a:rPr lang="en" sz="2000" dirty="0" smtClean="0"/>
              <a:t>	initiates </a:t>
            </a:r>
            <a:r>
              <a:rPr lang="en" sz="2000" dirty="0"/>
              <a:t>an agent for the selected </a:t>
            </a:r>
            <a:r>
              <a:rPr lang="en" sz="2000" dirty="0" smtClean="0"/>
              <a:t>peer</a:t>
            </a:r>
          </a:p>
          <a:p>
            <a:pPr lvl="0" rtl="0">
              <a:buNone/>
            </a:pPr>
            <a:endParaRPr lang="en" sz="2000" dirty="0"/>
          </a:p>
          <a:p>
            <a:pPr>
              <a:buNone/>
            </a:pPr>
            <a:r>
              <a:rPr lang="en" sz="2000" dirty="0" smtClean="0"/>
              <a:t>	</a:t>
            </a:r>
            <a:r>
              <a:rPr lang="en" sz="2000" dirty="0"/>
              <a:t>	</a:t>
            </a:r>
            <a:r>
              <a:rPr lang="en" sz="2000" dirty="0" smtClean="0"/>
              <a:t>- </a:t>
            </a:r>
            <a:r>
              <a:rPr lang="en" sz="2000" dirty="0"/>
              <a:t>SDP session stops once the plugin starts connecting to the </a:t>
            </a:r>
            <a:r>
              <a:rPr lang="en" sz="2000" dirty="0" smtClean="0"/>
              <a:t>	picked </a:t>
            </a:r>
            <a:r>
              <a:rPr lang="en" sz="2000" dirty="0"/>
              <a:t>device via the HCI interface, which connects to the peer </a:t>
            </a:r>
            <a:r>
              <a:rPr lang="en" sz="2000" dirty="0" smtClean="0"/>
              <a:t>	by </a:t>
            </a:r>
            <a:r>
              <a:rPr lang="en" sz="2000" dirty="0"/>
              <a:t>sending connection event to the kernel module that then </a:t>
            </a:r>
            <a:r>
              <a:rPr lang="en" sz="2000" dirty="0" smtClean="0"/>
              <a:t>	connects </a:t>
            </a:r>
            <a:r>
              <a:rPr lang="en" sz="2000" dirty="0"/>
              <a:t>to the device via socket (through the protocol stack </a:t>
            </a:r>
            <a:r>
              <a:rPr lang="en" sz="2000" dirty="0" smtClean="0"/>
              <a:t>	with </a:t>
            </a:r>
            <a:r>
              <a:rPr lang="en" sz="2000" dirty="0"/>
              <a:t>the driver code invoked</a:t>
            </a:r>
            <a:r>
              <a:rPr lang="en" sz="2000" dirty="0" smtClean="0"/>
              <a:t>) </a:t>
            </a:r>
            <a:r>
              <a:rPr lang="en" sz="1200" i="1" dirty="0" smtClean="0"/>
              <a:t>(</a:t>
            </a:r>
            <a:r>
              <a:rPr lang="en" sz="1200" i="1" dirty="0"/>
              <a:t>user module: plugins/hciops.c  --&gt; src/device.c --&gt; </a:t>
            </a:r>
            <a:r>
              <a:rPr lang="en" sz="1200" i="1" dirty="0" smtClean="0"/>
              <a:t>		kernel </a:t>
            </a:r>
            <a:r>
              <a:rPr lang="en" sz="1200" i="1" dirty="0"/>
              <a:t>module: net/bluetooth/hci_event.  --&gt; net/bluetooth/hci_core.c --&gt; driver code</a:t>
            </a:r>
            <a:r>
              <a:rPr lang="en" sz="1200" i="1" dirty="0" smtClean="0"/>
              <a:t>...)</a:t>
            </a:r>
            <a:endParaRPr lang="en" sz="1200" i="1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688</Words>
  <Application>Microsoft Office PowerPoint</Application>
  <PresentationFormat>On-screen Show (4:3)</PresentationFormat>
  <Paragraphs>198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/>
      <vt:lpstr>Hacking the Bluetooth Pairing Authentication Process</vt:lpstr>
      <vt:lpstr>Content Overview</vt:lpstr>
      <vt:lpstr>Linux Bluetooth Architecture</vt:lpstr>
      <vt:lpstr>Linux Bluetooth Architecture</vt:lpstr>
      <vt:lpstr>Protocol Stack</vt:lpstr>
      <vt:lpstr>Pairing Authentication</vt:lpstr>
      <vt:lpstr>Pairing Authentication</vt:lpstr>
      <vt:lpstr>Pairing Authentication</vt:lpstr>
      <vt:lpstr>Pairing Authentication</vt:lpstr>
      <vt:lpstr>Pairing Authentication</vt:lpstr>
      <vt:lpstr>Pairing Authentication</vt:lpstr>
      <vt:lpstr>Pairing Authentication</vt:lpstr>
      <vt:lpstr>Pairing Authentication</vt:lpstr>
      <vt:lpstr>Adapt to Byte Sequence Pincode</vt:lpstr>
      <vt:lpstr>Adapt to Byte Sequence Pincode</vt:lpstr>
      <vt:lpstr>Adapt to Byte Sequence Pincode</vt:lpstr>
      <vt:lpstr>Adapt to Byte Sequence Pincode</vt:lpstr>
      <vt:lpstr>Conclusion</vt:lpstr>
      <vt:lpstr>Appendex</vt:lpstr>
      <vt:lpstr>Appendex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Hacking the  Bluetooth Pairing Authentication Process</dc:title>
  <cp:lastModifiedBy>Chapple</cp:lastModifiedBy>
  <cp:revision>38</cp:revision>
  <cp:lastPrinted>2012-11-21T22:06:07Z</cp:lastPrinted>
  <dcterms:modified xsi:type="dcterms:W3CDTF">2012-11-22T00:28:34Z</dcterms:modified>
</cp:coreProperties>
</file>